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5" r:id="rId1"/>
  </p:sld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8" autoAdjust="0"/>
    <p:restoredTop sz="94692" autoAdjust="0"/>
  </p:normalViewPr>
  <p:slideViewPr>
    <p:cSldViewPr snapToGrid="0" snapToObjects="1">
      <p:cViewPr varScale="1">
        <p:scale>
          <a:sx n="102" d="100"/>
          <a:sy n="102" d="100"/>
        </p:scale>
        <p:origin x="-96"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85A154-E0AF-2D45-90C2-9E9F8CAF80D0}" type="datetimeFigureOut">
              <a:rPr lang="en-US" smtClean="0"/>
              <a:t>10/21/17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5A154-E0AF-2D45-90C2-9E9F8CAF80D0}" type="datetimeFigureOut">
              <a:rPr lang="en-US" smtClean="0"/>
              <a:t>10/21/17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F4FF32F-A7E5-D84A-B265-B6B1B9A9D2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BDD5338-5E5C-4C44-8E93-B98641B4B209}" type="datetimeFigureOut">
              <a:rPr lang="en-US"/>
              <a:pPr/>
              <a:t>10/21/17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F77D87C-65A5-496D-87B3-2194CD1739D5}"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lang="en-US"/>
              <a:pPr/>
              <a:t>10/21/17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99619C8-A375-448C-891B-9999C6BE8E64}"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885A154-E0AF-2D45-90C2-9E9F8CAF80D0}" type="datetimeFigureOut">
              <a:rPr lang="en-US" smtClean="0"/>
              <a:t>10/21/17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FF32F-A7E5-D84A-B265-B6B1B9A9D2F0}"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F4FF32F-A7E5-D84A-B265-B6B1B9A9D2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708" y="245078"/>
            <a:ext cx="7672292" cy="1470467"/>
          </a:xfrm>
        </p:spPr>
        <p:txBody>
          <a:bodyPr/>
          <a:lstStyle/>
          <a:p>
            <a:r>
              <a:rPr lang="en-US" sz="5600" dirty="0" smtClean="0"/>
              <a:t>Case 2 – Microbiology Laboratory </a:t>
            </a:r>
            <a:endParaRPr lang="en-US" sz="5600" dirty="0"/>
          </a:p>
        </p:txBody>
      </p:sp>
      <p:sp>
        <p:nvSpPr>
          <p:cNvPr id="3" name="Subtitle 2"/>
          <p:cNvSpPr>
            <a:spLocks noGrp="1"/>
          </p:cNvSpPr>
          <p:nvPr>
            <p:ph type="subTitle" idx="1"/>
          </p:nvPr>
        </p:nvSpPr>
        <p:spPr>
          <a:xfrm>
            <a:off x="4749956" y="1280207"/>
            <a:ext cx="2090637" cy="435338"/>
          </a:xfrm>
        </p:spPr>
        <p:txBody>
          <a:bodyPr/>
          <a:lstStyle/>
          <a:p>
            <a:r>
              <a:rPr lang="en-US" dirty="0" smtClean="0"/>
              <a:t>By: Riley Ty</a:t>
            </a:r>
            <a:endParaRPr lang="en-US" dirty="0"/>
          </a:p>
        </p:txBody>
      </p:sp>
      <p:pic>
        <p:nvPicPr>
          <p:cNvPr id="4" name="Picture 3"/>
          <p:cNvPicPr>
            <a:picLocks noChangeAspect="1"/>
          </p:cNvPicPr>
          <p:nvPr/>
        </p:nvPicPr>
        <p:blipFill>
          <a:blip r:embed="rId2"/>
          <a:stretch>
            <a:fillRect/>
          </a:stretch>
        </p:blipFill>
        <p:spPr>
          <a:xfrm>
            <a:off x="2091836" y="1930076"/>
            <a:ext cx="6213251" cy="46261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0" y="0"/>
            <a:ext cx="9144000" cy="43582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tx1"/>
                </a:solidFill>
                <a:effectLst/>
                <a:uLnTx/>
                <a:uFillTx/>
                <a:latin typeface="+mj-lt"/>
                <a:ea typeface="+mj-ea"/>
                <a:cs typeface="+mj-cs"/>
              </a:rPr>
              <a:t>Pathogen Detection via testing of blood and CSF samples(3)</a:t>
            </a:r>
            <a:endParaRPr kumimoji="0" lang="en-US" sz="29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49416" y="597701"/>
            <a:ext cx="6661502" cy="2862323"/>
          </a:xfrm>
          <a:prstGeom prst="rect">
            <a:avLst/>
          </a:prstGeom>
          <a:noFill/>
        </p:spPr>
        <p:txBody>
          <a:bodyPr wrap="square" rtlCol="0">
            <a:spAutoFit/>
          </a:bodyPr>
          <a:lstStyle/>
          <a:p>
            <a:r>
              <a:rPr lang="en-US" b="1" dirty="0" smtClean="0">
                <a:latin typeface="Arial"/>
                <a:cs typeface="Arial"/>
              </a:rPr>
              <a:t>Latex Agglutination: </a:t>
            </a:r>
            <a:r>
              <a:rPr lang="en-US" dirty="0" smtClean="0">
                <a:latin typeface="Arial"/>
                <a:cs typeface="Arial"/>
              </a:rPr>
              <a:t>Determines serogroup via reaction between capsular antigen of pathogen and specifically designed serogroup antibody.</a:t>
            </a:r>
          </a:p>
          <a:p>
            <a:pPr>
              <a:buFontTx/>
              <a:buChar char="-"/>
            </a:pPr>
            <a:r>
              <a:rPr lang="en-US" dirty="0" smtClean="0">
                <a:latin typeface="Arial"/>
                <a:cs typeface="Arial"/>
              </a:rPr>
              <a:t> Rapid identification within 15 minutes and high specificity for bacterial meningitis.</a:t>
            </a:r>
          </a:p>
          <a:p>
            <a:pPr>
              <a:buFontTx/>
              <a:buChar char="-"/>
            </a:pPr>
            <a:r>
              <a:rPr lang="en-US" dirty="0">
                <a:latin typeface="Arial"/>
                <a:cs typeface="Arial"/>
              </a:rPr>
              <a:t> </a:t>
            </a:r>
            <a:r>
              <a:rPr lang="en-US" dirty="0" smtClean="0">
                <a:latin typeface="Arial"/>
                <a:cs typeface="Arial"/>
              </a:rPr>
              <a:t> Results can vary due to the origin of the antibody, design of antigen in CSF sample and specific pathogen being tested.</a:t>
            </a:r>
          </a:p>
          <a:p>
            <a:pPr>
              <a:buFontTx/>
              <a:buChar char="-"/>
            </a:pPr>
            <a:r>
              <a:rPr lang="en-US" dirty="0" smtClean="0">
                <a:latin typeface="Arial"/>
                <a:cs typeface="Arial"/>
              </a:rPr>
              <a:t> Evidence also suggests that results are not a major factor in clinical decision for bacterial meningitis, therefore it remains a secondary method of detection, used when gram stain is (-). </a:t>
            </a:r>
            <a:endParaRPr lang="en-US" b="1" dirty="0">
              <a:latin typeface="Arial"/>
              <a:cs typeface="Arial"/>
            </a:endParaRPr>
          </a:p>
        </p:txBody>
      </p:sp>
      <p:pic>
        <p:nvPicPr>
          <p:cNvPr id="9" name="Picture 8"/>
          <p:cNvPicPr>
            <a:picLocks noChangeAspect="1"/>
          </p:cNvPicPr>
          <p:nvPr/>
        </p:nvPicPr>
        <p:blipFill>
          <a:blip r:embed="rId2"/>
          <a:stretch>
            <a:fillRect/>
          </a:stretch>
        </p:blipFill>
        <p:spPr>
          <a:xfrm>
            <a:off x="149417" y="3717059"/>
            <a:ext cx="3473942" cy="2991190"/>
          </a:xfrm>
          <a:prstGeom prst="rect">
            <a:avLst/>
          </a:prstGeom>
        </p:spPr>
      </p:pic>
      <p:pic>
        <p:nvPicPr>
          <p:cNvPr id="10" name="Picture 9"/>
          <p:cNvPicPr>
            <a:picLocks noChangeAspect="1"/>
          </p:cNvPicPr>
          <p:nvPr/>
        </p:nvPicPr>
        <p:blipFill>
          <a:blip r:embed="rId3"/>
          <a:stretch>
            <a:fillRect/>
          </a:stretch>
        </p:blipFill>
        <p:spPr>
          <a:xfrm>
            <a:off x="4279426" y="3717059"/>
            <a:ext cx="3984090" cy="2991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9028" y="-165892"/>
            <a:ext cx="8603920" cy="868362"/>
          </a:xfrm>
        </p:spPr>
        <p:txBody>
          <a:bodyPr/>
          <a:lstStyle/>
          <a:p>
            <a:r>
              <a:rPr lang="en-US" sz="4400" dirty="0" smtClean="0">
                <a:latin typeface="+mn-lt"/>
                <a:cs typeface="Arial"/>
              </a:rPr>
              <a:t>Expected Results for Identification (1)</a:t>
            </a:r>
            <a:endParaRPr lang="en-US" sz="4400" dirty="0">
              <a:latin typeface="+mn-lt"/>
              <a:cs typeface="Arial"/>
            </a:endParaRPr>
          </a:p>
        </p:txBody>
      </p:sp>
      <p:sp>
        <p:nvSpPr>
          <p:cNvPr id="5" name="TextBox 4"/>
          <p:cNvSpPr txBox="1"/>
          <p:nvPr/>
        </p:nvSpPr>
        <p:spPr>
          <a:xfrm>
            <a:off x="87160" y="702470"/>
            <a:ext cx="6848272" cy="6370973"/>
          </a:xfrm>
          <a:prstGeom prst="rect">
            <a:avLst/>
          </a:prstGeom>
          <a:noFill/>
        </p:spPr>
        <p:txBody>
          <a:bodyPr wrap="square" rtlCol="0">
            <a:spAutoFit/>
          </a:bodyPr>
          <a:lstStyle/>
          <a:p>
            <a:r>
              <a:rPr lang="en-US" sz="1400" b="1" dirty="0" smtClean="0">
                <a:latin typeface="Arial"/>
                <a:cs typeface="Arial"/>
              </a:rPr>
              <a:t>Culture Results: </a:t>
            </a:r>
            <a:r>
              <a:rPr lang="en-US" sz="1400" dirty="0" smtClean="0">
                <a:latin typeface="Arial"/>
                <a:cs typeface="Arial"/>
              </a:rPr>
              <a:t>When Mary’s blood and CSF samples were sent to the lab, a portion of these samples were allocated for growth on culture. </a:t>
            </a:r>
          </a:p>
          <a:p>
            <a:pPr>
              <a:buFontTx/>
              <a:buChar char="-"/>
            </a:pPr>
            <a:r>
              <a:rPr lang="en-US" sz="1400" dirty="0" smtClean="0">
                <a:latin typeface="Arial"/>
                <a:cs typeface="Arial"/>
              </a:rPr>
              <a:t> Only fungal or bacterial causes of meningitis will grow on the plate, viral causes will not.</a:t>
            </a:r>
          </a:p>
          <a:p>
            <a:pPr>
              <a:buFontTx/>
              <a:buChar char="-"/>
            </a:pPr>
            <a:r>
              <a:rPr lang="en-US" sz="1400" dirty="0" smtClean="0">
                <a:latin typeface="Arial"/>
                <a:cs typeface="Arial"/>
              </a:rPr>
              <a:t> Blood and Chocolate plates are typically used, as they can determine whether the cause is </a:t>
            </a:r>
            <a:r>
              <a:rPr lang="en-US" sz="1400" i="1" dirty="0" smtClean="0">
                <a:latin typeface="Arial"/>
                <a:cs typeface="Arial"/>
              </a:rPr>
              <a:t>N. meningitidis, S. pneumoniae, </a:t>
            </a:r>
            <a:r>
              <a:rPr lang="en-US" sz="1400" dirty="0" smtClean="0">
                <a:latin typeface="Arial"/>
                <a:cs typeface="Arial"/>
              </a:rPr>
              <a:t>or </a:t>
            </a:r>
            <a:r>
              <a:rPr lang="en-US" sz="1400" i="1" dirty="0" smtClean="0">
                <a:latin typeface="Arial"/>
                <a:cs typeface="Arial"/>
              </a:rPr>
              <a:t>H. influenzae. </a:t>
            </a:r>
            <a:endParaRPr lang="en-US" sz="1400" dirty="0" smtClean="0">
              <a:latin typeface="Arial"/>
              <a:cs typeface="Arial"/>
            </a:endParaRPr>
          </a:p>
          <a:p>
            <a:pPr>
              <a:buFontTx/>
              <a:buChar char="-"/>
            </a:pPr>
            <a:r>
              <a:rPr lang="en-US" sz="1400" i="1" dirty="0" smtClean="0">
                <a:latin typeface="Arial"/>
                <a:cs typeface="Arial"/>
              </a:rPr>
              <a:t> </a:t>
            </a:r>
            <a:r>
              <a:rPr lang="en-US" sz="1400" dirty="0" smtClean="0">
                <a:latin typeface="Arial"/>
                <a:cs typeface="Arial"/>
              </a:rPr>
              <a:t>Since </a:t>
            </a:r>
            <a:r>
              <a:rPr lang="en-US" sz="1400" i="1" dirty="0" smtClean="0">
                <a:latin typeface="Arial"/>
                <a:cs typeface="Arial"/>
              </a:rPr>
              <a:t>H. influenzae </a:t>
            </a:r>
            <a:r>
              <a:rPr lang="en-US" sz="1400" dirty="0" smtClean="0">
                <a:latin typeface="Arial"/>
                <a:cs typeface="Arial"/>
              </a:rPr>
              <a:t>is </a:t>
            </a:r>
            <a:r>
              <a:rPr lang="en-US" sz="1400" dirty="0" smtClean="0">
                <a:latin typeface="Arial"/>
                <a:cs typeface="Arial"/>
              </a:rPr>
              <a:t>unable to lyse red blood cells only </a:t>
            </a:r>
            <a:r>
              <a:rPr lang="en-US" sz="1400" i="1" dirty="0" smtClean="0">
                <a:latin typeface="Arial"/>
                <a:cs typeface="Arial"/>
              </a:rPr>
              <a:t>N. meningitis </a:t>
            </a:r>
            <a:r>
              <a:rPr lang="en-US" sz="1400" dirty="0" smtClean="0">
                <a:latin typeface="Arial"/>
                <a:cs typeface="Arial"/>
              </a:rPr>
              <a:t>and</a:t>
            </a:r>
            <a:r>
              <a:rPr lang="en-US" sz="1400" i="1" dirty="0" smtClean="0">
                <a:latin typeface="Arial"/>
                <a:cs typeface="Arial"/>
              </a:rPr>
              <a:t> S. pneumoniae</a:t>
            </a:r>
            <a:r>
              <a:rPr lang="en-US" sz="1400" dirty="0" smtClean="0">
                <a:latin typeface="Arial"/>
                <a:cs typeface="Arial"/>
              </a:rPr>
              <a:t> will grow on blood plates. </a:t>
            </a:r>
            <a:endParaRPr lang="en-US" sz="1400" i="1" dirty="0" smtClean="0">
              <a:latin typeface="Arial"/>
              <a:cs typeface="Arial"/>
            </a:endParaRPr>
          </a:p>
          <a:p>
            <a:pPr>
              <a:buFontTx/>
              <a:buChar char="-"/>
            </a:pPr>
            <a:r>
              <a:rPr lang="en-US" sz="1400" i="1" dirty="0" smtClean="0">
                <a:latin typeface="Arial"/>
                <a:cs typeface="Arial"/>
              </a:rPr>
              <a:t> </a:t>
            </a:r>
            <a:r>
              <a:rPr lang="en-US" sz="1400" dirty="0" smtClean="0">
                <a:latin typeface="Arial"/>
                <a:cs typeface="Arial"/>
              </a:rPr>
              <a:t>If the case is </a:t>
            </a:r>
            <a:r>
              <a:rPr lang="en-US" sz="1400" i="1" dirty="0" smtClean="0">
                <a:latin typeface="Arial"/>
                <a:cs typeface="Arial"/>
              </a:rPr>
              <a:t>Neisseria</a:t>
            </a:r>
            <a:r>
              <a:rPr lang="en-US" sz="1400" dirty="0" smtClean="0">
                <a:latin typeface="Arial"/>
                <a:cs typeface="Arial"/>
              </a:rPr>
              <a:t> specific then Thayer-Martin plates can be used to eliminate other bacteria and fungi via antibiotics and fungicides respectively. </a:t>
            </a:r>
          </a:p>
          <a:p>
            <a:endParaRPr lang="en-US" sz="1400" b="1" dirty="0" smtClean="0">
              <a:latin typeface="Arial"/>
              <a:cs typeface="Arial"/>
            </a:endParaRPr>
          </a:p>
          <a:p>
            <a:r>
              <a:rPr lang="en-US" sz="1400" b="1" dirty="0" smtClean="0">
                <a:latin typeface="Arial"/>
                <a:cs typeface="Arial"/>
              </a:rPr>
              <a:t>Gram Stain Results: </a:t>
            </a:r>
            <a:r>
              <a:rPr lang="en-US" sz="1400" dirty="0" smtClean="0">
                <a:latin typeface="Arial"/>
                <a:cs typeface="Arial"/>
              </a:rPr>
              <a:t>To determine whether the cause is </a:t>
            </a:r>
            <a:r>
              <a:rPr lang="en-US" sz="1400" i="1" dirty="0" smtClean="0">
                <a:latin typeface="Arial"/>
                <a:cs typeface="Arial"/>
              </a:rPr>
              <a:t>N. meningitidis </a:t>
            </a:r>
            <a:r>
              <a:rPr lang="en-US" sz="1400" dirty="0" smtClean="0">
                <a:latin typeface="Arial"/>
                <a:cs typeface="Arial"/>
              </a:rPr>
              <a:t>or</a:t>
            </a:r>
            <a:r>
              <a:rPr lang="en-US" sz="1400" i="1" dirty="0" smtClean="0">
                <a:latin typeface="Arial"/>
                <a:cs typeface="Arial"/>
              </a:rPr>
              <a:t> S. pneumoniae, </a:t>
            </a:r>
            <a:r>
              <a:rPr lang="en-US" sz="1400" dirty="0" smtClean="0">
                <a:latin typeface="Arial"/>
                <a:cs typeface="Arial"/>
              </a:rPr>
              <a:t>a gram stain will be conducted. </a:t>
            </a:r>
          </a:p>
          <a:p>
            <a:pPr>
              <a:buFontTx/>
              <a:buChar char="-"/>
            </a:pPr>
            <a:r>
              <a:rPr lang="en-US" sz="1400" i="1" dirty="0" smtClean="0">
                <a:latin typeface="Arial"/>
                <a:cs typeface="Arial"/>
              </a:rPr>
              <a:t>N. meningitis </a:t>
            </a:r>
            <a:r>
              <a:rPr lang="en-US" sz="1400" dirty="0" smtClean="0">
                <a:latin typeface="Arial"/>
                <a:cs typeface="Arial"/>
              </a:rPr>
              <a:t>will stain pink/red, gram (-), while </a:t>
            </a:r>
            <a:r>
              <a:rPr lang="en-US" sz="1400" i="1" dirty="0" smtClean="0">
                <a:latin typeface="Arial"/>
                <a:cs typeface="Arial"/>
              </a:rPr>
              <a:t>S. pneumoniae</a:t>
            </a:r>
            <a:r>
              <a:rPr lang="en-US" sz="1400" dirty="0" smtClean="0">
                <a:latin typeface="Arial"/>
                <a:cs typeface="Arial"/>
              </a:rPr>
              <a:t> will stain purple, gram (+).</a:t>
            </a:r>
          </a:p>
          <a:p>
            <a:endParaRPr lang="en-US" sz="1400" b="1" dirty="0" smtClean="0">
              <a:latin typeface="Arial"/>
              <a:cs typeface="Arial"/>
            </a:endParaRPr>
          </a:p>
          <a:p>
            <a:r>
              <a:rPr lang="en-US" sz="1400" b="1" dirty="0" smtClean="0">
                <a:latin typeface="Arial"/>
                <a:cs typeface="Arial"/>
              </a:rPr>
              <a:t>Sensitivity Results: </a:t>
            </a:r>
            <a:r>
              <a:rPr lang="en-US" sz="1400" dirty="0" smtClean="0">
                <a:latin typeface="Arial"/>
                <a:cs typeface="Arial"/>
              </a:rPr>
              <a:t>After these initial tests, sensitivity testing is conducted to confirm treatment.</a:t>
            </a:r>
          </a:p>
          <a:p>
            <a:pPr>
              <a:buFontTx/>
              <a:buChar char="-"/>
            </a:pPr>
            <a:r>
              <a:rPr lang="en-US" sz="1400" dirty="0" smtClean="0">
                <a:latin typeface="Arial"/>
                <a:cs typeface="Arial"/>
              </a:rPr>
              <a:t> Usually a Kovac’s Oxidase test is conducted to determine if the bacteria produces cytochrome </a:t>
            </a:r>
            <a:r>
              <a:rPr lang="en-US" sz="1400" dirty="0">
                <a:latin typeface="Arial"/>
                <a:cs typeface="Arial"/>
              </a:rPr>
              <a:t>C</a:t>
            </a:r>
            <a:r>
              <a:rPr lang="en-US" sz="1400" dirty="0" smtClean="0">
                <a:latin typeface="Arial"/>
                <a:cs typeface="Arial"/>
              </a:rPr>
              <a:t> oxidases and can therefore be involved in aerobic respiration.</a:t>
            </a:r>
          </a:p>
          <a:p>
            <a:pPr>
              <a:buFontTx/>
              <a:buChar char="-"/>
            </a:pPr>
            <a:r>
              <a:rPr lang="en-US" sz="1400" dirty="0" smtClean="0">
                <a:latin typeface="Arial"/>
                <a:cs typeface="Arial"/>
              </a:rPr>
              <a:t> If the reagent turns purple and is administered after the previous tests, the results are positive for an aerobic microorganism that belongs to the </a:t>
            </a:r>
            <a:r>
              <a:rPr lang="en-US" sz="1400" i="1" dirty="0" smtClean="0">
                <a:latin typeface="Arial"/>
                <a:cs typeface="Arial"/>
              </a:rPr>
              <a:t>Nesseria </a:t>
            </a:r>
            <a:r>
              <a:rPr lang="en-US" sz="1400" dirty="0" smtClean="0">
                <a:latin typeface="Arial"/>
                <a:cs typeface="Arial"/>
              </a:rPr>
              <a:t>genus.</a:t>
            </a:r>
          </a:p>
          <a:p>
            <a:pPr>
              <a:buFontTx/>
              <a:buChar char="-"/>
            </a:pPr>
            <a:r>
              <a:rPr lang="en-US" sz="1400" dirty="0" smtClean="0">
                <a:latin typeface="Arial"/>
                <a:cs typeface="Arial"/>
              </a:rPr>
              <a:t> A carbohydrate utilization test is then conducted to confirm whether the bacteria can ferment specific carbohydrate substrates as different </a:t>
            </a:r>
            <a:r>
              <a:rPr lang="en-US" sz="1400" i="1" dirty="0" smtClean="0">
                <a:latin typeface="Arial"/>
                <a:cs typeface="Arial"/>
              </a:rPr>
              <a:t>Nesseria</a:t>
            </a:r>
            <a:r>
              <a:rPr lang="en-US" sz="1400" dirty="0" smtClean="0">
                <a:latin typeface="Arial"/>
                <a:cs typeface="Arial"/>
              </a:rPr>
              <a:t> species utilize different sugars. </a:t>
            </a:r>
          </a:p>
          <a:p>
            <a:pPr>
              <a:buFontTx/>
              <a:buChar char="-"/>
            </a:pPr>
            <a:r>
              <a:rPr lang="en-US" sz="1400" dirty="0" smtClean="0">
                <a:latin typeface="Arial"/>
                <a:cs typeface="Arial"/>
              </a:rPr>
              <a:t> When placed in </a:t>
            </a:r>
            <a:r>
              <a:rPr lang="en-US" sz="1400" dirty="0" smtClean="0">
                <a:latin typeface="Arial"/>
                <a:cs typeface="Arial"/>
              </a:rPr>
              <a:t>4 separate test tubes of glucose, maltose, lactose and sucrose </a:t>
            </a:r>
            <a:r>
              <a:rPr lang="en-US" sz="1400" i="1" dirty="0" smtClean="0">
                <a:latin typeface="Arial"/>
                <a:cs typeface="Arial"/>
              </a:rPr>
              <a:t>N. meningitidis </a:t>
            </a:r>
            <a:r>
              <a:rPr lang="en-US" sz="1400" dirty="0" smtClean="0">
                <a:latin typeface="Arial"/>
                <a:cs typeface="Arial"/>
              </a:rPr>
              <a:t>will cause only the maltose and glucose tubes to turn from </a:t>
            </a:r>
            <a:r>
              <a:rPr lang="en-US" sz="1400" dirty="0" smtClean="0">
                <a:latin typeface="Arial"/>
                <a:cs typeface="Arial"/>
              </a:rPr>
              <a:t>red to yellow, since the bacteria utilizes these to produce fermentation acid.</a:t>
            </a:r>
            <a:r>
              <a:rPr lang="en-US" sz="1400" i="1" dirty="0" smtClean="0">
                <a:latin typeface="Arial"/>
                <a:cs typeface="Arial"/>
              </a:rPr>
              <a:t> </a:t>
            </a:r>
            <a:endParaRPr lang="en-US" sz="1400" dirty="0" smtClean="0">
              <a:latin typeface="Arial"/>
              <a:cs typeface="Arial"/>
            </a:endParaRPr>
          </a:p>
          <a:p>
            <a:pPr>
              <a:buFontTx/>
              <a:buChar char="-"/>
            </a:pPr>
            <a:endParaRPr lang="en-US" sz="1600" dirty="0" smtClean="0">
              <a:latin typeface="Arial"/>
              <a:cs typeface="Arial"/>
            </a:endParaRPr>
          </a:p>
        </p:txBody>
      </p:sp>
      <p:pic>
        <p:nvPicPr>
          <p:cNvPr id="6" name="Picture 5"/>
          <p:cNvPicPr>
            <a:picLocks noChangeAspect="1"/>
          </p:cNvPicPr>
          <p:nvPr/>
        </p:nvPicPr>
        <p:blipFill>
          <a:blip r:embed="rId2"/>
          <a:stretch>
            <a:fillRect/>
          </a:stretch>
        </p:blipFill>
        <p:spPr>
          <a:xfrm>
            <a:off x="6935432" y="937419"/>
            <a:ext cx="1917516" cy="1320956"/>
          </a:xfrm>
          <a:prstGeom prst="rect">
            <a:avLst/>
          </a:prstGeom>
        </p:spPr>
      </p:pic>
      <p:pic>
        <p:nvPicPr>
          <p:cNvPr id="7" name="Picture 6"/>
          <p:cNvPicPr>
            <a:picLocks noChangeAspect="1"/>
          </p:cNvPicPr>
          <p:nvPr/>
        </p:nvPicPr>
        <p:blipFill>
          <a:blip r:embed="rId3"/>
          <a:stretch>
            <a:fillRect/>
          </a:stretch>
        </p:blipFill>
        <p:spPr>
          <a:xfrm>
            <a:off x="6858000" y="2559050"/>
            <a:ext cx="1994948" cy="1739900"/>
          </a:xfrm>
          <a:prstGeom prst="rect">
            <a:avLst/>
          </a:prstGeom>
        </p:spPr>
      </p:pic>
      <p:pic>
        <p:nvPicPr>
          <p:cNvPr id="8" name="Picture 7"/>
          <p:cNvPicPr>
            <a:picLocks noChangeAspect="1"/>
          </p:cNvPicPr>
          <p:nvPr/>
        </p:nvPicPr>
        <p:blipFill>
          <a:blip r:embed="rId4"/>
          <a:stretch>
            <a:fillRect/>
          </a:stretch>
        </p:blipFill>
        <p:spPr>
          <a:xfrm>
            <a:off x="6858000" y="4639296"/>
            <a:ext cx="1994948" cy="1663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49028" y="-165893"/>
            <a:ext cx="8603920" cy="868362"/>
          </a:xfrm>
        </p:spPr>
        <p:txBody>
          <a:bodyPr/>
          <a:lstStyle/>
          <a:p>
            <a:r>
              <a:rPr lang="en-US" sz="3800" dirty="0" smtClean="0">
                <a:latin typeface="+mn-lt"/>
                <a:cs typeface="Arial"/>
              </a:rPr>
              <a:t>Expected Results for Identification (2)</a:t>
            </a:r>
            <a:endParaRPr lang="en-US" sz="3800" dirty="0">
              <a:latin typeface="+mn-lt"/>
              <a:cs typeface="Arial"/>
            </a:endParaRPr>
          </a:p>
        </p:txBody>
      </p:sp>
      <p:sp>
        <p:nvSpPr>
          <p:cNvPr id="5" name="TextBox 4"/>
          <p:cNvSpPr txBox="1"/>
          <p:nvPr/>
        </p:nvSpPr>
        <p:spPr>
          <a:xfrm>
            <a:off x="87160" y="547893"/>
            <a:ext cx="5391458" cy="6571032"/>
          </a:xfrm>
          <a:prstGeom prst="rect">
            <a:avLst/>
          </a:prstGeom>
          <a:noFill/>
        </p:spPr>
        <p:txBody>
          <a:bodyPr wrap="square" rtlCol="0">
            <a:spAutoFit/>
          </a:bodyPr>
          <a:lstStyle/>
          <a:p>
            <a:r>
              <a:rPr lang="en-US" sz="1350" b="1" dirty="0" smtClean="0">
                <a:latin typeface="Arial"/>
                <a:cs typeface="Arial"/>
              </a:rPr>
              <a:t>PCR Results: </a:t>
            </a:r>
            <a:r>
              <a:rPr lang="en-US" sz="1350" dirty="0" smtClean="0">
                <a:latin typeface="Arial"/>
                <a:cs typeface="Arial"/>
              </a:rPr>
              <a:t>The other portion of blood and CSF samples can be used for PCR amplification as it can test for different cause all at once.</a:t>
            </a:r>
          </a:p>
          <a:p>
            <a:r>
              <a:rPr lang="en-US" sz="1350" dirty="0" smtClean="0">
                <a:latin typeface="Arial"/>
                <a:cs typeface="Arial"/>
              </a:rPr>
              <a:t>- If positive for </a:t>
            </a:r>
            <a:r>
              <a:rPr lang="en-US" sz="1350" i="1" dirty="0" smtClean="0">
                <a:latin typeface="Arial"/>
                <a:cs typeface="Arial"/>
              </a:rPr>
              <a:t>N. meningitidis </a:t>
            </a:r>
            <a:r>
              <a:rPr lang="en-US" sz="1350" dirty="0" smtClean="0">
                <a:latin typeface="Arial"/>
                <a:cs typeface="Arial"/>
              </a:rPr>
              <a:t>the crgA gene will be only amplified product.</a:t>
            </a:r>
          </a:p>
          <a:p>
            <a:pPr>
              <a:buFontTx/>
              <a:buChar char="-"/>
            </a:pPr>
            <a:r>
              <a:rPr lang="en-US" sz="1350" dirty="0" smtClean="0">
                <a:latin typeface="Arial"/>
                <a:cs typeface="Arial"/>
              </a:rPr>
              <a:t> Assuming the meningitis in question is only caused by one bacteria.</a:t>
            </a:r>
          </a:p>
          <a:p>
            <a:pPr>
              <a:buFontTx/>
              <a:buChar char="-"/>
            </a:pPr>
            <a:r>
              <a:rPr lang="en-US" sz="1350" dirty="0" smtClean="0">
                <a:latin typeface="Arial"/>
                <a:cs typeface="Arial"/>
              </a:rPr>
              <a:t> </a:t>
            </a:r>
            <a:r>
              <a:rPr lang="en-US" sz="1350" dirty="0" smtClean="0">
                <a:latin typeface="Arial"/>
                <a:cs typeface="Arial"/>
              </a:rPr>
              <a:t>PCR </a:t>
            </a:r>
            <a:r>
              <a:rPr lang="en-US" sz="1350" dirty="0" smtClean="0">
                <a:latin typeface="Arial"/>
                <a:cs typeface="Arial"/>
              </a:rPr>
              <a:t>can also differentiate between the B,C, Y and W135 groups of </a:t>
            </a:r>
            <a:r>
              <a:rPr lang="en-US" sz="1350" i="1" dirty="0" smtClean="0">
                <a:latin typeface="Arial"/>
                <a:cs typeface="Arial"/>
              </a:rPr>
              <a:t>N. meningitidis </a:t>
            </a:r>
            <a:r>
              <a:rPr lang="en-US" sz="1350" dirty="0" smtClean="0">
                <a:latin typeface="Arial"/>
                <a:cs typeface="Arial"/>
              </a:rPr>
              <a:t>via amplification of the siaD gene and mynB gene in group A. </a:t>
            </a:r>
          </a:p>
          <a:p>
            <a:endParaRPr lang="en-US" sz="1350" dirty="0" smtClean="0">
              <a:latin typeface="Arial"/>
              <a:cs typeface="Arial"/>
            </a:endParaRPr>
          </a:p>
          <a:p>
            <a:r>
              <a:rPr lang="en-US" sz="1350" b="1" dirty="0" smtClean="0">
                <a:latin typeface="Arial"/>
                <a:cs typeface="Arial"/>
              </a:rPr>
              <a:t>Latex Aggulation Results: </a:t>
            </a:r>
            <a:r>
              <a:rPr lang="en-US" sz="1350" dirty="0" smtClean="0">
                <a:latin typeface="Arial"/>
                <a:cs typeface="Arial"/>
              </a:rPr>
              <a:t>If all the tests indicate </a:t>
            </a:r>
            <a:r>
              <a:rPr lang="en-US" sz="1350" i="1" dirty="0" smtClean="0">
                <a:latin typeface="Arial"/>
                <a:cs typeface="Arial"/>
              </a:rPr>
              <a:t>N. meningitidis</a:t>
            </a:r>
            <a:r>
              <a:rPr lang="en-US" sz="1350" dirty="0" smtClean="0">
                <a:latin typeface="Arial"/>
                <a:cs typeface="Arial"/>
              </a:rPr>
              <a:t> the next step would be to identify the specific strain that has infected Mary.</a:t>
            </a:r>
            <a:r>
              <a:rPr lang="en-US" sz="1350" i="1" dirty="0" smtClean="0">
                <a:latin typeface="Arial"/>
                <a:cs typeface="Arial"/>
              </a:rPr>
              <a:t> </a:t>
            </a:r>
            <a:r>
              <a:rPr lang="en-US" sz="1350" b="1" dirty="0" smtClean="0">
                <a:latin typeface="Arial"/>
                <a:cs typeface="Arial"/>
              </a:rPr>
              <a:t> </a:t>
            </a:r>
          </a:p>
          <a:p>
            <a:pPr>
              <a:buFontTx/>
              <a:buChar char="-"/>
            </a:pPr>
            <a:r>
              <a:rPr lang="en-US" sz="1350" dirty="0" smtClean="0">
                <a:latin typeface="Arial"/>
                <a:cs typeface="Arial"/>
              </a:rPr>
              <a:t>A positive results is when a sample reacts with the antigen specific antibody to produce an obvious precipitation pattern. </a:t>
            </a:r>
          </a:p>
          <a:p>
            <a:pPr>
              <a:buFontTx/>
              <a:buChar char="-"/>
            </a:pPr>
            <a:r>
              <a:rPr lang="en-US" sz="1350" dirty="0" smtClean="0">
                <a:latin typeface="Arial"/>
                <a:cs typeface="Arial"/>
              </a:rPr>
              <a:t> Only a precipitation pattern at +3 or +4 rating and no saline reaction indicates a positive result, all other are undetermined. </a:t>
            </a:r>
          </a:p>
          <a:p>
            <a:endParaRPr lang="en-US" sz="1350" dirty="0" smtClean="0">
              <a:latin typeface="Arial"/>
              <a:cs typeface="Arial"/>
            </a:endParaRPr>
          </a:p>
          <a:p>
            <a:r>
              <a:rPr lang="en-US" sz="1350" b="1" dirty="0" smtClean="0">
                <a:latin typeface="Arial"/>
                <a:cs typeface="Arial"/>
              </a:rPr>
              <a:t>Rapid Diagnostic Tests (RDTs): </a:t>
            </a:r>
            <a:r>
              <a:rPr lang="en-US" sz="1350" dirty="0" smtClean="0">
                <a:latin typeface="Arial"/>
                <a:cs typeface="Arial"/>
              </a:rPr>
              <a:t>can directly test CSF for </a:t>
            </a:r>
            <a:r>
              <a:rPr lang="en-US" sz="1350" i="1" dirty="0" smtClean="0">
                <a:latin typeface="Arial"/>
                <a:cs typeface="Arial"/>
              </a:rPr>
              <a:t>N. meningitidis.</a:t>
            </a:r>
          </a:p>
          <a:p>
            <a:pPr>
              <a:buFontTx/>
              <a:buChar char="-"/>
            </a:pPr>
            <a:r>
              <a:rPr lang="en-US" sz="1350" b="1" dirty="0" smtClean="0">
                <a:latin typeface="Arial"/>
                <a:cs typeface="Arial"/>
              </a:rPr>
              <a:t> </a:t>
            </a:r>
            <a:r>
              <a:rPr lang="en-US" sz="1350" dirty="0" smtClean="0">
                <a:latin typeface="Arial"/>
                <a:cs typeface="Arial"/>
              </a:rPr>
              <a:t>Although quick and simple as they do not require processing, it also means they are not as sensitive or specific as the previous methods. </a:t>
            </a:r>
          </a:p>
          <a:p>
            <a:pPr>
              <a:buFontTx/>
              <a:buChar char="-"/>
            </a:pPr>
            <a:r>
              <a:rPr lang="en-US" sz="1350" b="1" dirty="0" smtClean="0">
                <a:latin typeface="Arial"/>
                <a:cs typeface="Arial"/>
              </a:rPr>
              <a:t> </a:t>
            </a:r>
            <a:r>
              <a:rPr lang="en-US" sz="1350" dirty="0" smtClean="0">
                <a:latin typeface="Arial"/>
                <a:cs typeface="Arial"/>
              </a:rPr>
              <a:t>Used in the field, but not the hospital. </a:t>
            </a:r>
            <a:r>
              <a:rPr lang="en-US" sz="1350" b="1" dirty="0" smtClean="0">
                <a:latin typeface="Arial"/>
                <a:cs typeface="Arial"/>
              </a:rPr>
              <a:t> </a:t>
            </a:r>
          </a:p>
          <a:p>
            <a:pPr>
              <a:buFontTx/>
              <a:buChar char="-"/>
            </a:pPr>
            <a:r>
              <a:rPr lang="en-US" sz="1350" dirty="0" smtClean="0">
                <a:latin typeface="Arial"/>
                <a:cs typeface="Arial"/>
              </a:rPr>
              <a:t> Two RDTs are capable of detecting </a:t>
            </a:r>
            <a:r>
              <a:rPr lang="en-US" sz="1350" i="1" dirty="0" smtClean="0">
                <a:latin typeface="Arial"/>
                <a:cs typeface="Arial"/>
              </a:rPr>
              <a:t>N. meningitidis </a:t>
            </a:r>
            <a:r>
              <a:rPr lang="en-US" sz="1350" dirty="0" smtClean="0">
                <a:latin typeface="Arial"/>
                <a:cs typeface="Arial"/>
              </a:rPr>
              <a:t>serotypes A and  W135/Y and serogroups C and Y, respectively.</a:t>
            </a:r>
          </a:p>
          <a:p>
            <a:pPr>
              <a:buFontTx/>
              <a:buChar char="-"/>
            </a:pPr>
            <a:r>
              <a:rPr lang="en-US" sz="1350" dirty="0" smtClean="0">
                <a:latin typeface="Arial"/>
                <a:cs typeface="Arial"/>
              </a:rPr>
              <a:t> A positive result is when two lines appear on the RDT paper stick (image on the right), while a negative results only has one line.</a:t>
            </a:r>
          </a:p>
          <a:p>
            <a:pPr>
              <a:buFontTx/>
              <a:buChar char="-"/>
            </a:pPr>
            <a:r>
              <a:rPr lang="en-US" sz="1350" dirty="0" smtClean="0">
                <a:latin typeface="Arial"/>
                <a:cs typeface="Arial"/>
              </a:rPr>
              <a:t> Second line determines the specific serogroup. </a:t>
            </a:r>
          </a:p>
          <a:p>
            <a:pPr>
              <a:buFontTx/>
              <a:buChar char="-"/>
            </a:pPr>
            <a:endParaRPr lang="en-US" sz="1600" dirty="0" smtClean="0">
              <a:latin typeface="Arial"/>
              <a:cs typeface="Arial"/>
            </a:endParaRPr>
          </a:p>
        </p:txBody>
      </p:sp>
      <p:pic>
        <p:nvPicPr>
          <p:cNvPr id="6" name="Picture 5"/>
          <p:cNvPicPr>
            <a:picLocks noChangeAspect="1"/>
          </p:cNvPicPr>
          <p:nvPr/>
        </p:nvPicPr>
        <p:blipFill>
          <a:blip r:embed="rId2"/>
          <a:stretch>
            <a:fillRect/>
          </a:stretch>
        </p:blipFill>
        <p:spPr>
          <a:xfrm>
            <a:off x="5478618" y="702469"/>
            <a:ext cx="3555772" cy="2080267"/>
          </a:xfrm>
          <a:prstGeom prst="rect">
            <a:avLst/>
          </a:prstGeom>
        </p:spPr>
      </p:pic>
      <p:pic>
        <p:nvPicPr>
          <p:cNvPr id="8" name="Picture 7"/>
          <p:cNvPicPr>
            <a:picLocks noChangeAspect="1"/>
          </p:cNvPicPr>
          <p:nvPr/>
        </p:nvPicPr>
        <p:blipFill>
          <a:blip r:embed="rId3"/>
          <a:stretch>
            <a:fillRect/>
          </a:stretch>
        </p:blipFill>
        <p:spPr>
          <a:xfrm>
            <a:off x="5478618" y="3349617"/>
            <a:ext cx="3555772" cy="2076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0957" y="137746"/>
            <a:ext cx="7772400" cy="927618"/>
          </a:xfrm>
        </p:spPr>
        <p:txBody>
          <a:bodyPr/>
          <a:lstStyle/>
          <a:p>
            <a:pPr algn="l"/>
            <a:r>
              <a:rPr lang="en-US" sz="7200" dirty="0" smtClean="0"/>
              <a:t>Case:</a:t>
            </a:r>
            <a:endParaRPr lang="en-US" sz="7200" dirty="0"/>
          </a:p>
        </p:txBody>
      </p:sp>
      <p:sp>
        <p:nvSpPr>
          <p:cNvPr id="7" name="Text Placeholder 6"/>
          <p:cNvSpPr>
            <a:spLocks noGrp="1"/>
          </p:cNvSpPr>
          <p:nvPr>
            <p:ph type="body" idx="1"/>
          </p:nvPr>
        </p:nvSpPr>
        <p:spPr>
          <a:xfrm>
            <a:off x="200957" y="1065364"/>
            <a:ext cx="7772400" cy="2948685"/>
          </a:xfrm>
        </p:spPr>
        <p:txBody>
          <a:bodyPr>
            <a:normAutofit/>
          </a:bodyPr>
          <a:lstStyle/>
          <a:p>
            <a:r>
              <a:rPr lang="en-US" sz="1800" dirty="0" smtClean="0"/>
              <a:t>18-year-old Mary has just moved into the dormitory at her university. One day, her roommate finds her lying in bed under her sheets. She is complaining of fever, chills, bad headache and a stiff neck. She is staying under the covers because the light is hurting her eyes. Her roommate calls 911 and an ambulance takes Mary to the local hospital. The emergency room physician asks Mary about her recent vaccinations and she reports that she has not had any since she was in elementary school. The physician documents a fever of 39.2°C and low blood pressure. He sends blood and cerebral spinal fluid to the Microbiology Laboratory. She is started immediately on intravenous antibiotics. Mary’s blood and cerebral spinal fluid grow </a:t>
            </a:r>
            <a:r>
              <a:rPr lang="en-US" sz="1800" i="1" dirty="0" smtClean="0"/>
              <a:t>Neisseria meningitidis</a:t>
            </a:r>
            <a:r>
              <a:rPr lang="en-US" sz="1800" dirty="0" smtClean="0"/>
              <a:t> and she is diagnosed with meningococcal meningitis.</a:t>
            </a:r>
          </a:p>
          <a:p>
            <a:endParaRPr lang="en-US" dirty="0"/>
          </a:p>
        </p:txBody>
      </p:sp>
      <p:sp>
        <p:nvSpPr>
          <p:cNvPr id="8" name="TextBox 7"/>
          <p:cNvSpPr txBox="1"/>
          <p:nvPr/>
        </p:nvSpPr>
        <p:spPr>
          <a:xfrm>
            <a:off x="200957" y="3854405"/>
            <a:ext cx="7096417" cy="3139321"/>
          </a:xfrm>
          <a:prstGeom prst="rect">
            <a:avLst/>
          </a:prstGeom>
          <a:noFill/>
        </p:spPr>
        <p:txBody>
          <a:bodyPr wrap="square" rtlCol="0">
            <a:spAutoFit/>
          </a:bodyPr>
          <a:lstStyle/>
          <a:p>
            <a:r>
              <a:rPr lang="en-US" b="1" dirty="0" smtClean="0"/>
              <a:t>Topics of Discussion:</a:t>
            </a:r>
          </a:p>
          <a:p>
            <a:pPr marL="342900" lvl="0" indent="-342900">
              <a:buFont typeface="+mj-lt"/>
              <a:buAutoNum type="arabicPeriod"/>
            </a:pPr>
            <a:r>
              <a:rPr lang="en-US" dirty="0"/>
              <a:t>Other than the stated bacterial cause, what are the most common bacterial pathogens associated with this type of infectious </a:t>
            </a:r>
            <a:r>
              <a:rPr lang="en-US" dirty="0" smtClean="0"/>
              <a:t>scenario?</a:t>
            </a:r>
          </a:p>
          <a:p>
            <a:pPr marL="342900" lvl="0" indent="-342900">
              <a:buFont typeface="+mj-lt"/>
              <a:buAutoNum type="arabicPeriod"/>
            </a:pPr>
            <a:r>
              <a:rPr lang="en-US" dirty="0"/>
              <a:t>What samples are taken for laboratory testing and how important is the Microbiology Laboratory in the diagnosis of this particular infectious disease?</a:t>
            </a:r>
          </a:p>
          <a:p>
            <a:pPr marL="342900" lvl="0" indent="-342900">
              <a:buFont typeface="+mj-lt"/>
              <a:buAutoNum type="arabicPeriod"/>
            </a:pPr>
            <a:r>
              <a:rPr lang="en-US" dirty="0"/>
              <a:t>Explain the tests that will be performed on the samples in order to detect any of the potential bacterial pathogens causing this </a:t>
            </a:r>
            <a:r>
              <a:rPr lang="en-US" dirty="0" smtClean="0"/>
              <a:t>disease?</a:t>
            </a:r>
          </a:p>
          <a:p>
            <a:pPr marL="342900" lvl="0" indent="-342900">
              <a:buFont typeface="+mj-lt"/>
              <a:buAutoNum type="arabicPeriod"/>
            </a:pPr>
            <a:r>
              <a:rPr lang="en-US" dirty="0"/>
              <a:t>What are the results expected from these tests allowing for the identification of the bacteria named in this </a:t>
            </a:r>
            <a:r>
              <a:rPr lang="en-US" dirty="0" smtClean="0"/>
              <a:t>case?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Other Possible Pathogens</a:t>
            </a:r>
            <a:endParaRPr lang="en-US" dirty="0"/>
          </a:p>
        </p:txBody>
      </p:sp>
      <p:graphicFrame>
        <p:nvGraphicFramePr>
          <p:cNvPr id="7" name="Table 6"/>
          <p:cNvGraphicFramePr>
            <a:graphicFrameLocks noGrp="1"/>
          </p:cNvGraphicFramePr>
          <p:nvPr/>
        </p:nvGraphicFramePr>
        <p:xfrm>
          <a:off x="323091" y="868359"/>
          <a:ext cx="8489463" cy="5846059"/>
        </p:xfrm>
        <a:graphic>
          <a:graphicData uri="http://schemas.openxmlformats.org/drawingml/2006/table">
            <a:tbl>
              <a:tblPr firstRow="1" bandRow="1">
                <a:tableStyleId>{5C22544A-7EE6-4342-B048-85BDC9FD1C3A}</a:tableStyleId>
              </a:tblPr>
              <a:tblGrid>
                <a:gridCol w="2829821"/>
                <a:gridCol w="1392628"/>
                <a:gridCol w="4267014"/>
              </a:tblGrid>
              <a:tr h="405487">
                <a:tc>
                  <a:txBody>
                    <a:bodyPr/>
                    <a:lstStyle/>
                    <a:p>
                      <a:r>
                        <a:rPr lang="en-US" dirty="0" smtClean="0"/>
                        <a:t>Pathogen</a:t>
                      </a:r>
                      <a:endParaRPr lang="en-US" dirty="0"/>
                    </a:p>
                  </a:txBody>
                  <a:tcPr/>
                </a:tc>
                <a:tc>
                  <a:txBody>
                    <a:bodyPr/>
                    <a:lstStyle/>
                    <a:p>
                      <a:r>
                        <a:rPr lang="en-US" dirty="0" smtClean="0"/>
                        <a:t>Picture</a:t>
                      </a:r>
                      <a:endParaRPr lang="en-US" dirty="0"/>
                    </a:p>
                  </a:txBody>
                  <a:tcPr/>
                </a:tc>
                <a:tc>
                  <a:txBody>
                    <a:bodyPr/>
                    <a:lstStyle/>
                    <a:p>
                      <a:r>
                        <a:rPr lang="en-US" dirty="0" smtClean="0"/>
                        <a:t>General</a:t>
                      </a:r>
                      <a:r>
                        <a:rPr lang="en-US" baseline="0" dirty="0" smtClean="0"/>
                        <a:t> Info</a:t>
                      </a:r>
                      <a:endParaRPr lang="en-US" dirty="0"/>
                    </a:p>
                  </a:txBody>
                  <a:tcPr/>
                </a:tc>
              </a:tr>
              <a:tr h="1087812">
                <a:tc>
                  <a:txBody>
                    <a:bodyPr/>
                    <a:lstStyle/>
                    <a:p>
                      <a:r>
                        <a:rPr lang="en-US" dirty="0" err="1" smtClean="0"/>
                        <a:t>Haemophilus</a:t>
                      </a:r>
                      <a:r>
                        <a:rPr lang="en-US" dirty="0" smtClean="0"/>
                        <a:t> influenzae</a:t>
                      </a:r>
                    </a:p>
                    <a:p>
                      <a:endParaRPr lang="en-US" dirty="0" smtClean="0"/>
                    </a:p>
                    <a:p>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a:t>
                      </a:r>
                      <a:r>
                        <a:rPr lang="en-US" sz="1200" dirty="0" err="1" smtClean="0">
                          <a:latin typeface="Arial"/>
                          <a:cs typeface="Arial"/>
                        </a:rPr>
                        <a:t>coccobacilus</a:t>
                      </a:r>
                      <a:r>
                        <a:rPr lang="en-US" sz="1200" baseline="0" dirty="0" smtClean="0">
                          <a:latin typeface="Arial"/>
                          <a:cs typeface="Arial"/>
                        </a:rPr>
                        <a:t> shaped, encapsulated or </a:t>
                      </a:r>
                      <a:r>
                        <a:rPr lang="en-US" sz="1200" baseline="0" dirty="0" err="1" smtClean="0">
                          <a:latin typeface="Arial"/>
                          <a:cs typeface="Arial"/>
                        </a:rPr>
                        <a:t>unencapsulated</a:t>
                      </a:r>
                      <a:r>
                        <a:rPr lang="en-US" sz="1200" baseline="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rial"/>
                          <a:cs typeface="Arial"/>
                        </a:rPr>
                        <a:t> Symptoms </a:t>
                      </a:r>
                      <a:r>
                        <a:rPr lang="en-US" sz="1200" kern="1200" dirty="0" smtClean="0">
                          <a:solidFill>
                            <a:schemeClr val="dk1"/>
                          </a:solidFill>
                          <a:latin typeface="Arial"/>
                          <a:ea typeface="+mn-ea"/>
                          <a:cs typeface="Arial"/>
                        </a:rPr>
                        <a:t>are, but not limited to: Fever, sensitivity to light, confusion/altered mental status, headache, stiff neck, and nausea.</a:t>
                      </a:r>
                    </a:p>
                    <a:p>
                      <a:pPr>
                        <a:buFontTx/>
                        <a:buChar char="-"/>
                      </a:pPr>
                      <a:endParaRPr lang="en-US" sz="1200" dirty="0">
                        <a:latin typeface="Arial"/>
                        <a:cs typeface="Arial"/>
                      </a:endParaRPr>
                    </a:p>
                  </a:txBody>
                  <a:tcPr/>
                </a:tc>
              </a:tr>
              <a:tr h="984827">
                <a:tc>
                  <a:txBody>
                    <a:bodyPr/>
                    <a:lstStyle/>
                    <a:p>
                      <a:r>
                        <a:rPr lang="en-US" dirty="0" err="1" smtClean="0"/>
                        <a:t>Steptococcus</a:t>
                      </a:r>
                      <a:r>
                        <a:rPr lang="en-US" dirty="0" smtClean="0"/>
                        <a:t> pneumoniae</a:t>
                      </a:r>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lancet shaped, capsule forming </a:t>
                      </a:r>
                      <a:r>
                        <a:rPr lang="en-US" sz="1200" dirty="0" err="1" smtClean="0">
                          <a:latin typeface="Arial"/>
                          <a:cs typeface="Arial"/>
                        </a:rPr>
                        <a:t>cocci</a:t>
                      </a:r>
                      <a:r>
                        <a:rPr lang="en-US" sz="1200" dirty="0" smtClean="0">
                          <a:latin typeface="Arial"/>
                          <a:cs typeface="Arial"/>
                        </a:rPr>
                        <a:t> or </a:t>
                      </a:r>
                      <a:r>
                        <a:rPr lang="en-US" sz="1200" dirty="0" err="1" smtClean="0">
                          <a:latin typeface="Arial"/>
                          <a:cs typeface="Arial"/>
                        </a:rPr>
                        <a:t>diplococci</a:t>
                      </a:r>
                      <a:r>
                        <a:rPr lang="en-US" sz="120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rial"/>
                          <a:cs typeface="Arial"/>
                        </a:rPr>
                        <a:t> Symptoms: </a:t>
                      </a:r>
                      <a:r>
                        <a:rPr lang="en-US" sz="1200" kern="1200" dirty="0" smtClean="0">
                          <a:solidFill>
                            <a:schemeClr val="dk1"/>
                          </a:solidFill>
                          <a:latin typeface="Arial"/>
                          <a:ea typeface="+mn-ea"/>
                          <a:cs typeface="Arial"/>
                        </a:rPr>
                        <a:t>ever, cough, chest pain, stiff neck, confusion, photophobia, shortness of breath, sleeplessness, irritability, and joint pain</a:t>
                      </a:r>
                    </a:p>
                  </a:txBody>
                  <a:tcPr/>
                </a:tc>
              </a:tr>
              <a:tr h="890123">
                <a:tc>
                  <a:txBody>
                    <a:bodyPr/>
                    <a:lstStyle/>
                    <a:p>
                      <a:r>
                        <a:rPr lang="en-US" dirty="0" smtClean="0"/>
                        <a:t>Group B streptococcus (GBS)</a:t>
                      </a:r>
                      <a:endParaRPr lang="en-US" dirty="0"/>
                    </a:p>
                  </a:txBody>
                  <a:tcPr/>
                </a:tc>
                <a:tc>
                  <a:txBody>
                    <a:bodyPr/>
                    <a:lstStyle/>
                    <a:p>
                      <a:endParaRPr lang="en-US" dirty="0"/>
                    </a:p>
                  </a:txBody>
                  <a:tcPr/>
                </a:tc>
                <a:tc>
                  <a:txBody>
                    <a:bodyPr/>
                    <a:lstStyle/>
                    <a:p>
                      <a:r>
                        <a:rPr lang="en-US" sz="1200" dirty="0" smtClean="0">
                          <a:latin typeface="Arial"/>
                          <a:cs typeface="Arial"/>
                        </a:rPr>
                        <a:t>- Gram (+), </a:t>
                      </a:r>
                      <a:r>
                        <a:rPr lang="en-US" sz="1200" dirty="0" err="1" smtClean="0">
                          <a:latin typeface="Arial"/>
                          <a:cs typeface="Arial"/>
                        </a:rPr>
                        <a:t>coccus</a:t>
                      </a:r>
                      <a:r>
                        <a:rPr lang="en-US" sz="1200" dirty="0" smtClean="0">
                          <a:latin typeface="Arial"/>
                          <a:cs typeface="Arial"/>
                        </a:rPr>
                        <a:t> shaped, distinguished</a:t>
                      </a:r>
                      <a:r>
                        <a:rPr lang="en-US" sz="1200" baseline="0" dirty="0" smtClean="0">
                          <a:latin typeface="Arial"/>
                          <a:cs typeface="Arial"/>
                        </a:rPr>
                        <a:t> by capsular polysaccharide. </a:t>
                      </a:r>
                      <a:endParaRPr lang="en-US" sz="1200" dirty="0" smtClean="0">
                        <a:latin typeface="Arial"/>
                        <a:cs typeface="Arial"/>
                      </a:endParaRPr>
                    </a:p>
                    <a:p>
                      <a:r>
                        <a:rPr lang="en-US" sz="1200" dirty="0" smtClean="0">
                          <a:latin typeface="Arial"/>
                          <a:cs typeface="Arial"/>
                        </a:rPr>
                        <a:t>- Symptoms (Newborns</a:t>
                      </a:r>
                      <a:r>
                        <a:rPr lang="en-US" sz="1200" baseline="0" dirty="0" smtClean="0">
                          <a:latin typeface="Arial"/>
                          <a:cs typeface="Arial"/>
                        </a:rPr>
                        <a:t> and babies)</a:t>
                      </a:r>
                      <a:r>
                        <a:rPr lang="en-US" sz="1200" dirty="0" smtClean="0">
                          <a:latin typeface="Arial"/>
                          <a:cs typeface="Arial"/>
                        </a:rPr>
                        <a:t>: fever, irritability, difficulty breathing, difficulty feeding and bluish colour to skin  </a:t>
                      </a:r>
                      <a:endParaRPr lang="en-US" sz="1200" dirty="0">
                        <a:latin typeface="Arial"/>
                        <a:cs typeface="Arial"/>
                      </a:endParaRPr>
                    </a:p>
                  </a:txBody>
                  <a:tcPr/>
                </a:tc>
              </a:tr>
              <a:tr h="948653">
                <a:tc>
                  <a:txBody>
                    <a:bodyPr/>
                    <a:lstStyle/>
                    <a:p>
                      <a:r>
                        <a:rPr lang="en-US" dirty="0" err="1" smtClean="0"/>
                        <a:t>Listeria</a:t>
                      </a:r>
                      <a:r>
                        <a:rPr lang="en-US" baseline="0" dirty="0" smtClean="0"/>
                        <a:t> </a:t>
                      </a:r>
                      <a:r>
                        <a:rPr lang="en-US" baseline="0" dirty="0" err="1" smtClean="0"/>
                        <a:t>monocytogenes</a:t>
                      </a:r>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rod shaped</a:t>
                      </a:r>
                    </a:p>
                    <a:p>
                      <a:pPr>
                        <a:buFontTx/>
                        <a:buChar char="-"/>
                      </a:pPr>
                      <a:r>
                        <a:rPr lang="en-US" sz="1200" dirty="0" smtClean="0">
                          <a:latin typeface="Arial"/>
                          <a:cs typeface="Arial"/>
                        </a:rPr>
                        <a:t> Symptoms: headache, stiff neck, confusion, fever, muscle</a:t>
                      </a:r>
                      <a:r>
                        <a:rPr lang="en-US" sz="1200" baseline="0" dirty="0" smtClean="0">
                          <a:latin typeface="Arial"/>
                          <a:cs typeface="Arial"/>
                        </a:rPr>
                        <a:t> aches and loss of balance.</a:t>
                      </a:r>
                      <a:endParaRPr lang="en-US" sz="1200" dirty="0">
                        <a:latin typeface="Arial"/>
                        <a:cs typeface="Arial"/>
                      </a:endParaRPr>
                    </a:p>
                  </a:txBody>
                  <a:tcPr/>
                </a:tc>
              </a:tr>
              <a:tr h="703618">
                <a:tc>
                  <a:txBody>
                    <a:bodyPr/>
                    <a:lstStyle/>
                    <a:p>
                      <a:r>
                        <a:rPr lang="en-US" dirty="0" smtClean="0"/>
                        <a:t>Neisseria</a:t>
                      </a:r>
                      <a:r>
                        <a:rPr lang="en-US" baseline="0" dirty="0" smtClean="0"/>
                        <a:t> </a:t>
                      </a:r>
                      <a:r>
                        <a:rPr lang="en-US" baseline="0" dirty="0" err="1" smtClean="0"/>
                        <a:t>gonorrhoeae</a:t>
                      </a:r>
                      <a:endParaRPr lang="en-US" dirty="0"/>
                    </a:p>
                  </a:txBody>
                  <a:tcPr/>
                </a:tc>
                <a:tc>
                  <a:txBody>
                    <a:bodyPr/>
                    <a:lstStyle/>
                    <a:p>
                      <a:endParaRPr lang="en-US" dirty="0"/>
                    </a:p>
                  </a:txBody>
                  <a:tcPr/>
                </a:tc>
                <a:tc>
                  <a:txBody>
                    <a:bodyPr/>
                    <a:lstStyle/>
                    <a:p>
                      <a:r>
                        <a:rPr lang="en-US" sz="1200" dirty="0" smtClean="0">
                          <a:latin typeface="Arial"/>
                          <a:cs typeface="Arial"/>
                        </a:rPr>
                        <a:t>Gram (-), </a:t>
                      </a:r>
                      <a:r>
                        <a:rPr lang="en-US" sz="1200" dirty="0" err="1" smtClean="0">
                          <a:latin typeface="Arial"/>
                          <a:cs typeface="Arial"/>
                        </a:rPr>
                        <a:t>diplococcus</a:t>
                      </a:r>
                      <a:r>
                        <a:rPr lang="en-US" sz="1200" baseline="0" dirty="0" smtClean="0">
                          <a:latin typeface="Arial"/>
                          <a:cs typeface="Arial"/>
                        </a:rPr>
                        <a:t> shaped </a:t>
                      </a:r>
                    </a:p>
                    <a:p>
                      <a:r>
                        <a:rPr lang="en-US" sz="1200" baseline="0" dirty="0" smtClean="0">
                          <a:latin typeface="Arial"/>
                          <a:cs typeface="Arial"/>
                        </a:rPr>
                        <a:t>- Symptoms: pain or burning sensation while urinating, sore throat, fever and sharp pain in </a:t>
                      </a:r>
                      <a:r>
                        <a:rPr lang="en-US" sz="1200" baseline="0" dirty="0" err="1" smtClean="0">
                          <a:latin typeface="Arial"/>
                          <a:cs typeface="Arial"/>
                        </a:rPr>
                        <a:t>lowerabdomen</a:t>
                      </a:r>
                      <a:r>
                        <a:rPr lang="en-US" sz="1200" baseline="0" dirty="0" smtClean="0">
                          <a:latin typeface="Arial"/>
                          <a:cs typeface="Arial"/>
                        </a:rPr>
                        <a:t>. </a:t>
                      </a:r>
                      <a:endParaRPr lang="en-US" sz="1200" dirty="0">
                        <a:latin typeface="Arial"/>
                        <a:cs typeface="Arial"/>
                      </a:endParaRPr>
                    </a:p>
                  </a:txBody>
                  <a:tcPr/>
                </a:tc>
              </a:tr>
              <a:tr h="703618">
                <a:tc>
                  <a:txBody>
                    <a:bodyPr/>
                    <a:lstStyle/>
                    <a:p>
                      <a:r>
                        <a:rPr lang="en-US" dirty="0" smtClean="0"/>
                        <a:t>Escherichia coli</a:t>
                      </a:r>
                      <a:endParaRPr lang="en-US" dirty="0"/>
                    </a:p>
                  </a:txBody>
                  <a:tcPr/>
                </a:tc>
                <a:tc>
                  <a:txBody>
                    <a:bodyPr/>
                    <a:lstStyle/>
                    <a:p>
                      <a:endParaRPr lang="en-US"/>
                    </a:p>
                  </a:txBody>
                  <a:tcPr/>
                </a:tc>
                <a:tc>
                  <a:txBody>
                    <a:bodyPr/>
                    <a:lstStyle/>
                    <a:p>
                      <a:pPr>
                        <a:buFontTx/>
                        <a:buChar char="-"/>
                      </a:pPr>
                      <a:r>
                        <a:rPr lang="en-US" sz="1200" dirty="0" smtClean="0">
                          <a:latin typeface="Arial"/>
                          <a:cs typeface="Arial"/>
                        </a:rPr>
                        <a:t>Gram (-), rod shaped</a:t>
                      </a:r>
                    </a:p>
                    <a:p>
                      <a:pPr>
                        <a:buFontTx/>
                        <a:buChar char="-"/>
                      </a:pPr>
                      <a:r>
                        <a:rPr lang="en-US" sz="1200" baseline="0" dirty="0" smtClean="0">
                          <a:latin typeface="Arial"/>
                          <a:cs typeface="Arial"/>
                        </a:rPr>
                        <a:t> Symptoms: nausea, vomiting, photophobia and confusion. </a:t>
                      </a:r>
                      <a:endParaRPr lang="en-US" sz="1200" dirty="0">
                        <a:latin typeface="Arial"/>
                        <a:cs typeface="Arial"/>
                      </a:endParaRPr>
                    </a:p>
                  </a:txBody>
                  <a:tcPr/>
                </a:tc>
              </a:tr>
            </a:tbl>
          </a:graphicData>
        </a:graphic>
      </p:graphicFrame>
      <p:pic>
        <p:nvPicPr>
          <p:cNvPr id="8" name="Picture 7"/>
          <p:cNvPicPr>
            <a:picLocks noChangeAspect="1"/>
          </p:cNvPicPr>
          <p:nvPr/>
        </p:nvPicPr>
        <p:blipFill>
          <a:blip r:embed="rId2"/>
          <a:stretch>
            <a:fillRect/>
          </a:stretch>
        </p:blipFill>
        <p:spPr>
          <a:xfrm>
            <a:off x="3175194" y="1253137"/>
            <a:ext cx="1370348" cy="1184269"/>
          </a:xfrm>
          <a:prstGeom prst="rect">
            <a:avLst/>
          </a:prstGeom>
        </p:spPr>
      </p:pic>
      <p:pic>
        <p:nvPicPr>
          <p:cNvPr id="9" name="Picture 8"/>
          <p:cNvPicPr>
            <a:picLocks noChangeAspect="1"/>
          </p:cNvPicPr>
          <p:nvPr/>
        </p:nvPicPr>
        <p:blipFill>
          <a:blip r:embed="rId3"/>
          <a:stretch>
            <a:fillRect/>
          </a:stretch>
        </p:blipFill>
        <p:spPr>
          <a:xfrm>
            <a:off x="3175194" y="2437406"/>
            <a:ext cx="1370348" cy="1021128"/>
          </a:xfrm>
          <a:prstGeom prst="rect">
            <a:avLst/>
          </a:prstGeom>
        </p:spPr>
      </p:pic>
      <p:pic>
        <p:nvPicPr>
          <p:cNvPr id="10" name="Picture 9"/>
          <p:cNvPicPr>
            <a:picLocks noChangeAspect="1"/>
          </p:cNvPicPr>
          <p:nvPr/>
        </p:nvPicPr>
        <p:blipFill>
          <a:blip r:embed="rId4"/>
          <a:stretch>
            <a:fillRect/>
          </a:stretch>
        </p:blipFill>
        <p:spPr>
          <a:xfrm>
            <a:off x="3175192" y="3458534"/>
            <a:ext cx="1370348" cy="874399"/>
          </a:xfrm>
          <a:prstGeom prst="rect">
            <a:avLst/>
          </a:prstGeom>
        </p:spPr>
      </p:pic>
      <p:pic>
        <p:nvPicPr>
          <p:cNvPr id="11" name="Picture 10"/>
          <p:cNvPicPr>
            <a:picLocks noChangeAspect="1"/>
          </p:cNvPicPr>
          <p:nvPr/>
        </p:nvPicPr>
        <p:blipFill>
          <a:blip r:embed="rId5"/>
          <a:stretch>
            <a:fillRect/>
          </a:stretch>
        </p:blipFill>
        <p:spPr>
          <a:xfrm>
            <a:off x="3175193" y="5254111"/>
            <a:ext cx="1370348" cy="694093"/>
          </a:xfrm>
          <a:prstGeom prst="rect">
            <a:avLst/>
          </a:prstGeom>
        </p:spPr>
      </p:pic>
      <p:pic>
        <p:nvPicPr>
          <p:cNvPr id="12" name="Picture 11"/>
          <p:cNvPicPr>
            <a:picLocks noChangeAspect="1"/>
          </p:cNvPicPr>
          <p:nvPr/>
        </p:nvPicPr>
        <p:blipFill>
          <a:blip r:embed="rId6"/>
          <a:stretch>
            <a:fillRect/>
          </a:stretch>
        </p:blipFill>
        <p:spPr>
          <a:xfrm>
            <a:off x="3175194" y="5948204"/>
            <a:ext cx="1370347" cy="745201"/>
          </a:xfrm>
          <a:prstGeom prst="rect">
            <a:avLst/>
          </a:prstGeom>
        </p:spPr>
      </p:pic>
      <p:pic>
        <p:nvPicPr>
          <p:cNvPr id="13" name="Picture 12"/>
          <p:cNvPicPr>
            <a:picLocks noChangeAspect="1"/>
          </p:cNvPicPr>
          <p:nvPr/>
        </p:nvPicPr>
        <p:blipFill>
          <a:blip r:embed="rId7"/>
          <a:stretch>
            <a:fillRect/>
          </a:stretch>
        </p:blipFill>
        <p:spPr>
          <a:xfrm>
            <a:off x="3175193" y="4332933"/>
            <a:ext cx="1370347" cy="9211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693" y="222798"/>
            <a:ext cx="8857118" cy="537723"/>
          </a:xfrm>
        </p:spPr>
        <p:txBody>
          <a:bodyPr/>
          <a:lstStyle/>
          <a:p>
            <a:r>
              <a:rPr lang="en-US" sz="4400" dirty="0" smtClean="0"/>
              <a:t>Likely Pathogens Based on Age Group</a:t>
            </a:r>
            <a:endParaRPr lang="en-US" sz="4400" dirty="0"/>
          </a:p>
        </p:txBody>
      </p:sp>
      <p:graphicFrame>
        <p:nvGraphicFramePr>
          <p:cNvPr id="4" name="Table 3"/>
          <p:cNvGraphicFramePr>
            <a:graphicFrameLocks noGrp="1"/>
          </p:cNvGraphicFramePr>
          <p:nvPr/>
        </p:nvGraphicFramePr>
        <p:xfrm>
          <a:off x="278944" y="1002591"/>
          <a:ext cx="7408366" cy="4611918"/>
        </p:xfrm>
        <a:graphic>
          <a:graphicData uri="http://schemas.openxmlformats.org/drawingml/2006/table">
            <a:tbl>
              <a:tblPr firstRow="1" bandRow="1">
                <a:tableStyleId>{5C22544A-7EE6-4342-B048-85BDC9FD1C3A}</a:tableStyleId>
              </a:tblPr>
              <a:tblGrid>
                <a:gridCol w="3704183"/>
                <a:gridCol w="3704183"/>
              </a:tblGrid>
              <a:tr h="441245">
                <a:tc>
                  <a:txBody>
                    <a:bodyPr/>
                    <a:lstStyle/>
                    <a:p>
                      <a:r>
                        <a:rPr lang="en-US" dirty="0" smtClean="0"/>
                        <a:t>Age Group</a:t>
                      </a:r>
                      <a:endParaRPr lang="en-US" dirty="0"/>
                    </a:p>
                  </a:txBody>
                  <a:tcPr/>
                </a:tc>
                <a:tc>
                  <a:txBody>
                    <a:bodyPr/>
                    <a:lstStyle/>
                    <a:p>
                      <a:r>
                        <a:rPr lang="en-US" dirty="0" smtClean="0"/>
                        <a:t>Likely Microbes</a:t>
                      </a:r>
                      <a:endParaRPr lang="en-US" dirty="0"/>
                    </a:p>
                  </a:txBody>
                  <a:tcPr/>
                </a:tc>
              </a:tr>
              <a:tr h="1414402">
                <a:tc>
                  <a:txBody>
                    <a:bodyPr/>
                    <a:lstStyle/>
                    <a:p>
                      <a:endParaRPr lang="en-US" dirty="0" smtClean="0"/>
                    </a:p>
                    <a:p>
                      <a:endParaRPr lang="en-US" dirty="0" smtClean="0"/>
                    </a:p>
                    <a:p>
                      <a:r>
                        <a:rPr lang="en-US" dirty="0" smtClean="0"/>
                        <a:t>&lt;6 weeks old</a:t>
                      </a:r>
                      <a:endParaRPr lang="en-US" dirty="0"/>
                    </a:p>
                  </a:txBody>
                  <a:tcPr/>
                </a:tc>
                <a:tc>
                  <a:txBody>
                    <a:bodyPr/>
                    <a:lstStyle/>
                    <a:p>
                      <a:r>
                        <a:rPr lang="en-US" sz="1800" kern="1200" dirty="0" smtClean="0">
                          <a:solidFill>
                            <a:schemeClr val="dk1"/>
                          </a:solidFill>
                          <a:latin typeface="+mn-lt"/>
                          <a:ea typeface="+mn-ea"/>
                          <a:cs typeface="+mn-cs"/>
                        </a:rPr>
                        <a:t>Group B </a:t>
                      </a:r>
                      <a:r>
                        <a:rPr lang="en-US" sz="1800" i="1" kern="1200" dirty="0" smtClean="0">
                          <a:solidFill>
                            <a:schemeClr val="dk1"/>
                          </a:solidFill>
                          <a:latin typeface="+mn-lt"/>
                          <a:ea typeface="+mn-ea"/>
                          <a:cs typeface="+mn-cs"/>
                        </a:rPr>
                        <a:t>streptococcus</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Escherichia coli</a:t>
                      </a:r>
                      <a:r>
                        <a:rPr lang="en-US" sz="1800" kern="1200" dirty="0" smtClean="0">
                          <a:solidFill>
                            <a:schemeClr val="dk1"/>
                          </a:solidFill>
                          <a:latin typeface="+mn-lt"/>
                          <a:ea typeface="+mn-ea"/>
                          <a:cs typeface="+mn-cs"/>
                        </a:rPr>
                        <a:t>, </a:t>
                      </a:r>
                      <a:r>
                        <a:rPr lang="en-US" sz="1800" i="1" kern="1200" dirty="0" err="1" smtClean="0">
                          <a:solidFill>
                            <a:schemeClr val="dk1"/>
                          </a:solidFill>
                          <a:latin typeface="+mn-lt"/>
                          <a:ea typeface="+mn-ea"/>
                          <a:cs typeface="+mn-cs"/>
                        </a:rPr>
                        <a:t>Listeria</a:t>
                      </a:r>
                      <a:r>
                        <a:rPr lang="en-US" sz="1800" i="1" kern="1200" dirty="0" smtClean="0">
                          <a:solidFill>
                            <a:schemeClr val="dk1"/>
                          </a:solidFill>
                          <a:latin typeface="+mn-lt"/>
                          <a:ea typeface="+mn-ea"/>
                          <a:cs typeface="+mn-cs"/>
                        </a:rPr>
                        <a:t> </a:t>
                      </a:r>
                      <a:r>
                        <a:rPr lang="en-US" sz="1800" i="1" kern="1200" dirty="0" err="1" smtClean="0">
                          <a:solidFill>
                            <a:schemeClr val="dk1"/>
                          </a:solidFill>
                          <a:latin typeface="+mn-lt"/>
                          <a:ea typeface="+mn-ea"/>
                          <a:cs typeface="+mn-cs"/>
                        </a:rPr>
                        <a:t>monocytogenes</a:t>
                      </a:r>
                      <a:r>
                        <a:rPr lang="en-US" sz="1800" kern="1200" dirty="0" smtClean="0">
                          <a:solidFill>
                            <a:schemeClr val="dk1"/>
                          </a:solidFill>
                          <a:latin typeface="+mn-lt"/>
                          <a:ea typeface="+mn-ea"/>
                          <a:cs typeface="+mn-cs"/>
                        </a:rPr>
                        <a:t>, Other </a:t>
                      </a:r>
                      <a:r>
                        <a:rPr lang="en-US" sz="1800" i="1" kern="1200" dirty="0" err="1" smtClean="0">
                          <a:solidFill>
                            <a:schemeClr val="dk1"/>
                          </a:solidFill>
                          <a:latin typeface="+mn-lt"/>
                          <a:ea typeface="+mn-ea"/>
                          <a:cs typeface="+mn-cs"/>
                        </a:rPr>
                        <a:t>Enterobateriaceae</a:t>
                      </a:r>
                      <a:r>
                        <a:rPr lang="en-US" sz="1800" kern="1200" dirty="0" smtClean="0">
                          <a:solidFill>
                            <a:schemeClr val="dk1"/>
                          </a:solidFill>
                          <a:latin typeface="+mn-lt"/>
                          <a:ea typeface="+mn-ea"/>
                          <a:cs typeface="+mn-cs"/>
                        </a:rPr>
                        <a:t>, (Rare) </a:t>
                      </a:r>
                      <a:r>
                        <a:rPr lang="en-US" sz="1800" i="1" kern="1200" dirty="0" smtClean="0">
                          <a:solidFill>
                            <a:schemeClr val="dk1"/>
                          </a:solidFill>
                          <a:latin typeface="+mn-lt"/>
                          <a:ea typeface="+mn-ea"/>
                          <a:cs typeface="+mn-cs"/>
                        </a:rPr>
                        <a:t>S. pneumoniae</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N. meningitidis</a:t>
                      </a:r>
                      <a:r>
                        <a:rPr lang="en-US" dirty="0" smtClean="0"/>
                        <a:t> </a:t>
                      </a:r>
                      <a:endParaRPr lang="en-US" b="0" dirty="0"/>
                    </a:p>
                  </a:txBody>
                  <a:tcPr/>
                </a:tc>
              </a:tr>
              <a:tr h="1414402">
                <a:tc>
                  <a:txBody>
                    <a:bodyPr/>
                    <a:lstStyle/>
                    <a:p>
                      <a:endParaRPr lang="en-US" dirty="0" smtClean="0"/>
                    </a:p>
                    <a:p>
                      <a:endParaRPr lang="en-US" dirty="0" smtClean="0"/>
                    </a:p>
                    <a:p>
                      <a:r>
                        <a:rPr lang="en-US" dirty="0" smtClean="0"/>
                        <a:t>6 weeks</a:t>
                      </a:r>
                      <a:r>
                        <a:rPr lang="en-US" baseline="0" dirty="0" smtClean="0"/>
                        <a:t> – 3 months old</a:t>
                      </a:r>
                      <a:endParaRPr lang="en-US" dirty="0"/>
                    </a:p>
                  </a:txBody>
                  <a:tcPr/>
                </a:tc>
                <a:tc>
                  <a:txBody>
                    <a:bodyPr/>
                    <a:lstStyle/>
                    <a:p>
                      <a:r>
                        <a:rPr lang="en-US" sz="1800" i="1" kern="1200" dirty="0" smtClean="0">
                          <a:solidFill>
                            <a:schemeClr val="dk1"/>
                          </a:solidFill>
                          <a:latin typeface="+mn-lt"/>
                          <a:ea typeface="+mn-ea"/>
                          <a:cs typeface="+mn-cs"/>
                        </a:rPr>
                        <a:t>S. pneumoniae</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N. meningitidis</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H. influenzae</a:t>
                      </a:r>
                      <a:r>
                        <a:rPr lang="en-US" sz="1800" kern="1200" dirty="0" smtClean="0">
                          <a:solidFill>
                            <a:schemeClr val="dk1"/>
                          </a:solidFill>
                          <a:latin typeface="+mn-lt"/>
                          <a:ea typeface="+mn-ea"/>
                          <a:cs typeface="+mn-cs"/>
                        </a:rPr>
                        <a:t> type B, Group B </a:t>
                      </a:r>
                      <a:r>
                        <a:rPr lang="en-US" sz="1800" i="1" kern="1200" dirty="0" smtClean="0">
                          <a:solidFill>
                            <a:schemeClr val="dk1"/>
                          </a:solidFill>
                          <a:latin typeface="+mn-lt"/>
                          <a:ea typeface="+mn-ea"/>
                          <a:cs typeface="+mn-cs"/>
                        </a:rPr>
                        <a:t>streptococcus</a:t>
                      </a:r>
                      <a:r>
                        <a:rPr lang="en-US" sz="1800" kern="1200" dirty="0" smtClean="0">
                          <a:solidFill>
                            <a:schemeClr val="dk1"/>
                          </a:solidFill>
                          <a:latin typeface="+mn-lt"/>
                          <a:ea typeface="+mn-ea"/>
                          <a:cs typeface="+mn-cs"/>
                        </a:rPr>
                        <a:t>, (Rare) </a:t>
                      </a:r>
                      <a:r>
                        <a:rPr lang="en-US" sz="1800" i="1" kern="1200" dirty="0" err="1" smtClean="0">
                          <a:solidFill>
                            <a:schemeClr val="dk1"/>
                          </a:solidFill>
                          <a:latin typeface="+mn-lt"/>
                          <a:ea typeface="+mn-ea"/>
                          <a:cs typeface="+mn-cs"/>
                        </a:rPr>
                        <a:t>E.coli</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L. </a:t>
                      </a:r>
                      <a:r>
                        <a:rPr lang="en-US" sz="1800" i="1" kern="1200" dirty="0" err="1" smtClean="0">
                          <a:solidFill>
                            <a:schemeClr val="dk1"/>
                          </a:solidFill>
                          <a:latin typeface="+mn-lt"/>
                          <a:ea typeface="+mn-ea"/>
                          <a:cs typeface="+mn-cs"/>
                        </a:rPr>
                        <a:t>monocytogenes</a:t>
                      </a:r>
                      <a:r>
                        <a:rPr lang="en-US" sz="1800" kern="1200" dirty="0" smtClean="0">
                          <a:solidFill>
                            <a:schemeClr val="dk1"/>
                          </a:solidFill>
                          <a:latin typeface="+mn-lt"/>
                          <a:ea typeface="+mn-ea"/>
                          <a:cs typeface="+mn-cs"/>
                        </a:rPr>
                        <a:t>, other </a:t>
                      </a:r>
                      <a:r>
                        <a:rPr lang="en-US" sz="1800" i="1" kern="1200" dirty="0" err="1" smtClean="0">
                          <a:solidFill>
                            <a:schemeClr val="dk1"/>
                          </a:solidFill>
                          <a:latin typeface="+mn-lt"/>
                          <a:ea typeface="+mn-ea"/>
                          <a:cs typeface="+mn-cs"/>
                        </a:rPr>
                        <a:t>Enterobacteriaceae</a:t>
                      </a:r>
                      <a:r>
                        <a:rPr lang="en-US" dirty="0" smtClean="0"/>
                        <a:t> </a:t>
                      </a:r>
                      <a:endParaRPr lang="en-US" dirty="0"/>
                    </a:p>
                  </a:txBody>
                  <a:tcPr/>
                </a:tc>
              </a:tr>
              <a:tr h="761602">
                <a:tc>
                  <a:txBody>
                    <a:bodyPr/>
                    <a:lstStyle/>
                    <a:p>
                      <a:r>
                        <a:rPr lang="en-US" dirty="0" smtClean="0">
                          <a:solidFill>
                            <a:srgbClr val="0000FF"/>
                          </a:solidFill>
                        </a:rPr>
                        <a:t>Children, adults</a:t>
                      </a:r>
                      <a:br>
                        <a:rPr lang="en-US" dirty="0" smtClean="0">
                          <a:solidFill>
                            <a:srgbClr val="0000FF"/>
                          </a:solidFill>
                        </a:rPr>
                      </a:br>
                      <a:r>
                        <a:rPr lang="en-US" dirty="0" smtClean="0">
                          <a:solidFill>
                            <a:srgbClr val="0000FF"/>
                          </a:solidFill>
                        </a:rPr>
                        <a:t>(18 year</a:t>
                      </a:r>
                      <a:r>
                        <a:rPr lang="en-US" baseline="0" dirty="0" smtClean="0">
                          <a:solidFill>
                            <a:srgbClr val="0000FF"/>
                          </a:solidFill>
                        </a:rPr>
                        <a:t> old Mary’s group)</a:t>
                      </a:r>
                      <a:endParaRPr lang="en-US" dirty="0">
                        <a:solidFill>
                          <a:srgbClr val="0000FF"/>
                        </a:solidFill>
                      </a:endParaRPr>
                    </a:p>
                  </a:txBody>
                  <a:tcPr/>
                </a:tc>
                <a:tc>
                  <a:txBody>
                    <a:bodyPr/>
                    <a:lstStyle/>
                    <a:p>
                      <a:r>
                        <a:rPr lang="en-US" sz="1800" i="1" kern="1200" dirty="0" smtClean="0">
                          <a:solidFill>
                            <a:srgbClr val="0000FF"/>
                          </a:solidFill>
                          <a:latin typeface="+mn-lt"/>
                          <a:ea typeface="+mn-ea"/>
                          <a:cs typeface="+mn-cs"/>
                        </a:rPr>
                        <a:t>S. pneumoniae</a:t>
                      </a:r>
                      <a:r>
                        <a:rPr lang="en-US" sz="1800" kern="1200" dirty="0" smtClean="0">
                          <a:solidFill>
                            <a:srgbClr val="0000FF"/>
                          </a:solidFill>
                          <a:latin typeface="+mn-lt"/>
                          <a:ea typeface="+mn-ea"/>
                          <a:cs typeface="+mn-cs"/>
                        </a:rPr>
                        <a:t>, </a:t>
                      </a:r>
                      <a:r>
                        <a:rPr lang="en-US" sz="1800" i="1" kern="1200" dirty="0" smtClean="0">
                          <a:solidFill>
                            <a:srgbClr val="0000FF"/>
                          </a:solidFill>
                          <a:latin typeface="+mn-lt"/>
                          <a:ea typeface="+mn-ea"/>
                          <a:cs typeface="+mn-cs"/>
                        </a:rPr>
                        <a:t>N. meningitidis</a:t>
                      </a:r>
                      <a:r>
                        <a:rPr lang="en-US" sz="1800" kern="1200" dirty="0" smtClean="0">
                          <a:solidFill>
                            <a:srgbClr val="0000FF"/>
                          </a:solidFill>
                          <a:latin typeface="+mn-lt"/>
                          <a:ea typeface="+mn-ea"/>
                          <a:cs typeface="+mn-cs"/>
                        </a:rPr>
                        <a:t>, </a:t>
                      </a:r>
                      <a:r>
                        <a:rPr lang="en-US" sz="1800" i="1" kern="1200" dirty="0" smtClean="0">
                          <a:solidFill>
                            <a:srgbClr val="0000FF"/>
                          </a:solidFill>
                          <a:latin typeface="+mn-lt"/>
                          <a:ea typeface="+mn-ea"/>
                          <a:cs typeface="+mn-cs"/>
                        </a:rPr>
                        <a:t>H. influenzae</a:t>
                      </a:r>
                      <a:r>
                        <a:rPr lang="en-US" sz="1800" kern="1200" dirty="0" smtClean="0">
                          <a:solidFill>
                            <a:srgbClr val="0000FF"/>
                          </a:solidFill>
                          <a:latin typeface="+mn-lt"/>
                          <a:ea typeface="+mn-ea"/>
                          <a:cs typeface="+mn-cs"/>
                        </a:rPr>
                        <a:t> type B</a:t>
                      </a:r>
                      <a:r>
                        <a:rPr lang="en-US" dirty="0" smtClean="0">
                          <a:solidFill>
                            <a:srgbClr val="0000FF"/>
                          </a:solidFill>
                        </a:rPr>
                        <a:t> </a:t>
                      </a:r>
                      <a:endParaRPr lang="en-US" dirty="0">
                        <a:solidFill>
                          <a:srgbClr val="0000FF"/>
                        </a:solidFill>
                      </a:endParaRPr>
                    </a:p>
                  </a:txBody>
                  <a:tcPr/>
                </a:tc>
              </a:tr>
              <a:tr h="580267">
                <a:tc>
                  <a:txBody>
                    <a:bodyPr/>
                    <a:lstStyle/>
                    <a:p>
                      <a:r>
                        <a:rPr lang="en-US" dirty="0" smtClean="0"/>
                        <a:t>&gt;50 adults</a:t>
                      </a:r>
                      <a:endParaRPr lang="en-US" dirty="0"/>
                    </a:p>
                  </a:txBody>
                  <a:tcPr/>
                </a:tc>
                <a:tc>
                  <a:txBody>
                    <a:bodyPr/>
                    <a:lstStyle/>
                    <a:p>
                      <a:pPr>
                        <a:spcAft>
                          <a:spcPts val="0"/>
                        </a:spcAft>
                      </a:pPr>
                      <a:r>
                        <a:rPr lang="en-US" sz="1400" i="1" dirty="0">
                          <a:solidFill>
                            <a:srgbClr val="000000"/>
                          </a:solidFill>
                          <a:latin typeface="Calibri"/>
                          <a:ea typeface="Cambria"/>
                          <a:cs typeface="Times New Roman"/>
                        </a:rPr>
                        <a:t>S. pneumoniae</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N. meningitidis</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L. </a:t>
                      </a:r>
                      <a:r>
                        <a:rPr lang="en-US" sz="1400" i="1" dirty="0" err="1">
                          <a:solidFill>
                            <a:srgbClr val="000000"/>
                          </a:solidFill>
                          <a:latin typeface="Calibri"/>
                          <a:ea typeface="Cambria"/>
                          <a:cs typeface="Times New Roman"/>
                        </a:rPr>
                        <a:t>monocytogenes</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E. coli</a:t>
                      </a:r>
                      <a:endParaRPr lang="en-US" sz="1200" dirty="0">
                        <a:latin typeface="Times New Roman"/>
                        <a:ea typeface="Cambria"/>
                        <a:cs typeface="Times New Roman"/>
                      </a:endParaRPr>
                    </a:p>
                  </a:txBody>
                  <a:tcPr marL="30480" marR="30480" marT="30480" marB="3048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Samples and Diagnostic </a:t>
            </a:r>
            <a:endParaRPr lang="en-US" dirty="0"/>
          </a:p>
        </p:txBody>
      </p:sp>
      <p:sp>
        <p:nvSpPr>
          <p:cNvPr id="5" name="TextBox 4"/>
          <p:cNvSpPr txBox="1"/>
          <p:nvPr/>
        </p:nvSpPr>
        <p:spPr>
          <a:xfrm>
            <a:off x="585216" y="937419"/>
            <a:ext cx="7642797" cy="3693319"/>
          </a:xfrm>
          <a:prstGeom prst="rect">
            <a:avLst/>
          </a:prstGeom>
          <a:noFill/>
        </p:spPr>
        <p:txBody>
          <a:bodyPr wrap="square" rtlCol="0">
            <a:spAutoFit/>
          </a:bodyPr>
          <a:lstStyle/>
          <a:p>
            <a:pPr>
              <a:buFontTx/>
              <a:buChar char="-"/>
            </a:pPr>
            <a:r>
              <a:rPr lang="en-US" dirty="0" smtClean="0">
                <a:latin typeface="Arial"/>
                <a:cs typeface="Arial"/>
              </a:rPr>
              <a:t>Given the dangers of </a:t>
            </a:r>
            <a:r>
              <a:rPr lang="en-US" i="1" dirty="0" smtClean="0">
                <a:latin typeface="Arial"/>
                <a:cs typeface="Arial"/>
              </a:rPr>
              <a:t>N. meningitis</a:t>
            </a:r>
            <a:r>
              <a:rPr lang="en-US" dirty="0" smtClean="0">
                <a:latin typeface="Arial"/>
                <a:cs typeface="Arial"/>
              </a:rPr>
              <a:t>, primarily its ability to cross the blood brain barrier, cause inflammation of the meninges and enter the Cerebrospinal Fluid (CSF), the disease is diagnosed via a lumbar puncture. </a:t>
            </a:r>
          </a:p>
          <a:p>
            <a:pPr>
              <a:buFontTx/>
              <a:buChar char="-"/>
            </a:pPr>
            <a:r>
              <a:rPr lang="en-US" dirty="0" smtClean="0">
                <a:latin typeface="Arial"/>
                <a:cs typeface="Arial"/>
              </a:rPr>
              <a:t> The specific process involves inserting a needle into the spinal canal of the lower back, i.e. the lumbar area, and collecting the appropriate fluid sample, CSF.</a:t>
            </a:r>
          </a:p>
          <a:p>
            <a:pPr>
              <a:buFontTx/>
              <a:buChar char="-"/>
            </a:pPr>
            <a:r>
              <a:rPr lang="en-US" dirty="0" smtClean="0">
                <a:latin typeface="Arial"/>
                <a:cs typeface="Arial"/>
              </a:rPr>
              <a:t> If a lumbar puncture is unsafe such as when increased pressure in the skull leads to increased risk of brain matter being compressed and pushed towards the spine, a blood sample, which is also helpful in many cases, is used instead.</a:t>
            </a:r>
          </a:p>
          <a:p>
            <a:pPr>
              <a:buFontTx/>
              <a:buChar char="-"/>
            </a:pPr>
            <a:r>
              <a:rPr lang="en-US" dirty="0" smtClean="0">
                <a:latin typeface="Arial"/>
                <a:cs typeface="Arial"/>
              </a:rPr>
              <a:t> In this case both CSF and blood were used to be thorough. </a:t>
            </a:r>
          </a:p>
          <a:p>
            <a:pPr>
              <a:buFontTx/>
              <a:buChar char="-"/>
            </a:pPr>
            <a:endParaRPr lang="en-US" i="1" dirty="0"/>
          </a:p>
        </p:txBody>
      </p:sp>
      <p:pic>
        <p:nvPicPr>
          <p:cNvPr id="6" name="Picture 5"/>
          <p:cNvPicPr>
            <a:picLocks noChangeAspect="1"/>
          </p:cNvPicPr>
          <p:nvPr/>
        </p:nvPicPr>
        <p:blipFill>
          <a:blip r:embed="rId2"/>
          <a:stretch>
            <a:fillRect/>
          </a:stretch>
        </p:blipFill>
        <p:spPr>
          <a:xfrm>
            <a:off x="6596520" y="4495800"/>
            <a:ext cx="2286000" cy="2133600"/>
          </a:xfrm>
          <a:prstGeom prst="rect">
            <a:avLst/>
          </a:prstGeom>
        </p:spPr>
      </p:pic>
      <p:pic>
        <p:nvPicPr>
          <p:cNvPr id="7" name="Picture 6"/>
          <p:cNvPicPr>
            <a:picLocks noChangeAspect="1"/>
          </p:cNvPicPr>
          <p:nvPr/>
        </p:nvPicPr>
        <p:blipFill>
          <a:blip r:embed="rId3"/>
          <a:stretch>
            <a:fillRect/>
          </a:stretch>
        </p:blipFill>
        <p:spPr>
          <a:xfrm>
            <a:off x="373542" y="4495800"/>
            <a:ext cx="2286000" cy="2133600"/>
          </a:xfrm>
          <a:prstGeom prst="rect">
            <a:avLst/>
          </a:prstGeom>
        </p:spPr>
      </p:pic>
      <p:pic>
        <p:nvPicPr>
          <p:cNvPr id="9" name="Picture 8"/>
          <p:cNvPicPr>
            <a:picLocks noChangeAspect="1"/>
          </p:cNvPicPr>
          <p:nvPr/>
        </p:nvPicPr>
        <p:blipFill>
          <a:blip r:embed="rId4"/>
          <a:stretch>
            <a:fillRect/>
          </a:stretch>
        </p:blipFill>
        <p:spPr>
          <a:xfrm>
            <a:off x="3137753" y="4495800"/>
            <a:ext cx="3127551" cy="213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66" y="0"/>
            <a:ext cx="8985634" cy="535441"/>
          </a:xfrm>
        </p:spPr>
        <p:txBody>
          <a:bodyPr/>
          <a:lstStyle/>
          <a:p>
            <a:r>
              <a:rPr lang="en-US" sz="3000" dirty="0" smtClean="0"/>
              <a:t>Further usage of CSF sample in Diagnostic Lab Testing(1)</a:t>
            </a:r>
            <a:endParaRPr lang="en-US" sz="3000" dirty="0"/>
          </a:p>
        </p:txBody>
      </p:sp>
      <p:sp>
        <p:nvSpPr>
          <p:cNvPr id="5" name="TextBox 4"/>
          <p:cNvSpPr txBox="1"/>
          <p:nvPr/>
        </p:nvSpPr>
        <p:spPr>
          <a:xfrm>
            <a:off x="158366" y="535441"/>
            <a:ext cx="7163060" cy="4832092"/>
          </a:xfrm>
          <a:prstGeom prst="rect">
            <a:avLst/>
          </a:prstGeom>
          <a:noFill/>
        </p:spPr>
        <p:txBody>
          <a:bodyPr wrap="square" rtlCol="0">
            <a:spAutoFit/>
          </a:bodyPr>
          <a:lstStyle/>
          <a:p>
            <a:pPr>
              <a:buFontTx/>
              <a:buChar char="-"/>
            </a:pPr>
            <a:r>
              <a:rPr lang="en-US" sz="1400" dirty="0" smtClean="0">
                <a:latin typeface="Arial"/>
                <a:cs typeface="Arial"/>
              </a:rPr>
              <a:t>In order to provide specific and effective treatment for Mary, as there are many possible pathogens and multiple corresponding treatments, correct identification of the specific bacterium, via isolated pure cultures, is necessary.</a:t>
            </a:r>
          </a:p>
          <a:p>
            <a:r>
              <a:rPr lang="en-US" sz="1400" dirty="0" smtClean="0">
                <a:latin typeface="Arial"/>
                <a:cs typeface="Arial"/>
              </a:rPr>
              <a:t>- After treatment, testing can also monitor where the bacteria is still present in the patient making further treatment more effective.</a:t>
            </a:r>
          </a:p>
          <a:p>
            <a:pPr>
              <a:buFontTx/>
              <a:buChar char="-"/>
            </a:pPr>
            <a:r>
              <a:rPr lang="en-US" sz="1400" dirty="0" smtClean="0">
                <a:latin typeface="Arial"/>
                <a:cs typeface="Arial"/>
              </a:rPr>
              <a:t> CSF sample undergoes multiple tests to confirm active infection within the host, determine the specific bacterial infection from other etiologies (i.e. viral and or fungal infections) and to identify the specific causative microorganism. </a:t>
            </a:r>
          </a:p>
          <a:p>
            <a:pPr>
              <a:buFontTx/>
              <a:buChar char="-"/>
            </a:pPr>
            <a:r>
              <a:rPr lang="en-US" sz="1400" dirty="0" smtClean="0">
                <a:latin typeface="Arial"/>
                <a:cs typeface="Arial"/>
              </a:rPr>
              <a:t> CSF cell count and differentiation level of specific cells, such as increased white blood cells, decreased glucose and presence of certain proteins, may serve as indicators of an active infection. Specific quantities, such as </a:t>
            </a:r>
            <a:r>
              <a:rPr lang="en-US" sz="1400" dirty="0">
                <a:latin typeface="Arial"/>
                <a:cs typeface="Arial"/>
              </a:rPr>
              <a:t>CSF </a:t>
            </a:r>
            <a:r>
              <a:rPr lang="en-US" sz="1400" dirty="0" err="1">
                <a:latin typeface="Arial"/>
                <a:cs typeface="Arial"/>
              </a:rPr>
              <a:t>neutrophil</a:t>
            </a:r>
            <a:r>
              <a:rPr lang="en-US" sz="1400" dirty="0">
                <a:latin typeface="Arial"/>
                <a:cs typeface="Arial"/>
              </a:rPr>
              <a:t> count of &gt;1180 neutrophils/mm3 or CSF leukocyte count of &gt;2000 leukocytes/mm3 can rule out viral </a:t>
            </a:r>
            <a:r>
              <a:rPr lang="en-US" sz="1400" dirty="0" smtClean="0">
                <a:latin typeface="Arial"/>
                <a:cs typeface="Arial"/>
              </a:rPr>
              <a:t>cause,</a:t>
            </a:r>
          </a:p>
          <a:p>
            <a:r>
              <a:rPr lang="en-US" sz="1400" dirty="0" smtClean="0">
                <a:latin typeface="Arial"/>
                <a:cs typeface="Arial"/>
              </a:rPr>
              <a:t>supporting a bacterial cause with 99% certainty.</a:t>
            </a:r>
          </a:p>
          <a:p>
            <a:pPr>
              <a:buFontTx/>
              <a:buChar char="-"/>
            </a:pPr>
            <a:r>
              <a:rPr lang="en-US" sz="1400" dirty="0" smtClean="0">
                <a:latin typeface="Arial"/>
                <a:cs typeface="Arial"/>
              </a:rPr>
              <a:t> Gram stain can also be used to confirm acute bacterial meningitis, but due to difficulty in staining Neisseria, only 75% of N. meningitidis associated meningitis can yield positive Gram stain results.</a:t>
            </a:r>
          </a:p>
          <a:p>
            <a:pPr>
              <a:buFontTx/>
              <a:buChar char="-"/>
            </a:pPr>
            <a:r>
              <a:rPr lang="en-US" sz="1400" dirty="0" smtClean="0">
                <a:latin typeface="Arial"/>
                <a:cs typeface="Arial"/>
              </a:rPr>
              <a:t> As a result, culture is the primary diagnostic of bacterial meningitis as it can identify the specific pathogenic bacteria in 85% of patients.  </a:t>
            </a:r>
          </a:p>
          <a:p>
            <a:pPr>
              <a:buFontTx/>
              <a:buChar char="-"/>
            </a:pPr>
            <a:r>
              <a:rPr lang="en-US" sz="1400" dirty="0" smtClean="0">
                <a:latin typeface="Arial"/>
                <a:cs typeface="Arial"/>
              </a:rPr>
              <a:t>Due to the delay of 48 hours for culture results, other diagnostic tests such as PCR and latex agglutination are used, but only as a secondary tests in which the Gram Stains are negative and because the tests are limited by cost, availability and the results are not known to be significant when deciding treatment. </a:t>
            </a:r>
          </a:p>
        </p:txBody>
      </p:sp>
      <p:pic>
        <p:nvPicPr>
          <p:cNvPr id="6" name="Picture 2" descr="Image result for white blood cell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F920515-1F26-4A27-BEC0-4022D6F86D60}"/>
              </a:ext>
            </a:extLst>
          </p:cNvPr>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6826" y="5402102"/>
            <a:ext cx="1941198" cy="12457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p:nvPicPr>
        <p:blipFill>
          <a:blip r:embed="rId3"/>
          <a:stretch>
            <a:fillRect/>
          </a:stretch>
        </p:blipFill>
        <p:spPr>
          <a:xfrm>
            <a:off x="2774978" y="5402102"/>
            <a:ext cx="3438274" cy="1245709"/>
          </a:xfrm>
          <a:prstGeom prst="rect">
            <a:avLst/>
          </a:prstGeom>
        </p:spPr>
      </p:pic>
      <p:pic>
        <p:nvPicPr>
          <p:cNvPr id="11" name="Picture 10"/>
          <p:cNvPicPr>
            <a:picLocks noChangeAspect="1"/>
          </p:cNvPicPr>
          <p:nvPr/>
        </p:nvPicPr>
        <p:blipFill>
          <a:blip r:embed="rId4"/>
          <a:stretch>
            <a:fillRect/>
          </a:stretch>
        </p:blipFill>
        <p:spPr>
          <a:xfrm>
            <a:off x="6561890" y="5402102"/>
            <a:ext cx="2331812" cy="12457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9914" cy="552688"/>
          </a:xfrm>
        </p:spPr>
        <p:txBody>
          <a:bodyPr/>
          <a:lstStyle/>
          <a:p>
            <a:r>
              <a:rPr lang="en-US" sz="2800" dirty="0" smtClean="0"/>
              <a:t>Further usage of</a:t>
            </a:r>
            <a:r>
              <a:rPr lang="en-US" sz="2800" dirty="0" smtClean="0"/>
              <a:t> Blood </a:t>
            </a:r>
            <a:r>
              <a:rPr lang="en-US" sz="2800" dirty="0" smtClean="0"/>
              <a:t>sample in Diagnostic Lab </a:t>
            </a:r>
            <a:r>
              <a:rPr lang="en-US" sz="2800" dirty="0" smtClean="0"/>
              <a:t>Testing (2)</a:t>
            </a:r>
            <a:endParaRPr lang="en-US" sz="2800" dirty="0"/>
          </a:p>
        </p:txBody>
      </p:sp>
      <p:sp>
        <p:nvSpPr>
          <p:cNvPr id="3" name="Text Placeholder 2"/>
          <p:cNvSpPr>
            <a:spLocks noGrp="1"/>
          </p:cNvSpPr>
          <p:nvPr>
            <p:ph type="body" idx="1"/>
          </p:nvPr>
        </p:nvSpPr>
        <p:spPr>
          <a:xfrm>
            <a:off x="158367" y="709770"/>
            <a:ext cx="7424538" cy="3942524"/>
          </a:xfrm>
        </p:spPr>
        <p:txBody>
          <a:bodyPr>
            <a:normAutofit/>
          </a:bodyPr>
          <a:lstStyle/>
          <a:p>
            <a:pPr>
              <a:buFontTx/>
              <a:buChar char="-"/>
            </a:pPr>
            <a:r>
              <a:rPr lang="en-US" sz="1800" dirty="0" smtClean="0">
                <a:latin typeface="Arial"/>
                <a:cs typeface="Arial"/>
              </a:rPr>
              <a:t> Blood </a:t>
            </a:r>
            <a:r>
              <a:rPr lang="en-US" sz="1800" dirty="0" smtClean="0">
                <a:latin typeface="Arial"/>
                <a:cs typeface="Arial"/>
              </a:rPr>
              <a:t>Testing is also important as it can be</a:t>
            </a:r>
            <a:r>
              <a:rPr lang="en-US" sz="1800" dirty="0" smtClean="0">
                <a:latin typeface="Arial"/>
                <a:cs typeface="Arial"/>
              </a:rPr>
              <a:t> combined </a:t>
            </a:r>
            <a:r>
              <a:rPr lang="en-US" sz="1800" dirty="0" smtClean="0">
                <a:latin typeface="Arial"/>
                <a:cs typeface="Arial"/>
              </a:rPr>
              <a:t>with CSF to diagnose the presence of bacterial meningitis.</a:t>
            </a:r>
          </a:p>
          <a:p>
            <a:pPr>
              <a:buFontTx/>
              <a:buChar char="-"/>
            </a:pPr>
            <a:r>
              <a:rPr lang="en-US" sz="1800" dirty="0" smtClean="0">
                <a:latin typeface="Arial"/>
                <a:cs typeface="Arial"/>
              </a:rPr>
              <a:t> For instance, when CSF glucose is measured, blood glucose levels are also measured as the ratio between these two values </a:t>
            </a:r>
            <a:r>
              <a:rPr lang="en-US" sz="1800" dirty="0" smtClean="0">
                <a:latin typeface="Arial"/>
                <a:cs typeface="Arial"/>
              </a:rPr>
              <a:t>decreases as a result of </a:t>
            </a:r>
            <a:r>
              <a:rPr lang="en-US" sz="1800" dirty="0" smtClean="0">
                <a:latin typeface="Arial"/>
                <a:cs typeface="Arial"/>
              </a:rPr>
              <a:t>bacterial meningitis.</a:t>
            </a:r>
            <a:r>
              <a:rPr lang="en-US" sz="1800" dirty="0" smtClean="0">
                <a:latin typeface="Arial"/>
                <a:cs typeface="Arial"/>
              </a:rPr>
              <a:t> </a:t>
            </a:r>
          </a:p>
          <a:p>
            <a:pPr>
              <a:buFontTx/>
              <a:buChar char="-"/>
            </a:pPr>
            <a:r>
              <a:rPr lang="en-US" sz="1800" dirty="0" smtClean="0">
                <a:latin typeface="Arial"/>
                <a:cs typeface="Arial"/>
              </a:rPr>
              <a:t> </a:t>
            </a:r>
            <a:r>
              <a:rPr lang="en-US" sz="1800" dirty="0" smtClean="0">
                <a:latin typeface="Arial"/>
                <a:cs typeface="Arial"/>
              </a:rPr>
              <a:t>A </a:t>
            </a:r>
            <a:r>
              <a:rPr lang="en-US" sz="1800" dirty="0" smtClean="0">
                <a:latin typeface="Arial"/>
                <a:cs typeface="Arial"/>
              </a:rPr>
              <a:t>r</a:t>
            </a:r>
            <a:r>
              <a:rPr lang="en-US" sz="1800" dirty="0" smtClean="0">
                <a:latin typeface="Arial"/>
                <a:cs typeface="Arial"/>
              </a:rPr>
              <a:t>atio of &lt;0.4 is highly indicative of bacterial meningitis. </a:t>
            </a:r>
          </a:p>
          <a:p>
            <a:pPr>
              <a:buFontTx/>
              <a:buChar char="-"/>
            </a:pPr>
            <a:r>
              <a:rPr lang="en-US" sz="1800" dirty="0" smtClean="0">
                <a:latin typeface="Arial"/>
                <a:cs typeface="Arial"/>
              </a:rPr>
              <a:t> Given meningitis can be a result of infection from other sites in the body, a blood sample can reveal the real cause of the infection, while a CSF sample may not. </a:t>
            </a:r>
          </a:p>
          <a:p>
            <a:pPr>
              <a:buFontTx/>
              <a:buChar char="-"/>
            </a:pPr>
            <a:r>
              <a:rPr lang="en-US" sz="1800" dirty="0" smtClean="0">
                <a:latin typeface="Arial"/>
                <a:cs typeface="Arial"/>
              </a:rPr>
              <a:t> Blood </a:t>
            </a:r>
            <a:r>
              <a:rPr lang="en-US" sz="1800" dirty="0" smtClean="0">
                <a:latin typeface="Arial"/>
                <a:cs typeface="Arial"/>
              </a:rPr>
              <a:t>cell count and the differentiation of cells within the blood, can </a:t>
            </a:r>
            <a:r>
              <a:rPr lang="en-US" sz="1800" dirty="0" smtClean="0">
                <a:latin typeface="Arial"/>
                <a:cs typeface="Arial"/>
              </a:rPr>
              <a:t>also confirm</a:t>
            </a:r>
            <a:r>
              <a:rPr lang="en-US" sz="1800" dirty="0" smtClean="0">
                <a:latin typeface="Arial"/>
                <a:cs typeface="Arial"/>
              </a:rPr>
              <a:t> an active </a:t>
            </a:r>
            <a:r>
              <a:rPr lang="en-US" sz="1800" dirty="0" smtClean="0">
                <a:latin typeface="Arial"/>
                <a:cs typeface="Arial"/>
              </a:rPr>
              <a:t>infection</a:t>
            </a:r>
            <a:r>
              <a:rPr lang="en-US" sz="1800" dirty="0" smtClean="0">
                <a:latin typeface="Arial"/>
                <a:cs typeface="Arial"/>
              </a:rPr>
              <a:t> (example leukocyte count within blood).  </a:t>
            </a:r>
            <a:endParaRPr lang="en-US" sz="1800" dirty="0" smtClean="0">
              <a:latin typeface="Arial"/>
              <a:cs typeface="Arial"/>
            </a:endParaRPr>
          </a:p>
          <a:p>
            <a:endParaRPr lang="en-US" dirty="0"/>
          </a:p>
        </p:txBody>
      </p:sp>
      <p:pic>
        <p:nvPicPr>
          <p:cNvPr id="5" name="Picture 4"/>
          <p:cNvPicPr>
            <a:picLocks noChangeAspect="1"/>
          </p:cNvPicPr>
          <p:nvPr/>
        </p:nvPicPr>
        <p:blipFill>
          <a:blip r:embed="rId2"/>
          <a:stretch>
            <a:fillRect/>
          </a:stretch>
        </p:blipFill>
        <p:spPr>
          <a:xfrm>
            <a:off x="394943" y="4007794"/>
            <a:ext cx="3337898" cy="2222905"/>
          </a:xfrm>
          <a:prstGeom prst="rect">
            <a:avLst/>
          </a:prstGeom>
        </p:spPr>
      </p:pic>
      <p:pic>
        <p:nvPicPr>
          <p:cNvPr id="6" name="Picture 5"/>
          <p:cNvPicPr>
            <a:picLocks noChangeAspect="1"/>
          </p:cNvPicPr>
          <p:nvPr/>
        </p:nvPicPr>
        <p:blipFill>
          <a:blip r:embed="rId3"/>
          <a:stretch>
            <a:fillRect/>
          </a:stretch>
        </p:blipFill>
        <p:spPr>
          <a:xfrm>
            <a:off x="4238709" y="4007793"/>
            <a:ext cx="3344196" cy="2222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9961"/>
          </a:xfrm>
        </p:spPr>
        <p:txBody>
          <a:bodyPr/>
          <a:lstStyle/>
          <a:p>
            <a:pPr algn="l"/>
            <a:r>
              <a:rPr lang="en-US" sz="2950" dirty="0" smtClean="0"/>
              <a:t>Pathogen Detection via testing of blood and CSF samples(1)</a:t>
            </a:r>
            <a:endParaRPr lang="en-US" sz="2950" dirty="0"/>
          </a:p>
        </p:txBody>
      </p:sp>
      <p:sp>
        <p:nvSpPr>
          <p:cNvPr id="5" name="TextBox 4"/>
          <p:cNvSpPr txBox="1"/>
          <p:nvPr/>
        </p:nvSpPr>
        <p:spPr>
          <a:xfrm>
            <a:off x="199222" y="659961"/>
            <a:ext cx="8778240" cy="4031873"/>
          </a:xfrm>
          <a:prstGeom prst="rect">
            <a:avLst/>
          </a:prstGeom>
          <a:noFill/>
        </p:spPr>
        <p:txBody>
          <a:bodyPr wrap="square" rtlCol="0">
            <a:spAutoFit/>
          </a:bodyPr>
          <a:lstStyle/>
          <a:p>
            <a:r>
              <a:rPr lang="en-US" sz="1600" b="1" dirty="0" smtClean="0">
                <a:latin typeface="Arial"/>
                <a:cs typeface="Arial"/>
              </a:rPr>
              <a:t>Culture: </a:t>
            </a:r>
            <a:r>
              <a:rPr lang="en-US" sz="1600" dirty="0" smtClean="0">
                <a:latin typeface="Arial"/>
                <a:cs typeface="Arial"/>
              </a:rPr>
              <a:t>primary method for diagnosing bacterial meningitis and identifying causative pathogen.</a:t>
            </a:r>
          </a:p>
          <a:p>
            <a:pPr>
              <a:buFontTx/>
              <a:buChar char="-"/>
            </a:pPr>
            <a:r>
              <a:rPr lang="en-US" sz="1600" dirty="0" smtClean="0">
                <a:latin typeface="Arial"/>
                <a:cs typeface="Arial"/>
              </a:rPr>
              <a:t> Begins with CSF sample being concentrated via centrifugation, media is then warmed to 370</a:t>
            </a:r>
            <a:r>
              <a:rPr lang="en-US" sz="1600" baseline="30000" dirty="0" smtClean="0">
                <a:latin typeface="Arial"/>
                <a:cs typeface="Arial"/>
              </a:rPr>
              <a:t>o</a:t>
            </a:r>
            <a:r>
              <a:rPr lang="en-US" sz="1600" dirty="0" smtClean="0">
                <a:latin typeface="Arial"/>
                <a:cs typeface="Arial"/>
              </a:rPr>
              <a:t>C and the sample is cultured on solid media (usually chocolate peptone-blood base agar plate). </a:t>
            </a:r>
          </a:p>
          <a:p>
            <a:pPr>
              <a:buFontTx/>
              <a:buChar char="-"/>
            </a:pPr>
            <a:r>
              <a:rPr lang="en-US" sz="1600" dirty="0" smtClean="0">
                <a:latin typeface="Arial"/>
                <a:cs typeface="Arial"/>
              </a:rPr>
              <a:t> Plate is cultivated in a moist chamber (5-10% CO</a:t>
            </a:r>
            <a:r>
              <a:rPr lang="en-US" sz="1600" baseline="-25000" dirty="0" smtClean="0">
                <a:latin typeface="Arial"/>
                <a:cs typeface="Arial"/>
              </a:rPr>
              <a:t>2</a:t>
            </a:r>
            <a:r>
              <a:rPr lang="en-US" sz="1600" dirty="0" smtClean="0">
                <a:latin typeface="Arial"/>
                <a:cs typeface="Arial"/>
              </a:rPr>
              <a:t>), allowing bacteria to grow. </a:t>
            </a:r>
          </a:p>
          <a:p>
            <a:pPr>
              <a:buFontTx/>
              <a:buChar char="-"/>
            </a:pPr>
            <a:r>
              <a:rPr lang="en-US" sz="1600" dirty="0" smtClean="0">
                <a:latin typeface="Arial"/>
                <a:cs typeface="Arial"/>
              </a:rPr>
              <a:t> Specific media, such a Thayer Martin medium, contains antibiotics (ex. Vancomycin, anisomycin and sulfamethoxazole-trimethoprim</a:t>
            </a:r>
            <a:r>
              <a:rPr lang="en-US" sz="1600" dirty="0">
                <a:latin typeface="Arial"/>
                <a:cs typeface="Arial"/>
              </a:rPr>
              <a:t>)</a:t>
            </a:r>
            <a:r>
              <a:rPr lang="en-US" sz="1600" dirty="0" smtClean="0">
                <a:latin typeface="Arial"/>
                <a:cs typeface="Arial"/>
              </a:rPr>
              <a:t> to inhibit growth of most other bacteria aside other than </a:t>
            </a:r>
            <a:r>
              <a:rPr lang="en-US" sz="1600" i="1" dirty="0" smtClean="0">
                <a:latin typeface="Arial"/>
                <a:cs typeface="Arial"/>
              </a:rPr>
              <a:t>N. meningitidis</a:t>
            </a:r>
            <a:r>
              <a:rPr lang="en-US" sz="1600" dirty="0" smtClean="0">
                <a:latin typeface="Arial"/>
                <a:cs typeface="Arial"/>
              </a:rPr>
              <a:t>. </a:t>
            </a:r>
          </a:p>
          <a:p>
            <a:endParaRPr lang="en-US" sz="1600" b="1" dirty="0" smtClean="0">
              <a:latin typeface="Arial"/>
              <a:cs typeface="Arial"/>
            </a:endParaRPr>
          </a:p>
          <a:p>
            <a:r>
              <a:rPr lang="en-US" sz="1600" b="1" dirty="0" smtClean="0">
                <a:latin typeface="Arial"/>
                <a:cs typeface="Arial"/>
              </a:rPr>
              <a:t>Sensitivity: </a:t>
            </a:r>
            <a:r>
              <a:rPr lang="en-US" sz="1600" dirty="0" smtClean="0">
                <a:latin typeface="Arial"/>
                <a:cs typeface="Arial"/>
              </a:rPr>
              <a:t>Once enough bacteria has grown, sensitivity tests are conducted to confirm the identity of the pathogen in question. </a:t>
            </a:r>
          </a:p>
          <a:p>
            <a:pPr>
              <a:buFontTx/>
              <a:buChar char="-"/>
            </a:pPr>
            <a:r>
              <a:rPr lang="en-US" sz="1600" dirty="0" smtClean="0">
                <a:latin typeface="Arial"/>
                <a:cs typeface="Arial"/>
              </a:rPr>
              <a:t> Following a positive Kovac’s oxidase test, a carbohydrate utilization test, in which the sample is placed in 4 separate test tubes of glucose, maltose, lactose and sucrose, </a:t>
            </a:r>
            <a:r>
              <a:rPr lang="en-US" sz="1600" dirty="0" smtClean="0">
                <a:latin typeface="Arial"/>
                <a:cs typeface="Arial"/>
              </a:rPr>
              <a:t>is also performed</a:t>
            </a:r>
            <a:r>
              <a:rPr lang="en-US" sz="1600" dirty="0" smtClean="0">
                <a:latin typeface="Arial"/>
                <a:cs typeface="Arial"/>
              </a:rPr>
              <a:t>. </a:t>
            </a:r>
          </a:p>
          <a:p>
            <a:pPr>
              <a:buFontTx/>
              <a:buChar char="-"/>
            </a:pPr>
            <a:r>
              <a:rPr lang="en-US" sz="1600" dirty="0" smtClean="0">
                <a:latin typeface="Arial"/>
                <a:cs typeface="Arial"/>
              </a:rPr>
              <a:t> If acid is produced in the glucose and maltose tubes it confirms </a:t>
            </a:r>
            <a:r>
              <a:rPr lang="en-US" sz="1600" i="1" dirty="0" smtClean="0">
                <a:latin typeface="Arial"/>
                <a:cs typeface="Arial"/>
              </a:rPr>
              <a:t>N. </a:t>
            </a:r>
            <a:r>
              <a:rPr lang="en-US" sz="1600" i="1" dirty="0" err="1" smtClean="0">
                <a:latin typeface="Arial"/>
                <a:cs typeface="Arial"/>
              </a:rPr>
              <a:t>meningitdis</a:t>
            </a:r>
            <a:r>
              <a:rPr lang="en-US" sz="1600" i="1" dirty="0" smtClean="0">
                <a:latin typeface="Arial"/>
                <a:cs typeface="Arial"/>
              </a:rPr>
              <a:t>.</a:t>
            </a:r>
          </a:p>
          <a:p>
            <a:pPr>
              <a:buFontTx/>
              <a:buChar char="-"/>
            </a:pPr>
            <a:r>
              <a:rPr lang="en-US" sz="1600" i="1" dirty="0" smtClean="0">
                <a:latin typeface="Arial"/>
                <a:cs typeface="Arial"/>
              </a:rPr>
              <a:t> </a:t>
            </a:r>
            <a:r>
              <a:rPr lang="en-US" sz="1600" dirty="0" smtClean="0">
                <a:latin typeface="Arial"/>
                <a:cs typeface="Arial"/>
              </a:rPr>
              <a:t>Timing is also crucial as CSF can yield false results after antibiotic treatment. </a:t>
            </a:r>
            <a:endParaRPr lang="en-US" sz="1600" dirty="0">
              <a:latin typeface="Arial"/>
              <a:cs typeface="Arial"/>
            </a:endParaRPr>
          </a:p>
        </p:txBody>
      </p:sp>
      <p:pic>
        <p:nvPicPr>
          <p:cNvPr id="6" name="Picture 5"/>
          <p:cNvPicPr>
            <a:picLocks noChangeAspect="1"/>
          </p:cNvPicPr>
          <p:nvPr/>
        </p:nvPicPr>
        <p:blipFill>
          <a:blip r:embed="rId2"/>
          <a:stretch>
            <a:fillRect/>
          </a:stretch>
        </p:blipFill>
        <p:spPr>
          <a:xfrm>
            <a:off x="743205" y="5112385"/>
            <a:ext cx="2070812" cy="1553109"/>
          </a:xfrm>
          <a:prstGeom prst="rect">
            <a:avLst/>
          </a:prstGeom>
        </p:spPr>
      </p:pic>
      <p:pic>
        <p:nvPicPr>
          <p:cNvPr id="7" name="Picture 6"/>
          <p:cNvPicPr>
            <a:picLocks noChangeAspect="1"/>
          </p:cNvPicPr>
          <p:nvPr/>
        </p:nvPicPr>
        <p:blipFill>
          <a:blip r:embed="rId3"/>
          <a:stretch>
            <a:fillRect/>
          </a:stretch>
        </p:blipFill>
        <p:spPr>
          <a:xfrm>
            <a:off x="3526169" y="5112385"/>
            <a:ext cx="2189026" cy="1483065"/>
          </a:xfrm>
          <a:prstGeom prst="rect">
            <a:avLst/>
          </a:prstGeom>
        </p:spPr>
      </p:pic>
      <p:pic>
        <p:nvPicPr>
          <p:cNvPr id="8" name="Picture 7"/>
          <p:cNvPicPr>
            <a:picLocks noChangeAspect="1"/>
          </p:cNvPicPr>
          <p:nvPr/>
        </p:nvPicPr>
        <p:blipFill>
          <a:blip r:embed="rId4"/>
          <a:stretch>
            <a:fillRect/>
          </a:stretch>
        </p:blipFill>
        <p:spPr>
          <a:xfrm>
            <a:off x="6586792" y="5112385"/>
            <a:ext cx="1693391" cy="15155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435824"/>
          </a:xfrm>
        </p:spPr>
        <p:txBody>
          <a:bodyPr/>
          <a:lstStyle/>
          <a:p>
            <a:pPr algn="l"/>
            <a:r>
              <a:rPr lang="en-US" sz="2900" dirty="0" smtClean="0"/>
              <a:t>Pathogen Detection via testing of blood and CSF samples</a:t>
            </a:r>
            <a:r>
              <a:rPr lang="en-US" sz="2900" dirty="0" smtClean="0"/>
              <a:t>(2)</a:t>
            </a:r>
            <a:endParaRPr lang="en-US" sz="2900" dirty="0"/>
          </a:p>
        </p:txBody>
      </p:sp>
      <p:sp>
        <p:nvSpPr>
          <p:cNvPr id="6" name="TextBox 5"/>
          <p:cNvSpPr txBox="1"/>
          <p:nvPr/>
        </p:nvSpPr>
        <p:spPr>
          <a:xfrm>
            <a:off x="87160" y="435824"/>
            <a:ext cx="9056840" cy="5101398"/>
          </a:xfrm>
          <a:prstGeom prst="rect">
            <a:avLst/>
          </a:prstGeom>
          <a:noFill/>
        </p:spPr>
        <p:txBody>
          <a:bodyPr wrap="square" rtlCol="0">
            <a:spAutoFit/>
          </a:bodyPr>
          <a:lstStyle/>
          <a:p>
            <a:r>
              <a:rPr lang="en-US" sz="1550" b="1" dirty="0" smtClean="0">
                <a:latin typeface="Arial"/>
                <a:cs typeface="Arial"/>
              </a:rPr>
              <a:t>Gram Stain: </a:t>
            </a:r>
            <a:r>
              <a:rPr lang="en-US" sz="1550" dirty="0" smtClean="0">
                <a:latin typeface="Arial"/>
                <a:cs typeface="Arial"/>
              </a:rPr>
              <a:t>preliminary step in identification as confirmation is rapid and will tell the difference between Gram (+) and Gram (-) bacteria.   </a:t>
            </a:r>
          </a:p>
          <a:p>
            <a:pPr>
              <a:buFontTx/>
              <a:buChar char="-"/>
            </a:pPr>
            <a:r>
              <a:rPr lang="en-US" sz="1550" dirty="0" smtClean="0">
                <a:latin typeface="Arial"/>
                <a:cs typeface="Arial"/>
              </a:rPr>
              <a:t> After centrifugation, bacterial sample is put on slide and stained with crystal violet dye for 30 second, then rinsed and counter stained safranin for an additional 30 seconds. </a:t>
            </a:r>
          </a:p>
          <a:p>
            <a:pPr>
              <a:buFontTx/>
              <a:buChar char="-"/>
            </a:pPr>
            <a:r>
              <a:rPr lang="en-US" sz="1550" dirty="0" smtClean="0">
                <a:latin typeface="Arial"/>
                <a:cs typeface="Arial"/>
              </a:rPr>
              <a:t> Gram (+) bacteria will retain purple color of crystal violet dye due to its thick, impermeable cell wall with high peptidoglycan (PG) content, making it resistant to decolourization and rinsing.</a:t>
            </a:r>
          </a:p>
          <a:p>
            <a:pPr>
              <a:buFontTx/>
              <a:buChar char="-"/>
            </a:pPr>
            <a:r>
              <a:rPr lang="en-US" sz="1550" dirty="0" smtClean="0">
                <a:latin typeface="Arial"/>
                <a:cs typeface="Arial"/>
              </a:rPr>
              <a:t> Gram (-) bacteria, such as Nesisseria, will be pink/red colour because of thin PG cell wall making it susceptible to decolourization and rinsing.</a:t>
            </a:r>
          </a:p>
          <a:p>
            <a:pPr>
              <a:buFontTx/>
              <a:buChar char="-"/>
            </a:pPr>
            <a:r>
              <a:rPr lang="en-US" sz="1550" dirty="0" smtClean="0">
                <a:latin typeface="Arial"/>
                <a:cs typeface="Arial"/>
              </a:rPr>
              <a:t> Note: results can vary due to human error, pathogen and the amount of bacteria in CSF or blood samples. </a:t>
            </a:r>
          </a:p>
          <a:p>
            <a:endParaRPr lang="en-US" sz="1550" b="1" dirty="0" smtClean="0">
              <a:latin typeface="Arial"/>
              <a:cs typeface="Arial"/>
            </a:endParaRPr>
          </a:p>
          <a:p>
            <a:r>
              <a:rPr lang="en-US" sz="1550" b="1" dirty="0" smtClean="0">
                <a:latin typeface="Arial"/>
                <a:cs typeface="Arial"/>
              </a:rPr>
              <a:t>Polymerase Chain Reaction (PCR): </a:t>
            </a:r>
            <a:r>
              <a:rPr lang="en-US" sz="1550" dirty="0" smtClean="0">
                <a:latin typeface="Arial"/>
                <a:cs typeface="Arial"/>
              </a:rPr>
              <a:t>Amplification of small genetic segments, used to differentiate between segments of different microbes. </a:t>
            </a:r>
            <a:endParaRPr lang="en-US" sz="1550" b="1" dirty="0" smtClean="0">
              <a:latin typeface="Arial"/>
              <a:cs typeface="Arial"/>
            </a:endParaRPr>
          </a:p>
          <a:p>
            <a:pPr>
              <a:buFontTx/>
              <a:buChar char="-"/>
            </a:pPr>
            <a:r>
              <a:rPr lang="en-US" sz="1550" dirty="0" smtClean="0">
                <a:latin typeface="Arial"/>
                <a:cs typeface="Arial"/>
              </a:rPr>
              <a:t> Complementary strands of DNA form from a pair of primers and the DNA polymerase enzyme elongates the strands to make a copy of the DNA.</a:t>
            </a:r>
          </a:p>
          <a:p>
            <a:pPr>
              <a:buFontTx/>
              <a:buChar char="-"/>
            </a:pPr>
            <a:r>
              <a:rPr lang="en-US" sz="1550" dirty="0" smtClean="0">
                <a:latin typeface="Arial"/>
                <a:cs typeface="Arial"/>
              </a:rPr>
              <a:t> For </a:t>
            </a:r>
            <a:r>
              <a:rPr lang="en-US" sz="1550" i="1" dirty="0" smtClean="0">
                <a:latin typeface="Arial"/>
                <a:cs typeface="Arial"/>
              </a:rPr>
              <a:t>N. meningitidis</a:t>
            </a:r>
            <a:r>
              <a:rPr lang="en-US" sz="1550" dirty="0" smtClean="0">
                <a:latin typeface="Arial"/>
                <a:cs typeface="Arial"/>
              </a:rPr>
              <a:t> the </a:t>
            </a:r>
            <a:r>
              <a:rPr lang="en-US" sz="1550" dirty="0" err="1" smtClean="0">
                <a:latin typeface="Arial"/>
                <a:cs typeface="Arial"/>
              </a:rPr>
              <a:t>crA</a:t>
            </a:r>
            <a:r>
              <a:rPr lang="en-US" sz="1550" dirty="0" smtClean="0">
                <a:latin typeface="Arial"/>
                <a:cs typeface="Arial"/>
              </a:rPr>
              <a:t> gene is amplified and compared to the amplified </a:t>
            </a:r>
            <a:r>
              <a:rPr lang="en-US" sz="1550" dirty="0" err="1" smtClean="0">
                <a:latin typeface="Arial"/>
                <a:cs typeface="Arial"/>
              </a:rPr>
              <a:t>lytA</a:t>
            </a:r>
            <a:r>
              <a:rPr lang="en-US" sz="1550" dirty="0" smtClean="0">
                <a:latin typeface="Arial"/>
                <a:cs typeface="Arial"/>
              </a:rPr>
              <a:t> and </a:t>
            </a:r>
            <a:r>
              <a:rPr lang="en-US" sz="1550" dirty="0" err="1" smtClean="0">
                <a:latin typeface="Arial"/>
                <a:cs typeface="Arial"/>
              </a:rPr>
              <a:t>bexA</a:t>
            </a:r>
            <a:r>
              <a:rPr lang="en-US" sz="1550" dirty="0" smtClean="0">
                <a:latin typeface="Arial"/>
                <a:cs typeface="Arial"/>
              </a:rPr>
              <a:t> genes of </a:t>
            </a:r>
            <a:r>
              <a:rPr lang="en-US" sz="1550" i="1" dirty="0" err="1" smtClean="0">
                <a:latin typeface="Arial"/>
                <a:cs typeface="Arial"/>
              </a:rPr>
              <a:t>S.pneumoniae</a:t>
            </a:r>
            <a:r>
              <a:rPr lang="en-US" sz="1550" i="1" dirty="0" smtClean="0">
                <a:latin typeface="Arial"/>
                <a:cs typeface="Arial"/>
              </a:rPr>
              <a:t> </a:t>
            </a:r>
            <a:r>
              <a:rPr lang="en-US" sz="1550" dirty="0" smtClean="0">
                <a:latin typeface="Arial"/>
                <a:cs typeface="Arial"/>
              </a:rPr>
              <a:t>and </a:t>
            </a:r>
            <a:r>
              <a:rPr lang="en-US" sz="1550" i="1" dirty="0" err="1" smtClean="0">
                <a:latin typeface="Arial"/>
                <a:cs typeface="Arial"/>
              </a:rPr>
              <a:t>H.influenza</a:t>
            </a:r>
            <a:r>
              <a:rPr lang="en-US" sz="1550" dirty="0" smtClean="0">
                <a:latin typeface="Arial"/>
                <a:cs typeface="Arial"/>
              </a:rPr>
              <a:t>, respectively, to distinguish between the bacteria. </a:t>
            </a:r>
          </a:p>
          <a:p>
            <a:pPr>
              <a:buFontTx/>
              <a:buChar char="-"/>
            </a:pPr>
            <a:r>
              <a:rPr lang="en-US" sz="1550" dirty="0" smtClean="0">
                <a:latin typeface="Arial"/>
                <a:cs typeface="Arial"/>
              </a:rPr>
              <a:t> This same method can used to differentiate between the B,C, Y and W135 groups of </a:t>
            </a:r>
            <a:r>
              <a:rPr lang="en-US" sz="1550" i="1" dirty="0" smtClean="0">
                <a:latin typeface="Arial"/>
                <a:cs typeface="Arial"/>
              </a:rPr>
              <a:t>N. meningitidis </a:t>
            </a:r>
            <a:r>
              <a:rPr lang="en-US" sz="1550" dirty="0" smtClean="0">
                <a:latin typeface="Arial"/>
                <a:cs typeface="Arial"/>
              </a:rPr>
              <a:t>via the siaD gene and mynB gene in group A. </a:t>
            </a:r>
          </a:p>
          <a:p>
            <a:pPr>
              <a:buFontTx/>
              <a:buChar char="-"/>
            </a:pPr>
            <a:r>
              <a:rPr lang="en-US" sz="1550" dirty="0" smtClean="0">
                <a:latin typeface="Arial"/>
                <a:cs typeface="Arial"/>
              </a:rPr>
              <a:t> Remains a secondary method of detection, used only when gram stain is negative due to high cost, limited availability and lack of clinical importance. </a:t>
            </a:r>
            <a:endParaRPr lang="en-US" sz="1550" dirty="0">
              <a:latin typeface="Arial"/>
              <a:cs typeface="Arial"/>
            </a:endParaRPr>
          </a:p>
        </p:txBody>
      </p:sp>
      <p:pic>
        <p:nvPicPr>
          <p:cNvPr id="7" name="Picture 6"/>
          <p:cNvPicPr>
            <a:picLocks noChangeAspect="1"/>
          </p:cNvPicPr>
          <p:nvPr/>
        </p:nvPicPr>
        <p:blipFill>
          <a:blip r:embed="rId2"/>
          <a:stretch>
            <a:fillRect/>
          </a:stretch>
        </p:blipFill>
        <p:spPr>
          <a:xfrm>
            <a:off x="862130" y="5429983"/>
            <a:ext cx="2885743" cy="1268731"/>
          </a:xfrm>
          <a:prstGeom prst="rect">
            <a:avLst/>
          </a:prstGeom>
        </p:spPr>
      </p:pic>
      <p:pic>
        <p:nvPicPr>
          <p:cNvPr id="8" name="Picture 7"/>
          <p:cNvPicPr>
            <a:picLocks noChangeAspect="1"/>
          </p:cNvPicPr>
          <p:nvPr/>
        </p:nvPicPr>
        <p:blipFill>
          <a:blip r:embed="rId3"/>
          <a:stretch>
            <a:fillRect/>
          </a:stretch>
        </p:blipFill>
        <p:spPr>
          <a:xfrm>
            <a:off x="4356413" y="5429983"/>
            <a:ext cx="2771173" cy="126873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665</TotalTime>
  <Words>2417</Words>
  <Application>Microsoft Macintosh PowerPoint</Application>
  <PresentationFormat>On-screen Show (4:3)</PresentationFormat>
  <Paragraphs>124</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Inkwell</vt:lpstr>
      <vt:lpstr>Case 2 – Microbiology Laboratory </vt:lpstr>
      <vt:lpstr>Case:</vt:lpstr>
      <vt:lpstr>Other Possible Pathogens</vt:lpstr>
      <vt:lpstr>Likely Pathogens Based on Age Group</vt:lpstr>
      <vt:lpstr>Samples and Diagnostic </vt:lpstr>
      <vt:lpstr>Further usage of CSF sample in Diagnostic Lab Testing(1)</vt:lpstr>
      <vt:lpstr>Further usage of Blood sample in Diagnostic Lab Testing (2)</vt:lpstr>
      <vt:lpstr>Pathogen Detection via testing of blood and CSF samples(1)</vt:lpstr>
      <vt:lpstr>Pathogen Detection via testing of blood and CSF samples(2)</vt:lpstr>
      <vt:lpstr>Slide 10</vt:lpstr>
      <vt:lpstr>Expected Results for Identification (1)</vt:lpstr>
      <vt:lpstr>Expected Results for Identification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 Microbiology Laboratory </dc:title>
  <dc:creator>Riley Ty</dc:creator>
  <cp:lastModifiedBy>Riley Ty</cp:lastModifiedBy>
  <cp:revision>27</cp:revision>
  <dcterms:created xsi:type="dcterms:W3CDTF">2017-10-21T16:01:42Z</dcterms:created>
  <dcterms:modified xsi:type="dcterms:W3CDTF">2017-10-22T03:07:07Z</dcterms:modified>
</cp:coreProperties>
</file>