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3568" y="5445224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0D322B-1C1D-4836-978B-05D0796FCBD3}" type="datetimeFigureOut">
              <a:rPr lang="en-CA" smtClean="0"/>
              <a:t>2014-09-03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channel/UCvynvmsn_NTlS9lc8cH-OFw" TargetMode="Externa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893657"/>
          </a:xfrm>
        </p:spPr>
        <p:txBody>
          <a:bodyPr>
            <a:normAutofit/>
          </a:bodyPr>
          <a:lstStyle/>
          <a:p>
            <a:r>
              <a:rPr lang="en-CA" sz="5000" dirty="0" smtClean="0"/>
              <a:t>Active vs. Passive Voice</a:t>
            </a:r>
            <a:endParaRPr lang="en-CA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72400" cy="5376168"/>
          </a:xfrm>
        </p:spPr>
        <p:txBody>
          <a:bodyPr>
            <a:normAutofit fontScale="92500" lnSpcReduction="10000"/>
          </a:bodyPr>
          <a:lstStyle/>
          <a:p>
            <a:pPr marL="365125" marR="0" indent="-255588">
              <a:lnSpc>
                <a:spcPct val="80000"/>
              </a:lnSpc>
              <a:defRPr/>
            </a:pPr>
            <a:endParaRPr lang="en-CA" sz="2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sz="2800" dirty="0" smtClean="0"/>
              <a:t>What are the active and passive voices?</a:t>
            </a:r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sz="2800" dirty="0" smtClean="0"/>
              <a:t>Why does it matter for my writing?</a:t>
            </a:r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sz="2800" dirty="0" smtClean="0"/>
              <a:t>When should I use each one most effectively?</a:t>
            </a:r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7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700" dirty="0" smtClean="0"/>
          </a:p>
          <a:p>
            <a:pPr marL="365125" marR="0" indent="-255588">
              <a:lnSpc>
                <a:spcPct val="80000"/>
              </a:lnSpc>
              <a:defRPr/>
            </a:pPr>
            <a:endParaRPr lang="en-CA" sz="7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12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12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12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12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sz="1800" dirty="0" smtClean="0"/>
              <a:t>Visit the </a:t>
            </a:r>
            <a:r>
              <a:rPr lang="en-CA" sz="1800" dirty="0" smtClean="0">
                <a:hlinkClick r:id="rId2"/>
              </a:rPr>
              <a:t>YouTube</a:t>
            </a:r>
            <a:r>
              <a:rPr lang="en-CA" sz="1800" dirty="0" smtClean="0"/>
              <a:t> Channel (UBC Science Writing)</a:t>
            </a:r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539" r="2751" b="2172"/>
          <a:stretch>
            <a:fillRect/>
          </a:stretch>
        </p:blipFill>
        <p:spPr bwMode="auto">
          <a:xfrm>
            <a:off x="1835696" y="2636912"/>
            <a:ext cx="5400600" cy="302428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•"/>
              <a:defRPr/>
            </a:pPr>
            <a:r>
              <a:rPr lang="en-US" sz="2100" dirty="0" smtClean="0">
                <a:cs typeface="Helvetica" pitchFamily="34" charset="0"/>
              </a:rPr>
              <a:t>Please continue to work through Activities 3 - 6 on your worksheets, </a:t>
            </a:r>
            <a:r>
              <a:rPr lang="en-US" sz="2100" b="1" dirty="0" smtClean="0">
                <a:cs typeface="Helvetica" pitchFamily="34" charset="0"/>
              </a:rPr>
              <a:t>and stick to time. </a:t>
            </a:r>
            <a:r>
              <a:rPr lang="en-US" sz="2100" dirty="0" smtClean="0">
                <a:cs typeface="Helvetica" pitchFamily="34" charset="0"/>
              </a:rPr>
              <a:t>Completing these activities will help you become much more comfortable with the active and passive voice. The goal of these activities is to:</a:t>
            </a:r>
          </a:p>
          <a:p>
            <a:pPr marL="457200" indent="-457200">
              <a:buFontTx/>
              <a:buChar char="•"/>
              <a:defRPr/>
            </a:pPr>
            <a:endParaRPr lang="en-US" sz="2100" dirty="0" smtClean="0">
              <a:cs typeface="Helvetica" pitchFamily="34" charset="0"/>
            </a:endParaRPr>
          </a:p>
          <a:p>
            <a:pPr marL="3200400" lvl="6" indent="-457200">
              <a:buNone/>
              <a:defRPr/>
            </a:pPr>
            <a:r>
              <a:rPr lang="en-US" sz="2000" dirty="0" smtClean="0">
                <a:cs typeface="Helvetica" pitchFamily="34" charset="0"/>
              </a:rPr>
              <a:t>	1.   Make you more comfortable in writing 	</a:t>
            </a:r>
            <a:r>
              <a:rPr lang="en-US" sz="2000" i="1" dirty="0" smtClean="0">
                <a:cs typeface="Helvetica" pitchFamily="34" charset="0"/>
              </a:rPr>
              <a:t>any </a:t>
            </a:r>
            <a:r>
              <a:rPr lang="en-US" sz="2000" dirty="0" smtClean="0">
                <a:cs typeface="Helvetica" pitchFamily="34" charset="0"/>
              </a:rPr>
              <a:t>sentence in either the active or 	passive voice</a:t>
            </a:r>
            <a:endParaRPr lang="en-US" sz="2000" b="1" dirty="0" smtClean="0">
              <a:cs typeface="Helvetica" pitchFamily="34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en-US" sz="2000" b="1" dirty="0" smtClean="0">
              <a:cs typeface="Helvetica" pitchFamily="34" charset="0"/>
            </a:endParaRPr>
          </a:p>
          <a:p>
            <a:pPr marL="3200400" lvl="6" indent="-457200">
              <a:buNone/>
              <a:defRPr/>
            </a:pPr>
            <a:r>
              <a:rPr lang="en-US" sz="2000" dirty="0" smtClean="0">
                <a:cs typeface="Helvetica" pitchFamily="34" charset="0"/>
              </a:rPr>
              <a:t>	2.   Make you more proficient in identifying   	whether sentences written by someone 	else are written in the active or passive 	voice</a:t>
            </a:r>
          </a:p>
          <a:p>
            <a:pPr marL="457200" indent="-457200">
              <a:defRPr/>
            </a:pPr>
            <a:endParaRPr lang="en-US" sz="2000" dirty="0" smtClean="0">
              <a:cs typeface="Helvetica" pitchFamily="34" charset="0"/>
            </a:endParaRPr>
          </a:p>
          <a:p>
            <a:pPr marL="1371600" lvl="2" indent="-457200">
              <a:buNone/>
              <a:defRPr/>
            </a:pPr>
            <a:r>
              <a:rPr lang="en-US" sz="2000" dirty="0" smtClean="0">
                <a:cs typeface="Helvetica" pitchFamily="34" charset="0"/>
              </a:rPr>
              <a:t>3.	Make you appreciate that either the active or passive voice can be more appropriate for certain sentences (</a:t>
            </a:r>
            <a:r>
              <a:rPr lang="en-US" sz="2000" u="sng" dirty="0" smtClean="0">
                <a:cs typeface="Helvetica" pitchFamily="34" charset="0"/>
              </a:rPr>
              <a:t>and that  sometimes it is only when you see both versions that </a:t>
            </a:r>
            <a:r>
              <a:rPr lang="en-US" sz="2000" dirty="0" smtClean="0">
                <a:cs typeface="Helvetica" pitchFamily="34" charset="0"/>
              </a:rPr>
              <a:t>	     	      </a:t>
            </a:r>
            <a:r>
              <a:rPr lang="en-US" sz="2000" u="sng" dirty="0" smtClean="0">
                <a:cs typeface="Helvetica" pitchFamily="34" charset="0"/>
              </a:rPr>
              <a:t>this jumps out at you</a:t>
            </a:r>
            <a:r>
              <a:rPr lang="en-US" sz="2000" dirty="0" smtClean="0">
                <a:cs typeface="Helvetica" pitchFamily="34" charset="0"/>
              </a:rPr>
              <a:t>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4400" u="sng" dirty="0" smtClean="0"/>
              <a:t>Activities 3 - 6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4866" t="-211" r="6385" b="12887"/>
          <a:stretch>
            <a:fillRect/>
          </a:stretch>
        </p:blipFill>
        <p:spPr bwMode="auto">
          <a:xfrm>
            <a:off x="179512" y="2780928"/>
            <a:ext cx="3203848" cy="216024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By the end of these in-class activities, you should be able to: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Determine whether sentences are written in the active or passive voice</a:t>
            </a:r>
          </a:p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Re-write given sentences in the opposite style of voice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Decide which style of voice is more appropriate for certain situations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Learning Objectives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99517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sz="2400" dirty="0" smtClean="0"/>
              <a:t>Refresh yourselves about the differences between sentences written in the active and passive voice</a:t>
            </a:r>
          </a:p>
          <a:p>
            <a:pPr algn="just">
              <a:lnSpc>
                <a:spcPct val="90000"/>
              </a:lnSpc>
            </a:pPr>
            <a:endParaRPr lang="en-GB" sz="2400" dirty="0" smtClean="0"/>
          </a:p>
          <a:p>
            <a:pPr algn="just">
              <a:lnSpc>
                <a:spcPct val="90000"/>
              </a:lnSpc>
            </a:pPr>
            <a:r>
              <a:rPr lang="en-GB" sz="2400" dirty="0" smtClean="0"/>
              <a:t>Read the introduction on your worksheets, and pay special attention to the </a:t>
            </a:r>
            <a:r>
              <a:rPr lang="en-GB" altLang="en-US" sz="2400" dirty="0" smtClean="0"/>
              <a:t>‘</a:t>
            </a:r>
            <a:r>
              <a:rPr lang="en-GB" altLang="ja-JP" sz="2400" b="1" dirty="0" smtClean="0"/>
              <a:t>handy hint</a:t>
            </a:r>
            <a:r>
              <a:rPr lang="en-GB" altLang="en-US" sz="2400" b="1" dirty="0" smtClean="0"/>
              <a:t>’</a:t>
            </a:r>
            <a:endParaRPr lang="en-GB" altLang="ja-JP" sz="2400" b="1" dirty="0" smtClean="0"/>
          </a:p>
          <a:p>
            <a:pPr algn="just">
              <a:lnSpc>
                <a:spcPct val="90000"/>
              </a:lnSpc>
            </a:pPr>
            <a:endParaRPr lang="en-GB" sz="2400" b="1" dirty="0" smtClean="0"/>
          </a:p>
          <a:p>
            <a:pPr algn="just">
              <a:lnSpc>
                <a:spcPct val="90000"/>
              </a:lnSpc>
            </a:pPr>
            <a:r>
              <a:rPr lang="en-GB" sz="2400" dirty="0" smtClean="0"/>
              <a:t>Remember to think about whether the action in the sentence is being performed </a:t>
            </a:r>
            <a:r>
              <a:rPr lang="en-GB" sz="2400" b="1" i="1" dirty="0" smtClean="0"/>
              <a:t>by</a:t>
            </a:r>
            <a:r>
              <a:rPr lang="en-GB" sz="2400" dirty="0" smtClean="0"/>
              <a:t> the subject (ACTIVE), or if it is being performed </a:t>
            </a:r>
            <a:r>
              <a:rPr lang="en-GB" sz="2400" b="1" i="1" dirty="0" smtClean="0"/>
              <a:t>on</a:t>
            </a:r>
            <a:r>
              <a:rPr lang="en-GB" sz="2400" dirty="0" smtClean="0"/>
              <a:t> the subject, which is effectively </a:t>
            </a:r>
            <a:r>
              <a:rPr lang="en-GB" sz="2400" b="1" i="1" dirty="0" smtClean="0"/>
              <a:t>doing </a:t>
            </a:r>
            <a:r>
              <a:rPr lang="en-GB" sz="2400" dirty="0" smtClean="0"/>
              <a:t>nothing (PASSIVE)</a:t>
            </a:r>
            <a:endParaRPr lang="en-GB" sz="2400" dirty="0" smtClean="0">
              <a:latin typeface="Times New Roman" pitchFamily="18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n-US" sz="4400" dirty="0" smtClean="0"/>
              <a:t>	</a:t>
            </a:r>
            <a:r>
              <a:rPr lang="en-US" sz="4400" u="sng" dirty="0" smtClean="0"/>
              <a:t>Before Activity 1…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420" t="7714" r="8110" b="12780"/>
          <a:stretch>
            <a:fillRect/>
          </a:stretch>
        </p:blipFill>
        <p:spPr bwMode="auto">
          <a:xfrm>
            <a:off x="899592" y="476672"/>
            <a:ext cx="1296144" cy="153955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3650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GB" dirty="0" smtClean="0"/>
              <a:t>For each of the five sentences below, identify the </a:t>
            </a:r>
            <a:r>
              <a:rPr lang="en-GB" b="1" dirty="0" smtClean="0">
                <a:solidFill>
                  <a:srgbClr val="FF0000"/>
                </a:solidFill>
              </a:rPr>
              <a:t>verb</a:t>
            </a:r>
            <a:r>
              <a:rPr lang="en-GB" dirty="0" smtClean="0"/>
              <a:t> before also identifying the </a:t>
            </a:r>
            <a:r>
              <a:rPr lang="en-GB" b="1" dirty="0" smtClean="0"/>
              <a:t>subject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00FF"/>
                </a:solidFill>
              </a:rPr>
              <a:t>object</a:t>
            </a:r>
            <a:r>
              <a:rPr lang="en-GB" dirty="0" smtClean="0"/>
              <a:t>. Then use this information to decide whether the sentence is written in the active or passive voice. You can work alone or with a partner in this activity.</a:t>
            </a:r>
            <a:endParaRPr lang="en-GB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GB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1.</a:t>
            </a:r>
            <a:r>
              <a:rPr lang="en-GB" dirty="0" smtClean="0"/>
              <a:t> Over 60 million years ago, a very large meteorite crashed into Earth.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2.</a:t>
            </a:r>
            <a:r>
              <a:rPr lang="en-GB" dirty="0" smtClean="0"/>
              <a:t> The exact location of the impact is still debated by some scientists.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3.</a:t>
            </a:r>
            <a:r>
              <a:rPr lang="en-GB" dirty="0" smtClean="0"/>
              <a:t> However, most experts think the crash site is in Mexico.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4. </a:t>
            </a:r>
            <a:r>
              <a:rPr lang="en-GB" dirty="0" smtClean="0"/>
              <a:t>The extinction of the dinosaurs is attributed by many palaeontologists to the impact.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5.</a:t>
            </a:r>
            <a:r>
              <a:rPr lang="en-GB" dirty="0" smtClean="0"/>
              <a:t> Dinosaurs would have been affected by sudden changes in temperature, and meteorologists recently showed that the   earth</a:t>
            </a:r>
            <a:r>
              <a:rPr lang="en-GB" altLang="en-US" dirty="0" smtClean="0"/>
              <a:t>’</a:t>
            </a:r>
            <a:r>
              <a:rPr lang="en-GB" dirty="0" smtClean="0"/>
              <a:t>s climate changed considerably at this time.</a:t>
            </a:r>
            <a:endParaRPr lang="en-GB" dirty="0" smtClean="0">
              <a:latin typeface="Times New Roman" pitchFamily="18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u="sng" dirty="0" smtClean="0"/>
              <a:t>Activity 1 </a:t>
            </a:r>
            <a:r>
              <a:rPr lang="en-US" sz="3400" u="sng" dirty="0" smtClean="0"/>
              <a:t/>
            </a:r>
            <a:br>
              <a:rPr lang="en-US" sz="3400" u="sng" dirty="0" smtClean="0"/>
            </a:br>
            <a:r>
              <a:rPr lang="en-US" sz="3800" u="sng" dirty="0" smtClean="0"/>
              <a:t>(work alone or together,10 minutes)</a:t>
            </a:r>
            <a:endParaRPr lang="en-CA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752528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•"/>
              <a:defRPr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2800" b="1" dirty="0" smtClean="0"/>
              <a:t>1</a:t>
            </a:r>
            <a:r>
              <a:rPr lang="en-GB" sz="3100" b="1" dirty="0" smtClean="0"/>
              <a:t>. </a:t>
            </a:r>
            <a:r>
              <a:rPr lang="en-GB" sz="3100" dirty="0" smtClean="0"/>
              <a:t>The mice were kept in controlled conditions by the </a:t>
            </a:r>
            <a:br>
              <a:rPr lang="en-GB" sz="3100" dirty="0" smtClean="0"/>
            </a:br>
            <a:r>
              <a:rPr lang="en-GB" sz="3100" dirty="0" smtClean="0"/>
              <a:t>experimenters before they were removed from their </a:t>
            </a:r>
            <a:br>
              <a:rPr lang="en-GB" sz="3100" dirty="0" smtClean="0"/>
            </a:br>
            <a:r>
              <a:rPr lang="en-GB" sz="3100" dirty="0" smtClean="0"/>
              <a:t>cages and placed on an exercise wheel. </a:t>
            </a:r>
          </a:p>
          <a:p>
            <a:pPr>
              <a:defRPr/>
            </a:pPr>
            <a:endParaRPr lang="en-GB" sz="3100" dirty="0" smtClean="0"/>
          </a:p>
          <a:p>
            <a:pPr>
              <a:defRPr/>
            </a:pPr>
            <a:r>
              <a:rPr lang="en-GB" sz="3100" b="1" dirty="0" smtClean="0"/>
              <a:t>2.</a:t>
            </a:r>
            <a:r>
              <a:rPr lang="en-GB" sz="3100" dirty="0" smtClean="0"/>
              <a:t> Each mouse was weighed by the same experimenters </a:t>
            </a:r>
            <a:br>
              <a:rPr lang="en-GB" sz="3100" dirty="0" smtClean="0"/>
            </a:br>
            <a:r>
              <a:rPr lang="en-GB" sz="3100" dirty="0" smtClean="0"/>
              <a:t>before and after it was placed on the exercise wheel.</a:t>
            </a:r>
          </a:p>
          <a:p>
            <a:pPr>
              <a:defRPr/>
            </a:pPr>
            <a:endParaRPr lang="en-GB" sz="3100" dirty="0" smtClean="0"/>
          </a:p>
          <a:p>
            <a:pPr>
              <a:defRPr/>
            </a:pPr>
            <a:r>
              <a:rPr lang="en-GB" sz="3100" b="1" dirty="0" smtClean="0"/>
              <a:t>3. </a:t>
            </a:r>
            <a:r>
              <a:rPr lang="en-GB" sz="3100" dirty="0" smtClean="0"/>
              <a:t>After 12 weeks had passed, each mouse was randomly placed in one of two treatment groups; in all cases, a dice was rolled by an experimenter for each mouse and if it landed on an even number the mouse was placed in the group that received a pill. </a:t>
            </a:r>
          </a:p>
          <a:p>
            <a:pPr>
              <a:defRPr/>
            </a:pPr>
            <a:endParaRPr lang="en-GB" sz="3100" dirty="0" smtClean="0"/>
          </a:p>
          <a:p>
            <a:pPr>
              <a:defRPr/>
            </a:pPr>
            <a:r>
              <a:rPr lang="en-GB" sz="3100" b="1" dirty="0" smtClean="0"/>
              <a:t>4.</a:t>
            </a:r>
            <a:r>
              <a:rPr lang="en-GB" sz="3100" dirty="0" smtClean="0"/>
              <a:t> If the dice landed on an odd number, the mouse was placed in the treatment group that received a placebo, which was designed by the research team to look like the pill.</a:t>
            </a:r>
          </a:p>
          <a:p>
            <a:pPr>
              <a:defRPr/>
            </a:pPr>
            <a:endParaRPr lang="en-GB" sz="3100" dirty="0" smtClean="0"/>
          </a:p>
          <a:p>
            <a:pPr>
              <a:defRPr/>
            </a:pPr>
            <a:r>
              <a:rPr lang="en-GB" sz="3100" b="1" dirty="0" smtClean="0"/>
              <a:t>5.</a:t>
            </a:r>
            <a:r>
              <a:rPr lang="en-GB" sz="3100" dirty="0" smtClean="0"/>
              <a:t> Following another 12 weeks in their different treatment groups, each 	  	      mouse was weighed again by the experimenters and average weight 		      gain (g) was calculated by using a calculator.</a:t>
            </a:r>
            <a:endParaRPr lang="en-GB" sz="3100" dirty="0" smtClean="0">
              <a:latin typeface="Times New Roman" pitchFamily="18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Activity 2 </a:t>
            </a:r>
            <a:br>
              <a:rPr lang="en-US" sz="4400" u="sng" dirty="0" smtClean="0"/>
            </a:br>
            <a:r>
              <a:rPr lang="en-US" sz="3700" u="sng" dirty="0" smtClean="0"/>
              <a:t>(alone or together, 15 minutes)</a:t>
            </a:r>
            <a:r>
              <a:rPr lang="en-US" sz="4400" u="sng" dirty="0" smtClean="0"/>
              <a:t/>
            </a:r>
            <a:br>
              <a:rPr lang="en-US" sz="4400" u="sng" dirty="0" smtClean="0"/>
            </a:br>
            <a:r>
              <a:rPr lang="en-US" sz="4400" u="sng" dirty="0" smtClean="0"/>
              <a:t> </a:t>
            </a:r>
            <a:r>
              <a:rPr lang="en-US" sz="2700" u="sng" dirty="0" smtClean="0"/>
              <a:t>Re-write the following five sentences in the active voice:</a:t>
            </a:r>
            <a:endParaRPr lang="en-CA" sz="27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588" t="2303" r="17594"/>
          <a:stretch>
            <a:fillRect/>
          </a:stretch>
        </p:blipFill>
        <p:spPr bwMode="auto">
          <a:xfrm>
            <a:off x="6660232" y="1772816"/>
            <a:ext cx="2232248" cy="190196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386840" lvl="3" indent="-609600" algn="ctr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Verb = red</a:t>
            </a:r>
            <a:r>
              <a:rPr lang="en-US" sz="2600" dirty="0" smtClean="0"/>
              <a:t>, </a:t>
            </a:r>
            <a:r>
              <a:rPr lang="en-US" sz="2600" b="1" dirty="0" smtClean="0"/>
              <a:t>subject = black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00FF"/>
                </a:solidFill>
              </a:rPr>
              <a:t>object = blue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1:</a:t>
            </a:r>
            <a:r>
              <a:rPr lang="en-GB" sz="2600" dirty="0" smtClean="0"/>
              <a:t> Over 60 million years ago, a </a:t>
            </a:r>
            <a:r>
              <a:rPr lang="en-GB" sz="2600" b="1" dirty="0" smtClean="0"/>
              <a:t>very large</a:t>
            </a:r>
            <a:r>
              <a:rPr lang="en-GB" sz="2600" dirty="0" smtClean="0"/>
              <a:t> </a:t>
            </a:r>
            <a:r>
              <a:rPr lang="en-GB" sz="2600" b="1" dirty="0" smtClean="0"/>
              <a:t>meteorite</a:t>
            </a:r>
            <a:r>
              <a:rPr lang="en-GB" sz="2600" dirty="0" smtClean="0"/>
              <a:t> </a:t>
            </a:r>
            <a:r>
              <a:rPr lang="en-GB" sz="2600" b="1" dirty="0" smtClean="0">
                <a:solidFill>
                  <a:srgbClr val="FF0000"/>
                </a:solidFill>
              </a:rPr>
              <a:t>crashed</a:t>
            </a:r>
            <a:r>
              <a:rPr lang="en-GB" sz="2600" dirty="0" smtClean="0"/>
              <a:t> into </a:t>
            </a:r>
            <a:r>
              <a:rPr lang="en-GB" sz="2600" dirty="0" smtClean="0">
                <a:solidFill>
                  <a:srgbClr val="0000FF"/>
                </a:solidFill>
              </a:rPr>
              <a:t>Earth</a:t>
            </a:r>
            <a:r>
              <a:rPr lang="en-GB" sz="2600" dirty="0" smtClean="0"/>
              <a:t> = ACTIVE</a:t>
            </a:r>
            <a:endParaRPr lang="en-GB" sz="2600" b="1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2:</a:t>
            </a:r>
            <a:r>
              <a:rPr lang="en-GB" sz="2600" dirty="0" smtClean="0"/>
              <a:t> The </a:t>
            </a:r>
            <a:r>
              <a:rPr lang="en-GB" sz="2600" b="1" dirty="0" smtClean="0"/>
              <a:t>exact location of the impact</a:t>
            </a:r>
            <a:r>
              <a:rPr lang="en-GB" sz="2600" dirty="0" smtClean="0"/>
              <a:t> is still </a:t>
            </a:r>
            <a:r>
              <a:rPr lang="en-GB" sz="2600" b="1" dirty="0" smtClean="0">
                <a:solidFill>
                  <a:srgbClr val="FF0000"/>
                </a:solidFill>
              </a:rPr>
              <a:t>debated</a:t>
            </a:r>
            <a:r>
              <a:rPr lang="en-GB" sz="2600" dirty="0" smtClean="0"/>
              <a:t> by </a:t>
            </a:r>
            <a:r>
              <a:rPr lang="en-GB" sz="2600" dirty="0" smtClean="0">
                <a:solidFill>
                  <a:srgbClr val="0000FF"/>
                </a:solidFill>
              </a:rPr>
              <a:t>some scientists</a:t>
            </a:r>
            <a:r>
              <a:rPr lang="en-GB" sz="2600" dirty="0" smtClean="0"/>
              <a:t> = PASSIVE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3:</a:t>
            </a:r>
            <a:r>
              <a:rPr lang="en-GB" sz="2600" dirty="0" smtClean="0"/>
              <a:t> However, </a:t>
            </a:r>
            <a:r>
              <a:rPr lang="en-GB" sz="2600" b="1" dirty="0" smtClean="0"/>
              <a:t>most</a:t>
            </a:r>
            <a:r>
              <a:rPr lang="en-GB" sz="2600" dirty="0" smtClean="0"/>
              <a:t> </a:t>
            </a:r>
            <a:r>
              <a:rPr lang="en-GB" sz="2600" b="1" dirty="0" smtClean="0"/>
              <a:t>experts</a:t>
            </a:r>
            <a:r>
              <a:rPr lang="en-GB" sz="2600" dirty="0" smtClean="0"/>
              <a:t> </a:t>
            </a:r>
            <a:r>
              <a:rPr lang="en-GB" sz="2600" b="1" dirty="0" smtClean="0">
                <a:solidFill>
                  <a:srgbClr val="FF0000"/>
                </a:solidFill>
              </a:rPr>
              <a:t>think</a:t>
            </a:r>
            <a:r>
              <a:rPr lang="en-GB" sz="2600" dirty="0" smtClean="0"/>
              <a:t> the </a:t>
            </a:r>
            <a:r>
              <a:rPr lang="en-GB" sz="2600" dirty="0" smtClean="0">
                <a:solidFill>
                  <a:srgbClr val="0000FF"/>
                </a:solidFill>
              </a:rPr>
              <a:t>crash site</a:t>
            </a:r>
            <a:r>
              <a:rPr lang="en-GB" sz="2600" dirty="0" smtClean="0"/>
              <a:t> is in Mexico = ACTIVE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4:</a:t>
            </a:r>
            <a:r>
              <a:rPr lang="en-GB" sz="2600" dirty="0" smtClean="0"/>
              <a:t> The </a:t>
            </a:r>
            <a:r>
              <a:rPr lang="en-GB" sz="2600" b="1" dirty="0" smtClean="0"/>
              <a:t>extinction of the dinosaurs</a:t>
            </a:r>
            <a:r>
              <a:rPr lang="en-GB" sz="2600" dirty="0" smtClean="0"/>
              <a:t> is </a:t>
            </a:r>
            <a:r>
              <a:rPr lang="en-GB" sz="2600" b="1" dirty="0" smtClean="0">
                <a:solidFill>
                  <a:srgbClr val="FF0000"/>
                </a:solidFill>
              </a:rPr>
              <a:t>attributed</a:t>
            </a:r>
            <a:r>
              <a:rPr lang="en-GB" sz="2600" dirty="0" smtClean="0"/>
              <a:t> by </a:t>
            </a:r>
            <a:r>
              <a:rPr lang="en-GB" sz="2600" dirty="0" smtClean="0">
                <a:solidFill>
                  <a:srgbClr val="0000FF"/>
                </a:solidFill>
              </a:rPr>
              <a:t>many palaeontologists</a:t>
            </a:r>
            <a:r>
              <a:rPr lang="en-GB" sz="2600" dirty="0" smtClean="0"/>
              <a:t> to the impact = PASSIVE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5:</a:t>
            </a:r>
            <a:r>
              <a:rPr lang="en-GB" sz="2600" dirty="0" smtClean="0"/>
              <a:t> </a:t>
            </a:r>
            <a:r>
              <a:rPr lang="en-GB" sz="2600" b="1" dirty="0" smtClean="0"/>
              <a:t>Dinosaurs</a:t>
            </a:r>
            <a:r>
              <a:rPr lang="en-GB" sz="2600" dirty="0" smtClean="0"/>
              <a:t> would have been </a:t>
            </a:r>
            <a:r>
              <a:rPr lang="en-GB" sz="2600" b="1" dirty="0" smtClean="0">
                <a:solidFill>
                  <a:srgbClr val="FF0000"/>
                </a:solidFill>
              </a:rPr>
              <a:t>affected</a:t>
            </a:r>
            <a:r>
              <a:rPr lang="en-GB" sz="2600" dirty="0" smtClean="0"/>
              <a:t> by </a:t>
            </a:r>
            <a:r>
              <a:rPr lang="en-GB" sz="2600" dirty="0" smtClean="0">
                <a:solidFill>
                  <a:srgbClr val="0000FF"/>
                </a:solidFill>
              </a:rPr>
              <a:t>sudden changes in temperature</a:t>
            </a:r>
            <a:r>
              <a:rPr lang="en-GB" sz="2600" dirty="0" smtClean="0"/>
              <a:t>, and </a:t>
            </a:r>
            <a:r>
              <a:rPr lang="en-GB" sz="2600" b="1" dirty="0" smtClean="0"/>
              <a:t>meteorologists </a:t>
            </a:r>
            <a:r>
              <a:rPr lang="en-GB" sz="2600" dirty="0" smtClean="0"/>
              <a:t>recently </a:t>
            </a:r>
            <a:r>
              <a:rPr lang="en-GB" sz="2600" b="1" dirty="0" smtClean="0">
                <a:solidFill>
                  <a:srgbClr val="FF0000"/>
                </a:solidFill>
              </a:rPr>
              <a:t>showed</a:t>
            </a:r>
            <a:r>
              <a:rPr lang="en-GB" sz="2600" dirty="0" smtClean="0"/>
              <a:t> that the </a:t>
            </a:r>
            <a:r>
              <a:rPr lang="en-GB" sz="2600" dirty="0" smtClean="0">
                <a:solidFill>
                  <a:srgbClr val="0000FF"/>
                </a:solidFill>
              </a:rPr>
              <a:t>earth</a:t>
            </a:r>
            <a:r>
              <a:rPr lang="en-GB" altLang="en-US" sz="2600" dirty="0" smtClean="0">
                <a:solidFill>
                  <a:srgbClr val="0000FF"/>
                </a:solidFill>
              </a:rPr>
              <a:t>’</a:t>
            </a:r>
            <a:r>
              <a:rPr lang="en-GB" sz="2600" dirty="0" smtClean="0">
                <a:solidFill>
                  <a:srgbClr val="0000FF"/>
                </a:solidFill>
              </a:rPr>
              <a:t>s climate</a:t>
            </a:r>
            <a:r>
              <a:rPr lang="en-GB" sz="2600" dirty="0" smtClean="0"/>
              <a:t> changed considerably at this time = PASSIVE, ACTIVE</a:t>
            </a:r>
            <a:endParaRPr lang="en-US" sz="2600" dirty="0" smtClean="0">
              <a:latin typeface="Times New Roman" pitchFamily="18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  </a:t>
            </a:r>
            <a:r>
              <a:rPr lang="en-US" sz="4400" u="sng" dirty="0" smtClean="0"/>
              <a:t>Activity 1 Solutions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5521" r="54926" b="26290"/>
          <a:stretch>
            <a:fillRect/>
          </a:stretch>
        </p:blipFill>
        <p:spPr bwMode="auto">
          <a:xfrm>
            <a:off x="323528" y="188640"/>
            <a:ext cx="1656184" cy="211561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12568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sz="2400" dirty="0" smtClean="0"/>
              <a:t>Please note these re-written sentences are </a:t>
            </a:r>
            <a:r>
              <a:rPr lang="en-US" sz="2400" b="1" dirty="0" smtClean="0"/>
              <a:t>suggested</a:t>
            </a:r>
            <a:r>
              <a:rPr lang="en-US" sz="2400" dirty="0" smtClean="0"/>
              <a:t> answers only; the important thing is that you used the </a:t>
            </a:r>
            <a:r>
              <a:rPr lang="en-US" sz="2400" b="1" dirty="0" smtClean="0"/>
              <a:t>active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voice and </a:t>
            </a:r>
            <a:r>
              <a:rPr lang="en-US" sz="2400" b="1" dirty="0" smtClean="0"/>
              <a:t>fewer </a:t>
            </a:r>
            <a:r>
              <a:rPr lang="en-US" sz="2400" dirty="0" smtClean="0"/>
              <a:t>words.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sz="2400" dirty="0" smtClean="0"/>
              <a:t>Original sentences = regular font, re-written versions</a:t>
            </a:r>
            <a:br>
              <a:rPr lang="en-US" sz="2400" dirty="0" smtClean="0"/>
            </a:br>
            <a:r>
              <a:rPr lang="en-US" sz="2400" dirty="0" smtClean="0"/>
              <a:t> = </a:t>
            </a:r>
            <a:r>
              <a:rPr lang="en-US" sz="2400" b="1" dirty="0" smtClean="0"/>
              <a:t>bold font</a:t>
            </a:r>
            <a:r>
              <a:rPr lang="en-US" sz="2400" dirty="0" smtClean="0"/>
              <a:t>.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400" b="1" dirty="0" smtClean="0"/>
              <a:t>1:</a:t>
            </a:r>
            <a:r>
              <a:rPr lang="en-GB" sz="2400" dirty="0" smtClean="0"/>
              <a:t>	The mice were kept in controlled conditions by the experimenters before they were removed from their </a:t>
            </a:r>
            <a:br>
              <a:rPr lang="en-GB" sz="2400" dirty="0" smtClean="0"/>
            </a:br>
            <a:r>
              <a:rPr lang="en-GB" sz="2400" dirty="0" smtClean="0"/>
              <a:t>cages and placed on an exercise wheel.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GB" sz="2400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400" b="1" i="1" dirty="0" smtClean="0"/>
              <a:t>1:</a:t>
            </a:r>
            <a:r>
              <a:rPr lang="en-GB" sz="2400" i="1" dirty="0" smtClean="0"/>
              <a:t>	</a:t>
            </a:r>
            <a:r>
              <a:rPr lang="en-GB" sz="2400" b="1" dirty="0" smtClean="0"/>
              <a:t>Experimenters kept the mice in controlled cage conditions before placing them on an exercise wheel</a:t>
            </a:r>
            <a:r>
              <a:rPr lang="en-GB" sz="2400" dirty="0" smtClean="0"/>
              <a:t> (</a:t>
            </a:r>
            <a:r>
              <a:rPr lang="en-GB" sz="2400" b="1" dirty="0" smtClean="0"/>
              <a:t>eight </a:t>
            </a:r>
            <a:r>
              <a:rPr lang="en-GB" sz="2400" dirty="0" smtClean="0"/>
              <a:t>fewer words)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GB" sz="2400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400" b="1" dirty="0" smtClean="0"/>
              <a:t>2:</a:t>
            </a:r>
            <a:r>
              <a:rPr lang="en-GB" sz="2400" dirty="0" smtClean="0"/>
              <a:t>	Each mouse was weighed by the same experimenters before and after it was placed on the exercise wheel.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GB" sz="2400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400" b="1" i="1" dirty="0" smtClean="0"/>
              <a:t>2:</a:t>
            </a:r>
            <a:r>
              <a:rPr lang="en-GB" sz="2400" dirty="0" smtClean="0">
                <a:solidFill>
                  <a:srgbClr val="FF0000"/>
                </a:solidFill>
              </a:rPr>
              <a:t>	</a:t>
            </a:r>
            <a:r>
              <a:rPr lang="en-GB" sz="2400" b="1" dirty="0" smtClean="0"/>
              <a:t>The same experimenters weighed mice before and after placing    	them on the exercise wheel</a:t>
            </a:r>
            <a:r>
              <a:rPr lang="en-GB" sz="2400" dirty="0" smtClean="0"/>
              <a:t> (</a:t>
            </a:r>
            <a:r>
              <a:rPr lang="en-GB" sz="2400" b="1" dirty="0" smtClean="0"/>
              <a:t>four </a:t>
            </a:r>
            <a:r>
              <a:rPr lang="en-GB" sz="2400" dirty="0" smtClean="0"/>
              <a:t>fewer words).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4400" u="sng" dirty="0" smtClean="0"/>
              <a:t>Activity 2 Solutions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2780" t="13893" r="19062" b="9698"/>
          <a:stretch>
            <a:fillRect/>
          </a:stretch>
        </p:blipFill>
        <p:spPr bwMode="auto">
          <a:xfrm>
            <a:off x="7596336" y="1916832"/>
            <a:ext cx="1152128" cy="15841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96144"/>
            <a:ext cx="8568952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800" b="1" dirty="0" smtClean="0"/>
              <a:t>3:	</a:t>
            </a:r>
            <a:r>
              <a:rPr lang="en-GB" sz="2800" dirty="0" smtClean="0"/>
              <a:t> 	After 12 weeks had passed, each mouse was randomly 	placed in one of two treatment groups; in all cases, a die 	was rolled by an experimenter for each mouse and if it 	landed on an even number the mouse was placed in the 	group that received a pill. 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i="1" dirty="0" smtClean="0"/>
              <a:t>3:</a:t>
            </a:r>
            <a:r>
              <a:rPr lang="en-GB" sz="2800" i="1" dirty="0" smtClean="0"/>
              <a:t> 	</a:t>
            </a:r>
            <a:r>
              <a:rPr lang="en-GB" sz="2800" b="1" dirty="0" smtClean="0"/>
              <a:t>After 12 weeks, experimenters randomly placed each 	mouse in one of two treatment groups; experimenters 	rolled a die and when it landed on an even number they 	placed the mouse in a group that received a pill.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(</a:t>
            </a:r>
            <a:r>
              <a:rPr lang="en-GB" sz="2800" b="1" dirty="0" smtClean="0"/>
              <a:t>11</a:t>
            </a:r>
            <a:r>
              <a:rPr lang="en-GB" sz="2800" dirty="0" smtClean="0"/>
              <a:t> fewer 	words)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dirty="0" smtClean="0"/>
              <a:t>4:</a:t>
            </a:r>
            <a:r>
              <a:rPr lang="en-GB" sz="2800" dirty="0" smtClean="0"/>
              <a:t> 	If the die landed on an odd number, the mouse was placed 	in the treatment group that received a placebo, which was 	designed by the research team to look like the pill.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i="1" dirty="0" smtClean="0"/>
              <a:t>4:</a:t>
            </a:r>
            <a:r>
              <a:rPr lang="en-GB" sz="2800" i="1" dirty="0" smtClean="0"/>
              <a:t> 	</a:t>
            </a:r>
            <a:r>
              <a:rPr lang="en-GB" sz="2800" b="1" dirty="0" smtClean="0"/>
              <a:t>When experimenters rolled an odd number they placed mice 	in the group that received a placebo they had designed to 		    look like the pill.</a:t>
            </a:r>
            <a:r>
              <a:rPr lang="en-GB" sz="2800" i="1" dirty="0" smtClean="0"/>
              <a:t> </a:t>
            </a:r>
            <a:r>
              <a:rPr lang="en-GB" sz="2800" dirty="0" smtClean="0"/>
              <a:t>(</a:t>
            </a:r>
            <a:r>
              <a:rPr lang="en-GB" sz="2800" b="1" dirty="0" smtClean="0"/>
              <a:t>eight</a:t>
            </a:r>
            <a:r>
              <a:rPr lang="en-GB" sz="2800" dirty="0" smtClean="0"/>
              <a:t> fewer words)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Activity 2 Solutions</a:t>
            </a: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94515"/>
          </a:xfrm>
        </p:spPr>
        <p:txBody>
          <a:bodyPr/>
          <a:lstStyle/>
          <a:p>
            <a:pPr>
              <a:buNone/>
            </a:pPr>
            <a:r>
              <a:rPr lang="en-GB" sz="2200" b="1" dirty="0" smtClean="0"/>
              <a:t>5:</a:t>
            </a:r>
            <a:r>
              <a:rPr lang="en-GB" sz="2200" dirty="0" smtClean="0"/>
              <a:t> 	Following another 12 weeks in their different 	treatment groups, each mouse was weighed again 	by the experimenters and average weight gain (g) 	was calculated by using a calculator.</a:t>
            </a:r>
          </a:p>
          <a:p>
            <a:endParaRPr lang="en-GB" sz="2200" dirty="0" smtClean="0"/>
          </a:p>
          <a:p>
            <a:pPr>
              <a:buNone/>
            </a:pPr>
            <a:r>
              <a:rPr lang="en-GB" sz="2200" b="1" i="1" dirty="0" smtClean="0"/>
              <a:t>5:</a:t>
            </a:r>
            <a:r>
              <a:rPr lang="en-GB" sz="2200" i="1" dirty="0" smtClean="0"/>
              <a:t> 	</a:t>
            </a:r>
            <a:r>
              <a:rPr lang="en-GB" sz="2200" b="1" dirty="0" smtClean="0"/>
              <a:t>After 12 more weeks, experimenters weighed each 	mouse and used a calculator to assess average 	weight gain (g).</a:t>
            </a:r>
            <a:r>
              <a:rPr lang="en-GB" sz="2200" i="1" dirty="0" smtClean="0"/>
              <a:t> (</a:t>
            </a:r>
            <a:r>
              <a:rPr lang="en-GB" sz="2200" b="1" i="1" dirty="0" smtClean="0"/>
              <a:t>10</a:t>
            </a:r>
            <a:r>
              <a:rPr lang="en-GB" sz="2200" i="1" dirty="0" smtClean="0"/>
              <a:t> fewer words)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Activity 2 Solutions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881" b="2845"/>
          <a:stretch>
            <a:fillRect/>
          </a:stretch>
        </p:blipFill>
        <p:spPr bwMode="auto">
          <a:xfrm>
            <a:off x="2627784" y="4365104"/>
            <a:ext cx="4248472" cy="230425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502</Words>
  <Application>Microsoft Macintosh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Active vs. Passive Voice</vt:lpstr>
      <vt:lpstr>Learning Objectives</vt:lpstr>
      <vt:lpstr> Before Activity 1…</vt:lpstr>
      <vt:lpstr>Activity 1  (work alone or together,10 minutes)</vt:lpstr>
      <vt:lpstr>Activity 2  (alone or together, 15 minutes)  Re-write the following five sentences in the active voice:</vt:lpstr>
      <vt:lpstr>   Activity 1 Solutions</vt:lpstr>
      <vt:lpstr>Activity 2 Solutions</vt:lpstr>
      <vt:lpstr>Activity 2 Solutions</vt:lpstr>
      <vt:lpstr>Activity 2 Solutions</vt:lpstr>
      <vt:lpstr>Activities 3 - 6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vs. Passive Voice</dc:title>
  <dc:creator>Anita</dc:creator>
  <cp:lastModifiedBy>Thomas Deane</cp:lastModifiedBy>
  <cp:revision>6</cp:revision>
  <dcterms:created xsi:type="dcterms:W3CDTF">2014-07-22T16:52:32Z</dcterms:created>
  <dcterms:modified xsi:type="dcterms:W3CDTF">2014-09-03T17:21:51Z</dcterms:modified>
</cp:coreProperties>
</file>