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79" r:id="rId3"/>
    <p:sldId id="257" r:id="rId4"/>
    <p:sldId id="280" r:id="rId5"/>
    <p:sldId id="269" r:id="rId6"/>
    <p:sldId id="259" r:id="rId7"/>
    <p:sldId id="282" r:id="rId8"/>
    <p:sldId id="273" r:id="rId9"/>
    <p:sldId id="270" r:id="rId10"/>
    <p:sldId id="284" r:id="rId11"/>
    <p:sldId id="285" r:id="rId12"/>
    <p:sldId id="276" r:id="rId13"/>
    <p:sldId id="260" r:id="rId14"/>
    <p:sldId id="286" r:id="rId15"/>
    <p:sldId id="287" r:id="rId16"/>
    <p:sldId id="288" r:id="rId17"/>
    <p:sldId id="289" r:id="rId18"/>
    <p:sldId id="291"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71087" autoAdjust="0"/>
  </p:normalViewPr>
  <p:slideViewPr>
    <p:cSldViewPr snapToGrid="0">
      <p:cViewPr varScale="1">
        <p:scale>
          <a:sx n="51" d="100"/>
          <a:sy n="51" d="100"/>
        </p:scale>
        <p:origin x="14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436FD-CDC2-4254-923F-550FF61A22FA}"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DBF3F-9BE1-499E-8A63-80099A73A6AD}" type="slidenum">
              <a:rPr lang="en-US" smtClean="0"/>
              <a:t>‹#›</a:t>
            </a:fld>
            <a:endParaRPr lang="en-US"/>
          </a:p>
        </p:txBody>
      </p:sp>
    </p:spTree>
    <p:extLst>
      <p:ext uri="{BB962C8B-B14F-4D97-AF65-F5344CB8AC3E}">
        <p14:creationId xmlns:p14="http://schemas.microsoft.com/office/powerpoint/2010/main" val="68141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05E36-537E-47E1-BE0C-C35D10778476}" type="slidenum">
              <a:rPr lang="en-US" altLang="en-US"/>
              <a:pPr>
                <a:spcBef>
                  <a:spcPct val="0"/>
                </a:spcBef>
              </a:pPr>
              <a:t>1</a:t>
            </a:fld>
            <a:endParaRPr lang="en-US" altLang="en-US"/>
          </a:p>
        </p:txBody>
      </p:sp>
    </p:spTree>
    <p:extLst>
      <p:ext uri="{BB962C8B-B14F-4D97-AF65-F5344CB8AC3E}">
        <p14:creationId xmlns:p14="http://schemas.microsoft.com/office/powerpoint/2010/main" val="151601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10</a:t>
            </a:fld>
            <a:endParaRPr lang="en-US"/>
          </a:p>
        </p:txBody>
      </p:sp>
    </p:spTree>
    <p:extLst>
      <p:ext uri="{BB962C8B-B14F-4D97-AF65-F5344CB8AC3E}">
        <p14:creationId xmlns:p14="http://schemas.microsoft.com/office/powerpoint/2010/main" val="93996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11</a:t>
            </a:fld>
            <a:endParaRPr lang="en-US"/>
          </a:p>
        </p:txBody>
      </p:sp>
    </p:spTree>
    <p:extLst>
      <p:ext uri="{BB962C8B-B14F-4D97-AF65-F5344CB8AC3E}">
        <p14:creationId xmlns:p14="http://schemas.microsoft.com/office/powerpoint/2010/main" val="391561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DBF3F-9BE1-499E-8A63-80099A73A6AD}" type="slidenum">
              <a:rPr lang="en-US" smtClean="0"/>
              <a:t>12</a:t>
            </a:fld>
            <a:endParaRPr lang="en-US"/>
          </a:p>
        </p:txBody>
      </p:sp>
    </p:spTree>
    <p:extLst>
      <p:ext uri="{BB962C8B-B14F-4D97-AF65-F5344CB8AC3E}">
        <p14:creationId xmlns:p14="http://schemas.microsoft.com/office/powerpoint/2010/main" val="429243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25745D-4F48-48CA-B65B-74976417BA60}" type="slidenum">
              <a:rPr lang="en-US" smtClean="0"/>
              <a:t>13</a:t>
            </a:fld>
            <a:endParaRPr lang="en-US"/>
          </a:p>
        </p:txBody>
      </p:sp>
    </p:spTree>
    <p:extLst>
      <p:ext uri="{BB962C8B-B14F-4D97-AF65-F5344CB8AC3E}">
        <p14:creationId xmlns:p14="http://schemas.microsoft.com/office/powerpoint/2010/main" val="128105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14</a:t>
            </a:fld>
            <a:endParaRPr lang="en-US"/>
          </a:p>
        </p:txBody>
      </p:sp>
    </p:spTree>
    <p:extLst>
      <p:ext uri="{BB962C8B-B14F-4D97-AF65-F5344CB8AC3E}">
        <p14:creationId xmlns:p14="http://schemas.microsoft.com/office/powerpoint/2010/main" val="231676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15</a:t>
            </a:fld>
            <a:endParaRPr lang="en-US"/>
          </a:p>
        </p:txBody>
      </p:sp>
    </p:spTree>
    <p:extLst>
      <p:ext uri="{BB962C8B-B14F-4D97-AF65-F5344CB8AC3E}">
        <p14:creationId xmlns:p14="http://schemas.microsoft.com/office/powerpoint/2010/main" val="159452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16</a:t>
            </a:fld>
            <a:endParaRPr lang="en-US"/>
          </a:p>
        </p:txBody>
      </p:sp>
    </p:spTree>
    <p:extLst>
      <p:ext uri="{BB962C8B-B14F-4D97-AF65-F5344CB8AC3E}">
        <p14:creationId xmlns:p14="http://schemas.microsoft.com/office/powerpoint/2010/main" val="69559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17</a:t>
            </a:fld>
            <a:endParaRPr lang="en-US"/>
          </a:p>
        </p:txBody>
      </p:sp>
    </p:spTree>
    <p:extLst>
      <p:ext uri="{BB962C8B-B14F-4D97-AF65-F5344CB8AC3E}">
        <p14:creationId xmlns:p14="http://schemas.microsoft.com/office/powerpoint/2010/main" val="153321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25745D-4F48-48CA-B65B-74976417BA60}" type="slidenum">
              <a:rPr lang="en-US" smtClean="0"/>
              <a:t>18</a:t>
            </a:fld>
            <a:endParaRPr lang="en-US"/>
          </a:p>
        </p:txBody>
      </p:sp>
    </p:spTree>
    <p:extLst>
      <p:ext uri="{BB962C8B-B14F-4D97-AF65-F5344CB8AC3E}">
        <p14:creationId xmlns:p14="http://schemas.microsoft.com/office/powerpoint/2010/main" val="76449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19</a:t>
            </a:fld>
            <a:endParaRPr lang="en-US"/>
          </a:p>
        </p:txBody>
      </p:sp>
    </p:spTree>
    <p:extLst>
      <p:ext uri="{BB962C8B-B14F-4D97-AF65-F5344CB8AC3E}">
        <p14:creationId xmlns:p14="http://schemas.microsoft.com/office/powerpoint/2010/main" val="41788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2</a:t>
            </a:fld>
            <a:endParaRPr lang="en-US"/>
          </a:p>
        </p:txBody>
      </p:sp>
    </p:spTree>
    <p:extLst>
      <p:ext uri="{BB962C8B-B14F-4D97-AF65-F5344CB8AC3E}">
        <p14:creationId xmlns:p14="http://schemas.microsoft.com/office/powerpoint/2010/main" val="170240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3</a:t>
            </a:fld>
            <a:endParaRPr lang="en-US"/>
          </a:p>
        </p:txBody>
      </p:sp>
    </p:spTree>
    <p:extLst>
      <p:ext uri="{BB962C8B-B14F-4D97-AF65-F5344CB8AC3E}">
        <p14:creationId xmlns:p14="http://schemas.microsoft.com/office/powerpoint/2010/main" val="267950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4</a:t>
            </a:fld>
            <a:endParaRPr lang="en-US"/>
          </a:p>
        </p:txBody>
      </p:sp>
    </p:spTree>
    <p:extLst>
      <p:ext uri="{BB962C8B-B14F-4D97-AF65-F5344CB8AC3E}">
        <p14:creationId xmlns:p14="http://schemas.microsoft.com/office/powerpoint/2010/main" val="177333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25745D-4F48-48CA-B65B-74976417BA60}" type="slidenum">
              <a:rPr lang="en-US" smtClean="0"/>
              <a:t>5</a:t>
            </a:fld>
            <a:endParaRPr lang="en-US"/>
          </a:p>
        </p:txBody>
      </p:sp>
    </p:spTree>
    <p:extLst>
      <p:ext uri="{BB962C8B-B14F-4D97-AF65-F5344CB8AC3E}">
        <p14:creationId xmlns:p14="http://schemas.microsoft.com/office/powerpoint/2010/main" val="210313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6</a:t>
            </a:fld>
            <a:endParaRPr lang="en-US"/>
          </a:p>
        </p:txBody>
      </p:sp>
    </p:spTree>
    <p:extLst>
      <p:ext uri="{BB962C8B-B14F-4D97-AF65-F5344CB8AC3E}">
        <p14:creationId xmlns:p14="http://schemas.microsoft.com/office/powerpoint/2010/main" val="257169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7</a:t>
            </a:fld>
            <a:endParaRPr lang="en-US"/>
          </a:p>
        </p:txBody>
      </p:sp>
    </p:spTree>
    <p:extLst>
      <p:ext uri="{BB962C8B-B14F-4D97-AF65-F5344CB8AC3E}">
        <p14:creationId xmlns:p14="http://schemas.microsoft.com/office/powerpoint/2010/main" val="67294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725745D-4F48-48CA-B65B-74976417BA60}" type="slidenum">
              <a:rPr lang="en-US" smtClean="0"/>
              <a:t>8</a:t>
            </a:fld>
            <a:endParaRPr lang="en-US"/>
          </a:p>
        </p:txBody>
      </p:sp>
    </p:spTree>
    <p:extLst>
      <p:ext uri="{BB962C8B-B14F-4D97-AF65-F5344CB8AC3E}">
        <p14:creationId xmlns:p14="http://schemas.microsoft.com/office/powerpoint/2010/main" val="335923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8A50-6E83-4E31-80FB-D4802187D01D}" type="slidenum">
              <a:rPr lang="en-US" smtClean="0"/>
              <a:t>9</a:t>
            </a:fld>
            <a:endParaRPr lang="en-US"/>
          </a:p>
        </p:txBody>
      </p:sp>
    </p:spTree>
    <p:extLst>
      <p:ext uri="{BB962C8B-B14F-4D97-AF65-F5344CB8AC3E}">
        <p14:creationId xmlns:p14="http://schemas.microsoft.com/office/powerpoint/2010/main" val="236071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75BA4D-48CE-41CE-AFF3-934F43B11A2A}"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170603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BA4D-48CE-41CE-AFF3-934F43B11A2A}"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90588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BA4D-48CE-41CE-AFF3-934F43B11A2A}"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73317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Slide - 3">
    <p:spTree>
      <p:nvGrpSpPr>
        <p:cNvPr id="1" name=""/>
        <p:cNvGrpSpPr/>
        <p:nvPr/>
      </p:nvGrpSpPr>
      <p:grpSpPr>
        <a:xfrm>
          <a:off x="0" y="0"/>
          <a:ext cx="0" cy="0"/>
          <a:chOff x="0" y="0"/>
          <a:chExt cx="0" cy="0"/>
        </a:xfrm>
      </p:grpSpPr>
      <p:pic>
        <p:nvPicPr>
          <p:cNvPr id="4"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0"/>
            <a:ext cx="12001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51685"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11451167" y="6309785"/>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21592AA2-6ACB-4E2C-8258-6A4C32C0FB13}" type="slidenum">
              <a:rPr lang="en-US" altLang="en-US" sz="1200">
                <a:solidFill>
                  <a:srgbClr val="FFFFFF"/>
                </a:solidFill>
                <a:cs typeface="Arial" panose="020B0604020202020204" pitchFamily="34" charset="0"/>
              </a:rPr>
              <a:pPr algn="r">
                <a:spcBef>
                  <a:spcPct val="20000"/>
                </a:spcBef>
                <a:buFont typeface="Arial" panose="020B0604020202020204" pitchFamily="34" charset="0"/>
                <a:buNone/>
              </a:pPr>
              <a:t>‹#›</a:t>
            </a:fld>
            <a:endParaRPr lang="en-CA" altLang="en-US" sz="12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585272" y="548681"/>
            <a:ext cx="10215251" cy="831108"/>
          </a:xfrm>
          <a:prstGeom prst="rect">
            <a:avLst/>
          </a:prstGeom>
        </p:spPr>
        <p:txBody>
          <a:bodyPr lIns="0" tIns="0" rIns="0" bIns="0" anchor="ctr" anchorCtr="0">
            <a:noAutofit/>
          </a:bodyPr>
          <a:lstStyle>
            <a:lvl1pPr marL="0" marR="0" indent="0" algn="l" defTabSz="1219170" rtl="0" eaLnBrk="1" fontAlgn="auto" latinLnBrk="0" hangingPunct="1">
              <a:lnSpc>
                <a:spcPts val="2800"/>
              </a:lnSpc>
              <a:spcBef>
                <a:spcPct val="0"/>
              </a:spcBef>
              <a:spcAft>
                <a:spcPts val="0"/>
              </a:spcAft>
              <a:buClrTx/>
              <a:buSzTx/>
              <a:buFontTx/>
              <a:buNone/>
              <a:tabLst/>
              <a:defRPr kumimoji="0" lang="en-US" sz="2400" b="1" i="0" u="none" strike="noStrike" kern="1200" cap="all" spc="4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585272" y="1509184"/>
            <a:ext cx="10215251" cy="4896147"/>
          </a:xfrm>
          <a:prstGeom prst="rect">
            <a:avLst/>
          </a:prstGeom>
        </p:spPr>
        <p:txBody>
          <a:bodyPr vert="horz" lIns="0" tIns="0" rIns="0" bIns="0"/>
          <a:lstStyle>
            <a:lvl1pPr marL="0" indent="0">
              <a:lnSpc>
                <a:spcPct val="130000"/>
              </a:lnSpc>
              <a:spcBef>
                <a:spcPts val="0"/>
              </a:spcBef>
              <a:buFontTx/>
              <a:buNone/>
              <a:defRPr sz="2000"/>
            </a:lvl1pPr>
            <a:lvl2pPr marL="0" indent="-239994">
              <a:lnSpc>
                <a:spcPct val="130000"/>
              </a:lnSpc>
              <a:spcBef>
                <a:spcPts val="0"/>
              </a:spcBef>
              <a:buFont typeface="Arial"/>
              <a:buChar char="•"/>
              <a:defRPr sz="2000"/>
            </a:lvl2pPr>
            <a:lvl3pPr marL="719982" indent="-239994">
              <a:lnSpc>
                <a:spcPct val="130000"/>
              </a:lnSpc>
              <a:spcBef>
                <a:spcPts val="0"/>
              </a:spcBef>
              <a:defRPr sz="2000"/>
            </a:lvl3pPr>
            <a:lvl4pPr marL="1199970" indent="-239994">
              <a:lnSpc>
                <a:spcPct val="130000"/>
              </a:lnSpc>
              <a:spcBef>
                <a:spcPts val="0"/>
              </a:spcBef>
              <a:buFont typeface="Arial"/>
              <a:buChar char="•"/>
              <a:defRPr sz="2000"/>
            </a:lvl4pPr>
            <a:lvl5pPr marL="1679958" indent="-239994">
              <a:lnSpc>
                <a:spcPct val="130000"/>
              </a:lnSpc>
              <a:spcBef>
                <a:spcPts val="0"/>
              </a:spcBef>
              <a:buFont typeface="Arial"/>
              <a:buChar char="•"/>
              <a:defRPr sz="20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2919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section Slide - 3">
    <p:spTree>
      <p:nvGrpSpPr>
        <p:cNvPr id="1" name=""/>
        <p:cNvGrpSpPr/>
        <p:nvPr/>
      </p:nvGrpSpPr>
      <p:grpSpPr>
        <a:xfrm>
          <a:off x="0" y="0"/>
          <a:ext cx="0" cy="0"/>
          <a:chOff x="0" y="0"/>
          <a:chExt cx="0" cy="0"/>
        </a:xfrm>
      </p:grpSpPr>
      <p:pic>
        <p:nvPicPr>
          <p:cNvPr id="3" name="Picture 1" descr="20063615986_7c97fbf65b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1509185"/>
            <a:ext cx="8020051" cy="1509183"/>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6" name="Picture 4"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72851"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11451167" y="6309785"/>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38C0A541-4875-4D18-8DDE-9E7549E3F5E3}" type="slidenum">
              <a:rPr lang="en-US" altLang="en-US" sz="1200">
                <a:solidFill>
                  <a:srgbClr val="FFFFFF"/>
                </a:solidFill>
                <a:latin typeface="Whitney Book" charset="0"/>
              </a:rPr>
              <a:pPr algn="r">
                <a:spcBef>
                  <a:spcPct val="20000"/>
                </a:spcBef>
                <a:buFont typeface="Arial" panose="020B0604020202020204" pitchFamily="34" charset="0"/>
                <a:buNone/>
              </a:pPr>
              <a:t>‹#›</a:t>
            </a:fld>
            <a:endParaRPr lang="en-CA" altLang="en-US" sz="1200">
              <a:solidFill>
                <a:srgbClr val="FFFFFF"/>
              </a:solidFill>
              <a:latin typeface="Whitney Book" charset="0"/>
            </a:endParaRPr>
          </a:p>
        </p:txBody>
      </p:sp>
      <p:sp>
        <p:nvSpPr>
          <p:cNvPr id="8" name="Text Placeholder 18"/>
          <p:cNvSpPr>
            <a:spLocks noGrp="1"/>
          </p:cNvSpPr>
          <p:nvPr>
            <p:ph type="body" sz="quarter" idx="11"/>
          </p:nvPr>
        </p:nvSpPr>
        <p:spPr>
          <a:xfrm>
            <a:off x="487450" y="1700808"/>
            <a:ext cx="7240501" cy="1413571"/>
          </a:xfrm>
          <a:prstGeom prst="rect">
            <a:avLst/>
          </a:prstGeom>
        </p:spPr>
        <p:txBody>
          <a:bodyPr vert="horz" lIns="0" tIns="0" rIns="0" bIns="0" anchor="t" anchorCtr="0"/>
          <a:lstStyle>
            <a:lvl1pPr marL="0" indent="0">
              <a:lnSpc>
                <a:spcPts val="4533"/>
              </a:lnSpc>
              <a:spcBef>
                <a:spcPts val="0"/>
              </a:spcBef>
              <a:buNone/>
              <a:defRPr sz="3733" b="1" i="0" kern="0" cap="all" spc="4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546251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43933" y="1131888"/>
            <a:ext cx="8163984"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7" name="Rectangle 6"/>
          <p:cNvSpPr/>
          <p:nvPr userDrawn="1"/>
        </p:nvSpPr>
        <p:spPr>
          <a:xfrm>
            <a:off x="10991851" y="1131889"/>
            <a:ext cx="1200149"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72851" y="1439863"/>
            <a:ext cx="48471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487450" y="1332646"/>
            <a:ext cx="7240501" cy="1823086"/>
          </a:xfrm>
          <a:prstGeom prst="rect">
            <a:avLst/>
          </a:prstGeom>
        </p:spPr>
        <p:txBody>
          <a:bodyPr vert="horz" lIns="0" tIns="0" rIns="0" bIns="0" anchor="t" anchorCtr="0"/>
          <a:lstStyle>
            <a:lvl1pPr marL="0" indent="0">
              <a:lnSpc>
                <a:spcPts val="3800"/>
              </a:lnSpc>
              <a:spcBef>
                <a:spcPts val="0"/>
              </a:spcBef>
              <a:buNone/>
              <a:defRPr sz="3500" b="1" i="0" kern="0" cap="all" spc="30"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487681" y="3003798"/>
            <a:ext cx="7240271"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487681" y="3507854"/>
            <a:ext cx="7240271" cy="321394"/>
          </a:xfrm>
          <a:prstGeom prst="rect">
            <a:avLst/>
          </a:prstGeom>
        </p:spPr>
        <p:txBody>
          <a:bodyPr vert="horz" lIns="0" tIns="0" rIns="0" bIns="0"/>
          <a:lstStyle>
            <a:lvl1pPr marL="0" indent="0">
              <a:buNone/>
              <a:defRPr sz="900" b="0" i="0" kern="0" cap="all" spc="15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17709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BA4D-48CE-41CE-AFF3-934F43B11A2A}"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194429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5BA4D-48CE-41CE-AFF3-934F43B11A2A}"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1756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75BA4D-48CE-41CE-AFF3-934F43B11A2A}"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56044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5BA4D-48CE-41CE-AFF3-934F43B11A2A}"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240244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5BA4D-48CE-41CE-AFF3-934F43B11A2A}" type="datetimeFigureOut">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281085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BA4D-48CE-41CE-AFF3-934F43B11A2A}" type="datetimeFigureOut">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103732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BA4D-48CE-41CE-AFF3-934F43B11A2A}"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339519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BA4D-48CE-41CE-AFF3-934F43B11A2A}"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9C16-C92E-4264-8493-243EA771CFE0}" type="slidenum">
              <a:rPr lang="en-US" smtClean="0"/>
              <a:t>‹#›</a:t>
            </a:fld>
            <a:endParaRPr lang="en-US"/>
          </a:p>
        </p:txBody>
      </p:sp>
    </p:spTree>
    <p:extLst>
      <p:ext uri="{BB962C8B-B14F-4D97-AF65-F5344CB8AC3E}">
        <p14:creationId xmlns:p14="http://schemas.microsoft.com/office/powerpoint/2010/main" val="297136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BA4D-48CE-41CE-AFF3-934F43B11A2A}" type="datetimeFigureOut">
              <a:rPr lang="en-US" smtClean="0"/>
              <a:t>6/3/2020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99C16-C92E-4264-8493-243EA771CFE0}" type="slidenum">
              <a:rPr lang="en-US" smtClean="0"/>
              <a:t>‹#›</a:t>
            </a:fld>
            <a:endParaRPr lang="en-US"/>
          </a:p>
        </p:txBody>
      </p:sp>
    </p:spTree>
    <p:extLst>
      <p:ext uri="{BB962C8B-B14F-4D97-AF65-F5344CB8AC3E}">
        <p14:creationId xmlns:p14="http://schemas.microsoft.com/office/powerpoint/2010/main" val="166600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mailto:Svpro.Vancouver@ubc.c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Lauren.Casey@ubc.ca"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vpro.vancouver@ubc.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7650" y="1276350"/>
            <a:ext cx="7505700" cy="1733550"/>
          </a:xfrm>
        </p:spPr>
        <p:txBody>
          <a:bodyPr>
            <a:normAutofit fontScale="85000" lnSpcReduction="20000"/>
          </a:bodyPr>
          <a:lstStyle/>
          <a:p>
            <a:pPr algn="ctr">
              <a:lnSpc>
                <a:spcPct val="120000"/>
              </a:lnSpc>
              <a:defRPr/>
            </a:pPr>
            <a:r>
              <a:rPr lang="en-US" sz="4100" spc="100" dirty="0">
                <a:latin typeface="+mn-lt"/>
              </a:rPr>
              <a:t>Preventing &amp; Responding </a:t>
            </a:r>
          </a:p>
          <a:p>
            <a:pPr algn="ctr">
              <a:lnSpc>
                <a:spcPct val="120000"/>
              </a:lnSpc>
              <a:defRPr/>
            </a:pPr>
            <a:r>
              <a:rPr lang="en-US" sz="4100" spc="100" dirty="0">
                <a:latin typeface="+mn-lt"/>
              </a:rPr>
              <a:t>to Sexualized Violence </a:t>
            </a:r>
          </a:p>
          <a:p>
            <a:pPr>
              <a:lnSpc>
                <a:spcPct val="120000"/>
              </a:lnSpc>
              <a:defRPr/>
            </a:pPr>
            <a:endParaRPr lang="en-US" sz="1500" b="0" spc="100" dirty="0"/>
          </a:p>
          <a:p>
            <a:pPr algn="ctr">
              <a:lnSpc>
                <a:spcPct val="120000"/>
              </a:lnSpc>
              <a:defRPr/>
            </a:pPr>
            <a:r>
              <a:rPr lang="en-US" sz="2800" spc="100" dirty="0">
                <a:latin typeface="+mn-lt"/>
              </a:rPr>
              <a:t>Considerations for Digital Classrooms</a:t>
            </a:r>
          </a:p>
        </p:txBody>
      </p:sp>
      <p:sp>
        <p:nvSpPr>
          <p:cNvPr id="4" name="Text Placeholder 3"/>
          <p:cNvSpPr>
            <a:spLocks noGrp="1"/>
          </p:cNvSpPr>
          <p:nvPr>
            <p:ph type="body" sz="quarter" idx="13"/>
          </p:nvPr>
        </p:nvSpPr>
        <p:spPr>
          <a:xfrm>
            <a:off x="247650" y="3259394"/>
            <a:ext cx="6626789" cy="588707"/>
          </a:xfrm>
        </p:spPr>
        <p:txBody>
          <a:bodyPr>
            <a:noAutofit/>
          </a:bodyPr>
          <a:lstStyle/>
          <a:p>
            <a:pPr>
              <a:buFont typeface="Arial" charset="0"/>
              <a:buNone/>
              <a:defRPr/>
            </a:pPr>
            <a:r>
              <a:rPr lang="en-US" sz="1800" b="1" dirty="0">
                <a:latin typeface="+mn-lt"/>
              </a:rPr>
              <a:t>Lauren Casey </a:t>
            </a:r>
          </a:p>
          <a:p>
            <a:pPr>
              <a:spcBef>
                <a:spcPts val="0"/>
              </a:spcBef>
              <a:buFont typeface="Arial" charset="0"/>
              <a:buNone/>
              <a:defRPr/>
            </a:pPr>
            <a:r>
              <a:rPr lang="en-US" sz="1800" b="1" dirty="0">
                <a:latin typeface="+mn-lt"/>
              </a:rPr>
              <a:t>indigenous support specialist &amp; educator, SVPRO</a:t>
            </a:r>
          </a:p>
        </p:txBody>
      </p:sp>
    </p:spTree>
    <p:extLst>
      <p:ext uri="{BB962C8B-B14F-4D97-AF65-F5344CB8AC3E}">
        <p14:creationId xmlns:p14="http://schemas.microsoft.com/office/powerpoint/2010/main" val="90132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926BCD-01E1-4E40-9BA0-C70F15614008}"/>
              </a:ext>
            </a:extLst>
          </p:cNvPr>
          <p:cNvSpPr txBox="1"/>
          <p:nvPr/>
        </p:nvSpPr>
        <p:spPr>
          <a:xfrm>
            <a:off x="459699" y="859065"/>
            <a:ext cx="10073390" cy="5262979"/>
          </a:xfrm>
          <a:prstGeom prst="rect">
            <a:avLst/>
          </a:prstGeom>
          <a:noFill/>
        </p:spPr>
        <p:txBody>
          <a:bodyPr wrap="square" rtlCol="0">
            <a:spAutoFit/>
          </a:bodyPr>
          <a:lstStyle/>
          <a:p>
            <a:pPr algn="ctr"/>
            <a:r>
              <a:rPr lang="en-US" sz="3600" b="1" dirty="0"/>
              <a:t>TRAUMA-INFORMED RESPONSE to DISCLOSURES</a:t>
            </a:r>
          </a:p>
          <a:p>
            <a:pPr algn="ctr"/>
            <a:endParaRPr lang="en-US" dirty="0"/>
          </a:p>
          <a:p>
            <a:pPr marL="342900" indent="-342900" algn="ctr">
              <a:buFont typeface="Wingdings" panose="05000000000000000000" pitchFamily="2" charset="2"/>
              <a:buChar char="q"/>
            </a:pPr>
            <a:r>
              <a:rPr lang="en-US" sz="2400" b="1" dirty="0"/>
              <a:t>Don’t Investigate</a:t>
            </a:r>
          </a:p>
          <a:p>
            <a:pPr marL="342900" indent="-342900" algn="ctr">
              <a:buFont typeface="Wingdings" panose="05000000000000000000" pitchFamily="2" charset="2"/>
              <a:buChar char="q"/>
            </a:pPr>
            <a:r>
              <a:rPr lang="en-US" sz="2400" b="1" dirty="0"/>
              <a:t>Express Belief</a:t>
            </a:r>
          </a:p>
          <a:p>
            <a:pPr marL="342900" indent="-342900" algn="ctr">
              <a:buFont typeface="Wingdings" panose="05000000000000000000" pitchFamily="2" charset="2"/>
              <a:buChar char="q"/>
            </a:pPr>
            <a:r>
              <a:rPr lang="en-US" sz="2400" b="1" dirty="0"/>
              <a:t>Don’t Victim Blame</a:t>
            </a:r>
          </a:p>
          <a:p>
            <a:pPr marL="342900" indent="-342900" algn="ctr">
              <a:buFont typeface="Wingdings" panose="05000000000000000000" pitchFamily="2" charset="2"/>
              <a:buChar char="q"/>
            </a:pPr>
            <a:r>
              <a:rPr lang="en-US" sz="2400" b="1" dirty="0"/>
              <a:t>Validate Feelings</a:t>
            </a:r>
          </a:p>
          <a:p>
            <a:pPr marL="342900" indent="-342900" algn="ctr">
              <a:buFont typeface="Wingdings" panose="05000000000000000000" pitchFamily="2" charset="2"/>
              <a:buChar char="q"/>
            </a:pPr>
            <a:r>
              <a:rPr lang="en-US" sz="2400" b="1" dirty="0"/>
              <a:t>Don’t Minimize</a:t>
            </a:r>
          </a:p>
          <a:p>
            <a:pPr marL="342900" indent="-342900" algn="ctr">
              <a:buFont typeface="Wingdings" panose="05000000000000000000" pitchFamily="2" charset="2"/>
              <a:buChar char="q"/>
            </a:pPr>
            <a:endParaRPr lang="en-US" sz="2800" b="1" dirty="0"/>
          </a:p>
          <a:p>
            <a:pPr algn="ctr"/>
            <a:r>
              <a:rPr lang="en-US" sz="3600" b="1" dirty="0">
                <a:solidFill>
                  <a:srgbClr val="33CCCC"/>
                </a:solidFill>
              </a:rPr>
              <a:t>We can create a culture that believes &amp; supports </a:t>
            </a:r>
          </a:p>
          <a:p>
            <a:pPr algn="ctr"/>
            <a:r>
              <a:rPr lang="en-US" sz="3600" b="1" dirty="0">
                <a:solidFill>
                  <a:srgbClr val="33CCCC"/>
                </a:solidFill>
              </a:rPr>
              <a:t>survivors in the way we respond to disclosures</a:t>
            </a:r>
          </a:p>
          <a:p>
            <a:pPr algn="ctr"/>
            <a:endParaRPr lang="en-US" dirty="0">
              <a:solidFill>
                <a:srgbClr val="33CCCC"/>
              </a:solidFill>
            </a:endParaRPr>
          </a:p>
          <a:p>
            <a:pPr algn="ctr"/>
            <a:r>
              <a:rPr lang="en-US" sz="2200" b="1" i="1" dirty="0"/>
              <a:t>Your GOAL is to return CHOICE &amp; CONTROL to the survivor – </a:t>
            </a:r>
          </a:p>
          <a:p>
            <a:pPr algn="ctr"/>
            <a:r>
              <a:rPr lang="en-US" sz="2200" b="1" i="1" dirty="0"/>
              <a:t>including whether they seek support</a:t>
            </a:r>
          </a:p>
        </p:txBody>
      </p:sp>
    </p:spTree>
    <p:extLst>
      <p:ext uri="{BB962C8B-B14F-4D97-AF65-F5344CB8AC3E}">
        <p14:creationId xmlns:p14="http://schemas.microsoft.com/office/powerpoint/2010/main" val="73329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EA2F3-32E1-4364-86BD-E2C473A7F4E4}"/>
              </a:ext>
            </a:extLst>
          </p:cNvPr>
          <p:cNvPicPr>
            <a:picLocks noChangeAspect="1"/>
          </p:cNvPicPr>
          <p:nvPr/>
        </p:nvPicPr>
        <p:blipFill>
          <a:blip r:embed="rId3"/>
          <a:stretch>
            <a:fillRect/>
          </a:stretch>
        </p:blipFill>
        <p:spPr>
          <a:xfrm>
            <a:off x="152178" y="886265"/>
            <a:ext cx="10748964" cy="3879974"/>
          </a:xfrm>
          <a:prstGeom prst="rect">
            <a:avLst/>
          </a:prstGeom>
        </p:spPr>
      </p:pic>
      <p:sp>
        <p:nvSpPr>
          <p:cNvPr id="3" name="TextBox 2">
            <a:extLst>
              <a:ext uri="{FF2B5EF4-FFF2-40B4-BE49-F238E27FC236}">
                <a16:creationId xmlns:a16="http://schemas.microsoft.com/office/drawing/2014/main" id="{5EF64755-6303-4109-9692-63D12BEDC057}"/>
              </a:ext>
            </a:extLst>
          </p:cNvPr>
          <p:cNvSpPr txBox="1"/>
          <p:nvPr/>
        </p:nvSpPr>
        <p:spPr>
          <a:xfrm>
            <a:off x="617036" y="5019457"/>
            <a:ext cx="6768502" cy="1323439"/>
          </a:xfrm>
          <a:prstGeom prst="rect">
            <a:avLst/>
          </a:prstGeom>
          <a:noFill/>
        </p:spPr>
        <p:txBody>
          <a:bodyPr wrap="square" rtlCol="0">
            <a:spAutoFit/>
          </a:bodyPr>
          <a:lstStyle/>
          <a:p>
            <a:r>
              <a:rPr lang="en-US" sz="2000" b="1" dirty="0"/>
              <a:t>Sexual Violence Prevention &amp; Response Office @ UBC</a:t>
            </a:r>
          </a:p>
          <a:p>
            <a:r>
              <a:rPr lang="en-US" sz="2000" b="1" dirty="0">
                <a:hlinkClick r:id="rId4"/>
              </a:rPr>
              <a:t>svpro.vancouver@ubc.ca</a:t>
            </a:r>
            <a:endParaRPr lang="en-US" sz="2000" b="1" dirty="0"/>
          </a:p>
          <a:p>
            <a:r>
              <a:rPr lang="en-US" sz="2000" b="1" dirty="0"/>
              <a:t>604.822.1588</a:t>
            </a:r>
          </a:p>
          <a:p>
            <a:r>
              <a:rPr lang="en-US" sz="2000" b="1" dirty="0"/>
              <a:t>4071 – 6363 Agronomy Rd. (Orchard Commons – 4</a:t>
            </a:r>
            <a:r>
              <a:rPr lang="en-US" sz="2000" b="1" baseline="30000" dirty="0"/>
              <a:t>th</a:t>
            </a:r>
            <a:r>
              <a:rPr lang="en-US" sz="2000" b="1" dirty="0"/>
              <a:t> Floor)</a:t>
            </a:r>
          </a:p>
        </p:txBody>
      </p:sp>
    </p:spTree>
    <p:extLst>
      <p:ext uri="{BB962C8B-B14F-4D97-AF65-F5344CB8AC3E}">
        <p14:creationId xmlns:p14="http://schemas.microsoft.com/office/powerpoint/2010/main" val="78017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0D7DE0D-F635-45A4-B84C-7943BD33D8AE}"/>
              </a:ext>
            </a:extLst>
          </p:cNvPr>
          <p:cNvSpPr txBox="1"/>
          <p:nvPr/>
        </p:nvSpPr>
        <p:spPr>
          <a:xfrm>
            <a:off x="385763" y="751344"/>
            <a:ext cx="10229850" cy="5355312"/>
          </a:xfrm>
          <a:prstGeom prst="rect">
            <a:avLst/>
          </a:prstGeom>
          <a:noFill/>
        </p:spPr>
        <p:txBody>
          <a:bodyPr wrap="square" rtlCol="0">
            <a:spAutoFit/>
          </a:bodyPr>
          <a:lstStyle/>
          <a:p>
            <a:pPr algn="ctr"/>
            <a:r>
              <a:rPr lang="en-US" sz="3200" b="1" dirty="0"/>
              <a:t>HOW IS REMOTE SUPPORT DIFFERENT?</a:t>
            </a:r>
          </a:p>
          <a:p>
            <a:pPr algn="ctr"/>
            <a:endParaRPr lang="en-US" dirty="0"/>
          </a:p>
          <a:p>
            <a:pPr algn="ctr"/>
            <a:r>
              <a:rPr lang="en-US" sz="2200" b="1" i="1" dirty="0"/>
              <a:t>People may be in closer proximity with those who </a:t>
            </a:r>
          </a:p>
          <a:p>
            <a:pPr algn="ctr"/>
            <a:r>
              <a:rPr lang="en-US" sz="2200" b="1" i="1" dirty="0"/>
              <a:t>have caused them harm/are causing them harm</a:t>
            </a:r>
          </a:p>
          <a:p>
            <a:pPr algn="ctr"/>
            <a:r>
              <a:rPr lang="en-US" sz="2200" b="1" i="1" dirty="0"/>
              <a:t>&amp;</a:t>
            </a:r>
          </a:p>
          <a:p>
            <a:pPr algn="ctr"/>
            <a:r>
              <a:rPr lang="en-US" sz="2200" b="1" i="1" dirty="0"/>
              <a:t>Privacy concerns are heightened</a:t>
            </a:r>
          </a:p>
          <a:p>
            <a:pPr algn="ctr"/>
            <a:endParaRPr lang="en-US" sz="2000" b="1" i="1" dirty="0"/>
          </a:p>
          <a:p>
            <a:pPr algn="ctr"/>
            <a:r>
              <a:rPr lang="en-US" sz="3200" b="1" dirty="0"/>
              <a:t>What can you do when checking in with a student?</a:t>
            </a:r>
          </a:p>
          <a:p>
            <a:pPr algn="ctr"/>
            <a:endParaRPr lang="en-US" sz="2000" b="1" i="1" dirty="0"/>
          </a:p>
          <a:p>
            <a:pPr marL="342900" indent="-342900" algn="ctr">
              <a:buFont typeface="Wingdings" panose="05000000000000000000" pitchFamily="2" charset="2"/>
              <a:buChar char="q"/>
            </a:pPr>
            <a:r>
              <a:rPr lang="en-US" sz="2200" b="1" dirty="0"/>
              <a:t>Use Neutral Subject Line</a:t>
            </a:r>
          </a:p>
          <a:p>
            <a:pPr marL="342900" indent="-342900" algn="ctr">
              <a:buFont typeface="Wingdings" panose="05000000000000000000" pitchFamily="2" charset="2"/>
              <a:buChar char="q"/>
            </a:pPr>
            <a:r>
              <a:rPr lang="en-US" sz="2200" b="1" dirty="0"/>
              <a:t>Indicate to Read in Safe/Private Place</a:t>
            </a:r>
          </a:p>
          <a:p>
            <a:pPr marL="342900" indent="-342900" algn="ctr">
              <a:buFont typeface="Wingdings" panose="05000000000000000000" pitchFamily="2" charset="2"/>
              <a:buChar char="q"/>
            </a:pPr>
            <a:r>
              <a:rPr lang="en-US" sz="2200" b="1" dirty="0"/>
              <a:t>Easy Way to Indicate Safety Concern</a:t>
            </a:r>
          </a:p>
          <a:p>
            <a:pPr marL="342900" indent="-342900" algn="ctr">
              <a:buFont typeface="Wingdings" panose="05000000000000000000" pitchFamily="2" charset="2"/>
              <a:buChar char="q"/>
            </a:pPr>
            <a:r>
              <a:rPr lang="en-US" sz="2200" b="1" dirty="0"/>
              <a:t>Provide Info in Normalized Context</a:t>
            </a:r>
          </a:p>
          <a:p>
            <a:pPr marL="342900" indent="-342900" algn="ctr">
              <a:buFont typeface="Wingdings" panose="05000000000000000000" pitchFamily="2" charset="2"/>
              <a:buChar char="q"/>
            </a:pPr>
            <a:r>
              <a:rPr lang="en-US" sz="2200" b="1" dirty="0"/>
              <a:t>Offer Multiple Ways to Connect</a:t>
            </a:r>
          </a:p>
          <a:p>
            <a:pPr marL="342900" indent="-342900" algn="ctr">
              <a:buFont typeface="Wingdings" panose="05000000000000000000" pitchFamily="2" charset="2"/>
              <a:buChar char="q"/>
            </a:pPr>
            <a:r>
              <a:rPr lang="en-US" sz="2200" b="1" dirty="0"/>
              <a:t>Indicate Remote Support is Available</a:t>
            </a:r>
          </a:p>
        </p:txBody>
      </p:sp>
    </p:spTree>
    <p:extLst>
      <p:ext uri="{BB962C8B-B14F-4D97-AF65-F5344CB8AC3E}">
        <p14:creationId xmlns:p14="http://schemas.microsoft.com/office/powerpoint/2010/main" val="296558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8296" y="2017183"/>
            <a:ext cx="7449655" cy="1411817"/>
          </a:xfrm>
        </p:spPr>
        <p:txBody>
          <a:bodyPr>
            <a:normAutofit/>
          </a:bodyPr>
          <a:lstStyle/>
          <a:p>
            <a:pPr>
              <a:buFont typeface="Arial" charset="0"/>
              <a:buNone/>
              <a:defRPr/>
            </a:pPr>
            <a:r>
              <a:rPr lang="en-US" sz="4000" dirty="0">
                <a:latin typeface="+mn-lt"/>
                <a:ea typeface="ＭＳ Ｐゴシック" charset="-128"/>
              </a:rPr>
              <a:t>Reflection and practice</a:t>
            </a:r>
          </a:p>
        </p:txBody>
      </p:sp>
      <p:sp>
        <p:nvSpPr>
          <p:cNvPr id="2" name="TextBox 1"/>
          <p:cNvSpPr txBox="1"/>
          <p:nvPr/>
        </p:nvSpPr>
        <p:spPr>
          <a:xfrm>
            <a:off x="0" y="4671391"/>
            <a:ext cx="9044609" cy="1077218"/>
          </a:xfrm>
          <a:prstGeom prst="rect">
            <a:avLst/>
          </a:prstGeom>
          <a:solidFill>
            <a:srgbClr val="FFFFFF">
              <a:alpha val="69804"/>
            </a:srgbClr>
          </a:solidFill>
        </p:spPr>
        <p:txBody>
          <a:bodyPr wrap="square" rtlCol="0">
            <a:spAutoFit/>
          </a:bodyPr>
          <a:lstStyle/>
          <a:p>
            <a:r>
              <a:rPr lang="en-US" sz="3200" dirty="0"/>
              <a:t>For each of the following scenarios, discuss what you would say/write and do in response.</a:t>
            </a:r>
            <a:endParaRPr lang="en-US" sz="2800" dirty="0"/>
          </a:p>
        </p:txBody>
      </p:sp>
    </p:spTree>
    <p:extLst>
      <p:ext uri="{BB962C8B-B14F-4D97-AF65-F5344CB8AC3E}">
        <p14:creationId xmlns:p14="http://schemas.microsoft.com/office/powerpoint/2010/main" val="425396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222A5-6FCA-4D62-9DB6-F0ACD6E0A59F}"/>
              </a:ext>
            </a:extLst>
          </p:cNvPr>
          <p:cNvSpPr txBox="1"/>
          <p:nvPr/>
        </p:nvSpPr>
        <p:spPr>
          <a:xfrm>
            <a:off x="585788" y="1012954"/>
            <a:ext cx="9701212" cy="4832092"/>
          </a:xfrm>
          <a:prstGeom prst="rect">
            <a:avLst/>
          </a:prstGeom>
          <a:noFill/>
        </p:spPr>
        <p:txBody>
          <a:bodyPr wrap="square" rtlCol="0">
            <a:spAutoFit/>
          </a:bodyPr>
          <a:lstStyle/>
          <a:p>
            <a:pPr algn="ctr"/>
            <a:r>
              <a:rPr lang="en-US" sz="4400" b="1" dirty="0"/>
              <a:t>CONTENT NOTE: the following scenarios include examples of disclosures of sexualized violence (without details/descriptions of incidents or acts) and a classroom incident including language that is dismissive/minimizing of serious violence</a:t>
            </a:r>
          </a:p>
        </p:txBody>
      </p:sp>
    </p:spTree>
    <p:extLst>
      <p:ext uri="{BB962C8B-B14F-4D97-AF65-F5344CB8AC3E}">
        <p14:creationId xmlns:p14="http://schemas.microsoft.com/office/powerpoint/2010/main" val="325833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222A5-6FCA-4D62-9DB6-F0ACD6E0A59F}"/>
              </a:ext>
            </a:extLst>
          </p:cNvPr>
          <p:cNvSpPr txBox="1"/>
          <p:nvPr/>
        </p:nvSpPr>
        <p:spPr>
          <a:xfrm>
            <a:off x="642938" y="1351508"/>
            <a:ext cx="9701212" cy="4154984"/>
          </a:xfrm>
          <a:prstGeom prst="rect">
            <a:avLst/>
          </a:prstGeom>
          <a:noFill/>
        </p:spPr>
        <p:txBody>
          <a:bodyPr wrap="square" rtlCol="0">
            <a:spAutoFit/>
          </a:bodyPr>
          <a:lstStyle/>
          <a:p>
            <a:pPr algn="ctr"/>
            <a:r>
              <a:rPr lang="en-US" sz="4400" b="1" dirty="0"/>
              <a:t>SCENARIO ONE</a:t>
            </a:r>
          </a:p>
          <a:p>
            <a:pPr algn="ctr"/>
            <a:endParaRPr lang="en-US" sz="2400" b="1" dirty="0"/>
          </a:p>
          <a:p>
            <a:pPr algn="ctr"/>
            <a:r>
              <a:rPr lang="en-US" sz="2800" b="1" dirty="0"/>
              <a:t>A faculty member is grading assignments. One assignment has a section of analysis critiquing some types of justice system interactions with people who have been targeted by sexual assault. In that paper, the student describes them self as “a survivor of ongoing sexualized violence”. The faculty member’s usual practice is to upload comments and a grade to Canvas in response to the students’ assignment.</a:t>
            </a:r>
          </a:p>
        </p:txBody>
      </p:sp>
    </p:spTree>
    <p:extLst>
      <p:ext uri="{BB962C8B-B14F-4D97-AF65-F5344CB8AC3E}">
        <p14:creationId xmlns:p14="http://schemas.microsoft.com/office/powerpoint/2010/main" val="111900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222A5-6FCA-4D62-9DB6-F0ACD6E0A59F}"/>
              </a:ext>
            </a:extLst>
          </p:cNvPr>
          <p:cNvSpPr txBox="1"/>
          <p:nvPr/>
        </p:nvSpPr>
        <p:spPr>
          <a:xfrm>
            <a:off x="628650" y="1566952"/>
            <a:ext cx="9701212" cy="3724096"/>
          </a:xfrm>
          <a:prstGeom prst="rect">
            <a:avLst/>
          </a:prstGeom>
          <a:noFill/>
        </p:spPr>
        <p:txBody>
          <a:bodyPr wrap="square" rtlCol="0">
            <a:spAutoFit/>
          </a:bodyPr>
          <a:lstStyle/>
          <a:p>
            <a:pPr algn="ctr"/>
            <a:r>
              <a:rPr lang="en-US" sz="4400" b="1" dirty="0"/>
              <a:t>SCENARIO TWO</a:t>
            </a:r>
          </a:p>
          <a:p>
            <a:pPr algn="ctr"/>
            <a:endParaRPr lang="en-US" sz="2400" b="1" dirty="0"/>
          </a:p>
          <a:p>
            <a:pPr algn="ctr"/>
            <a:r>
              <a:rPr lang="en-US" sz="2800" b="1" dirty="0"/>
              <a:t>Students are popping into Collaborate before this week’s lecture, which is the first since the mid term exam. In the </a:t>
            </a:r>
            <a:r>
              <a:rPr lang="en-US" sz="2800" b="1" dirty="0" err="1"/>
              <a:t>chatbox</a:t>
            </a:r>
            <a:r>
              <a:rPr lang="en-US" sz="2800" b="1" dirty="0"/>
              <a:t>, students are discussing the exam, recalling questions that they found challenging. One student posts “The questions were rugged. That exam harsh raped me.” A few other students respond with thumbs up and laughing emojis. </a:t>
            </a:r>
          </a:p>
        </p:txBody>
      </p:sp>
    </p:spTree>
    <p:extLst>
      <p:ext uri="{BB962C8B-B14F-4D97-AF65-F5344CB8AC3E}">
        <p14:creationId xmlns:p14="http://schemas.microsoft.com/office/powerpoint/2010/main" val="4674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222A5-6FCA-4D62-9DB6-F0ACD6E0A59F}"/>
              </a:ext>
            </a:extLst>
          </p:cNvPr>
          <p:cNvSpPr txBox="1"/>
          <p:nvPr/>
        </p:nvSpPr>
        <p:spPr>
          <a:xfrm>
            <a:off x="642938" y="1351508"/>
            <a:ext cx="9701212" cy="4154984"/>
          </a:xfrm>
          <a:prstGeom prst="rect">
            <a:avLst/>
          </a:prstGeom>
          <a:noFill/>
        </p:spPr>
        <p:txBody>
          <a:bodyPr wrap="square" rtlCol="0">
            <a:spAutoFit/>
          </a:bodyPr>
          <a:lstStyle/>
          <a:p>
            <a:pPr algn="ctr"/>
            <a:r>
              <a:rPr lang="en-US" sz="4400" b="1" dirty="0"/>
              <a:t>SCENARIO THREE</a:t>
            </a:r>
          </a:p>
          <a:p>
            <a:pPr algn="ctr"/>
            <a:endParaRPr lang="en-US" sz="2400" b="1" dirty="0"/>
          </a:p>
          <a:p>
            <a:pPr algn="ctr"/>
            <a:r>
              <a:rPr lang="en-US" sz="2800" b="1" dirty="0"/>
              <a:t>A student has emailed you to ask for an extension on an assignment. You write back asking how long they need and why, and in response the student discloses to you that they have been impacted by sexualized violence and are currently scared and struggling with their mental health. Your response includes an indication to read in a private place, and the student replies no, indicating they can’t currently access a safe or private place.</a:t>
            </a:r>
          </a:p>
        </p:txBody>
      </p:sp>
    </p:spTree>
    <p:extLst>
      <p:ext uri="{BB962C8B-B14F-4D97-AF65-F5344CB8AC3E}">
        <p14:creationId xmlns:p14="http://schemas.microsoft.com/office/powerpoint/2010/main" val="51194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8296" y="2017183"/>
            <a:ext cx="7449655" cy="1411817"/>
          </a:xfrm>
        </p:spPr>
        <p:txBody>
          <a:bodyPr>
            <a:normAutofit/>
          </a:bodyPr>
          <a:lstStyle/>
          <a:p>
            <a:pPr>
              <a:buFont typeface="Arial" charset="0"/>
              <a:buNone/>
              <a:defRPr/>
            </a:pPr>
            <a:r>
              <a:rPr lang="en-US" sz="4000" dirty="0">
                <a:latin typeface="+mn-lt"/>
                <a:ea typeface="ＭＳ Ｐゴシック" charset="-128"/>
              </a:rPr>
              <a:t>Reflection</a:t>
            </a:r>
          </a:p>
        </p:txBody>
      </p:sp>
      <p:sp>
        <p:nvSpPr>
          <p:cNvPr id="2" name="TextBox 1"/>
          <p:cNvSpPr txBox="1"/>
          <p:nvPr/>
        </p:nvSpPr>
        <p:spPr>
          <a:xfrm>
            <a:off x="0" y="5285753"/>
            <a:ext cx="9044609" cy="584775"/>
          </a:xfrm>
          <a:prstGeom prst="rect">
            <a:avLst/>
          </a:prstGeom>
          <a:solidFill>
            <a:srgbClr val="FFFFFF">
              <a:alpha val="69804"/>
            </a:srgbClr>
          </a:solidFill>
        </p:spPr>
        <p:txBody>
          <a:bodyPr wrap="square" rtlCol="0">
            <a:spAutoFit/>
          </a:bodyPr>
          <a:lstStyle/>
          <a:p>
            <a:r>
              <a:rPr lang="en-US" sz="3200" dirty="0"/>
              <a:t>Do you have any questions, concerns, thoughts? </a:t>
            </a:r>
            <a:endParaRPr lang="en-US" sz="2800" dirty="0"/>
          </a:p>
        </p:txBody>
      </p:sp>
    </p:spTree>
    <p:extLst>
      <p:ext uri="{BB962C8B-B14F-4D97-AF65-F5344CB8AC3E}">
        <p14:creationId xmlns:p14="http://schemas.microsoft.com/office/powerpoint/2010/main" val="232950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E40F3A-DB45-4359-9F82-78B321E7D928}"/>
              </a:ext>
            </a:extLst>
          </p:cNvPr>
          <p:cNvSpPr txBox="1"/>
          <p:nvPr/>
        </p:nvSpPr>
        <p:spPr>
          <a:xfrm>
            <a:off x="5086350" y="1703278"/>
            <a:ext cx="5414963" cy="3108543"/>
          </a:xfrm>
          <a:prstGeom prst="rect">
            <a:avLst/>
          </a:prstGeom>
          <a:noFill/>
        </p:spPr>
        <p:txBody>
          <a:bodyPr wrap="square" rtlCol="0">
            <a:spAutoFit/>
          </a:bodyPr>
          <a:lstStyle/>
          <a:p>
            <a:pPr algn="ctr"/>
            <a:r>
              <a:rPr lang="en-US" sz="3600" b="1" dirty="0"/>
              <a:t>Connect with SVPRO for </a:t>
            </a:r>
          </a:p>
          <a:p>
            <a:pPr algn="ctr"/>
            <a:r>
              <a:rPr lang="en-US" sz="3600" b="1" dirty="0"/>
              <a:t>RESOURCES &amp; SUPPORT</a:t>
            </a:r>
          </a:p>
          <a:p>
            <a:pPr algn="ctr"/>
            <a:endParaRPr lang="en-US" dirty="0"/>
          </a:p>
          <a:p>
            <a:pPr algn="ctr"/>
            <a:r>
              <a:rPr lang="en-US" sz="2200" b="1" dirty="0"/>
              <a:t>Lauren Casey</a:t>
            </a:r>
          </a:p>
          <a:p>
            <a:pPr algn="ctr"/>
            <a:r>
              <a:rPr lang="en-US" sz="2200" b="1" dirty="0">
                <a:hlinkClick r:id="rId3"/>
              </a:rPr>
              <a:t>Lauren.Casey@ubc.ca</a:t>
            </a:r>
            <a:endParaRPr lang="en-US" sz="2200" b="1" dirty="0"/>
          </a:p>
          <a:p>
            <a:pPr algn="ctr"/>
            <a:endParaRPr lang="en-US" dirty="0"/>
          </a:p>
          <a:p>
            <a:pPr algn="ctr"/>
            <a:r>
              <a:rPr lang="en-US" sz="2200" b="1" dirty="0"/>
              <a:t>SVPRO Email: </a:t>
            </a:r>
            <a:r>
              <a:rPr lang="en-US" sz="2200" b="1" dirty="0">
                <a:hlinkClick r:id="rId4"/>
              </a:rPr>
              <a:t>svpro.vancouver@ubc.ca</a:t>
            </a:r>
            <a:endParaRPr lang="en-US" sz="2200" b="1" dirty="0"/>
          </a:p>
          <a:p>
            <a:pPr algn="ctr"/>
            <a:r>
              <a:rPr lang="en-US" sz="2200" b="1" dirty="0"/>
              <a:t>Phone Number: 604.822.1588</a:t>
            </a:r>
          </a:p>
        </p:txBody>
      </p:sp>
      <p:pic>
        <p:nvPicPr>
          <p:cNvPr id="7" name="Picture 6">
            <a:extLst>
              <a:ext uri="{FF2B5EF4-FFF2-40B4-BE49-F238E27FC236}">
                <a16:creationId xmlns:a16="http://schemas.microsoft.com/office/drawing/2014/main" id="{4FB1E22E-A834-46B9-AF44-A61EE15C5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55" y="1278730"/>
            <a:ext cx="5981051" cy="4300539"/>
          </a:xfrm>
          <a:prstGeom prst="rect">
            <a:avLst/>
          </a:prstGeom>
        </p:spPr>
      </p:pic>
      <p:pic>
        <p:nvPicPr>
          <p:cNvPr id="9" name="Picture 8">
            <a:extLst>
              <a:ext uri="{FF2B5EF4-FFF2-40B4-BE49-F238E27FC236}">
                <a16:creationId xmlns:a16="http://schemas.microsoft.com/office/drawing/2014/main" id="{C4BA1DBE-55BC-4C61-A13C-C229E0A192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634" y="1882883"/>
            <a:ext cx="4073472" cy="2928938"/>
          </a:xfrm>
          <a:prstGeom prst="rect">
            <a:avLst/>
          </a:prstGeom>
        </p:spPr>
      </p:pic>
    </p:spTree>
    <p:extLst>
      <p:ext uri="{BB962C8B-B14F-4D97-AF65-F5344CB8AC3E}">
        <p14:creationId xmlns:p14="http://schemas.microsoft.com/office/powerpoint/2010/main" val="236074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B66127-90D0-4091-899E-6179BCBDF423}"/>
              </a:ext>
            </a:extLst>
          </p:cNvPr>
          <p:cNvSpPr txBox="1"/>
          <p:nvPr/>
        </p:nvSpPr>
        <p:spPr>
          <a:xfrm>
            <a:off x="766011" y="1213008"/>
            <a:ext cx="9529763" cy="4555093"/>
          </a:xfrm>
          <a:prstGeom prst="rect">
            <a:avLst/>
          </a:prstGeom>
          <a:noFill/>
        </p:spPr>
        <p:txBody>
          <a:bodyPr wrap="square" rtlCol="0">
            <a:spAutoFit/>
          </a:bodyPr>
          <a:lstStyle/>
          <a:p>
            <a:pPr algn="ctr"/>
            <a:r>
              <a:rPr lang="en-US" sz="4800" b="1" dirty="0"/>
              <a:t>PLAN FOR TODAY’S SESSION</a:t>
            </a:r>
          </a:p>
          <a:p>
            <a:pPr algn="ctr"/>
            <a:endParaRPr lang="en-US" dirty="0"/>
          </a:p>
          <a:p>
            <a:pPr algn="ctr"/>
            <a:r>
              <a:rPr lang="en-US" sz="3200" b="1" i="1" dirty="0"/>
              <a:t>Creating &amp; Using Content Notes</a:t>
            </a:r>
          </a:p>
          <a:p>
            <a:pPr algn="ctr"/>
            <a:endParaRPr lang="en-US" sz="3200" b="1" i="1" dirty="0"/>
          </a:p>
          <a:p>
            <a:pPr algn="ctr"/>
            <a:r>
              <a:rPr lang="en-US" sz="3200" b="1" i="1" dirty="0"/>
              <a:t>Trauma-Informed Responses to Disclosures of Sexualized Violence – Providing Remote Support</a:t>
            </a:r>
          </a:p>
          <a:p>
            <a:pPr algn="ctr"/>
            <a:endParaRPr lang="en-US" sz="3200" b="1" i="1" dirty="0"/>
          </a:p>
          <a:p>
            <a:pPr algn="ctr"/>
            <a:r>
              <a:rPr lang="en-US" sz="3200" b="1" i="1" dirty="0"/>
              <a:t>Preventing &amp; Responding to Sexualized Violence in Online Teaching &amp; Learning Spaces</a:t>
            </a:r>
          </a:p>
        </p:txBody>
      </p:sp>
    </p:spTree>
    <p:extLst>
      <p:ext uri="{BB962C8B-B14F-4D97-AF65-F5344CB8AC3E}">
        <p14:creationId xmlns:p14="http://schemas.microsoft.com/office/powerpoint/2010/main" val="46368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5469" y="314793"/>
            <a:ext cx="6849849" cy="6382233"/>
          </a:xfrm>
        </p:spPr>
        <p:txBody>
          <a:bodyPr>
            <a:normAutofit/>
          </a:bodyPr>
          <a:lstStyle/>
          <a:p>
            <a:pPr algn="ctr">
              <a:lnSpc>
                <a:spcPct val="108000"/>
              </a:lnSpc>
            </a:pPr>
            <a:endParaRPr lang="en-US" sz="4000" b="1" i="1" dirty="0"/>
          </a:p>
          <a:p>
            <a:pPr algn="ctr">
              <a:lnSpc>
                <a:spcPct val="108000"/>
              </a:lnSpc>
            </a:pPr>
            <a:r>
              <a:rPr lang="en-US" sz="4400" b="1" i="1" dirty="0"/>
              <a:t>What is a CONTENT NOTE?</a:t>
            </a:r>
          </a:p>
          <a:p>
            <a:pPr algn="ctr">
              <a:lnSpc>
                <a:spcPct val="108000"/>
              </a:lnSpc>
            </a:pPr>
            <a:r>
              <a:rPr lang="en-US" sz="2400" b="1" i="1" dirty="0"/>
              <a:t>Also Known As… </a:t>
            </a:r>
          </a:p>
          <a:p>
            <a:pPr algn="ctr">
              <a:lnSpc>
                <a:spcPct val="108000"/>
              </a:lnSpc>
            </a:pPr>
            <a:r>
              <a:rPr lang="en-US" sz="4400" b="1" dirty="0">
                <a:solidFill>
                  <a:srgbClr val="FF0000"/>
                </a:solidFill>
              </a:rPr>
              <a:t>TRIGGER WARNING</a:t>
            </a:r>
          </a:p>
          <a:p>
            <a:pPr>
              <a:lnSpc>
                <a:spcPct val="108000"/>
              </a:lnSpc>
            </a:pPr>
            <a:endParaRPr lang="en-US" sz="2800" b="1" dirty="0"/>
          </a:p>
          <a:p>
            <a:pPr algn="ctr">
              <a:lnSpc>
                <a:spcPct val="108000"/>
              </a:lnSpc>
            </a:pPr>
            <a:endParaRPr lang="en-US" sz="2800" b="1" dirty="0"/>
          </a:p>
          <a:p>
            <a:pPr algn="ctr">
              <a:lnSpc>
                <a:spcPct val="108000"/>
              </a:lnSpc>
            </a:pPr>
            <a:r>
              <a:rPr lang="en-US" sz="2800" b="1" dirty="0"/>
              <a:t>Content Note: </a:t>
            </a:r>
            <a:r>
              <a:rPr lang="en-US" sz="2400" i="1" dirty="0"/>
              <a:t>the examples on the next page </a:t>
            </a:r>
          </a:p>
          <a:p>
            <a:pPr algn="ctr">
              <a:lnSpc>
                <a:spcPct val="108000"/>
              </a:lnSpc>
            </a:pPr>
            <a:r>
              <a:rPr lang="en-US" sz="2400" i="1" dirty="0"/>
              <a:t>of this document include brief descriptions of a … please be aware as you engage this document; </a:t>
            </a:r>
          </a:p>
          <a:p>
            <a:pPr algn="ctr">
              <a:lnSpc>
                <a:spcPct val="108000"/>
              </a:lnSpc>
            </a:pPr>
            <a:r>
              <a:rPr lang="en-US" sz="2400" i="1" dirty="0"/>
              <a:t>if you wish to avoid the example, use the </a:t>
            </a:r>
          </a:p>
          <a:p>
            <a:pPr algn="ctr">
              <a:lnSpc>
                <a:spcPct val="108000"/>
              </a:lnSpc>
            </a:pPr>
            <a:r>
              <a:rPr lang="en-US" sz="2400" i="1" dirty="0"/>
              <a:t>alternate version of this document.</a:t>
            </a:r>
          </a:p>
          <a:p>
            <a:pPr marL="2022858" lvl="4" indent="-342900">
              <a:buFont typeface="Courier New" panose="02070309020205020404" pitchFamily="49" charset="0"/>
              <a:buChar char="o"/>
            </a:pPr>
            <a:endParaRPr lang="en-US" sz="2400" dirty="0"/>
          </a:p>
          <a:p>
            <a:pPr marL="2022858" lvl="4" indent="-342900"/>
            <a:endParaRPr lang="en-US" dirty="0"/>
          </a:p>
        </p:txBody>
      </p:sp>
      <p:pic>
        <p:nvPicPr>
          <p:cNvPr id="4" name="Picture 3">
            <a:extLst>
              <a:ext uri="{FF2B5EF4-FFF2-40B4-BE49-F238E27FC236}">
                <a16:creationId xmlns:a16="http://schemas.microsoft.com/office/drawing/2014/main" id="{3E197B59-9BC9-4AD1-B577-A1FBFF95E217}"/>
              </a:ext>
            </a:extLst>
          </p:cNvPr>
          <p:cNvPicPr>
            <a:picLocks noChangeAspect="1"/>
          </p:cNvPicPr>
          <p:nvPr/>
        </p:nvPicPr>
        <p:blipFill>
          <a:blip r:embed="rId3"/>
          <a:stretch>
            <a:fillRect/>
          </a:stretch>
        </p:blipFill>
        <p:spPr>
          <a:xfrm>
            <a:off x="8040971" y="635199"/>
            <a:ext cx="2355735" cy="2355735"/>
          </a:xfrm>
          <a:prstGeom prst="rect">
            <a:avLst/>
          </a:prstGeom>
        </p:spPr>
      </p:pic>
      <p:sp>
        <p:nvSpPr>
          <p:cNvPr id="5" name="TextBox 4">
            <a:extLst>
              <a:ext uri="{FF2B5EF4-FFF2-40B4-BE49-F238E27FC236}">
                <a16:creationId xmlns:a16="http://schemas.microsoft.com/office/drawing/2014/main" id="{D46B6DFF-C74D-4751-80A8-ACD89FB01642}"/>
              </a:ext>
            </a:extLst>
          </p:cNvPr>
          <p:cNvSpPr txBox="1"/>
          <p:nvPr/>
        </p:nvSpPr>
        <p:spPr>
          <a:xfrm>
            <a:off x="7914695" y="3222885"/>
            <a:ext cx="2608289" cy="3046988"/>
          </a:xfrm>
          <a:prstGeom prst="rect">
            <a:avLst/>
          </a:prstGeom>
          <a:noFill/>
        </p:spPr>
        <p:txBody>
          <a:bodyPr wrap="square" rtlCol="0">
            <a:spAutoFit/>
          </a:bodyPr>
          <a:lstStyle/>
          <a:p>
            <a:pPr algn="ctr"/>
            <a:r>
              <a:rPr lang="en-US" sz="2400" b="1" i="1" dirty="0"/>
              <a:t>We don’t know someone’s story – you should be aware of the potential to </a:t>
            </a:r>
          </a:p>
          <a:p>
            <a:pPr algn="ctr"/>
            <a:r>
              <a:rPr lang="en-US" sz="2400" b="1" i="1" dirty="0"/>
              <a:t>cause harm &amp; proactively work to prevent it</a:t>
            </a:r>
          </a:p>
        </p:txBody>
      </p:sp>
    </p:spTree>
    <p:extLst>
      <p:ext uri="{BB962C8B-B14F-4D97-AF65-F5344CB8AC3E}">
        <p14:creationId xmlns:p14="http://schemas.microsoft.com/office/powerpoint/2010/main" val="422145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0459" y="31768"/>
            <a:ext cx="6849849" cy="6382233"/>
          </a:xfrm>
        </p:spPr>
        <p:txBody>
          <a:bodyPr>
            <a:normAutofit/>
          </a:bodyPr>
          <a:lstStyle/>
          <a:p>
            <a:pPr algn="ctr">
              <a:lnSpc>
                <a:spcPct val="108000"/>
              </a:lnSpc>
            </a:pPr>
            <a:endParaRPr lang="en-US" sz="4000" b="1" i="1" dirty="0"/>
          </a:p>
          <a:p>
            <a:pPr algn="ctr">
              <a:lnSpc>
                <a:spcPct val="108000"/>
              </a:lnSpc>
            </a:pPr>
            <a:r>
              <a:rPr lang="en-US" sz="4400" b="1" dirty="0"/>
              <a:t>Who, When, Why, &amp; How?</a:t>
            </a:r>
          </a:p>
          <a:p>
            <a:pPr algn="ctr">
              <a:lnSpc>
                <a:spcPct val="108000"/>
              </a:lnSpc>
            </a:pPr>
            <a:endParaRPr lang="en-US" sz="2400" b="1" dirty="0"/>
          </a:p>
          <a:p>
            <a:pPr algn="ctr">
              <a:lnSpc>
                <a:spcPct val="108000"/>
              </a:lnSpc>
            </a:pPr>
            <a:r>
              <a:rPr lang="en-US" sz="2400" b="1" dirty="0"/>
              <a:t>WHO: should be received by EVERYONE</a:t>
            </a:r>
          </a:p>
          <a:p>
            <a:pPr algn="ctr">
              <a:lnSpc>
                <a:spcPct val="108000"/>
              </a:lnSpc>
            </a:pPr>
            <a:endParaRPr lang="en-US" sz="2400" b="1" dirty="0"/>
          </a:p>
          <a:p>
            <a:pPr algn="ctr">
              <a:lnSpc>
                <a:spcPct val="108000"/>
              </a:lnSpc>
            </a:pPr>
            <a:r>
              <a:rPr lang="en-US" sz="2400" b="1" dirty="0"/>
              <a:t>WHEN: in ADVANCE</a:t>
            </a:r>
          </a:p>
          <a:p>
            <a:pPr algn="ctr">
              <a:lnSpc>
                <a:spcPct val="108000"/>
              </a:lnSpc>
            </a:pPr>
            <a:endParaRPr lang="en-US" sz="2400" b="1" dirty="0"/>
          </a:p>
          <a:p>
            <a:pPr algn="ctr">
              <a:lnSpc>
                <a:spcPct val="108000"/>
              </a:lnSpc>
            </a:pPr>
            <a:r>
              <a:rPr lang="en-US" sz="2400" b="1" dirty="0"/>
              <a:t>WHY: ensuring those impacted can make the best decision for their WELLBEING and SAFETY</a:t>
            </a:r>
          </a:p>
          <a:p>
            <a:pPr algn="ctr">
              <a:lnSpc>
                <a:spcPct val="108000"/>
              </a:lnSpc>
            </a:pPr>
            <a:endParaRPr lang="en-US" sz="2400" b="1" dirty="0"/>
          </a:p>
          <a:p>
            <a:pPr algn="ctr">
              <a:lnSpc>
                <a:spcPct val="108000"/>
              </a:lnSpc>
            </a:pPr>
            <a:r>
              <a:rPr lang="en-US" sz="2400" b="1" dirty="0"/>
              <a:t>HOW: syllabus, course schedule, by email, </a:t>
            </a:r>
          </a:p>
          <a:p>
            <a:pPr algn="ctr">
              <a:lnSpc>
                <a:spcPct val="108000"/>
              </a:lnSpc>
            </a:pPr>
            <a:r>
              <a:rPr lang="en-US" sz="2400" b="1" dirty="0"/>
              <a:t>in person (live)</a:t>
            </a:r>
          </a:p>
          <a:p>
            <a:pPr algn="ctr">
              <a:lnSpc>
                <a:spcPct val="108000"/>
              </a:lnSpc>
            </a:pPr>
            <a:endParaRPr lang="en-US" sz="2400" b="1" i="1" dirty="0"/>
          </a:p>
          <a:p>
            <a:pPr algn="ctr">
              <a:lnSpc>
                <a:spcPct val="108000"/>
              </a:lnSpc>
            </a:pPr>
            <a:r>
              <a:rPr lang="en-US" sz="2400" b="1" i="1" dirty="0">
                <a:solidFill>
                  <a:schemeClr val="tx1">
                    <a:lumMod val="65000"/>
                    <a:lumOff val="35000"/>
                  </a:schemeClr>
                </a:solidFill>
              </a:rPr>
              <a:t>Consider ALTERNATIVE OPTIONS</a:t>
            </a:r>
          </a:p>
          <a:p>
            <a:pPr algn="ctr">
              <a:lnSpc>
                <a:spcPct val="108000"/>
              </a:lnSpc>
            </a:pPr>
            <a:endParaRPr lang="en-US" sz="2400" dirty="0"/>
          </a:p>
          <a:p>
            <a:pPr marL="2022858" lvl="4" indent="-342900"/>
            <a:endParaRPr lang="en-US" dirty="0"/>
          </a:p>
        </p:txBody>
      </p:sp>
      <p:pic>
        <p:nvPicPr>
          <p:cNvPr id="4" name="Picture 3">
            <a:extLst>
              <a:ext uri="{FF2B5EF4-FFF2-40B4-BE49-F238E27FC236}">
                <a16:creationId xmlns:a16="http://schemas.microsoft.com/office/drawing/2014/main" id="{3E197B59-9BC9-4AD1-B577-A1FBFF95E217}"/>
              </a:ext>
            </a:extLst>
          </p:cNvPr>
          <p:cNvPicPr>
            <a:picLocks noChangeAspect="1"/>
          </p:cNvPicPr>
          <p:nvPr/>
        </p:nvPicPr>
        <p:blipFill>
          <a:blip r:embed="rId3"/>
          <a:stretch>
            <a:fillRect/>
          </a:stretch>
        </p:blipFill>
        <p:spPr>
          <a:xfrm>
            <a:off x="8040971" y="635199"/>
            <a:ext cx="2355735" cy="2355735"/>
          </a:xfrm>
          <a:prstGeom prst="rect">
            <a:avLst/>
          </a:prstGeom>
        </p:spPr>
      </p:pic>
      <p:sp>
        <p:nvSpPr>
          <p:cNvPr id="5" name="TextBox 4">
            <a:extLst>
              <a:ext uri="{FF2B5EF4-FFF2-40B4-BE49-F238E27FC236}">
                <a16:creationId xmlns:a16="http://schemas.microsoft.com/office/drawing/2014/main" id="{D46B6DFF-C74D-4751-80A8-ACD89FB01642}"/>
              </a:ext>
            </a:extLst>
          </p:cNvPr>
          <p:cNvSpPr txBox="1"/>
          <p:nvPr/>
        </p:nvSpPr>
        <p:spPr>
          <a:xfrm>
            <a:off x="7914695" y="3222885"/>
            <a:ext cx="2608289" cy="3046988"/>
          </a:xfrm>
          <a:prstGeom prst="rect">
            <a:avLst/>
          </a:prstGeom>
          <a:noFill/>
        </p:spPr>
        <p:txBody>
          <a:bodyPr wrap="square" rtlCol="0">
            <a:spAutoFit/>
          </a:bodyPr>
          <a:lstStyle/>
          <a:p>
            <a:pPr algn="ctr"/>
            <a:r>
              <a:rPr lang="en-US" sz="2400" b="1" i="1" dirty="0"/>
              <a:t>We don’t know someone’s story – you should be aware of the potential to </a:t>
            </a:r>
          </a:p>
          <a:p>
            <a:pPr algn="ctr"/>
            <a:r>
              <a:rPr lang="en-US" sz="2400" b="1" i="1" dirty="0"/>
              <a:t>cause harm &amp; proactively work to prevent it</a:t>
            </a:r>
          </a:p>
        </p:txBody>
      </p:sp>
    </p:spTree>
    <p:extLst>
      <p:ext uri="{BB962C8B-B14F-4D97-AF65-F5344CB8AC3E}">
        <p14:creationId xmlns:p14="http://schemas.microsoft.com/office/powerpoint/2010/main" val="233229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18335" y="2017183"/>
            <a:ext cx="7449655" cy="1411817"/>
          </a:xfrm>
        </p:spPr>
        <p:txBody>
          <a:bodyPr>
            <a:normAutofit/>
          </a:bodyPr>
          <a:lstStyle/>
          <a:p>
            <a:pPr>
              <a:buFont typeface="Arial" charset="0"/>
              <a:buNone/>
              <a:defRPr/>
            </a:pPr>
            <a:r>
              <a:rPr lang="en-US" sz="4000" dirty="0">
                <a:latin typeface="+mn-lt"/>
                <a:ea typeface="ＭＳ Ｐゴシック" charset="-128"/>
              </a:rPr>
              <a:t>Reflection and practice</a:t>
            </a:r>
          </a:p>
        </p:txBody>
      </p:sp>
      <p:sp>
        <p:nvSpPr>
          <p:cNvPr id="2" name="TextBox 1"/>
          <p:cNvSpPr txBox="1"/>
          <p:nvPr/>
        </p:nvSpPr>
        <p:spPr>
          <a:xfrm>
            <a:off x="0" y="4671391"/>
            <a:ext cx="9044609" cy="1077218"/>
          </a:xfrm>
          <a:prstGeom prst="rect">
            <a:avLst/>
          </a:prstGeom>
          <a:solidFill>
            <a:srgbClr val="FFFFFF">
              <a:alpha val="69804"/>
            </a:srgbClr>
          </a:solidFill>
        </p:spPr>
        <p:txBody>
          <a:bodyPr wrap="square" rtlCol="0">
            <a:spAutoFit/>
          </a:bodyPr>
          <a:lstStyle/>
          <a:p>
            <a:r>
              <a:rPr lang="en-US" sz="3200" dirty="0"/>
              <a:t>Consider moments in your curricula where a content note might be appropriate. Anyone open to sharing? </a:t>
            </a:r>
            <a:endParaRPr lang="en-US" sz="2800" dirty="0"/>
          </a:p>
        </p:txBody>
      </p:sp>
    </p:spTree>
    <p:extLst>
      <p:ext uri="{BB962C8B-B14F-4D97-AF65-F5344CB8AC3E}">
        <p14:creationId xmlns:p14="http://schemas.microsoft.com/office/powerpoint/2010/main" val="229296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F70CD2-99B9-4D80-8936-5E28B9D9439D}"/>
              </a:ext>
            </a:extLst>
          </p:cNvPr>
          <p:cNvSpPr txBox="1"/>
          <p:nvPr/>
        </p:nvSpPr>
        <p:spPr>
          <a:xfrm>
            <a:off x="344774" y="1166842"/>
            <a:ext cx="10328223" cy="4524315"/>
          </a:xfrm>
          <a:prstGeom prst="rect">
            <a:avLst/>
          </a:prstGeom>
          <a:noFill/>
        </p:spPr>
        <p:txBody>
          <a:bodyPr wrap="square" rtlCol="0">
            <a:spAutoFit/>
          </a:bodyPr>
          <a:lstStyle/>
          <a:p>
            <a:pPr algn="ctr"/>
            <a:r>
              <a:rPr lang="en-US" sz="3200" b="1" i="1" dirty="0">
                <a:solidFill>
                  <a:schemeClr val="tx2">
                    <a:lumMod val="50000"/>
                  </a:schemeClr>
                </a:solidFill>
              </a:rPr>
              <a:t>UBC Statement on Respectful Environment</a:t>
            </a:r>
          </a:p>
          <a:p>
            <a:pPr algn="ctr"/>
            <a:endParaRPr lang="en-US" sz="3200" b="1" i="1" dirty="0">
              <a:solidFill>
                <a:schemeClr val="tx2">
                  <a:lumMod val="50000"/>
                </a:schemeClr>
              </a:solidFill>
            </a:endParaRPr>
          </a:p>
          <a:p>
            <a:pPr algn="ctr"/>
            <a:r>
              <a:rPr lang="en-US" sz="3200" b="1" i="1" dirty="0">
                <a:solidFill>
                  <a:schemeClr val="tx2">
                    <a:lumMod val="50000"/>
                  </a:schemeClr>
                </a:solidFill>
              </a:rPr>
              <a:t>The best possible environment for working, learning and living is one in which respect, civility, diversity, opportunity and inclusion are valued. Everyone at the University of British Columbia is expected to conduct themselves in a manner that upholds these principles in all communications and interactions with fellow UBC community members and the public in all University-related settings.</a:t>
            </a:r>
          </a:p>
        </p:txBody>
      </p:sp>
    </p:spTree>
    <p:extLst>
      <p:ext uri="{BB962C8B-B14F-4D97-AF65-F5344CB8AC3E}">
        <p14:creationId xmlns:p14="http://schemas.microsoft.com/office/powerpoint/2010/main" val="277441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F70CD2-99B9-4D80-8936-5E28B9D9439D}"/>
              </a:ext>
            </a:extLst>
          </p:cNvPr>
          <p:cNvSpPr txBox="1"/>
          <p:nvPr/>
        </p:nvSpPr>
        <p:spPr>
          <a:xfrm>
            <a:off x="374754" y="920621"/>
            <a:ext cx="10328223" cy="5139869"/>
          </a:xfrm>
          <a:prstGeom prst="rect">
            <a:avLst/>
          </a:prstGeom>
          <a:noFill/>
        </p:spPr>
        <p:txBody>
          <a:bodyPr wrap="square" rtlCol="0">
            <a:spAutoFit/>
          </a:bodyPr>
          <a:lstStyle/>
          <a:p>
            <a:pPr algn="ctr"/>
            <a:r>
              <a:rPr lang="en-US" sz="3200" b="1" dirty="0">
                <a:solidFill>
                  <a:schemeClr val="tx2">
                    <a:lumMod val="50000"/>
                  </a:schemeClr>
                </a:solidFill>
              </a:rPr>
              <a:t>CREATING SAFE ONLINE ENVIRONMENTS</a:t>
            </a:r>
          </a:p>
          <a:p>
            <a:pPr algn="ctr"/>
            <a:endParaRPr lang="en-US" sz="2400" b="1" dirty="0">
              <a:solidFill>
                <a:schemeClr val="tx2">
                  <a:lumMod val="50000"/>
                </a:schemeClr>
              </a:solidFill>
            </a:endParaRPr>
          </a:p>
          <a:p>
            <a:pPr algn="ctr"/>
            <a:r>
              <a:rPr lang="en-US" sz="2400" b="1" dirty="0">
                <a:solidFill>
                  <a:schemeClr val="tx2">
                    <a:lumMod val="50000"/>
                  </a:schemeClr>
                </a:solidFill>
              </a:rPr>
              <a:t>Addressing Language/</a:t>
            </a:r>
            <a:r>
              <a:rPr lang="en-US" sz="2400" b="1" dirty="0" err="1">
                <a:solidFill>
                  <a:schemeClr val="tx2">
                    <a:lumMod val="50000"/>
                  </a:schemeClr>
                </a:solidFill>
              </a:rPr>
              <a:t>Behaviour</a:t>
            </a:r>
            <a:r>
              <a:rPr lang="en-US" sz="2400" b="1" dirty="0">
                <a:solidFill>
                  <a:schemeClr val="tx2">
                    <a:lumMod val="50000"/>
                  </a:schemeClr>
                </a:solidFill>
              </a:rPr>
              <a:t>: words or actions that disparage people </a:t>
            </a:r>
          </a:p>
          <a:p>
            <a:pPr algn="ctr"/>
            <a:r>
              <a:rPr lang="en-US" sz="2400" b="1" dirty="0">
                <a:solidFill>
                  <a:schemeClr val="tx2">
                    <a:lumMod val="50000"/>
                  </a:schemeClr>
                </a:solidFill>
              </a:rPr>
              <a:t>or groups of people or that minimizes, belittles, or advocates for violence </a:t>
            </a:r>
          </a:p>
          <a:p>
            <a:pPr algn="ctr"/>
            <a:r>
              <a:rPr lang="en-US" sz="2400" b="1" dirty="0">
                <a:solidFill>
                  <a:schemeClr val="tx2">
                    <a:lumMod val="50000"/>
                  </a:schemeClr>
                </a:solidFill>
              </a:rPr>
              <a:t>may be sexual misconduct or discrimination</a:t>
            </a:r>
          </a:p>
          <a:p>
            <a:pPr algn="ctr"/>
            <a:endParaRPr lang="en-US" sz="2400" b="1" i="1" dirty="0">
              <a:solidFill>
                <a:schemeClr val="tx2">
                  <a:lumMod val="50000"/>
                </a:schemeClr>
              </a:solidFill>
            </a:endParaRPr>
          </a:p>
          <a:p>
            <a:pPr algn="ctr"/>
            <a:r>
              <a:rPr lang="en-US" sz="2400" b="1" i="1" dirty="0">
                <a:solidFill>
                  <a:schemeClr val="tx2">
                    <a:lumMod val="50000"/>
                  </a:schemeClr>
                </a:solidFill>
              </a:rPr>
              <a:t>What can you do?</a:t>
            </a:r>
          </a:p>
          <a:p>
            <a:pPr algn="ctr"/>
            <a:endParaRPr lang="en-US" sz="2400" b="1" i="1" dirty="0">
              <a:solidFill>
                <a:schemeClr val="tx2">
                  <a:lumMod val="50000"/>
                </a:schemeClr>
              </a:solidFill>
            </a:endParaRPr>
          </a:p>
          <a:p>
            <a:pPr marL="342900" indent="-342900" algn="ctr">
              <a:buFont typeface="Wingdings" panose="05000000000000000000" pitchFamily="2" charset="2"/>
              <a:buChar char="q"/>
            </a:pPr>
            <a:r>
              <a:rPr lang="en-US" sz="2400" b="1" dirty="0">
                <a:solidFill>
                  <a:schemeClr val="tx2">
                    <a:lumMod val="50000"/>
                  </a:schemeClr>
                </a:solidFill>
              </a:rPr>
              <a:t>Establish clear standards, especially for group work</a:t>
            </a:r>
          </a:p>
          <a:p>
            <a:pPr marL="342900" indent="-342900" algn="ctr">
              <a:buFont typeface="Wingdings" panose="05000000000000000000" pitchFamily="2" charset="2"/>
              <a:buChar char="q"/>
            </a:pPr>
            <a:r>
              <a:rPr lang="en-US" sz="2400" b="1" dirty="0">
                <a:solidFill>
                  <a:schemeClr val="tx2">
                    <a:lumMod val="50000"/>
                  </a:schemeClr>
                </a:solidFill>
              </a:rPr>
              <a:t>Use online platforms for collaboration that you can monitor</a:t>
            </a:r>
          </a:p>
          <a:p>
            <a:pPr marL="342900" indent="-342900" algn="ctr">
              <a:buFont typeface="Wingdings" panose="05000000000000000000" pitchFamily="2" charset="2"/>
              <a:buChar char="q"/>
            </a:pPr>
            <a:r>
              <a:rPr lang="en-US" sz="2400" b="1" dirty="0">
                <a:solidFill>
                  <a:schemeClr val="tx2">
                    <a:lumMod val="50000"/>
                  </a:schemeClr>
                </a:solidFill>
              </a:rPr>
              <a:t>Use forums only when active moderation is possible</a:t>
            </a:r>
          </a:p>
          <a:p>
            <a:pPr algn="ctr"/>
            <a:endParaRPr lang="en-US" sz="2400" b="1" i="1" dirty="0">
              <a:solidFill>
                <a:schemeClr val="tx2">
                  <a:lumMod val="50000"/>
                </a:schemeClr>
              </a:solidFill>
            </a:endParaRPr>
          </a:p>
          <a:p>
            <a:pPr algn="ctr"/>
            <a:r>
              <a:rPr lang="en-US" sz="3200" b="1" i="1" dirty="0">
                <a:solidFill>
                  <a:srgbClr val="FF0000"/>
                </a:solidFill>
              </a:rPr>
              <a:t>Address violent or harassing language when it occurs</a:t>
            </a:r>
          </a:p>
        </p:txBody>
      </p:sp>
    </p:spTree>
    <p:extLst>
      <p:ext uri="{BB962C8B-B14F-4D97-AF65-F5344CB8AC3E}">
        <p14:creationId xmlns:p14="http://schemas.microsoft.com/office/powerpoint/2010/main" val="46870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3325" y="2017183"/>
            <a:ext cx="7449655" cy="1411817"/>
          </a:xfrm>
        </p:spPr>
        <p:txBody>
          <a:bodyPr>
            <a:normAutofit/>
          </a:bodyPr>
          <a:lstStyle/>
          <a:p>
            <a:pPr>
              <a:buFont typeface="Arial" charset="0"/>
              <a:buNone/>
              <a:defRPr/>
            </a:pPr>
            <a:r>
              <a:rPr lang="en-US" sz="4000" dirty="0">
                <a:latin typeface="+mn-lt"/>
                <a:ea typeface="ＭＳ Ｐゴシック" charset="-128"/>
              </a:rPr>
              <a:t>Reflection and practice</a:t>
            </a:r>
          </a:p>
        </p:txBody>
      </p:sp>
      <p:sp>
        <p:nvSpPr>
          <p:cNvPr id="2" name="TextBox 1"/>
          <p:cNvSpPr txBox="1"/>
          <p:nvPr/>
        </p:nvSpPr>
        <p:spPr>
          <a:xfrm>
            <a:off x="0" y="4873720"/>
            <a:ext cx="9044609" cy="1384995"/>
          </a:xfrm>
          <a:prstGeom prst="rect">
            <a:avLst/>
          </a:prstGeom>
          <a:solidFill>
            <a:srgbClr val="FFFFFF">
              <a:alpha val="69804"/>
            </a:srgbClr>
          </a:solidFill>
        </p:spPr>
        <p:txBody>
          <a:bodyPr wrap="square" rtlCol="0">
            <a:spAutoFit/>
          </a:bodyPr>
          <a:lstStyle/>
          <a:p>
            <a:r>
              <a:rPr lang="en-US" sz="2800" dirty="0"/>
              <a:t>What are your standards for acceptable and unacceptable language and communication? How do you communicate them to your students?</a:t>
            </a:r>
          </a:p>
        </p:txBody>
      </p:sp>
    </p:spTree>
    <p:extLst>
      <p:ext uri="{BB962C8B-B14F-4D97-AF65-F5344CB8AC3E}">
        <p14:creationId xmlns:p14="http://schemas.microsoft.com/office/powerpoint/2010/main" val="222017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926BCD-01E1-4E40-9BA0-C70F15614008}"/>
              </a:ext>
            </a:extLst>
          </p:cNvPr>
          <p:cNvSpPr txBox="1"/>
          <p:nvPr/>
        </p:nvSpPr>
        <p:spPr>
          <a:xfrm>
            <a:off x="504669" y="749509"/>
            <a:ext cx="10073390" cy="5755422"/>
          </a:xfrm>
          <a:prstGeom prst="rect">
            <a:avLst/>
          </a:prstGeom>
          <a:noFill/>
        </p:spPr>
        <p:txBody>
          <a:bodyPr wrap="square" rtlCol="0">
            <a:spAutoFit/>
          </a:bodyPr>
          <a:lstStyle/>
          <a:p>
            <a:pPr algn="ctr"/>
            <a:r>
              <a:rPr lang="en-US" sz="3600" b="1" dirty="0"/>
              <a:t>TRAUMA-INFORMED RESPONSE to DISCLOSURES</a:t>
            </a:r>
          </a:p>
          <a:p>
            <a:pPr algn="ctr"/>
            <a:endParaRPr lang="en-US" dirty="0"/>
          </a:p>
          <a:p>
            <a:pPr algn="ctr"/>
            <a:r>
              <a:rPr lang="en-US" sz="3200" b="1" dirty="0"/>
              <a:t>Understand Your Role: </a:t>
            </a:r>
          </a:p>
          <a:p>
            <a:pPr algn="ctr"/>
            <a:r>
              <a:rPr lang="en-US" sz="3200" b="1" dirty="0"/>
              <a:t>Disclosure vs. Reporting</a:t>
            </a:r>
          </a:p>
          <a:p>
            <a:pPr algn="ctr"/>
            <a:endParaRPr lang="en-US" sz="2800" b="1" dirty="0"/>
          </a:p>
          <a:p>
            <a:pPr algn="ctr"/>
            <a:r>
              <a:rPr lang="en-US" sz="3200" b="1" dirty="0"/>
              <a:t>Focus on your role as a part of the SUPPORT system, </a:t>
            </a:r>
          </a:p>
          <a:p>
            <a:pPr algn="ctr"/>
            <a:r>
              <a:rPr lang="en-US" sz="3200" b="1" dirty="0"/>
              <a:t>NOT the reporting system</a:t>
            </a:r>
          </a:p>
          <a:p>
            <a:pPr algn="ctr"/>
            <a:endParaRPr lang="en-US" sz="2800" b="1" dirty="0"/>
          </a:p>
          <a:p>
            <a:pPr algn="ctr"/>
            <a:r>
              <a:rPr lang="en-US" sz="4400" b="1" dirty="0">
                <a:solidFill>
                  <a:srgbClr val="33CCCC"/>
                </a:solidFill>
              </a:rPr>
              <a:t>SVPRO = Refer Disclosures</a:t>
            </a:r>
          </a:p>
          <a:p>
            <a:pPr algn="ctr"/>
            <a:endParaRPr lang="en-US" sz="2800" b="1" dirty="0"/>
          </a:p>
          <a:p>
            <a:pPr algn="ctr"/>
            <a:r>
              <a:rPr lang="en-US" sz="2000" b="1" i="1" dirty="0"/>
              <a:t>(UBC has a separate office for reporting purposes – Investigations Office – if the survivor wishes to report, SVPRO can refer them &amp; support them through that process with the IO)</a:t>
            </a:r>
            <a:endParaRPr lang="en-US" sz="2000" i="1" dirty="0"/>
          </a:p>
          <a:p>
            <a:endParaRPr lang="en-US" dirty="0"/>
          </a:p>
        </p:txBody>
      </p:sp>
    </p:spTree>
    <p:extLst>
      <p:ext uri="{BB962C8B-B14F-4D97-AF65-F5344CB8AC3E}">
        <p14:creationId xmlns:p14="http://schemas.microsoft.com/office/powerpoint/2010/main" val="80233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10502</TotalTime>
  <Words>947</Words>
  <Application>Microsoft Office PowerPoint</Application>
  <PresentationFormat>Widescreen</PresentationFormat>
  <Paragraphs>144</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ＭＳ Ｐゴシック</vt:lpstr>
      <vt:lpstr>Arial</vt:lpstr>
      <vt:lpstr>Arial Black</vt:lpstr>
      <vt:lpstr>Calibri</vt:lpstr>
      <vt:lpstr>Calibri Light</vt:lpstr>
      <vt:lpstr>Courier New</vt:lpstr>
      <vt:lpstr>Whitney Book</vt:lpstr>
      <vt:lpstr>WhitneyHTF-Bold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Wiley-Shaw, Sasha</dc:creator>
  <cp:lastModifiedBy>Casey, Lauren</cp:lastModifiedBy>
  <cp:revision>100</cp:revision>
  <dcterms:created xsi:type="dcterms:W3CDTF">2020-04-01T16:20:24Z</dcterms:created>
  <dcterms:modified xsi:type="dcterms:W3CDTF">2020-06-04T02:33:51Z</dcterms:modified>
</cp:coreProperties>
</file>