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1" r:id="rId4"/>
    <p:sldId id="260" r:id="rId5"/>
    <p:sldId id="257" r:id="rId6"/>
    <p:sldId id="262" r:id="rId7"/>
    <p:sldId id="294" r:id="rId8"/>
    <p:sldId id="302" r:id="rId9"/>
    <p:sldId id="303" r:id="rId10"/>
    <p:sldId id="263" r:id="rId11"/>
    <p:sldId id="293" r:id="rId12"/>
    <p:sldId id="264" r:id="rId13"/>
    <p:sldId id="266" r:id="rId14"/>
    <p:sldId id="267" r:id="rId15"/>
    <p:sldId id="269" r:id="rId16"/>
    <p:sldId id="268" r:id="rId17"/>
    <p:sldId id="270" r:id="rId18"/>
    <p:sldId id="273" r:id="rId19"/>
    <p:sldId id="296" r:id="rId20"/>
    <p:sldId id="271" r:id="rId21"/>
    <p:sldId id="272" r:id="rId22"/>
    <p:sldId id="274" r:id="rId23"/>
    <p:sldId id="275" r:id="rId24"/>
    <p:sldId id="276" r:id="rId25"/>
    <p:sldId id="278" r:id="rId26"/>
    <p:sldId id="277" r:id="rId27"/>
    <p:sldId id="279" r:id="rId28"/>
    <p:sldId id="298" r:id="rId29"/>
    <p:sldId id="304" r:id="rId30"/>
    <p:sldId id="299" r:id="rId31"/>
    <p:sldId id="300" r:id="rId32"/>
    <p:sldId id="280" r:id="rId33"/>
    <p:sldId id="281" r:id="rId34"/>
    <p:sldId id="290" r:id="rId35"/>
    <p:sldId id="295" r:id="rId36"/>
    <p:sldId id="301" r:id="rId37"/>
    <p:sldId id="282" r:id="rId38"/>
    <p:sldId id="283" r:id="rId39"/>
    <p:sldId id="286" r:id="rId40"/>
    <p:sldId id="284" r:id="rId41"/>
    <p:sldId id="289" r:id="rId42"/>
    <p:sldId id="287" r:id="rId43"/>
    <p:sldId id="288" r:id="rId44"/>
    <p:sldId id="29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7427BB-5959-409D-A273-3D6A553A9A8F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B331EE-53FC-4F94-9EE3-BD0AA385DA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833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Read more: http://www.ctvnews.ca/health/health-headlines/canada-s-new-medical-marijuana-rules-cut-homegrowers-pharmacists-out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9371A1-1108-4F93-A9F4-048FFEF0776B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D1E3C-5722-44D4-98C7-57C4238BB1A2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A8FB62-D188-4799-8DCD-4448D4D562D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5BD146-1CB0-41E4-B6C1-3F938C22A15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Add not about subscale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413ECB-76E5-4280-BC93-518A02AB74AC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Patients were generally able to guess their group after the second treatment/placebo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D1C024-BC4B-4A82-9BE7-354D0E31E66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1960s reseach was initiated due to serious social implications of marijuana.-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43F470-D037-448D-B811-0C836CE1EC7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>
                <a:solidFill>
                  <a:srgbClr val="FF0000"/>
                </a:solidFill>
              </a:rPr>
              <a:t>picture/split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D42964-2E01-411B-A31A-437BB8A5A629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6DC6A-3A35-448C-8C5A-4EC892A141F0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Clinical question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14075-92B8-4C4F-8B8E-7F23311AA431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>
                <a:solidFill>
                  <a:srgbClr val="FF0000"/>
                </a:solidFill>
              </a:rPr>
              <a:t>citation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FE7D5-82F0-4A81-8224-6D5476D9A809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23D1F-3BAE-4E01-AB5B-02744F51BB07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3 episodes of psychotropic events</a:t>
            </a:r>
          </a:p>
          <a:p>
            <a:pPr>
              <a:spcBef>
                <a:spcPct val="0"/>
              </a:spcBef>
            </a:pPr>
            <a:endParaRPr lang="en-CA" smtClean="0"/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B68B6-A3D4-4D58-BAD1-13EA468BE9A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No significant difference between groups at baseline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F5953-4B32-47A3-8024-560D33C9E298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3694-8B1E-4C9F-8F12-251A68B52FA6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713E-C7F2-417F-95D1-27C35392A1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27BD-FF87-4B24-A99E-407DC3A6FF2C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E8FE-4E91-4A05-A2CC-3C2BFE0F4A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2F2C-934A-48D8-BC02-8ABD4B1CD68B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E952-7625-4BCF-9A86-2D21FA8596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59B2-61F8-4C2D-997E-420B20A27715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729C-EE33-43BA-AB3E-C3D3DB1620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604B-BDD9-4402-AEC2-E67303B3E970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9A34-49B9-4ED3-A0B2-BD803F100F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1DE8-392A-4215-A7AF-32B0FCA951F7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6CBC-C7A3-47D8-88F2-CC90511825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5973-7E9A-4C0B-AE58-5030824AA957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DE79-0FB9-43D3-BB21-AE30DD979D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0725-B08C-4196-9CBE-7890C12332A7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3C7-367B-40F8-B93E-DD1CFA7765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74FC-62BA-4404-99E0-86B2F4C4F5F8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21F0-986E-4327-AB7F-2871CBAC00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C8FA-2E69-4E02-A50E-201826B0F6A0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EDEE-AD1B-4302-AF8C-72C8795E75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A441-7C45-4AFB-8EF2-71529BD7A60D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0221-7634-4171-8631-182C16D79A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656E9-83C2-445D-B9A1-F5B61B4C7F20}" type="datetimeFigureOut">
              <a:rPr lang="en-CA"/>
              <a:pPr>
                <a:defRPr/>
              </a:pPr>
              <a:t>23/01/2014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80F18C-2AB4-45C2-AEDF-2ABD81AFC0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300" y="1450975"/>
            <a:ext cx="4462463" cy="2547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Chronic Pain with Mary Jane: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200" dirty="0" smtClean="0"/>
              <a:t>A Deeper Look into Medical Marijuana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4652963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000" smtClean="0">
                <a:solidFill>
                  <a:srgbClr val="898989"/>
                </a:solidFill>
              </a:rPr>
              <a:t>Melanie Sunderland BScPharm, ACPR</a:t>
            </a:r>
          </a:p>
          <a:p>
            <a:pPr>
              <a:lnSpc>
                <a:spcPct val="90000"/>
              </a:lnSpc>
            </a:pPr>
            <a:r>
              <a:rPr lang="en-CA" sz="2200" smtClean="0">
                <a:solidFill>
                  <a:srgbClr val="898989"/>
                </a:solidFill>
              </a:rPr>
              <a:t>Doctor of Pharmacy Student, Class of 2014</a:t>
            </a:r>
          </a:p>
          <a:p>
            <a:pPr>
              <a:lnSpc>
                <a:spcPct val="90000"/>
              </a:lnSpc>
            </a:pPr>
            <a:r>
              <a:rPr lang="en-CA" sz="2400" smtClean="0">
                <a:solidFill>
                  <a:srgbClr val="898989"/>
                </a:solidFill>
              </a:rPr>
              <a:t>PharmD Seminar</a:t>
            </a:r>
            <a:endParaRPr lang="en-CA" sz="220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r>
              <a:rPr lang="en-CA" sz="2200" smtClean="0">
                <a:solidFill>
                  <a:srgbClr val="898989"/>
                </a:solidFill>
              </a:rPr>
              <a:t>January 23, 2014</a:t>
            </a:r>
          </a:p>
          <a:p>
            <a:pPr>
              <a:lnSpc>
                <a:spcPct val="90000"/>
              </a:lnSpc>
            </a:pPr>
            <a:endParaRPr lang="en-CA" sz="2200" smtClean="0">
              <a:solidFill>
                <a:srgbClr val="898989"/>
              </a:solidFill>
            </a:endParaRPr>
          </a:p>
          <a:p>
            <a:pPr>
              <a:lnSpc>
                <a:spcPct val="90000"/>
              </a:lnSpc>
            </a:pPr>
            <a:endParaRPr lang="en-CA" sz="3000" smtClean="0">
              <a:solidFill>
                <a:srgbClr val="898989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74688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Proposed Therapeutics and ADRs</a:t>
            </a:r>
          </a:p>
        </p:txBody>
      </p:sp>
      <p:graphicFrame>
        <p:nvGraphicFramePr>
          <p:cNvPr id="27675" name="Group 2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71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Possible Therapeutic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ADRs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Neurotoxicity (psychosis, decreased sleep, fatigue, inattention)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Nausea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Increased susceptibility to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Diabetes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Hypertension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Glaucoma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Tachycardia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Multiple Sclerosis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Reduce salivation and thirst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7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013" y="5876925"/>
            <a:ext cx="4322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PICO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fontAlgn="t">
              <a:spcBef>
                <a:spcPct val="0"/>
              </a:spcBef>
            </a:pPr>
            <a:r>
              <a:rPr lang="en-CA" b="1" i="1" smtClean="0">
                <a:solidFill>
                  <a:srgbClr val="FFFFFF"/>
                </a:solidFill>
              </a:rPr>
              <a:t>Patient</a:t>
            </a:r>
            <a:endParaRPr lang="en-CA" i="1" smtClean="0">
              <a:latin typeface="Arial" charset="0"/>
            </a:endParaRPr>
          </a:p>
          <a:p>
            <a:pPr marL="0" fontAlgn="t">
              <a:spcBef>
                <a:spcPct val="0"/>
              </a:spcBef>
            </a:pPr>
            <a:r>
              <a:rPr lang="en-CA" sz="4000" i="1" smtClean="0">
                <a:solidFill>
                  <a:srgbClr val="FF0000"/>
                </a:solidFill>
              </a:rPr>
              <a:t>In patients with chronic neuropathic pain does smoked medical marijuana decrease pain intensity?</a:t>
            </a:r>
          </a:p>
          <a:p>
            <a:pPr marL="571500" lvl="2" indent="0" fontAlgn="t">
              <a:spcBef>
                <a:spcPct val="0"/>
              </a:spcBef>
              <a:buFont typeface="Arial" charset="0"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CA" smtClean="0"/>
              <a:t>Search Strategy</a:t>
            </a:r>
          </a:p>
        </p:txBody>
      </p:sp>
      <p:graphicFrame>
        <p:nvGraphicFramePr>
          <p:cNvPr id="30744" name="Group 24"/>
          <p:cNvGraphicFramePr>
            <a:graphicFrameLocks noGrp="1"/>
          </p:cNvGraphicFramePr>
          <p:nvPr/>
        </p:nvGraphicFramePr>
        <p:xfrm>
          <a:off x="539750" y="1484313"/>
          <a:ext cx="8135938" cy="3152775"/>
        </p:xfrm>
        <a:graphic>
          <a:graphicData uri="http://schemas.openxmlformats.org/drawingml/2006/table">
            <a:tbl>
              <a:tblPr/>
              <a:tblGrid>
                <a:gridCol w="2160588"/>
                <a:gridCol w="59753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Search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Pubmed, Google Scholar, Medline, IPA, Cochrane Review, Marijuana Clinical Studies and Case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Keywords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Chronic pain, medical marijuana, marihuana, cannabinoids, cannabis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Limits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Humans, adults, English, controlled trials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Exclusions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 smoked cannabinoids, synthetic cannabinoids, HIV neuropathic pain, multiple sclerosis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RCTs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12875"/>
            <a:ext cx="8229600" cy="3203575"/>
          </a:xfr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652963"/>
            <a:ext cx="460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CA" smtClean="0"/>
              <a:t>Ware et al.</a:t>
            </a:r>
          </a:p>
        </p:txBody>
      </p:sp>
      <p:graphicFrame>
        <p:nvGraphicFramePr>
          <p:cNvPr id="33828" name="Group 36"/>
          <p:cNvGraphicFramePr>
            <a:graphicFrameLocks noGrp="1"/>
          </p:cNvGraphicFramePr>
          <p:nvPr>
            <p:ph idx="1"/>
          </p:nvPr>
        </p:nvGraphicFramePr>
        <p:xfrm>
          <a:off x="395288" y="836613"/>
          <a:ext cx="8229600" cy="5592762"/>
        </p:xfrm>
        <a:graphic>
          <a:graphicData uri="http://schemas.openxmlformats.org/drawingml/2006/table">
            <a:tbl>
              <a:tblPr/>
              <a:tblGrid>
                <a:gridCol w="1439862"/>
                <a:gridCol w="3614738"/>
                <a:gridCol w="31750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 period crossovers, DB, PC, RCT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Patient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N=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Adults 18 to 70 with at least 3 month history of neuropathic pain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Inclusion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Neuropathic pain secondary to surgery or trauma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Average pain &gt; 4cm on visual analogue 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Stable analgesic regime with no marijuana use in the past year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 renal and liver function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 hematocrit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Exclusion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Cancer related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Nociceptive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History of cardiac or pulmonary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History of psychiatric illness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Currently pregnant or breastfeeding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Smoked cannabis TID X 5 days, then 9 day washout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THC (2.5%, 6%),  </a:t>
                      </a: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9.4%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Comparator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Placebo ( THC 0%) TID X 5 days, then 9 day washout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 point numeric rating scale for pain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Primary outcome: average pain intensity score over the 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Secondary outcome: reported ADRs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 day treatment periods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22" name="Rectangle 2"/>
          <p:cNvSpPr>
            <a:spLocks noChangeArrowheads="1"/>
          </p:cNvSpPr>
          <p:nvPr/>
        </p:nvSpPr>
        <p:spPr bwMode="auto">
          <a:xfrm>
            <a:off x="6156325" y="6488113"/>
            <a:ext cx="269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711575"/>
            <a:ext cx="2217738" cy="6731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03650" y="115888"/>
            <a:ext cx="4330700" cy="1143000"/>
          </a:xfrm>
        </p:spPr>
        <p:txBody>
          <a:bodyPr/>
          <a:lstStyle/>
          <a:p>
            <a:r>
              <a:rPr lang="en-CA" sz="3200" smtClean="0"/>
              <a:t>Patient Recruitment</a:t>
            </a:r>
            <a:br>
              <a:rPr lang="en-CA" sz="3200" smtClean="0"/>
            </a:br>
            <a:r>
              <a:rPr lang="en-CA" sz="3200" smtClean="0"/>
              <a:t> and Flow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752475"/>
            <a:ext cx="3878263" cy="2689225"/>
          </a:xfrm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3" y="4292600"/>
            <a:ext cx="4132262" cy="114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393825"/>
            <a:ext cx="2195513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915988" y="2924175"/>
            <a:ext cx="288925" cy="5905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3635375" y="5589588"/>
            <a:ext cx="865188" cy="287337"/>
          </a:xfrm>
          <a:prstGeom prst="rightArrow">
            <a:avLst>
              <a:gd name="adj1" fmla="val 50000"/>
              <a:gd name="adj2" fmla="val 80235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07950" y="549275"/>
            <a:ext cx="4103688" cy="3095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07963" y="4292600"/>
            <a:ext cx="4132262" cy="11445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643438" y="1341438"/>
            <a:ext cx="2266950" cy="54006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6372225" y="3860800"/>
            <a:ext cx="538163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164388" y="3711575"/>
            <a:ext cx="1979612" cy="6731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829" name="Rectangle 2"/>
          <p:cNvSpPr>
            <a:spLocks noChangeArrowheads="1"/>
          </p:cNvSpPr>
          <p:nvPr/>
        </p:nvSpPr>
        <p:spPr bwMode="auto">
          <a:xfrm>
            <a:off x="7086600" y="6100763"/>
            <a:ext cx="2454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200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Baseline Characteristics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2416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258816"/>
                <a:gridCol w="3970784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Age,</a:t>
                      </a:r>
                      <a:r>
                        <a:rPr lang="en-CA" b="1" baseline="0" dirty="0" smtClean="0"/>
                        <a:t> </a:t>
                      </a:r>
                      <a:r>
                        <a:rPr lang="en-CA" b="1" baseline="0" dirty="0" err="1" smtClean="0"/>
                        <a:t>yr</a:t>
                      </a:r>
                      <a:r>
                        <a:rPr lang="en-CA" b="1" baseline="0" dirty="0" smtClean="0"/>
                        <a:t> </a:t>
                      </a:r>
                      <a:r>
                        <a:rPr lang="en-CA" baseline="0" dirty="0" smtClean="0"/>
                        <a:t>[Mean (SD)]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45.4</a:t>
                      </a:r>
                      <a:r>
                        <a:rPr lang="en-CA" sz="1600" baseline="0" dirty="0" smtClean="0"/>
                        <a:t> (12.3)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Female</a:t>
                      </a:r>
                      <a:r>
                        <a:rPr lang="en-CA" b="1" baseline="0" dirty="0" smtClean="0"/>
                        <a:t> </a:t>
                      </a:r>
                      <a:r>
                        <a:rPr lang="en-CA" b="0" dirty="0" smtClean="0"/>
                        <a:t>[%]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52.2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</a:rPr>
                        <a:t>Concomitant</a:t>
                      </a:r>
                      <a:r>
                        <a:rPr lang="en-CA" b="1" baseline="0" dirty="0" smtClean="0">
                          <a:solidFill>
                            <a:srgbClr val="FF0000"/>
                          </a:solidFill>
                        </a:rPr>
                        <a:t> Medications</a:t>
                      </a:r>
                    </a:p>
                    <a:p>
                      <a:r>
                        <a:rPr lang="en-CA" sz="1600" baseline="0" dirty="0" smtClean="0"/>
                        <a:t>Opioids [%]</a:t>
                      </a:r>
                    </a:p>
                    <a:p>
                      <a:r>
                        <a:rPr lang="en-CA" sz="1600" baseline="0" dirty="0" smtClean="0"/>
                        <a:t>Antidepressants [%]</a:t>
                      </a:r>
                    </a:p>
                    <a:p>
                      <a:r>
                        <a:rPr lang="en-CA" sz="1600" baseline="0" dirty="0" smtClean="0"/>
                        <a:t>Anticonvulsants [%]</a:t>
                      </a:r>
                    </a:p>
                    <a:p>
                      <a:r>
                        <a:rPr lang="en-CA" sz="1600" baseline="0" dirty="0" smtClean="0"/>
                        <a:t>NSAIDs [%]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 smtClean="0"/>
                    </a:p>
                    <a:p>
                      <a:r>
                        <a:rPr lang="en-CA" sz="1600" dirty="0" smtClean="0"/>
                        <a:t>61</a:t>
                      </a:r>
                    </a:p>
                    <a:p>
                      <a:r>
                        <a:rPr lang="en-CA" sz="1600" dirty="0" smtClean="0"/>
                        <a:t>52</a:t>
                      </a:r>
                    </a:p>
                    <a:p>
                      <a:r>
                        <a:rPr lang="en-CA" sz="1600" dirty="0" smtClean="0"/>
                        <a:t>43</a:t>
                      </a:r>
                    </a:p>
                    <a:p>
                      <a:r>
                        <a:rPr lang="en-CA" sz="1600" dirty="0" smtClean="0"/>
                        <a:t>43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Current Smokers</a:t>
                      </a:r>
                      <a:r>
                        <a:rPr lang="en-CA" b="1" baseline="0" dirty="0" smtClean="0"/>
                        <a:t> </a:t>
                      </a:r>
                      <a:r>
                        <a:rPr lang="en-CA" b="0" baseline="0" dirty="0" smtClean="0"/>
                        <a:t>[%]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39.1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Average</a:t>
                      </a:r>
                      <a:r>
                        <a:rPr lang="en-CA" b="1" baseline="0" dirty="0" smtClean="0"/>
                        <a:t> Daily Pain at Baseline </a:t>
                      </a:r>
                      <a:r>
                        <a:rPr lang="en-CA" baseline="0" dirty="0" smtClean="0"/>
                        <a:t>[Mean (SD)]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6.89 (1.37)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62" name="Rectangle 2"/>
          <p:cNvSpPr>
            <a:spLocks noChangeArrowheads="1"/>
          </p:cNvSpPr>
          <p:nvPr/>
        </p:nvSpPr>
        <p:spPr bwMode="auto">
          <a:xfrm>
            <a:off x="6227763" y="630872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Outcome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2903538"/>
          <a:ext cx="7488238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8"/>
                <a:gridCol w="1224136"/>
                <a:gridCol w="1224136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Pain intensity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9.4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Average daily pain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6.1</a:t>
                      </a:r>
                      <a:r>
                        <a:rPr lang="en-CA" baseline="0" dirty="0" smtClean="0"/>
                        <a:t> (1.6)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5.9 (1.9)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6.0 (1.8)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5.4 (1.7)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8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1885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492500" y="2520950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29388" y="2520950"/>
            <a:ext cx="1787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4525" y="3644900"/>
            <a:ext cx="5314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0" name="Rectangle 9"/>
          <p:cNvSpPr>
            <a:spLocks noChangeArrowheads="1"/>
          </p:cNvSpPr>
          <p:nvPr/>
        </p:nvSpPr>
        <p:spPr bwMode="auto">
          <a:xfrm>
            <a:off x="2678113" y="1557338"/>
            <a:ext cx="3814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Average pain intensity of 5 daily scores</a:t>
            </a:r>
          </a:p>
        </p:txBody>
      </p:sp>
      <p:sp>
        <p:nvSpPr>
          <p:cNvPr id="36891" name="Rectangle 2"/>
          <p:cNvSpPr>
            <a:spLocks noChangeArrowheads="1"/>
          </p:cNvSpPr>
          <p:nvPr/>
        </p:nvSpPr>
        <p:spPr bwMode="auto">
          <a:xfrm>
            <a:off x="6300788" y="630872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Outcome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35150" y="4221163"/>
            <a:ext cx="19446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133600"/>
            <a:ext cx="8670925" cy="2735263"/>
          </a:xfrm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300788" y="630872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08175" y="4292600"/>
            <a:ext cx="187166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CA" smtClean="0"/>
              <a:t>Percentage of Notable ADRs </a:t>
            </a:r>
          </a:p>
        </p:txBody>
      </p:sp>
      <p:graphicFrame>
        <p:nvGraphicFramePr>
          <p:cNvPr id="40021" name="Group 85"/>
          <p:cNvGraphicFramePr>
            <a:graphicFrameLocks noGrp="1"/>
          </p:cNvGraphicFramePr>
          <p:nvPr>
            <p:ph idx="1"/>
          </p:nvPr>
        </p:nvGraphicFramePr>
        <p:xfrm>
          <a:off x="468313" y="836613"/>
          <a:ext cx="8229600" cy="5799137"/>
        </p:xfrm>
        <a:graphic>
          <a:graphicData uri="http://schemas.openxmlformats.org/drawingml/2006/table">
            <a:tbl>
              <a:tblPr/>
              <a:tblGrid>
                <a:gridCol w="1644650"/>
                <a:gridCol w="1646237"/>
                <a:gridCol w="1646238"/>
                <a:gridCol w="1646237"/>
                <a:gridCol w="1646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ADRs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THC 0% (n=21)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THC 2.5% (n=22)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THC 6% (n=21)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THC 9.4% (n=22)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Headaches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Tiredness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Dysphoria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Feeling 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Euphoria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Lack of Concentration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Foggy Mental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Paranoia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Racing Thoughts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Total Number of Psych ADRs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0018" name="Rectangle 7"/>
          <p:cNvSpPr>
            <a:spLocks noChangeArrowheads="1"/>
          </p:cNvSpPr>
          <p:nvPr/>
        </p:nvSpPr>
        <p:spPr bwMode="auto">
          <a:xfrm>
            <a:off x="6300788" y="646747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15362" name="Picture 6" descr="Screen Clipp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5391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633913"/>
            <a:ext cx="91392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164138"/>
            <a:ext cx="28797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124075" y="2349500"/>
            <a:ext cx="6916738" cy="1655763"/>
          </a:xfrm>
        </p:spPr>
      </p:pic>
      <p:sp>
        <p:nvSpPr>
          <p:cNvPr id="13" name="Rectangle 12"/>
          <p:cNvSpPr/>
          <p:nvPr/>
        </p:nvSpPr>
        <p:spPr>
          <a:xfrm>
            <a:off x="4763" y="4522788"/>
            <a:ext cx="9139237" cy="13890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mtClean="0"/>
              <a:t>Reduction in pain (placebo vs 9.4% THC)</a:t>
            </a:r>
          </a:p>
          <a:p>
            <a:pPr lvl="1"/>
            <a:r>
              <a:rPr lang="en-CA" smtClean="0"/>
              <a:t>Trials for other medications in neuropathic pain have shown greater reduction</a:t>
            </a:r>
          </a:p>
          <a:p>
            <a:pPr lvl="1"/>
            <a:r>
              <a:rPr lang="en-CA" smtClean="0"/>
              <a:t>Patient populations may be different as these were refractory individuals</a:t>
            </a:r>
          </a:p>
          <a:p>
            <a:r>
              <a:rPr lang="en-CA" smtClean="0">
                <a:solidFill>
                  <a:srgbClr val="000000"/>
                </a:solidFill>
              </a:rPr>
              <a:t>Further studies required to study higher doses and more long term effects </a:t>
            </a:r>
          </a:p>
          <a:p>
            <a:pPr lvl="1">
              <a:buFont typeface="Arial" charset="0"/>
              <a:buNone/>
            </a:pPr>
            <a:endParaRPr lang="en-CA" smtClean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227763" y="6308725"/>
            <a:ext cx="269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CMAJ 2010; 182: 1515–21.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Critique</a:t>
            </a:r>
          </a:p>
        </p:txBody>
      </p:sp>
      <p:graphicFrame>
        <p:nvGraphicFramePr>
          <p:cNvPr id="42020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Strengths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Limitations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Simple medication design (patients were highly compliant with regime)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 dose used that may not be adequate for pain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RCT, PC, crossover 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Short 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Urinary screen to ensure no extra use of cannabinoids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Unblinding (due to psychotropic effects)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 dose THC to reduce unblinding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Clinical relevance of 0.7 reduction of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Adequate washout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Sample size calculation included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Sequence effects assessed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Methods to assess preservation of blinding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20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73363" y="3284538"/>
            <a:ext cx="256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8229600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CA" smtClean="0"/>
              <a:t>Wilsey et al</a:t>
            </a:r>
          </a:p>
        </p:txBody>
      </p:sp>
      <p:graphicFrame>
        <p:nvGraphicFramePr>
          <p:cNvPr id="45088" name="Group 32"/>
          <p:cNvGraphicFramePr>
            <a:graphicFrameLocks noGrp="1"/>
          </p:cNvGraphicFramePr>
          <p:nvPr>
            <p:ph idx="1"/>
          </p:nvPr>
        </p:nvGraphicFramePr>
        <p:xfrm>
          <a:off x="323850" y="765175"/>
          <a:ext cx="8229600" cy="5897563"/>
        </p:xfrm>
        <a:graphic>
          <a:graphicData uri="http://schemas.openxmlformats.org/drawingml/2006/table">
            <a:tbl>
              <a:tblPr/>
              <a:tblGrid>
                <a:gridCol w="1522413"/>
                <a:gridCol w="3033712"/>
                <a:gridCol w="36734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Design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period crossovers, DB, PC, RCT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Patient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N=38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Adults with complex regional pain syndrome, spinal cord injury, peripheral neuropathy and nerve injury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Inclusion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Previous marijuana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Average pain &gt; 30mm  on 100 mm visual analogue scale (VAS)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marijuana use in the past 30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Exclusion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History of psychiatric illness (bipolar, schizophrenia, major depression)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Uncontrolled hypertension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Cardiovascular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Asthma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COPD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Active substance abuse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Smoked cannabis cigarette over 6 hour experiment session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THC 3.5%, 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Comparator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THC 0% placebo cigarette over 6 hour experiment session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Primary Outcome: Intensity of pain using 100mm VAS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Secondary Outcomes: Feelings high, feeling impairing using VAS &amp; Neuropsychological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 X 6 hour experiment sessions spread out greater than 3 days for washout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086" name="Rectangle 2"/>
          <p:cNvSpPr>
            <a:spLocks noChangeArrowheads="1"/>
          </p:cNvSpPr>
          <p:nvPr/>
        </p:nvSpPr>
        <p:spPr bwMode="auto">
          <a:xfrm>
            <a:off x="6659563" y="6381750"/>
            <a:ext cx="2338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Experimental Procedures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7975" y="1196975"/>
            <a:ext cx="5988050" cy="4368800"/>
          </a:xfr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732463"/>
            <a:ext cx="87852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6516688" y="6308725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3713" y="1773238"/>
          <a:ext cx="6130925" cy="388143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582701"/>
                <a:gridCol w="354832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Age,</a:t>
                      </a:r>
                      <a:r>
                        <a:rPr lang="en-CA" b="1" baseline="0" dirty="0" smtClean="0"/>
                        <a:t> </a:t>
                      </a:r>
                      <a:r>
                        <a:rPr lang="en-CA" b="1" baseline="0" dirty="0" err="1" smtClean="0"/>
                        <a:t>yr</a:t>
                      </a:r>
                      <a:r>
                        <a:rPr lang="en-CA" b="1" baseline="0" dirty="0" smtClean="0"/>
                        <a:t> (median)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Female</a:t>
                      </a:r>
                      <a:r>
                        <a:rPr lang="en-CA" b="1" baseline="0" dirty="0" smtClean="0"/>
                        <a:t> (%)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47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FF0000"/>
                          </a:solidFill>
                        </a:rPr>
                        <a:t>Concomitant</a:t>
                      </a:r>
                      <a:r>
                        <a:rPr lang="en-CA" sz="1600" b="1" baseline="0" dirty="0" smtClean="0">
                          <a:solidFill>
                            <a:srgbClr val="FF0000"/>
                          </a:solidFill>
                        </a:rPr>
                        <a:t> Medications</a:t>
                      </a:r>
                    </a:p>
                    <a:p>
                      <a:r>
                        <a:rPr lang="en-CA" sz="1600" baseline="0" dirty="0" smtClean="0"/>
                        <a:t>Opioids (%)</a:t>
                      </a:r>
                    </a:p>
                    <a:p>
                      <a:r>
                        <a:rPr lang="en-CA" sz="1600" baseline="0" dirty="0" smtClean="0"/>
                        <a:t>Antidepressants  (%)</a:t>
                      </a:r>
                    </a:p>
                    <a:p>
                      <a:r>
                        <a:rPr lang="en-CA" sz="1600" baseline="0" dirty="0" smtClean="0"/>
                        <a:t>Anticonvulsants (%)</a:t>
                      </a:r>
                    </a:p>
                    <a:p>
                      <a:r>
                        <a:rPr lang="en-CA" sz="1600" baseline="0" dirty="0" smtClean="0"/>
                        <a:t>NSAIDs (%)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 smtClean="0"/>
                    </a:p>
                    <a:p>
                      <a:r>
                        <a:rPr lang="en-CA" sz="1600" dirty="0" smtClean="0"/>
                        <a:t>82</a:t>
                      </a:r>
                    </a:p>
                    <a:p>
                      <a:r>
                        <a:rPr lang="en-CA" sz="1600" dirty="0" smtClean="0"/>
                        <a:t>50</a:t>
                      </a:r>
                    </a:p>
                    <a:p>
                      <a:r>
                        <a:rPr lang="en-CA" sz="1600" dirty="0" smtClean="0"/>
                        <a:t>58</a:t>
                      </a:r>
                    </a:p>
                    <a:p>
                      <a:r>
                        <a:rPr lang="en-CA" sz="1600" dirty="0" smtClean="0"/>
                        <a:t>24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rgbClr val="FF0000"/>
                          </a:solidFill>
                        </a:rPr>
                        <a:t>Pain Type</a:t>
                      </a:r>
                    </a:p>
                    <a:p>
                      <a:r>
                        <a:rPr lang="en-CA" sz="1600" b="1" dirty="0" smtClean="0"/>
                        <a:t>CRPS</a:t>
                      </a:r>
                      <a:r>
                        <a:rPr lang="en-CA" sz="1600" b="1" baseline="0" dirty="0" smtClean="0"/>
                        <a:t> (%)</a:t>
                      </a:r>
                    </a:p>
                    <a:p>
                      <a:r>
                        <a:rPr lang="en-CA" sz="1600" b="1" baseline="0" dirty="0" smtClean="0"/>
                        <a:t>Spinal cord injury (%)</a:t>
                      </a:r>
                    </a:p>
                    <a:p>
                      <a:r>
                        <a:rPr lang="en-CA" sz="1600" b="1" baseline="0" dirty="0" smtClean="0"/>
                        <a:t>Multiple sclerosis(%) </a:t>
                      </a:r>
                    </a:p>
                    <a:p>
                      <a:r>
                        <a:rPr lang="en-CA" sz="1600" b="1" baseline="0" dirty="0" smtClean="0"/>
                        <a:t>Diabetic neuropathy(%)</a:t>
                      </a:r>
                    </a:p>
                    <a:p>
                      <a:r>
                        <a:rPr lang="en-CA" sz="1600" b="1" baseline="0" dirty="0" smtClean="0"/>
                        <a:t>Neuralgia (%)</a:t>
                      </a:r>
                    </a:p>
                    <a:p>
                      <a:r>
                        <a:rPr lang="en-CA" sz="1600" b="1" baseline="0" dirty="0" err="1" smtClean="0"/>
                        <a:t>Plexopathy</a:t>
                      </a:r>
                      <a:r>
                        <a:rPr lang="en-CA" sz="1600" b="1" baseline="0" dirty="0" smtClean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 smtClean="0"/>
                    </a:p>
                    <a:p>
                      <a:r>
                        <a:rPr lang="en-CA" sz="1600" dirty="0" smtClean="0"/>
                        <a:t>58</a:t>
                      </a:r>
                    </a:p>
                    <a:p>
                      <a:r>
                        <a:rPr lang="en-CA" sz="1600" dirty="0" smtClean="0"/>
                        <a:t>16</a:t>
                      </a:r>
                    </a:p>
                    <a:p>
                      <a:r>
                        <a:rPr lang="en-CA" sz="1600" dirty="0" smtClean="0"/>
                        <a:t>11</a:t>
                      </a:r>
                    </a:p>
                    <a:p>
                      <a:r>
                        <a:rPr lang="en-CA" sz="1600" dirty="0" smtClean="0"/>
                        <a:t>8</a:t>
                      </a:r>
                    </a:p>
                    <a:p>
                      <a:r>
                        <a:rPr lang="en-CA" sz="1600" dirty="0" smtClean="0"/>
                        <a:t>5</a:t>
                      </a:r>
                    </a:p>
                    <a:p>
                      <a:r>
                        <a:rPr lang="en-CA" sz="1600" dirty="0" smtClean="0"/>
                        <a:t>3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23" name="Rectangle 2"/>
          <p:cNvSpPr>
            <a:spLocks noChangeArrowheads="1"/>
          </p:cNvSpPr>
          <p:nvPr/>
        </p:nvSpPr>
        <p:spPr bwMode="auto">
          <a:xfrm>
            <a:off x="6588125" y="623728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Outcome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516688" y="623728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600200"/>
            <a:ext cx="5465763" cy="4414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Statistically significant analgesia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0.0035 reduction in VAS pain intensity compared to placebo (-0.0063, -0.0007)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Use linear mixed modelling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At 240 min placebo and treatment points significantly diverge (p=0.02)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Using categorical effects of time modelling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Ceiling effect noted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/>
              <a:t>E</a:t>
            </a:r>
            <a:r>
              <a:rPr lang="en-CA" dirty="0" smtClean="0"/>
              <a:t>qual pain reduction at every time point between 3.5% and 7% groups</a:t>
            </a:r>
            <a:endParaRPr lang="en-CA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443663" y="6308725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Secondary Outcomes</a:t>
            </a: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989138"/>
            <a:ext cx="3838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1971675"/>
            <a:ext cx="3495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659563" y="6308725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Secondary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dirty="0" smtClean="0"/>
              <a:t>        Grooved </a:t>
            </a:r>
            <a:r>
              <a:rPr lang="en-CA" sz="2000" dirty="0"/>
              <a:t>Pegboard Test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81300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9688" y="2565400"/>
            <a:ext cx="31242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5203825" y="1519238"/>
            <a:ext cx="317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>
                <a:latin typeface="Calibri" pitchFamily="34" charset="0"/>
              </a:rPr>
              <a:t>Hopkins Verbal Learning Test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rgbClr val="FF0000"/>
                </a:solidFill>
              </a:rPr>
              <a:t>Headline: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CA" sz="3000" smtClean="0"/>
          </a:p>
          <a:p>
            <a:pPr>
              <a:lnSpc>
                <a:spcPct val="90000"/>
              </a:lnSpc>
            </a:pPr>
            <a:r>
              <a:rPr lang="en-CA" sz="3000" smtClean="0"/>
              <a:t>“In previous versions of the regulations, pharmacies were to distribute the product just like other medications, provoking concern from pharmacists, who expressed concerns about dispensing a product without sufficient research.”</a:t>
            </a:r>
          </a:p>
          <a:p>
            <a:pPr>
              <a:lnSpc>
                <a:spcPct val="90000"/>
              </a:lnSpc>
            </a:pPr>
            <a:r>
              <a:rPr lang="en-CA" sz="3000" smtClean="0"/>
              <a:t>“Physicians and pharmacists alike questioned the regulatory changes, saying there is little evidence that medical marijuana is either effective or safe.”</a:t>
            </a:r>
          </a:p>
          <a:p>
            <a:pPr>
              <a:lnSpc>
                <a:spcPct val="90000"/>
              </a:lnSpc>
            </a:pPr>
            <a:endParaRPr lang="en-CA" sz="3000" smtClean="0"/>
          </a:p>
          <a:p>
            <a:pPr>
              <a:lnSpc>
                <a:spcPct val="90000"/>
              </a:lnSpc>
            </a:pPr>
            <a:endParaRPr lang="en-CA" sz="3000" smtClean="0"/>
          </a:p>
          <a:p>
            <a:pPr>
              <a:lnSpc>
                <a:spcPct val="90000"/>
              </a:lnSpc>
            </a:pPr>
            <a:endParaRPr lang="en-CA" sz="30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619250" y="6334125"/>
            <a:ext cx="745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>
                <a:latin typeface="Calibri" pitchFamily="34" charset="0"/>
              </a:rPr>
              <a:t>Read more: http://www.ctvnews.ca/health/health-headlines/canada-s-new-medical-marijuana-rules-cut-homegrowers-pharmacists-out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858838"/>
            <a:ext cx="91392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2882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338" y="858838"/>
            <a:ext cx="9110662" cy="1147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Secondary Outcomes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4546600"/>
            <a:ext cx="2652712" cy="1624013"/>
          </a:xfrm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19238"/>
            <a:ext cx="36782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1700213"/>
            <a:ext cx="34401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813175" y="4349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T score &gt; 40= no impairment</a:t>
            </a:r>
          </a:p>
          <a:p>
            <a:r>
              <a:rPr lang="en-CA">
                <a:latin typeface="Calibri" pitchFamily="34" charset="0"/>
              </a:rPr>
              <a:t>T score &lt; 20= severe impairment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6659563" y="6308725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3792538" y="5157788"/>
            <a:ext cx="457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latin typeface="Calibri" pitchFamily="34" charset="0"/>
              </a:rPr>
              <a:t>* 7% vs placebo using linear mixed modelling statistically significant</a:t>
            </a:r>
          </a:p>
          <a:p>
            <a:r>
              <a:rPr lang="en-CA" sz="1600">
                <a:latin typeface="Calibri" pitchFamily="34" charset="0"/>
              </a:rPr>
              <a:t>** 7% vs placebo and 3.5% vs placebo using linear mixed modelling statistically significant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71550" y="4508500"/>
            <a:ext cx="2447925" cy="17256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813175" y="4349750"/>
            <a:ext cx="3495675" cy="646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3813175" y="5157788"/>
            <a:ext cx="4287838" cy="1076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3641725" y="28384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*</a:t>
            </a:r>
          </a:p>
        </p:txBody>
      </p:sp>
      <p:sp>
        <p:nvSpPr>
          <p:cNvPr id="54284" name="Rectangle 10"/>
          <p:cNvSpPr>
            <a:spLocks noChangeArrowheads="1"/>
          </p:cNvSpPr>
          <p:nvPr/>
        </p:nvSpPr>
        <p:spPr bwMode="auto">
          <a:xfrm>
            <a:off x="7804150" y="2860675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**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Secondary Outcomes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17663"/>
            <a:ext cx="4467225" cy="3179762"/>
          </a:xfrm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887913"/>
            <a:ext cx="2376488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284663" y="48879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alibri" pitchFamily="34" charset="0"/>
              </a:rPr>
              <a:t>7% vs placebo using linear mixed modelling statistically significant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550" y="4797425"/>
            <a:ext cx="2376488" cy="179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4140200" y="4887913"/>
            <a:ext cx="4464050" cy="646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A statistically significant reduction in pain was noted using the linear mixed model</a:t>
            </a:r>
          </a:p>
          <a:p>
            <a:pPr lvl="1"/>
            <a:r>
              <a:rPr lang="en-CA" smtClean="0"/>
              <a:t>Clinical significance of this reduction unclear</a:t>
            </a:r>
          </a:p>
          <a:p>
            <a:r>
              <a:rPr lang="en-CA" smtClean="0">
                <a:solidFill>
                  <a:srgbClr val="000000"/>
                </a:solidFill>
              </a:rPr>
              <a:t>ADRs clearly noted regarding cognitive impairment and psychotropic effects</a:t>
            </a:r>
          </a:p>
          <a:p>
            <a:pPr lvl="1"/>
            <a:r>
              <a:rPr lang="en-CA" smtClean="0">
                <a:solidFill>
                  <a:srgbClr val="000000"/>
                </a:solidFill>
              </a:rPr>
              <a:t>Overall patients found the benefits outweighed the ADRs as they rated the drugs as having “good drug effects” and there were no withdrawals from the study</a:t>
            </a:r>
          </a:p>
          <a:p>
            <a:pPr lvl="1"/>
            <a:endParaRPr lang="en-CA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659563" y="6308725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J Pain 2008; 9: 506–21.</a:t>
            </a:r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Critique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4163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Strengths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Limitations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Simple</a:t>
                      </a:r>
                      <a:r>
                        <a:rPr lang="en-CA" baseline="0" dirty="0" smtClean="0"/>
                        <a:t> medication design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Short duration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RCT, PC, Crossover</a:t>
                      </a:r>
                      <a:r>
                        <a:rPr lang="en-CA" baseline="0" dirty="0" smtClean="0"/>
                        <a:t> design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Risk of </a:t>
                      </a:r>
                      <a:r>
                        <a:rPr lang="en-CA" dirty="0" err="1" smtClean="0"/>
                        <a:t>unblinding</a:t>
                      </a:r>
                      <a:r>
                        <a:rPr lang="en-CA" dirty="0" smtClean="0"/>
                        <a:t> due to psychotropic effects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Clinical significance of 0.0035 decrease in pain intensity per minute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Underpowered to detect crossover or order effects</a:t>
                      </a:r>
                      <a:endParaRPr lang="en-CA" dirty="0"/>
                    </a:p>
                  </a:txBody>
                  <a:tcPr/>
                </a:tc>
              </a:tr>
              <a:tr h="31900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 adjustment for multiple statistical tests performed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Overall Conclusions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Some RCT data to support the use of smoked cannabis for refractory neuropathic pain</a:t>
            </a:r>
          </a:p>
          <a:p>
            <a:pPr lvl="1"/>
            <a:r>
              <a:rPr lang="en-CA" smtClean="0"/>
              <a:t>Evidence limited to short duration, small studies</a:t>
            </a:r>
          </a:p>
          <a:p>
            <a:r>
              <a:rPr lang="en-CA" smtClean="0"/>
              <a:t>ADRs always must be considered and were significantly present in the studies</a:t>
            </a:r>
          </a:p>
          <a:p>
            <a:r>
              <a:rPr lang="en-CA" smtClean="0"/>
              <a:t>Logistics of administration (smoking) and prescribing challenging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Recommendations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Very difficult to recommend the use of smoked cannabis due to limited duration of trials and risk of unblinding leading to bias</a:t>
            </a:r>
          </a:p>
          <a:p>
            <a:pPr lvl="1"/>
            <a:r>
              <a:rPr lang="en-CA" i="1" smtClean="0"/>
              <a:t>Would not recommend inhaled cannabis at this time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smtClean="0"/>
              <a:t>Questions??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65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8229600" cy="434975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Ellis et al.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31812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95201"/>
                <a:gridCol w="3367199"/>
                <a:gridCol w="336719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Design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r>
                        <a:rPr lang="en-CA" baseline="0" dirty="0" smtClean="0"/>
                        <a:t> phase crossover, DB, PC, RCT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Patient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N =28</a:t>
                      </a:r>
                    </a:p>
                    <a:p>
                      <a:r>
                        <a:rPr lang="en-CA" dirty="0" smtClean="0"/>
                        <a:t>Adults</a:t>
                      </a:r>
                      <a:r>
                        <a:rPr lang="en-CA" baseline="0" dirty="0" smtClean="0"/>
                        <a:t> with HIV and neuropathic pain refractory to at least 2 agents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baseline="0" dirty="0" smtClean="0"/>
                        <a:t>Inclusion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aseline="0" dirty="0" smtClean="0"/>
                        <a:t>Pain intensity score &gt; 5 on the subscale of the Descriptor Differential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b="1" baseline="0" dirty="0" smtClean="0"/>
                        <a:t>Exclusion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="0" baseline="0" dirty="0" smtClean="0"/>
                        <a:t>Active substance abuse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="0" baseline="0" dirty="0" smtClean="0"/>
                        <a:t>History of cannabis dependency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="0" baseline="0" dirty="0" smtClean="0"/>
                        <a:t>Concurrent use of alternative cannabis products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="0" baseline="0" dirty="0" smtClean="0"/>
                        <a:t>Positive cannabinoid screen during 1 week washout period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1600" b="0" baseline="0" dirty="0" smtClean="0"/>
                        <a:t>Serious medical conditions that might impact safety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Intervention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4% cannabis titrated</a:t>
                      </a:r>
                      <a:r>
                        <a:rPr lang="en-CA" baseline="0" dirty="0" smtClean="0"/>
                        <a:t> to a balance of minimal ADRS and maximal effects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Comparator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Placebo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Outcome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DDS pain intensity score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Duration</a:t>
                      </a:r>
                      <a:endParaRPr lang="en-CA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7 weeks: 1 week washout,</a:t>
                      </a:r>
                      <a:r>
                        <a:rPr lang="en-CA" baseline="0" dirty="0" smtClean="0"/>
                        <a:t> 5 day treatment/placebo, 2 week washout period, 5 day crossover to treatment/placebo, 2 week washout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94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Age,</a:t>
                      </a:r>
                      <a:r>
                        <a:rPr lang="en-CA" sz="1600" b="1" baseline="0" dirty="0" smtClean="0"/>
                        <a:t> </a:t>
                      </a:r>
                      <a:r>
                        <a:rPr lang="en-CA" sz="1600" b="1" baseline="0" dirty="0" err="1" smtClean="0"/>
                        <a:t>yr</a:t>
                      </a:r>
                      <a:r>
                        <a:rPr lang="en-CA" sz="1600" b="1" baseline="0" dirty="0" smtClean="0"/>
                        <a:t> </a:t>
                      </a:r>
                      <a:r>
                        <a:rPr lang="en-CA" sz="1600" baseline="0" dirty="0" smtClean="0"/>
                        <a:t>[Mean (SD)]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48.8 (6.8)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Female</a:t>
                      </a:r>
                      <a:r>
                        <a:rPr lang="en-CA" sz="1600" b="1" baseline="0" dirty="0" smtClean="0"/>
                        <a:t> </a:t>
                      </a:r>
                      <a:r>
                        <a:rPr lang="en-CA" sz="1600" b="0" dirty="0" smtClean="0"/>
                        <a:t>[%]</a:t>
                      </a:r>
                      <a:endParaRPr lang="en-C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0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b="1" dirty="0" smtClean="0"/>
                        <a:t>Concomitant</a:t>
                      </a:r>
                      <a:r>
                        <a:rPr lang="en-CA" sz="1600" b="1" baseline="0" dirty="0" smtClean="0"/>
                        <a:t> Medications</a:t>
                      </a:r>
                    </a:p>
                    <a:p>
                      <a:r>
                        <a:rPr lang="en-CA" sz="1600" baseline="0" dirty="0" smtClean="0"/>
                        <a:t>Opioids [%]</a:t>
                      </a:r>
                    </a:p>
                    <a:p>
                      <a:r>
                        <a:rPr lang="en-CA" sz="1600" baseline="0" dirty="0" smtClean="0"/>
                        <a:t>Antidepressants [%]</a:t>
                      </a:r>
                    </a:p>
                    <a:p>
                      <a:r>
                        <a:rPr lang="en-CA" sz="1600" baseline="0" dirty="0" smtClean="0"/>
                        <a:t>Anticonvulsants [%]</a:t>
                      </a:r>
                    </a:p>
                    <a:p>
                      <a:r>
                        <a:rPr lang="en-CA" sz="1600" baseline="0" dirty="0" smtClean="0"/>
                        <a:t>NSAIDs [%]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 smtClean="0"/>
                    </a:p>
                    <a:p>
                      <a:r>
                        <a:rPr lang="en-CA" sz="1600" dirty="0" smtClean="0"/>
                        <a:t>64</a:t>
                      </a:r>
                    </a:p>
                    <a:p>
                      <a:r>
                        <a:rPr lang="en-CA" sz="1600" dirty="0" smtClean="0"/>
                        <a:t>29</a:t>
                      </a:r>
                    </a:p>
                    <a:p>
                      <a:r>
                        <a:rPr lang="en-CA" sz="1600" dirty="0" smtClean="0"/>
                        <a:t>64</a:t>
                      </a:r>
                    </a:p>
                    <a:p>
                      <a:r>
                        <a:rPr lang="en-CA" sz="1600" dirty="0" smtClean="0"/>
                        <a:t>36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baseline="0" dirty="0" smtClean="0"/>
                        <a:t>Previous Exposure to Cannabis </a:t>
                      </a:r>
                      <a:r>
                        <a:rPr lang="en-CA" b="0" baseline="0" dirty="0" smtClean="0"/>
                        <a:t>[%]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TNS</a:t>
                      </a:r>
                      <a:r>
                        <a:rPr lang="en-CA" b="1" baseline="0" dirty="0" smtClean="0"/>
                        <a:t> score (Mean)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28775"/>
            <a:ext cx="8756650" cy="407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Experimental Flow</a:t>
            </a:r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325688"/>
            <a:ext cx="8075612" cy="301625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Primary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Difference in Subscale Descriptor Differential Scale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24 words describing pain intensity and unpleasantness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0-20 summary pain scale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Significantly greater with  cannabis compared to placebo (mean difference in pain reduction = 3.3, p= 0.0020)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No significant evidence sequence effects (p=0.13)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Smoked cannabis at maximally tolerated doses significantly reduced neuropathic pain in HIV patients compared to placebo when added to established pain regimes</a:t>
            </a:r>
          </a:p>
          <a:p>
            <a:r>
              <a:rPr lang="en-CA" smtClean="0"/>
              <a:t>Cannabis may be an option for intractable neuropathic pain in HIV patients </a:t>
            </a:r>
          </a:p>
          <a:p>
            <a:pPr lvl="1"/>
            <a:r>
              <a:rPr lang="en-CA" smtClean="0"/>
              <a:t>The ADRs and logistical challenges of administration must be considered</a:t>
            </a:r>
          </a:p>
        </p:txBody>
      </p:sp>
      <p:sp>
        <p:nvSpPr>
          <p:cNvPr id="696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Critique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19238"/>
          <a:ext cx="8229600" cy="2757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Strengths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Limitations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DB, PC, RCT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Unblinding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Adequate washout period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Short duration</a:t>
                      </a:r>
                      <a:endParaRPr lang="en-CA" dirty="0"/>
                    </a:p>
                  </a:txBody>
                  <a:tcPr/>
                </a:tc>
              </a:tr>
              <a:tr h="284232">
                <a:tc>
                  <a:txBody>
                    <a:bodyPr/>
                    <a:lstStyle/>
                    <a:p>
                      <a:r>
                        <a:rPr lang="en-CA" dirty="0" smtClean="0"/>
                        <a:t>Sequence</a:t>
                      </a:r>
                      <a:r>
                        <a:rPr lang="en-CA" baseline="0" dirty="0" smtClean="0"/>
                        <a:t> effects assessed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4232">
                <a:tc>
                  <a:txBody>
                    <a:bodyPr/>
                    <a:lstStyle/>
                    <a:p>
                      <a:r>
                        <a:rPr lang="en-CA" dirty="0" smtClean="0"/>
                        <a:t>Titration regime to allow</a:t>
                      </a:r>
                      <a:r>
                        <a:rPr lang="en-CA" baseline="0" dirty="0" smtClean="0"/>
                        <a:t> for individualization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284232">
                <a:tc>
                  <a:txBody>
                    <a:bodyPr/>
                    <a:lstStyle/>
                    <a:p>
                      <a:r>
                        <a:rPr lang="en-CA" dirty="0" smtClean="0"/>
                        <a:t>Methods</a:t>
                      </a:r>
                      <a:r>
                        <a:rPr lang="en-CA" baseline="0" dirty="0" smtClean="0"/>
                        <a:t> to assess preservation of blinding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Health Canada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By April, 2014: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F</a:t>
            </a:r>
            <a:r>
              <a:rPr lang="en-CA" dirty="0" smtClean="0"/>
              <a:t>ull implementation of new </a:t>
            </a:r>
            <a:r>
              <a:rPr lang="en-CA" b="1" dirty="0" smtClean="0"/>
              <a:t>Marijuana Medical Access Program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Health Canada no longer producing or selling marijuana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Access to marijuana for medical purposes must be obtained from a licensed producer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competitive industry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set own prices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sell a variety of strains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subject to security requirements and inspections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/>
              <a:t>m</a:t>
            </a:r>
            <a:r>
              <a:rPr lang="en-CA" dirty="0" smtClean="0"/>
              <a:t>ust adhere to good manufacturing practices</a:t>
            </a:r>
            <a:endParaRPr lang="en-CA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195513" y="6022975"/>
            <a:ext cx="6948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>
                <a:latin typeface="Calibri" pitchFamily="34" charset="0"/>
              </a:rPr>
              <a:t>Health Canada. Backgrounder - Proposed Marihuana for Medical Purposes Regulations - Transitioning to a New System</a:t>
            </a:r>
          </a:p>
          <a:p>
            <a:r>
              <a:rPr lang="en-CA" sz="1400">
                <a:latin typeface="Calibri" pitchFamily="34" charset="0"/>
              </a:rPr>
              <a:t>http://www.hc-sc.gc.ca/ahc-asc/media/nr-cp/_2012/2012-193bka-eng.php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3" y="4149725"/>
            <a:ext cx="1762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History of 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Marijuana (Cannabis)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Crude preparation obtained from </a:t>
            </a:r>
            <a:r>
              <a:rPr lang="en-CA" i="1" dirty="0" smtClean="0"/>
              <a:t>Cannabis </a:t>
            </a:r>
            <a:r>
              <a:rPr lang="en-CA" i="1" dirty="0" err="1" smtClean="0"/>
              <a:t>sativa</a:t>
            </a:r>
            <a:endParaRPr lang="en-CA" i="1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i="1" u="sng" dirty="0" smtClean="0"/>
              <a:t>Timeline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787900" y="6308725"/>
            <a:ext cx="424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Curr Opin Chem Biol. 1999 Aug;3(4):418-25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6375" y="3284538"/>
          <a:ext cx="6096000" cy="266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Used for millennia as a recreational psychoactive drug and as a therapeutic agent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1960’s- </a:t>
                      </a:r>
                      <a:r>
                        <a:rPr lang="en-CA" dirty="0" smtClean="0"/>
                        <a:t>systematic study of cannabinoids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1980’s-</a:t>
                      </a:r>
                      <a:r>
                        <a:rPr lang="en-CA" dirty="0" smtClean="0"/>
                        <a:t> isolation, synthesis, metabolism, pharmacology and physiology effects of cannabinoids studied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1990’s- </a:t>
                      </a:r>
                      <a:r>
                        <a:rPr lang="en-CA" dirty="0" smtClean="0"/>
                        <a:t>identification and cloning of cannabinoid receptors and identification of location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/>
                        <a:t>Late 1990’s- </a:t>
                      </a:r>
                      <a:r>
                        <a:rPr lang="en-CA" dirty="0" smtClean="0"/>
                        <a:t>development of synthetic agonists and antagonists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Medicinal Chemistry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smtClean="0"/>
              <a:t>Cannabis (endogenous)</a:t>
            </a:r>
          </a:p>
          <a:p>
            <a:pPr lvl="1"/>
            <a:r>
              <a:rPr lang="en-CA" sz="3200" smtClean="0"/>
              <a:t>Components</a:t>
            </a:r>
          </a:p>
          <a:p>
            <a:pPr lvl="2"/>
            <a:r>
              <a:rPr lang="en-CA" sz="3200" smtClean="0"/>
              <a:t>THC (Delta-9-tetrahydrocannabinol)</a:t>
            </a:r>
          </a:p>
          <a:p>
            <a:pPr lvl="2"/>
            <a:r>
              <a:rPr lang="en-CA" sz="3200" smtClean="0"/>
              <a:t>Cannabinol</a:t>
            </a:r>
          </a:p>
          <a:p>
            <a:pPr lvl="2"/>
            <a:r>
              <a:rPr lang="en-CA" sz="3200" smtClean="0"/>
              <a:t>Cannabidiol</a:t>
            </a:r>
          </a:p>
          <a:p>
            <a:pPr lvl="2"/>
            <a:r>
              <a:rPr lang="en-CA" sz="3200" smtClean="0"/>
              <a:t>Cannabiolic acid</a:t>
            </a:r>
          </a:p>
          <a:p>
            <a:pPr lvl="2"/>
            <a:endParaRPr lang="en-CA" sz="3300" smtClean="0">
              <a:solidFill>
                <a:srgbClr val="000000"/>
              </a:solidFill>
            </a:endParaRPr>
          </a:p>
          <a:p>
            <a:pPr lvl="2"/>
            <a:endParaRPr lang="en-CA" sz="2900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11688" y="6477000"/>
            <a:ext cx="4303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Curr Opin Chem Biol. 1999 Aug;3(4):418-25.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33813" y="6107113"/>
            <a:ext cx="531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Neuro Endocrinol Lett. 2004 Feb-Apr;25(1-2):14-23.</a:t>
            </a:r>
            <a:endParaRPr lang="en-CA">
              <a:latin typeface="Calibri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4900"/>
            <a:ext cx="34337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13" y="1125538"/>
            <a:ext cx="4321176" cy="52657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Main psychotropic component of cannabis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Agonist at cannabinoid receptors (Type 1 and 2)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Central nervous system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Periphery (spleen, leukocytes, reproductive tract, urinary and gastrointestinal tract, endocrine system, heart and arteries)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779838" y="6391275"/>
            <a:ext cx="561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Neuro Endocrinol Lett. 2004 Feb-Apr;25(1-2):14-23.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9196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40250" y="6021388"/>
            <a:ext cx="4414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Elsevier and Technische Universitat Munchen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Pharmacology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Cannabinoid receptors (Type 1 and 2)</a:t>
            </a:r>
          </a:p>
          <a:p>
            <a:pPr lvl="1"/>
            <a:r>
              <a:rPr lang="en-CA" smtClean="0"/>
              <a:t>Modulate GABAergic neurons </a:t>
            </a:r>
          </a:p>
          <a:p>
            <a:pPr lvl="1"/>
            <a:r>
              <a:rPr lang="en-CA" smtClean="0"/>
              <a:t>Intimately  involved in transmission and modulation of pain signals</a:t>
            </a:r>
          </a:p>
          <a:p>
            <a:pPr lvl="1"/>
            <a:r>
              <a:rPr lang="en-CA" smtClean="0"/>
              <a:t>Disrupt ion channels</a:t>
            </a:r>
          </a:p>
          <a:p>
            <a:endParaRPr lang="en-CA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419475" y="6308725"/>
            <a:ext cx="542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Neuro Endocrinol Lett. 2004 Feb-Apr;25(1-2):14-23.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Pharmacokinetics: Smoked vs Oral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813" y="1628775"/>
          <a:ext cx="6096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PK Parameter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Smoked THC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Oral THC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Absorption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</a:t>
                      </a:r>
                      <a:r>
                        <a:rPr lang="en-CA" baseline="0" dirty="0" smtClean="0"/>
                        <a:t> to 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 95%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Systemic bioavailability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 to 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10- 20%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Onset of 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Within seconds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30-60 min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Duration of 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2-3h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5-8</a:t>
                      </a:r>
                      <a:r>
                        <a:rPr lang="en-CA" baseline="0" dirty="0" smtClean="0"/>
                        <a:t>h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28" name="Rectangle 4"/>
          <p:cNvSpPr>
            <a:spLocks noChangeArrowheads="1"/>
          </p:cNvSpPr>
          <p:nvPr/>
        </p:nvSpPr>
        <p:spPr bwMode="auto">
          <a:xfrm>
            <a:off x="5364163" y="6308725"/>
            <a:ext cx="350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Adapted from Grotenherman. 2001</a:t>
            </a:r>
          </a:p>
        </p:txBody>
      </p:sp>
      <p:sp>
        <p:nvSpPr>
          <p:cNvPr id="25629" name="Rectangle 6"/>
          <p:cNvSpPr>
            <a:spLocks noChangeArrowheads="1"/>
          </p:cNvSpPr>
          <p:nvPr/>
        </p:nvSpPr>
        <p:spPr bwMode="auto">
          <a:xfrm>
            <a:off x="1154113" y="4179888"/>
            <a:ext cx="7034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FF0000"/>
                </a:solidFill>
                <a:latin typeface="Calibri" pitchFamily="34" charset="0"/>
              </a:rPr>
              <a:t>Smoked cannabis: rapid and efficient delivery of THC to brain </a:t>
            </a:r>
          </a:p>
        </p:txBody>
      </p:sp>
      <p:sp>
        <p:nvSpPr>
          <p:cNvPr id="25630" name="Rectangle 7"/>
          <p:cNvSpPr>
            <a:spLocks noChangeArrowheads="1"/>
          </p:cNvSpPr>
          <p:nvPr/>
        </p:nvSpPr>
        <p:spPr bwMode="auto">
          <a:xfrm>
            <a:off x="4672013" y="5918200"/>
            <a:ext cx="4202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>
                <a:latin typeface="Calibri" pitchFamily="34" charset="0"/>
              </a:rPr>
              <a:t>Handb Exp Pharmacol. 2005; (168):657-90.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1967</Words>
  <Application>Microsoft Office PowerPoint</Application>
  <PresentationFormat>On-screen Show (4:3)</PresentationFormat>
  <Paragraphs>448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Chronic Pain with Mary Jane: A Deeper Look into Medical Marijuana </vt:lpstr>
      <vt:lpstr>PowerPoint Presentation</vt:lpstr>
      <vt:lpstr>Headline: </vt:lpstr>
      <vt:lpstr>PowerPoint Presentation</vt:lpstr>
      <vt:lpstr>History of Marijuana</vt:lpstr>
      <vt:lpstr>Medicinal Chemistry</vt:lpstr>
      <vt:lpstr>Pharmacology</vt:lpstr>
      <vt:lpstr>Pharmacology</vt:lpstr>
      <vt:lpstr>Pharmacokinetics: Smoked vs Oral</vt:lpstr>
      <vt:lpstr>Proposed Therapeutics and ADRs</vt:lpstr>
      <vt:lpstr>PICO</vt:lpstr>
      <vt:lpstr>Search Strategy</vt:lpstr>
      <vt:lpstr>PowerPoint Presentation</vt:lpstr>
      <vt:lpstr>Ware et al.</vt:lpstr>
      <vt:lpstr>Patient Recruitment  and Flow</vt:lpstr>
      <vt:lpstr>Baseline Characteristics</vt:lpstr>
      <vt:lpstr>Primary Outcome</vt:lpstr>
      <vt:lpstr>Primary Outcome</vt:lpstr>
      <vt:lpstr>Percentage of Notable ADRs </vt:lpstr>
      <vt:lpstr>Conclusions</vt:lpstr>
      <vt:lpstr>Critique</vt:lpstr>
      <vt:lpstr>PowerPoint Presentation</vt:lpstr>
      <vt:lpstr>Wilsey et al</vt:lpstr>
      <vt:lpstr>Experimental Procedures</vt:lpstr>
      <vt:lpstr>Baseline Characteristics</vt:lpstr>
      <vt:lpstr>Primary Outcome</vt:lpstr>
      <vt:lpstr>Primary Outcome</vt:lpstr>
      <vt:lpstr>Secondary Outcomes</vt:lpstr>
      <vt:lpstr>Secondary Outcomes</vt:lpstr>
      <vt:lpstr>Secondary Outcomes</vt:lpstr>
      <vt:lpstr>Secondary Outcomes</vt:lpstr>
      <vt:lpstr>Conclusion</vt:lpstr>
      <vt:lpstr>Critique</vt:lpstr>
      <vt:lpstr>Overall Conclusions</vt:lpstr>
      <vt:lpstr>Recommendations</vt:lpstr>
      <vt:lpstr>PowerPoint Presentation</vt:lpstr>
      <vt:lpstr>PowerPoint Presentation</vt:lpstr>
      <vt:lpstr>Ellis et al.</vt:lpstr>
      <vt:lpstr>Baseline Characteristics</vt:lpstr>
      <vt:lpstr>Experimental Flow</vt:lpstr>
      <vt:lpstr>Primary Outcome</vt:lpstr>
      <vt:lpstr>Conclusions</vt:lpstr>
      <vt:lpstr>Critique</vt:lpstr>
      <vt:lpstr>Health Canada Changes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Rachel Wu</cp:lastModifiedBy>
  <cp:revision>103</cp:revision>
  <dcterms:created xsi:type="dcterms:W3CDTF">2014-01-08T04:39:52Z</dcterms:created>
  <dcterms:modified xsi:type="dcterms:W3CDTF">2014-01-23T17:06:36Z</dcterms:modified>
</cp:coreProperties>
</file>