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9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72" r:id="rId22"/>
    <p:sldId id="281" r:id="rId23"/>
    <p:sldId id="282" r:id="rId24"/>
    <p:sldId id="283" r:id="rId25"/>
    <p:sldId id="284" r:id="rId26"/>
    <p:sldId id="273" r:id="rId27"/>
    <p:sldId id="285" r:id="rId28"/>
    <p:sldId id="286" r:id="rId29"/>
    <p:sldId id="287" r:id="rId30"/>
    <p:sldId id="288" r:id="rId31"/>
    <p:sldId id="289" r:id="rId32"/>
    <p:sldId id="274" r:id="rId33"/>
    <p:sldId id="291" r:id="rId34"/>
    <p:sldId id="290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1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Case 3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Microbiology Laboratory</a:t>
            </a:r>
          </a:p>
          <a:p>
            <a:r>
              <a:rPr lang="en-CA" dirty="0"/>
              <a:t>Created by Christy Hui</a:t>
            </a:r>
          </a:p>
        </p:txBody>
      </p:sp>
    </p:spTree>
    <p:extLst>
      <p:ext uri="{BB962C8B-B14F-4D97-AF65-F5344CB8AC3E}">
        <p14:creationId xmlns:p14="http://schemas.microsoft.com/office/powerpoint/2010/main" val="335915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1123837"/>
            <a:ext cx="3273551" cy="4601183"/>
          </a:xfrm>
        </p:spPr>
        <p:txBody>
          <a:bodyPr/>
          <a:lstStyle/>
          <a:p>
            <a:r>
              <a:rPr lang="en-CA" dirty="0"/>
              <a:t>Bronchoalveolar lavage (BAL)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types of BAL:</a:t>
            </a:r>
          </a:p>
          <a:p>
            <a:pPr lvl="1"/>
            <a:r>
              <a:rPr lang="en-CA" dirty="0"/>
              <a:t>Non-</a:t>
            </a:r>
            <a:r>
              <a:rPr lang="en-CA" dirty="0" err="1"/>
              <a:t>bronchoscopic</a:t>
            </a:r>
            <a:r>
              <a:rPr lang="en-CA" dirty="0"/>
              <a:t>: requires catheters insert through an endotracheal tube</a:t>
            </a:r>
          </a:p>
          <a:p>
            <a:pPr lvl="1"/>
            <a:r>
              <a:rPr lang="en-CA" dirty="0" err="1"/>
              <a:t>Bronchoscopic</a:t>
            </a:r>
            <a:r>
              <a:rPr lang="en-CA" dirty="0"/>
              <a:t>: uses a flexible bronchoscope to instill and withdraw saline solution</a:t>
            </a:r>
          </a:p>
          <a:p>
            <a:r>
              <a:rPr lang="en-CA" dirty="0"/>
              <a:t>Separation of mucus and BAL fluid (BALF) must take place through a filter of sterile cotton gauze or nylon mesh</a:t>
            </a:r>
          </a:p>
          <a:p>
            <a:r>
              <a:rPr lang="en-CA" dirty="0"/>
              <a:t>Cellular components are then identified</a:t>
            </a:r>
          </a:p>
          <a:p>
            <a:r>
              <a:rPr lang="en-CA" dirty="0"/>
              <a:t>BALF can also be centrifuged for direct identification of pathogens</a:t>
            </a:r>
          </a:p>
          <a:p>
            <a:r>
              <a:rPr lang="en-CA" dirty="0"/>
              <a:t>BALF can be prepared two ways for analysis:</a:t>
            </a:r>
          </a:p>
          <a:p>
            <a:pPr lvl="1"/>
            <a:r>
              <a:rPr lang="en-CA" dirty="0" err="1"/>
              <a:t>Cyto</a:t>
            </a:r>
            <a:r>
              <a:rPr lang="en-CA" dirty="0"/>
              <a:t>-spin preparation of whole BALF</a:t>
            </a:r>
          </a:p>
          <a:p>
            <a:pPr lvl="1"/>
            <a:r>
              <a:rPr lang="en-CA" dirty="0"/>
              <a:t>Re-suspension of specimen in a small amount of medium, then centrifuged</a:t>
            </a:r>
          </a:p>
        </p:txBody>
      </p:sp>
    </p:spTree>
    <p:extLst>
      <p:ext uri="{BB962C8B-B14F-4D97-AF65-F5344CB8AC3E}">
        <p14:creationId xmlns:p14="http://schemas.microsoft.com/office/powerpoint/2010/main" val="376547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Gastric Aspiration or Washing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Alternative method to collecting sputum from patients who are unable to cough up an adequate amount (i.e. children)</a:t>
            </a:r>
          </a:p>
          <a:p>
            <a:r>
              <a:rPr lang="en-CA" dirty="0"/>
              <a:t>A tube is used to suck up the sputum swallowed into the stomach after coughing into the throat</a:t>
            </a:r>
          </a:p>
          <a:p>
            <a:r>
              <a:rPr lang="en-CA" dirty="0"/>
              <a:t>Procedure is done in the morning, over a span of three days, prior to breakfast to receive optimal samples</a:t>
            </a:r>
          </a:p>
        </p:txBody>
      </p:sp>
    </p:spTree>
    <p:extLst>
      <p:ext uri="{BB962C8B-B14F-4D97-AF65-F5344CB8AC3E}">
        <p14:creationId xmlns:p14="http://schemas.microsoft.com/office/powerpoint/2010/main" val="22282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6" y="-748506"/>
            <a:ext cx="2947482" cy="4601183"/>
          </a:xfrm>
        </p:spPr>
        <p:txBody>
          <a:bodyPr/>
          <a:lstStyle/>
          <a:p>
            <a:r>
              <a:rPr lang="en-CA" dirty="0"/>
              <a:t>Chest X-Ray or Radiograph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diagnostic test used to visualize the inflammation of the lungs</a:t>
            </a:r>
          </a:p>
          <a:p>
            <a:pPr lvl="1"/>
            <a:r>
              <a:rPr lang="en-CA" dirty="0"/>
              <a:t>Abnormal shadow may be visible in the x-ray</a:t>
            </a:r>
          </a:p>
          <a:p>
            <a:pPr lvl="1"/>
            <a:r>
              <a:rPr lang="en-CA" dirty="0"/>
              <a:t>Lesions may also been seen</a:t>
            </a:r>
          </a:p>
          <a:p>
            <a:pPr lvl="1"/>
            <a:r>
              <a:rPr lang="en-CA" dirty="0"/>
              <a:t>These abnormalities normally occur in the apical and posterior region of the upper lobe or the superior segments of the lower lobe</a:t>
            </a:r>
          </a:p>
          <a:p>
            <a:r>
              <a:rPr lang="en-CA" dirty="0"/>
              <a:t>Likely signs of TB infection based on lesions such as mixed nodular and fibrotic lesions, which indicate a site of tubercle bacilli colonization and multiplication</a:t>
            </a:r>
          </a:p>
          <a:p>
            <a:r>
              <a:rPr lang="en-CA" dirty="0"/>
              <a:t>False positives may occur when not combined with genetic molecular testing or bacterial cultures </a:t>
            </a:r>
          </a:p>
          <a:p>
            <a:r>
              <a:rPr lang="en-CA" dirty="0"/>
              <a:t>This method may be expensive in less economically developed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079"/>
            <a:ext cx="3419475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00082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Arrow indicates lesion in the lungs</a:t>
            </a:r>
          </a:p>
        </p:txBody>
      </p:sp>
    </p:spTree>
    <p:extLst>
      <p:ext uri="{BB962C8B-B14F-4D97-AF65-F5344CB8AC3E}">
        <p14:creationId xmlns:p14="http://schemas.microsoft.com/office/powerpoint/2010/main" val="354338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Pleural fluid &amp; Urine test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Pleural fluid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Pleural fluid should be collected anaerobically using a balanced heparinized blood gas syringe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Urine test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A first morning sample (up to 40mL) should be collected over a span of three consecutive days.</a:t>
            </a:r>
          </a:p>
          <a:p>
            <a:r>
              <a:rPr lang="en-CA" dirty="0"/>
              <a:t>Samples should be refrigerated until processed.</a:t>
            </a:r>
          </a:p>
        </p:txBody>
      </p:sp>
    </p:spTree>
    <p:extLst>
      <p:ext uri="{BB962C8B-B14F-4D97-AF65-F5344CB8AC3E}">
        <p14:creationId xmlns:p14="http://schemas.microsoft.com/office/powerpoint/2010/main" val="346710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General tests are performed to narrow down the pathogenic species:</a:t>
            </a:r>
          </a:p>
          <a:p>
            <a:pPr lvl="1"/>
            <a:r>
              <a:rPr lang="en-CA" dirty="0"/>
              <a:t>Catalase test</a:t>
            </a:r>
          </a:p>
          <a:p>
            <a:pPr lvl="1"/>
            <a:r>
              <a:rPr lang="en-CA" dirty="0"/>
              <a:t>Pleural fluid test</a:t>
            </a:r>
          </a:p>
          <a:p>
            <a:pPr lvl="1"/>
            <a:r>
              <a:rPr lang="en-CA" dirty="0"/>
              <a:t>Antibiotic sensitivity test</a:t>
            </a:r>
          </a:p>
          <a:p>
            <a:pPr lvl="1"/>
            <a:r>
              <a:rPr lang="en-CA" dirty="0"/>
              <a:t>Gram stain</a:t>
            </a:r>
          </a:p>
          <a:p>
            <a:pPr lvl="1"/>
            <a:r>
              <a:rPr lang="en-CA" dirty="0"/>
              <a:t>Oxidase test</a:t>
            </a:r>
          </a:p>
          <a:p>
            <a:pPr lvl="1"/>
            <a:r>
              <a:rPr lang="en-CA" dirty="0"/>
              <a:t>Agglutination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03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Catalase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30670"/>
            <a:ext cx="7315200" cy="5120640"/>
          </a:xfrm>
        </p:spPr>
        <p:txBody>
          <a:bodyPr/>
          <a:lstStyle/>
          <a:p>
            <a:r>
              <a:rPr lang="en-CA" dirty="0"/>
              <a:t>Catalase is produced by aerobic bacteria, used to breakdown hydrogen peroxide into water and oxygen.</a:t>
            </a:r>
          </a:p>
          <a:p>
            <a:r>
              <a:rPr lang="en-CA" dirty="0"/>
              <a:t>In order to determine if the bacteria colony is catalase positive, 3% hydrogen peroxide is added to the culture</a:t>
            </a:r>
          </a:p>
          <a:p>
            <a:r>
              <a:rPr lang="en-CA" dirty="0"/>
              <a:t>If catalase is present, bubbling with occur </a:t>
            </a:r>
          </a:p>
        </p:txBody>
      </p:sp>
      <p:pic>
        <p:nvPicPr>
          <p:cNvPr id="1026" name="Picture 2" descr="File:Catase 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95" y="3819833"/>
            <a:ext cx="3940543" cy="23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3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Pleural Fluid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Pleural fluid can be used to determine if an infection is present</a:t>
            </a:r>
          </a:p>
          <a:p>
            <a:r>
              <a:rPr lang="en-CA" dirty="0"/>
              <a:t>Exudate fluid indicates an infection</a:t>
            </a:r>
          </a:p>
          <a:p>
            <a:pPr lvl="1"/>
            <a:r>
              <a:rPr lang="en-CA" dirty="0"/>
              <a:t>If infected with </a:t>
            </a:r>
            <a:r>
              <a:rPr lang="en-CA" i="1" dirty="0"/>
              <a:t>M. tuberculosis</a:t>
            </a:r>
            <a:r>
              <a:rPr lang="en-CA" dirty="0"/>
              <a:t>, pleural fluid will be a serous exudate</a:t>
            </a:r>
          </a:p>
          <a:p>
            <a:pPr lvl="1"/>
            <a:r>
              <a:rPr lang="en-CA" dirty="0"/>
              <a:t>If infected with </a:t>
            </a:r>
            <a:r>
              <a:rPr lang="en-CA" i="1" dirty="0"/>
              <a:t>S. pneumoniae</a:t>
            </a:r>
            <a:r>
              <a:rPr lang="en-CA" dirty="0"/>
              <a:t>, pleural fluid will be clear</a:t>
            </a:r>
          </a:p>
          <a:p>
            <a:pPr lvl="1"/>
            <a:r>
              <a:rPr lang="en-CA" dirty="0"/>
              <a:t>If infected with </a:t>
            </a:r>
            <a:r>
              <a:rPr lang="en-CA" i="1" dirty="0"/>
              <a:t>H. influenza</a:t>
            </a:r>
            <a:r>
              <a:rPr lang="en-CA" dirty="0"/>
              <a:t>, pleural fluid will be clear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10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Antibiotic Sensitivity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test is used to determine the appropriate antibiotic treatment</a:t>
            </a:r>
          </a:p>
          <a:p>
            <a:r>
              <a:rPr lang="en-CA" dirty="0"/>
              <a:t>Antibiotics are added bacteria cultures, then incubated for 18 hours</a:t>
            </a:r>
          </a:p>
          <a:p>
            <a:r>
              <a:rPr lang="en-CA" dirty="0"/>
              <a:t>Zone of inhibition is then measured, indicating the bacteria sensitivity to antibiotic</a:t>
            </a:r>
          </a:p>
        </p:txBody>
      </p:sp>
    </p:spTree>
    <p:extLst>
      <p:ext uri="{BB962C8B-B14F-4D97-AF65-F5344CB8AC3E}">
        <p14:creationId xmlns:p14="http://schemas.microsoft.com/office/powerpoint/2010/main" val="371309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72" y="-280009"/>
            <a:ext cx="2947482" cy="4601183"/>
          </a:xfrm>
        </p:spPr>
        <p:txBody>
          <a:bodyPr/>
          <a:lstStyle/>
          <a:p>
            <a:r>
              <a:rPr lang="en-CA" dirty="0"/>
              <a:t>Gram Stain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test is used to determine whether a bacteria is gram positive or gram negative</a:t>
            </a:r>
          </a:p>
          <a:p>
            <a:r>
              <a:rPr lang="en-CA" dirty="0"/>
              <a:t>Bacteria is fixed onto a microscope slide, then applied with a primary stain</a:t>
            </a:r>
          </a:p>
          <a:p>
            <a:r>
              <a:rPr lang="en-CA" dirty="0"/>
              <a:t>Crystal violet stains the cells a purple or blue colour</a:t>
            </a:r>
          </a:p>
          <a:p>
            <a:r>
              <a:rPr lang="en-CA" dirty="0"/>
              <a:t>Organic solvent is then added to extract the blue dye from the cells</a:t>
            </a:r>
          </a:p>
          <a:p>
            <a:r>
              <a:rPr lang="en-CA" dirty="0"/>
              <a:t>Gram negative bacteria is decolourized, while gram positive bacteria remains blue</a:t>
            </a:r>
          </a:p>
          <a:p>
            <a:r>
              <a:rPr lang="en-CA" dirty="0"/>
              <a:t>Safranin counterstain is applied to colour gram negative cells red/pink, while gram positive cells remain blue</a:t>
            </a:r>
          </a:p>
          <a:p>
            <a:endParaRPr lang="en-CA" dirty="0"/>
          </a:p>
        </p:txBody>
      </p:sp>
      <p:pic>
        <p:nvPicPr>
          <p:cNvPr id="2050" name="Picture 2" descr="File:Gram St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r="34250"/>
          <a:stretch/>
        </p:blipFill>
        <p:spPr bwMode="auto">
          <a:xfrm>
            <a:off x="238172" y="2610465"/>
            <a:ext cx="2962229" cy="29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Oxidase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to determine the presence of cytochrome oxidase in bacteria</a:t>
            </a:r>
          </a:p>
          <a:p>
            <a:pPr lvl="1"/>
            <a:r>
              <a:rPr lang="en-CA" dirty="0"/>
              <a:t>This enzyme is used for electron transport chain</a:t>
            </a:r>
          </a:p>
          <a:p>
            <a:r>
              <a:rPr lang="en-CA" dirty="0"/>
              <a:t>Filter paper is soaked with </a:t>
            </a:r>
            <a:r>
              <a:rPr lang="en-CA" dirty="0" err="1"/>
              <a:t>tetramethyl</a:t>
            </a:r>
            <a:r>
              <a:rPr lang="en-CA" dirty="0"/>
              <a:t>-p-phenylenediamine </a:t>
            </a:r>
            <a:r>
              <a:rPr lang="en-CA" dirty="0" err="1"/>
              <a:t>dihydrochlorine</a:t>
            </a:r>
            <a:r>
              <a:rPr lang="en-CA" dirty="0"/>
              <a:t> and moistened with sterile distilled water</a:t>
            </a:r>
          </a:p>
          <a:p>
            <a:r>
              <a:rPr lang="en-CA" dirty="0"/>
              <a:t>The bacteria of interest is then smeared onto the paper</a:t>
            </a:r>
          </a:p>
          <a:p>
            <a:r>
              <a:rPr lang="en-CA" dirty="0"/>
              <a:t>If it is oxidase positive, the area will become purple as the electron donor is oxidized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60" y="3841623"/>
            <a:ext cx="2667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common bacterial pathogens associated with infectious scenario are:</a:t>
            </a:r>
          </a:p>
          <a:p>
            <a:pPr lvl="1"/>
            <a:r>
              <a:rPr lang="en-CA" i="1" dirty="0"/>
              <a:t>Streptococcus pneumoniae</a:t>
            </a:r>
          </a:p>
          <a:p>
            <a:pPr lvl="1"/>
            <a:r>
              <a:rPr lang="en-CA" i="1" dirty="0"/>
              <a:t>Haemophilus influenza</a:t>
            </a:r>
          </a:p>
          <a:p>
            <a:pPr lvl="1"/>
            <a:r>
              <a:rPr lang="en-CA" i="1" dirty="0"/>
              <a:t>Mycobacterium tuberculosis</a:t>
            </a:r>
          </a:p>
        </p:txBody>
      </p:sp>
    </p:spTree>
    <p:extLst>
      <p:ext uri="{BB962C8B-B14F-4D97-AF65-F5344CB8AC3E}">
        <p14:creationId xmlns:p14="http://schemas.microsoft.com/office/powerpoint/2010/main" val="154726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Agglutination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Saline solution is dropped onto a microscope slide</a:t>
            </a:r>
          </a:p>
          <a:p>
            <a:r>
              <a:rPr lang="en-CA" dirty="0"/>
              <a:t>A homogenous suspension is made with bacterial colony </a:t>
            </a:r>
          </a:p>
          <a:p>
            <a:r>
              <a:rPr lang="en-CA" dirty="0"/>
              <a:t>A specific anti-serum is then added</a:t>
            </a:r>
          </a:p>
          <a:p>
            <a:r>
              <a:rPr lang="en-CA" dirty="0"/>
              <a:t>Visible clumping indicates a positive test</a:t>
            </a:r>
          </a:p>
        </p:txBody>
      </p:sp>
    </p:spTree>
    <p:extLst>
      <p:ext uri="{BB962C8B-B14F-4D97-AF65-F5344CB8AC3E}">
        <p14:creationId xmlns:p14="http://schemas.microsoft.com/office/powerpoint/2010/main" val="338292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Streptococcus pneumoniae </a:t>
            </a:r>
            <a:r>
              <a:rPr lang="en-CA" dirty="0"/>
              <a:t>specific testing</a:t>
            </a:r>
          </a:p>
          <a:p>
            <a:pPr lvl="1"/>
            <a:r>
              <a:rPr lang="en-CA" i="1" dirty="0"/>
              <a:t>Streptococcus pneumoniae </a:t>
            </a:r>
            <a:r>
              <a:rPr lang="en-CA" dirty="0"/>
              <a:t>culture</a:t>
            </a:r>
          </a:p>
          <a:p>
            <a:pPr lvl="1"/>
            <a:r>
              <a:rPr lang="en-CA" dirty="0"/>
              <a:t>Optochin sensitivity test</a:t>
            </a:r>
          </a:p>
          <a:p>
            <a:pPr lvl="1"/>
            <a:r>
              <a:rPr lang="en-CA" dirty="0"/>
              <a:t>Bile solubility test</a:t>
            </a:r>
          </a:p>
          <a:p>
            <a:pPr lvl="1"/>
            <a:r>
              <a:rPr lang="en-CA" dirty="0"/>
              <a:t>Urinary antigen test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95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Streptococcus pneumoniae </a:t>
            </a:r>
            <a:r>
              <a:rPr lang="en-CA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Streptococcus pneumoniae </a:t>
            </a:r>
            <a:r>
              <a:rPr lang="en-CA" dirty="0"/>
              <a:t>can be cultured on blood or chocolate agar plates in 5-10% CO2 environment</a:t>
            </a:r>
          </a:p>
          <a:p>
            <a:r>
              <a:rPr lang="en-CA" dirty="0"/>
              <a:t>Plates should be incubated at 37°c for 24-48 hours</a:t>
            </a:r>
          </a:p>
        </p:txBody>
      </p:sp>
    </p:spTree>
    <p:extLst>
      <p:ext uri="{BB962C8B-B14F-4D97-AF65-F5344CB8AC3E}">
        <p14:creationId xmlns:p14="http://schemas.microsoft.com/office/powerpoint/2010/main" val="14006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CA" dirty="0"/>
              <a:t>Optochin Sensitivity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CA" dirty="0"/>
              <a:t>Growth of </a:t>
            </a:r>
            <a:r>
              <a:rPr lang="en-CA" i="1" dirty="0"/>
              <a:t>S. pneumoniae </a:t>
            </a:r>
            <a:r>
              <a:rPr lang="en-CA" dirty="0"/>
              <a:t>can be inhibited in the presence of optochin</a:t>
            </a:r>
          </a:p>
          <a:p>
            <a:r>
              <a:rPr lang="en-CA" dirty="0"/>
              <a:t>Blood agar plate is inoculated with alpha-hemolytic isolates</a:t>
            </a:r>
          </a:p>
          <a:p>
            <a:r>
              <a:rPr lang="en-CA" dirty="0"/>
              <a:t>Optochin discs are applied to the plate and incubated at 37°c with 5-10% CO2 for 18-24 hours</a:t>
            </a:r>
          </a:p>
          <a:p>
            <a:r>
              <a:rPr lang="en-CA" dirty="0"/>
              <a:t>Zone of inhibition are then measured</a:t>
            </a:r>
          </a:p>
          <a:p>
            <a:pPr lvl="1"/>
            <a:r>
              <a:rPr lang="en-CA" dirty="0"/>
              <a:t>14mm or greater confirms the presence of S. pneumoniae</a:t>
            </a:r>
          </a:p>
          <a:p>
            <a:pPr lvl="1"/>
            <a:r>
              <a:rPr lang="en-CA" dirty="0"/>
              <a:t>Zones between 9mm and 13mm requires further testing using bile solubility</a:t>
            </a:r>
          </a:p>
        </p:txBody>
      </p:sp>
      <p:pic>
        <p:nvPicPr>
          <p:cNvPr id="1026" name="Picture 2" descr="File:Optochin Sensitivity 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30128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60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58" y="-857363"/>
            <a:ext cx="2947482" cy="4601183"/>
          </a:xfrm>
        </p:spPr>
        <p:txBody>
          <a:bodyPr/>
          <a:lstStyle/>
          <a:p>
            <a:r>
              <a:rPr lang="en-CA" dirty="0"/>
              <a:t>Bile Solubility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S. pneumoniae</a:t>
            </a:r>
            <a:r>
              <a:rPr lang="en-CA" dirty="0"/>
              <a:t> is lysed by bile</a:t>
            </a:r>
          </a:p>
          <a:p>
            <a:r>
              <a:rPr lang="en-CA" dirty="0"/>
              <a:t>Saline suspension of bacteria grown from blood agar is prepared and transferred into two tubes</a:t>
            </a:r>
          </a:p>
          <a:p>
            <a:r>
              <a:rPr lang="en-CA" dirty="0"/>
              <a:t>Turbidity should be 0.5 McFarlan standard</a:t>
            </a:r>
          </a:p>
          <a:p>
            <a:r>
              <a:rPr lang="en-CA" dirty="0"/>
              <a:t>0.5mL of 2% sodium deoxycholate is added to one tube, 0.5mL of saline is added to the other</a:t>
            </a:r>
          </a:p>
          <a:p>
            <a:pPr lvl="1"/>
            <a:r>
              <a:rPr lang="en-CA" dirty="0"/>
              <a:t>The tubes are shaken and incubated for 2 hours</a:t>
            </a:r>
          </a:p>
          <a:p>
            <a:r>
              <a:rPr lang="en-CA" dirty="0"/>
              <a:t>If </a:t>
            </a:r>
            <a:r>
              <a:rPr lang="en-CA" i="1" dirty="0"/>
              <a:t>S. pneumoniae </a:t>
            </a:r>
            <a:r>
              <a:rPr lang="en-CA" dirty="0"/>
              <a:t>is present, the tube will become clear or lose turbidity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7" y="2332003"/>
            <a:ext cx="2823633" cy="28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Urinary Antigen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S. pneumoniae </a:t>
            </a:r>
            <a:r>
              <a:rPr lang="en-CA" dirty="0"/>
              <a:t>has a polysaccharide capsule that is detectable in the urine using an immunochromatographic membrane assay</a:t>
            </a:r>
          </a:p>
          <a:p>
            <a:r>
              <a:rPr lang="en-CA" dirty="0"/>
              <a:t>Test cards are prepared rabbit antibody specific for </a:t>
            </a:r>
            <a:r>
              <a:rPr lang="en-CA" i="1" dirty="0"/>
              <a:t>S. pneumoniae</a:t>
            </a:r>
          </a:p>
          <a:p>
            <a:r>
              <a:rPr lang="en-CA" dirty="0"/>
              <a:t>It is then combined with a membrane that has a rabbit-specific </a:t>
            </a:r>
            <a:r>
              <a:rPr lang="en-CA" i="1" dirty="0"/>
              <a:t>S. pneumoniae</a:t>
            </a:r>
            <a:r>
              <a:rPr lang="en-CA" dirty="0"/>
              <a:t> and left to equalize</a:t>
            </a:r>
          </a:p>
          <a:p>
            <a:r>
              <a:rPr lang="en-CA" dirty="0"/>
              <a:t>A urine swab is inserted to the hole on the card. Another reagent is added to another hole in the test card</a:t>
            </a:r>
          </a:p>
          <a:p>
            <a:r>
              <a:rPr lang="en-CA" dirty="0"/>
              <a:t>If </a:t>
            </a:r>
            <a:r>
              <a:rPr lang="en-CA" i="1" dirty="0"/>
              <a:t>S. pneumoniae </a:t>
            </a:r>
            <a:r>
              <a:rPr lang="en-CA" dirty="0"/>
              <a:t>is present, two pink or purple lines appear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517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Mycobacterium tuberculosis </a:t>
            </a:r>
            <a:r>
              <a:rPr lang="en-CA" dirty="0"/>
              <a:t>specific testing</a:t>
            </a:r>
          </a:p>
          <a:p>
            <a:pPr lvl="1"/>
            <a:r>
              <a:rPr lang="en-CA" i="1" dirty="0"/>
              <a:t>Mycobacterium tuberculosis </a:t>
            </a:r>
            <a:r>
              <a:rPr lang="en-CA" dirty="0"/>
              <a:t>culture</a:t>
            </a:r>
          </a:p>
          <a:p>
            <a:pPr lvl="1"/>
            <a:r>
              <a:rPr lang="en-CA" dirty="0"/>
              <a:t>Acid-fast smear</a:t>
            </a:r>
          </a:p>
          <a:p>
            <a:pPr lvl="1"/>
            <a:r>
              <a:rPr lang="en-CA" dirty="0"/>
              <a:t>IFN-gamma release assay</a:t>
            </a:r>
          </a:p>
          <a:p>
            <a:pPr lvl="1"/>
            <a:r>
              <a:rPr lang="en-CA" dirty="0"/>
              <a:t>Niacin test</a:t>
            </a:r>
          </a:p>
          <a:p>
            <a:pPr lvl="1"/>
            <a:r>
              <a:rPr lang="en-CA" dirty="0"/>
              <a:t>High-performance liquid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69348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1652" cy="4601183"/>
          </a:xfrm>
        </p:spPr>
        <p:txBody>
          <a:bodyPr/>
          <a:lstStyle/>
          <a:p>
            <a:r>
              <a:rPr lang="en-CA" i="1" dirty="0"/>
              <a:t>Mycobacterium Tuberculosis</a:t>
            </a:r>
            <a:r>
              <a:rPr lang="en-CA" dirty="0"/>
              <a:t>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-355092"/>
            <a:ext cx="7315200" cy="5120640"/>
          </a:xfrm>
        </p:spPr>
        <p:txBody>
          <a:bodyPr/>
          <a:lstStyle/>
          <a:p>
            <a:r>
              <a:rPr lang="en-CA" i="1" dirty="0"/>
              <a:t>M. tuberculosis </a:t>
            </a:r>
            <a:r>
              <a:rPr lang="en-CA" dirty="0"/>
              <a:t>can be cultured on Lowenstein-Jenson medium or Middlebrook medium</a:t>
            </a:r>
          </a:p>
          <a:p>
            <a:pPr lvl="1"/>
            <a:r>
              <a:rPr lang="en-CA" dirty="0"/>
              <a:t>These mediums contain inhibitors to prevent bacteria other than M. tuberculosis from growing</a:t>
            </a:r>
          </a:p>
          <a:p>
            <a:r>
              <a:rPr lang="en-CA" dirty="0"/>
              <a:t>Colonies require 3-6 weeks to be visible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18" y="3374898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Acid-Fast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M. tuberculosis </a:t>
            </a:r>
            <a:r>
              <a:rPr lang="en-CA" dirty="0"/>
              <a:t>can be stained after an acid wash</a:t>
            </a:r>
          </a:p>
          <a:p>
            <a:r>
              <a:rPr lang="en-CA" dirty="0"/>
              <a:t>Sodium hypochlorite is added to bacteria sample</a:t>
            </a:r>
          </a:p>
          <a:p>
            <a:r>
              <a:rPr lang="en-CA" dirty="0"/>
              <a:t>8mL water is added and sample is centrifuged</a:t>
            </a:r>
          </a:p>
          <a:p>
            <a:r>
              <a:rPr lang="en-CA" dirty="0"/>
              <a:t>Remaining sediment is transferred to microscope slide and left to dry</a:t>
            </a:r>
          </a:p>
          <a:p>
            <a:r>
              <a:rPr lang="en-CA" dirty="0"/>
              <a:t>Finally the slide is stained using the </a:t>
            </a:r>
            <a:r>
              <a:rPr lang="en-CA" dirty="0" err="1"/>
              <a:t>Ziehl-Neelsen</a:t>
            </a:r>
            <a:r>
              <a:rPr lang="en-CA" dirty="0"/>
              <a:t> technique</a:t>
            </a:r>
          </a:p>
          <a:p>
            <a:r>
              <a:rPr lang="en-CA" dirty="0"/>
              <a:t>If </a:t>
            </a:r>
            <a:r>
              <a:rPr lang="en-CA" i="1" dirty="0"/>
              <a:t>M. tuberculosis </a:t>
            </a:r>
            <a:r>
              <a:rPr lang="en-CA" dirty="0"/>
              <a:t>is present, stain will turn the bacteria red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21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IFN-gamma Release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test measures a patient’s immune response to Mycobacterium using IFN-</a:t>
            </a:r>
            <a:r>
              <a:rPr lang="el-GR" dirty="0"/>
              <a:t>γ</a:t>
            </a:r>
            <a:r>
              <a:rPr lang="en-CA" dirty="0"/>
              <a:t> as biomarkers</a:t>
            </a:r>
          </a:p>
          <a:p>
            <a:r>
              <a:rPr lang="en-CA" dirty="0"/>
              <a:t>A blood sample is collected and tested for the specific lymphocytes</a:t>
            </a:r>
          </a:p>
          <a:p>
            <a:r>
              <a:rPr lang="en-CA" dirty="0"/>
              <a:t>Previous vaccination of BCG does not interfere with test results</a:t>
            </a:r>
          </a:p>
          <a:p>
            <a:r>
              <a:rPr lang="en-CA" dirty="0"/>
              <a:t>Can be used in conjunction with the tuberculin skin test to diagnose Tuberculosis</a:t>
            </a:r>
          </a:p>
        </p:txBody>
      </p:sp>
    </p:spTree>
    <p:extLst>
      <p:ext uri="{BB962C8B-B14F-4D97-AF65-F5344CB8AC3E}">
        <p14:creationId xmlns:p14="http://schemas.microsoft.com/office/powerpoint/2010/main" val="194089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Streptococcus pneumoniae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Gram positive, non-spore forming, non-motile cocci bacteria</a:t>
            </a:r>
          </a:p>
          <a:p>
            <a:r>
              <a:rPr lang="en-CA" dirty="0"/>
              <a:t>Alpha hemolytic: able to break down red blood cells via hydrogen peroxide</a:t>
            </a:r>
          </a:p>
          <a:p>
            <a:pPr lvl="1"/>
            <a:r>
              <a:rPr lang="en-CA" dirty="0"/>
              <a:t>Also causes damage to DNA and host cells</a:t>
            </a:r>
          </a:p>
          <a:p>
            <a:r>
              <a:rPr lang="en-CA" dirty="0"/>
              <a:t>Transmitted via direct contact with respiratory secretion such as mucus or saliva</a:t>
            </a:r>
          </a:p>
          <a:p>
            <a:r>
              <a:rPr lang="en-CA" dirty="0"/>
              <a:t>Community acquired pneumonia (CAP) is acquired outside of hospitals and healthcare settings</a:t>
            </a:r>
          </a:p>
          <a:p>
            <a:r>
              <a:rPr lang="en-CA" dirty="0"/>
              <a:t>Induces high fever, difficulty breathing, and rust-coloured sputum</a:t>
            </a:r>
          </a:p>
          <a:p>
            <a:r>
              <a:rPr lang="en-CA" dirty="0"/>
              <a:t>If left untreated, it can lead to chronic fever, pleuritic pain, arthritis, sinusitis, and septicemia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521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Niacin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Niacin is a metabolic by-product of </a:t>
            </a:r>
            <a:r>
              <a:rPr lang="en-CA" i="1" dirty="0"/>
              <a:t>M. tuberculosis</a:t>
            </a:r>
          </a:p>
          <a:p>
            <a:r>
              <a:rPr lang="en-CA" dirty="0"/>
              <a:t>Bacteria culture is swabbed onto filter paper with cyanogen bromide.</a:t>
            </a:r>
          </a:p>
          <a:p>
            <a:r>
              <a:rPr lang="en-CA" dirty="0"/>
              <a:t>If </a:t>
            </a:r>
            <a:r>
              <a:rPr lang="en-CA" i="1" dirty="0"/>
              <a:t>M. tuberculosis</a:t>
            </a:r>
            <a:r>
              <a:rPr lang="en-CA" dirty="0"/>
              <a:t> is present, the filter paper will become yellow</a:t>
            </a:r>
          </a:p>
        </p:txBody>
      </p:sp>
    </p:spTree>
    <p:extLst>
      <p:ext uri="{BB962C8B-B14F-4D97-AF65-F5344CB8AC3E}">
        <p14:creationId xmlns:p14="http://schemas.microsoft.com/office/powerpoint/2010/main" val="1545949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8999" cy="4601183"/>
          </a:xfrm>
        </p:spPr>
        <p:txBody>
          <a:bodyPr/>
          <a:lstStyle/>
          <a:p>
            <a:r>
              <a:rPr lang="en-CA" dirty="0"/>
              <a:t>High Performance Liquid Chromatography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test is used to determine different species of the Mycobacterium based on cell wall composition</a:t>
            </a:r>
          </a:p>
          <a:p>
            <a:r>
              <a:rPr lang="en-CA" dirty="0"/>
              <a:t>Generated elution spectrums are observed</a:t>
            </a:r>
          </a:p>
          <a:p>
            <a:pPr lvl="1"/>
            <a:r>
              <a:rPr lang="en-CA" i="1" dirty="0"/>
              <a:t>M. tuberculosis </a:t>
            </a:r>
            <a:r>
              <a:rPr lang="en-CA" dirty="0"/>
              <a:t>is diagnosed with the presence of mycolic acid</a:t>
            </a:r>
          </a:p>
        </p:txBody>
      </p:sp>
    </p:spTree>
    <p:extLst>
      <p:ext uri="{BB962C8B-B14F-4D97-AF65-F5344CB8AC3E}">
        <p14:creationId xmlns:p14="http://schemas.microsoft.com/office/powerpoint/2010/main" val="102429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Haemophilus influenza</a:t>
            </a:r>
            <a:r>
              <a:rPr lang="en-CA" dirty="0"/>
              <a:t> specific testing</a:t>
            </a:r>
          </a:p>
          <a:p>
            <a:pPr lvl="1"/>
            <a:r>
              <a:rPr lang="en-CA" i="1" dirty="0"/>
              <a:t>Haemophilus influenza </a:t>
            </a:r>
            <a:r>
              <a:rPr lang="en-CA" dirty="0"/>
              <a:t>culture</a:t>
            </a:r>
          </a:p>
          <a:p>
            <a:pPr lvl="1"/>
            <a:r>
              <a:rPr lang="en-CA" dirty="0"/>
              <a:t>X and V factor test</a:t>
            </a:r>
          </a:p>
        </p:txBody>
      </p:sp>
    </p:spTree>
    <p:extLst>
      <p:ext uri="{BB962C8B-B14F-4D97-AF65-F5344CB8AC3E}">
        <p14:creationId xmlns:p14="http://schemas.microsoft.com/office/powerpoint/2010/main" val="2156198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Haemophilus influenza </a:t>
            </a:r>
            <a:r>
              <a:rPr lang="en-CA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H. influenza</a:t>
            </a:r>
            <a:r>
              <a:rPr lang="en-CA" dirty="0"/>
              <a:t> can be cultured on blood agar plates, incubated in 5-10% CO2 at 37°c for 24048 hours</a:t>
            </a:r>
          </a:p>
        </p:txBody>
      </p:sp>
    </p:spTree>
    <p:extLst>
      <p:ext uri="{BB962C8B-B14F-4D97-AF65-F5344CB8AC3E}">
        <p14:creationId xmlns:p14="http://schemas.microsoft.com/office/powerpoint/2010/main" val="3849480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19" y="1190017"/>
            <a:ext cx="2947482" cy="4601183"/>
          </a:xfrm>
        </p:spPr>
        <p:txBody>
          <a:bodyPr/>
          <a:lstStyle/>
          <a:p>
            <a:r>
              <a:rPr lang="en-CA" dirty="0"/>
              <a:t>X and V Factor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419" y="-355092"/>
            <a:ext cx="7315200" cy="5120640"/>
          </a:xfrm>
        </p:spPr>
        <p:txBody>
          <a:bodyPr/>
          <a:lstStyle/>
          <a:p>
            <a:r>
              <a:rPr lang="en-CA" dirty="0"/>
              <a:t>Bacterial colony is cultured on a Mueller Hinton agar plate</a:t>
            </a:r>
          </a:p>
          <a:p>
            <a:r>
              <a:rPr lang="en-CA" dirty="0"/>
              <a:t>X, V, and XV factor discs are placed onto the plate and incubated</a:t>
            </a:r>
          </a:p>
          <a:p>
            <a:r>
              <a:rPr lang="en-CA" i="1" dirty="0"/>
              <a:t>H. influenza </a:t>
            </a:r>
            <a:r>
              <a:rPr lang="en-CA" dirty="0"/>
              <a:t>will only grow around the XV disc.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19" y="3048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3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3424" cy="4601183"/>
          </a:xfrm>
        </p:spPr>
        <p:txBody>
          <a:bodyPr/>
          <a:lstStyle/>
          <a:p>
            <a:r>
              <a:rPr lang="en-CA" dirty="0"/>
              <a:t>Expected Results of </a:t>
            </a:r>
            <a:r>
              <a:rPr lang="en-CA" i="1" dirty="0"/>
              <a:t>M. tuberculosis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646165"/>
              </p:ext>
            </p:extLst>
          </p:nvPr>
        </p:nvGraphicFramePr>
        <p:xfrm>
          <a:off x="3868738" y="8636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61346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4549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General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Catalase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Pleural fluid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Serous exudate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Gram Stain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dirty="0"/>
                        <a:t>Oxidase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99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29862"/>
              </p:ext>
            </p:extLst>
          </p:nvPr>
        </p:nvGraphicFramePr>
        <p:xfrm>
          <a:off x="3868738" y="3018971"/>
          <a:ext cx="7315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61346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4549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Bacteria Specific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Niacin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Acid-fast smear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dirty="0"/>
                        <a:t>High Performance Liquid Chromatography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Presence of mycolic acid indicates positive for M. tuberculosis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108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Results of </a:t>
            </a:r>
            <a:r>
              <a:rPr lang="en-CA" i="1" dirty="0"/>
              <a:t>S. pneumoniae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212573"/>
              </p:ext>
            </p:extLst>
          </p:nvPr>
        </p:nvGraphicFramePr>
        <p:xfrm>
          <a:off x="4021138" y="10160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61346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4549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General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Catalase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Pleural fluid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Clear exudate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Gram Stain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Positve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dirty="0"/>
                        <a:t>Oxidase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99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41695"/>
              </p:ext>
            </p:extLst>
          </p:nvPr>
        </p:nvGraphicFramePr>
        <p:xfrm>
          <a:off x="4021138" y="3424428"/>
          <a:ext cx="73152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61346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4549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Bacteria-specific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Optochin Sensitivity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 if &lt; 14mm zone of inhibition </a:t>
                      </a:r>
                    </a:p>
                    <a:p>
                      <a:r>
                        <a:rPr lang="en-CA" dirty="0"/>
                        <a:t>Bile solubility test required if zone of inhibition is 9mm-13mm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Bile Solubility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Urinary Antigen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 pink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4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05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Results of </a:t>
            </a:r>
            <a:r>
              <a:rPr lang="en-CA" i="1" dirty="0"/>
              <a:t>H. Influenza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20987"/>
              </p:ext>
            </p:extLst>
          </p:nvPr>
        </p:nvGraphicFramePr>
        <p:xfrm>
          <a:off x="4021138" y="1016000"/>
          <a:ext cx="7315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61346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4549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Catalase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Pleural fluid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Clear exudate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Gram Stain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dirty="0"/>
                        <a:t>Oxidase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dirty="0"/>
                        <a:t>X &amp; V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Grows only on XV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14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Haemophilus influenza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Opportunistic bacteria that results in pneumonia, epiglottitis, </a:t>
            </a:r>
            <a:r>
              <a:rPr lang="en-CA" dirty="0" err="1"/>
              <a:t>osteomyletis</a:t>
            </a:r>
            <a:r>
              <a:rPr lang="en-CA" dirty="0"/>
              <a:t> and bacteremia</a:t>
            </a:r>
          </a:p>
          <a:p>
            <a:r>
              <a:rPr lang="en-CA" dirty="0"/>
              <a:t>Six type of encapsulate </a:t>
            </a:r>
            <a:r>
              <a:rPr lang="en-CA" i="1" dirty="0"/>
              <a:t>H. influenza </a:t>
            </a:r>
            <a:r>
              <a:rPr lang="en-CA" dirty="0"/>
              <a:t>(a, b, c, d, e, f)</a:t>
            </a:r>
          </a:p>
          <a:p>
            <a:pPr lvl="1"/>
            <a:r>
              <a:rPr lang="en-CA" dirty="0"/>
              <a:t>Most common being type B (Hib)</a:t>
            </a:r>
          </a:p>
          <a:p>
            <a:r>
              <a:rPr lang="en-CA" dirty="0"/>
              <a:t>Transmission occurs via direct contact with respiratory fluids</a:t>
            </a:r>
          </a:p>
          <a:p>
            <a:r>
              <a:rPr lang="en-CA" dirty="0"/>
              <a:t>Capsule has been shown to resist phagocytosis and complement-mediated lysis</a:t>
            </a:r>
          </a:p>
          <a:p>
            <a:r>
              <a:rPr lang="en-CA" dirty="0"/>
              <a:t>Adherence is mediated by trimeric auto-transporter </a:t>
            </a:r>
            <a:r>
              <a:rPr lang="en-CA" dirty="0" err="1"/>
              <a:t>adhesins</a:t>
            </a:r>
            <a:r>
              <a:rPr lang="en-CA" dirty="0"/>
              <a:t> found on the outer bacterial membrane</a:t>
            </a:r>
          </a:p>
          <a:p>
            <a:r>
              <a:rPr lang="en-CA" dirty="0"/>
              <a:t>Induces low-grade fever, wheezing, and grey or cream-coloured sputum</a:t>
            </a:r>
          </a:p>
        </p:txBody>
      </p:sp>
    </p:spTree>
    <p:extLst>
      <p:ext uri="{BB962C8B-B14F-4D97-AF65-F5344CB8AC3E}">
        <p14:creationId xmlns:p14="http://schemas.microsoft.com/office/powerpoint/2010/main" val="181580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7" y="1123836"/>
            <a:ext cx="3061782" cy="4601183"/>
          </a:xfrm>
        </p:spPr>
        <p:txBody>
          <a:bodyPr/>
          <a:lstStyle/>
          <a:p>
            <a:r>
              <a:rPr lang="en-CA" i="1" dirty="0"/>
              <a:t>Mycobacterium pneumoniae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707036" cy="5120640"/>
          </a:xfrm>
        </p:spPr>
        <p:txBody>
          <a:bodyPr/>
          <a:lstStyle/>
          <a:p>
            <a:r>
              <a:rPr lang="en-CA" dirty="0"/>
              <a:t>Non-spore forming, non-motile, rod shaped aerobic bacteria</a:t>
            </a:r>
          </a:p>
          <a:p>
            <a:r>
              <a:rPr lang="en-CA" dirty="0"/>
              <a:t>Infection occurs via tiny droplets released into the air by sneezing, coughing, speaking or singing</a:t>
            </a:r>
          </a:p>
          <a:p>
            <a:r>
              <a:rPr lang="en-CA" dirty="0"/>
              <a:t>Two phases: latent and active</a:t>
            </a:r>
          </a:p>
          <a:p>
            <a:pPr lvl="1"/>
            <a:r>
              <a:rPr lang="en-CA" dirty="0"/>
              <a:t>Latent: bacteria remains in host in an inactive state, does not cause disease</a:t>
            </a:r>
          </a:p>
          <a:p>
            <a:pPr lvl="1"/>
            <a:r>
              <a:rPr lang="en-CA" dirty="0"/>
              <a:t>Active: bacteria multiples and causes infection; may follow latent phase</a:t>
            </a:r>
          </a:p>
          <a:p>
            <a:r>
              <a:rPr lang="en-CA" dirty="0"/>
              <a:t>Protein A promotes adherence while protein D inhibits phagocytosis</a:t>
            </a:r>
          </a:p>
          <a:p>
            <a:r>
              <a:rPr lang="en-CA" dirty="0"/>
              <a:t>Symptoms include coughing, chest pains (while breathing), fever, night sweats, chills, loss of appetite, weight loss, fatigue</a:t>
            </a:r>
          </a:p>
        </p:txBody>
      </p:sp>
    </p:spTree>
    <p:extLst>
      <p:ext uri="{BB962C8B-B14F-4D97-AF65-F5344CB8AC3E}">
        <p14:creationId xmlns:p14="http://schemas.microsoft.com/office/powerpoint/2010/main" val="320195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Sampling methods used in diagnosing Tuberculosis: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2917890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en-CA" dirty="0"/>
              <a:t>TB Skin Test</a:t>
            </a:r>
          </a:p>
          <a:p>
            <a:pPr marL="457200" indent="-457200">
              <a:buAutoNum type="alphaLcParenR"/>
            </a:pPr>
            <a:r>
              <a:rPr lang="en-CA" dirty="0"/>
              <a:t>TB Interferon-gamma Release Assays (IGRAs)</a:t>
            </a:r>
          </a:p>
          <a:p>
            <a:pPr marL="457200" indent="-457200">
              <a:buAutoNum type="alphaLcParenR"/>
            </a:pPr>
            <a:r>
              <a:rPr lang="en-CA" dirty="0"/>
              <a:t>Sputum smear microscopy</a:t>
            </a:r>
          </a:p>
          <a:p>
            <a:pPr marL="457200" indent="-457200">
              <a:buAutoNum type="alphaLcParenR"/>
            </a:pPr>
            <a:r>
              <a:rPr lang="en-CA" dirty="0"/>
              <a:t>Gastric aspiration or washing</a:t>
            </a:r>
          </a:p>
          <a:p>
            <a:pPr marL="457200" indent="-457200">
              <a:buAutoNum type="alphaLcParenR"/>
            </a:pPr>
            <a:r>
              <a:rPr lang="en-CA" dirty="0"/>
              <a:t>Chest X-Ray or Radiograph</a:t>
            </a:r>
          </a:p>
          <a:p>
            <a:pPr marL="457200" indent="-457200">
              <a:buAutoNum type="alphaLcParenR"/>
            </a:pP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dirty="0"/>
              <a:t>Sampling methods used in diagnosing pneumonia:</a:t>
            </a:r>
          </a:p>
          <a:p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CA" dirty="0" err="1"/>
              <a:t>Mantoux</a:t>
            </a:r>
            <a:r>
              <a:rPr lang="en-CA" dirty="0"/>
              <a:t> skin test</a:t>
            </a:r>
          </a:p>
          <a:p>
            <a:pPr marL="457200" indent="-457200">
              <a:buAutoNum type="alphaLcParenR"/>
            </a:pPr>
            <a:r>
              <a:rPr lang="en-CA" dirty="0"/>
              <a:t>Interferon-gamma Release Assays (IGRAs)</a:t>
            </a:r>
          </a:p>
          <a:p>
            <a:pPr marL="457200" indent="-457200">
              <a:buAutoNum type="alphaLcParenR"/>
            </a:pPr>
            <a:r>
              <a:rPr lang="en-CA" dirty="0"/>
              <a:t>Sputum smear microscopy</a:t>
            </a:r>
          </a:p>
          <a:p>
            <a:pPr marL="457200" indent="-457200">
              <a:buAutoNum type="alphaLcParenR"/>
            </a:pPr>
            <a:r>
              <a:rPr lang="en-CA" dirty="0"/>
              <a:t>Bronchoalveolar lavage</a:t>
            </a:r>
          </a:p>
          <a:p>
            <a:pPr marL="457200" indent="-457200">
              <a:buAutoNum type="alphaLcParenR"/>
            </a:pPr>
            <a:r>
              <a:rPr lang="en-CA" dirty="0"/>
              <a:t>Gastric aspiration or washing</a:t>
            </a:r>
          </a:p>
          <a:p>
            <a:pPr marL="457200" indent="-457200">
              <a:buAutoNum type="alphaLcParenR"/>
            </a:pPr>
            <a:r>
              <a:rPr lang="en-CA" dirty="0"/>
              <a:t>Pleural fluid</a:t>
            </a:r>
          </a:p>
          <a:p>
            <a:pPr marL="457200" indent="-457200">
              <a:buAutoNum type="alphaLcParenR"/>
            </a:pPr>
            <a:r>
              <a:rPr lang="en-CA" dirty="0"/>
              <a:t>Urine test</a:t>
            </a:r>
          </a:p>
          <a:p>
            <a:pPr marL="457200" indent="-457200">
              <a:buAutoNum type="alphaLcParenR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764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06" y="-530791"/>
            <a:ext cx="2947482" cy="4601183"/>
          </a:xfrm>
        </p:spPr>
        <p:txBody>
          <a:bodyPr/>
          <a:lstStyle/>
          <a:p>
            <a:r>
              <a:rPr lang="en-CA" dirty="0"/>
              <a:t>Tuberculosis Skin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Mantoux</a:t>
            </a:r>
            <a:r>
              <a:rPr lang="en-CA" dirty="0"/>
              <a:t> tuberculin skin test</a:t>
            </a:r>
          </a:p>
          <a:p>
            <a:pPr lvl="1"/>
            <a:r>
              <a:rPr lang="en-CA" dirty="0"/>
              <a:t>Can be used to test for TB or pneumonia</a:t>
            </a:r>
          </a:p>
          <a:p>
            <a:pPr lvl="1"/>
            <a:r>
              <a:rPr lang="en-CA" dirty="0"/>
              <a:t>Injects tuberculin fluid into the skin of the arm</a:t>
            </a:r>
          </a:p>
          <a:p>
            <a:pPr lvl="1"/>
            <a:r>
              <a:rPr lang="en-CA" dirty="0"/>
              <a:t>If area of injection is raised and swollen, it is likely the individual is infected with tuberculosis</a:t>
            </a:r>
          </a:p>
          <a:p>
            <a:pPr lvl="1"/>
            <a:r>
              <a:rPr lang="en-CA" dirty="0"/>
              <a:t>Skin test has low specificity, it may produce false positives</a:t>
            </a:r>
          </a:p>
          <a:p>
            <a:pPr lvl="1"/>
            <a:r>
              <a:rPr lang="en-CA" dirty="0"/>
              <a:t>BCG, a vaccination against TB, may also false positive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" y="2766398"/>
            <a:ext cx="3218350" cy="32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2073" cy="4601183"/>
          </a:xfrm>
        </p:spPr>
        <p:txBody>
          <a:bodyPr/>
          <a:lstStyle/>
          <a:p>
            <a:r>
              <a:rPr lang="en-CA" dirty="0"/>
              <a:t>Interferon Gamma Release Assays (IGRAs)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CA" dirty="0"/>
              <a:t>Blood tests used to measure the immune response to infection</a:t>
            </a:r>
            <a:endParaRPr lang="en-CA" i="1" dirty="0"/>
          </a:p>
          <a:p>
            <a:pPr lvl="1"/>
            <a:r>
              <a:rPr lang="en-CA" dirty="0"/>
              <a:t>Detects the levels of interferon gamma (IFN-</a:t>
            </a:r>
            <a:r>
              <a:rPr lang="el-GR" dirty="0"/>
              <a:t>γ</a:t>
            </a:r>
            <a:r>
              <a:rPr lang="en-CA" dirty="0"/>
              <a:t>), which are only present during infection</a:t>
            </a:r>
          </a:p>
          <a:p>
            <a:pPr lvl="1"/>
            <a:r>
              <a:rPr lang="en-CA" dirty="0"/>
              <a:t>Only used to test latent TB </a:t>
            </a:r>
          </a:p>
          <a:p>
            <a:r>
              <a:rPr lang="en-CA" dirty="0"/>
              <a:t>A quick blood test done in a single visit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64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Sputum Smear Microscopy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Sputum is a thick fluid buildup in the lungs as a response to pathogens in the respiratory track</a:t>
            </a:r>
          </a:p>
          <a:p>
            <a:r>
              <a:rPr lang="en-CA" dirty="0"/>
              <a:t>Collected by the patient coughing into a sterile cup</a:t>
            </a:r>
          </a:p>
          <a:p>
            <a:r>
              <a:rPr lang="en-CA" dirty="0"/>
              <a:t>Collected sputum is smeared onto a glass slide and examined under the microscope for signs of mycobacterium. </a:t>
            </a:r>
          </a:p>
          <a:p>
            <a:r>
              <a:rPr lang="en-CA" dirty="0"/>
              <a:t>Quick, efficient, cost-effective method of testing for TB</a:t>
            </a:r>
          </a:p>
          <a:p>
            <a:r>
              <a:rPr lang="en-CA" dirty="0"/>
              <a:t>Low sensitivity in testing, false positives may be produced</a:t>
            </a:r>
          </a:p>
          <a:p>
            <a:r>
              <a:rPr lang="en-CA" dirty="0"/>
              <a:t>Fluorescent microscopy can improve the accuracy</a:t>
            </a:r>
          </a:p>
          <a:p>
            <a:pPr lvl="1"/>
            <a:r>
              <a:rPr lang="en-CA" dirty="0"/>
              <a:t>However, this method is less cost efficient</a:t>
            </a:r>
          </a:p>
        </p:txBody>
      </p:sp>
    </p:spTree>
    <p:extLst>
      <p:ext uri="{BB962C8B-B14F-4D97-AF65-F5344CB8AC3E}">
        <p14:creationId xmlns:p14="http://schemas.microsoft.com/office/powerpoint/2010/main" val="351640936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537</TotalTime>
  <Words>1932</Words>
  <Application>Microsoft Office PowerPoint</Application>
  <PresentationFormat>Widescreen</PresentationFormat>
  <Paragraphs>255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Corbel</vt:lpstr>
      <vt:lpstr>Wingdings 2</vt:lpstr>
      <vt:lpstr>Frame</vt:lpstr>
      <vt:lpstr>Case 3 Summary</vt:lpstr>
      <vt:lpstr>PowerPoint Presentation</vt:lpstr>
      <vt:lpstr>Streptococcus pneumoniae</vt:lpstr>
      <vt:lpstr>Haemophilus influenza</vt:lpstr>
      <vt:lpstr>Mycobacterium pneumoniae</vt:lpstr>
      <vt:lpstr>PowerPoint Presentation</vt:lpstr>
      <vt:lpstr>Tuberculosis Skin Test</vt:lpstr>
      <vt:lpstr>Interferon Gamma Release Assays (IGRAs)</vt:lpstr>
      <vt:lpstr>Sputum Smear Microscopy Test</vt:lpstr>
      <vt:lpstr>Bronchoalveolar lavage (BAL)</vt:lpstr>
      <vt:lpstr>Gastric Aspiration or Washing</vt:lpstr>
      <vt:lpstr>Chest X-Ray or Radiograph</vt:lpstr>
      <vt:lpstr>Pleural fluid &amp; Urine test</vt:lpstr>
      <vt:lpstr>PowerPoint Presentation</vt:lpstr>
      <vt:lpstr>Catalase test</vt:lpstr>
      <vt:lpstr>Pleural Fluid Test</vt:lpstr>
      <vt:lpstr>Antibiotic Sensitivity Test</vt:lpstr>
      <vt:lpstr>Gram Stain</vt:lpstr>
      <vt:lpstr>Oxidase Test</vt:lpstr>
      <vt:lpstr>Agglutination</vt:lpstr>
      <vt:lpstr>PowerPoint Presentation</vt:lpstr>
      <vt:lpstr>Streptococcus pneumoniae culture</vt:lpstr>
      <vt:lpstr>Optochin Sensitivity Test</vt:lpstr>
      <vt:lpstr>Bile Solubility Test</vt:lpstr>
      <vt:lpstr>Urinary Antigen Test</vt:lpstr>
      <vt:lpstr>PowerPoint Presentation</vt:lpstr>
      <vt:lpstr>Mycobacterium Tuberculosis Culture</vt:lpstr>
      <vt:lpstr>Acid-Fast Smear</vt:lpstr>
      <vt:lpstr>IFN-gamma Release Assay</vt:lpstr>
      <vt:lpstr>Niacin Test</vt:lpstr>
      <vt:lpstr>High Performance Liquid Chromatography</vt:lpstr>
      <vt:lpstr>PowerPoint Presentation</vt:lpstr>
      <vt:lpstr>Haemophilus influenza culture</vt:lpstr>
      <vt:lpstr>X and V Factor Test</vt:lpstr>
      <vt:lpstr>Expected Results of M. tuberculosis</vt:lpstr>
      <vt:lpstr>Expected Results of S. pneumoniae</vt:lpstr>
      <vt:lpstr>Expected Results of H. Influenza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3 Summary</dc:title>
  <dc:creator>Christy Hui</dc:creator>
  <cp:lastModifiedBy>Christy Hui</cp:lastModifiedBy>
  <cp:revision>42</cp:revision>
  <dcterms:created xsi:type="dcterms:W3CDTF">2017-03-17T06:11:00Z</dcterms:created>
  <dcterms:modified xsi:type="dcterms:W3CDTF">2017-03-19T06:49:07Z</dcterms:modified>
</cp:coreProperties>
</file>