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1" r:id="rId1"/>
  </p:sldMasterIdLst>
  <p:notesMasterIdLst>
    <p:notesMasterId r:id="rId26"/>
  </p:notesMasterIdLst>
  <p:sldIdLst>
    <p:sldId id="256" r:id="rId2"/>
    <p:sldId id="275" r:id="rId3"/>
    <p:sldId id="276" r:id="rId4"/>
    <p:sldId id="262" r:id="rId5"/>
    <p:sldId id="277" r:id="rId6"/>
    <p:sldId id="259" r:id="rId7"/>
    <p:sldId id="264" r:id="rId8"/>
    <p:sldId id="258" r:id="rId9"/>
    <p:sldId id="281" r:id="rId10"/>
    <p:sldId id="284" r:id="rId11"/>
    <p:sldId id="291" r:id="rId12"/>
    <p:sldId id="260" r:id="rId13"/>
    <p:sldId id="292" r:id="rId14"/>
    <p:sldId id="283" r:id="rId15"/>
    <p:sldId id="266" r:id="rId16"/>
    <p:sldId id="286" r:id="rId17"/>
    <p:sldId id="287" r:id="rId18"/>
    <p:sldId id="293" r:id="rId19"/>
    <p:sldId id="269" r:id="rId20"/>
    <p:sldId id="289" r:id="rId21"/>
    <p:sldId id="290" r:id="rId22"/>
    <p:sldId id="294" r:id="rId23"/>
    <p:sldId id="295" r:id="rId24"/>
    <p:sldId id="29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E9D5"/>
    <a:srgbClr val="CEEEE8"/>
    <a:srgbClr val="E09E8F"/>
    <a:srgbClr val="ADF4DC"/>
    <a:srgbClr val="B5FEE2"/>
    <a:srgbClr val="DCC2E7"/>
    <a:srgbClr val="CED2E4"/>
    <a:srgbClr val="072C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5"/>
    <p:restoredTop sz="77194"/>
  </p:normalViewPr>
  <p:slideViewPr>
    <p:cSldViewPr snapToGrid="0" snapToObjects="1">
      <p:cViewPr>
        <p:scale>
          <a:sx n="89" d="100"/>
          <a:sy n="89" d="100"/>
        </p:scale>
        <p:origin x="7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0FCD2-62F2-214E-A9AD-604851D06EDC}" type="datetimeFigureOut">
              <a:rPr lang="en-US" smtClean="0"/>
              <a:t>4/5/18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FD548-A695-2F42-AEA1-FA25B79087F1}" type="slidenum">
              <a:rPr lang="en-US" smtClean="0"/>
              <a:t>‹#›</a:t>
            </a:fld>
            <a:endParaRPr lang="en-US"/>
          </a:p>
        </p:txBody>
      </p:sp>
    </p:spTree>
    <p:extLst>
      <p:ext uri="{BB962C8B-B14F-4D97-AF65-F5344CB8AC3E}">
        <p14:creationId xmlns:p14="http://schemas.microsoft.com/office/powerpoint/2010/main" val="42388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FD548-A695-2F42-AEA1-FA25B79087F1}" type="slidenum">
              <a:rPr lang="en-US" smtClean="0"/>
              <a:t>3</a:t>
            </a:fld>
            <a:endParaRPr lang="en-US"/>
          </a:p>
        </p:txBody>
      </p:sp>
    </p:spTree>
    <p:extLst>
      <p:ext uri="{BB962C8B-B14F-4D97-AF65-F5344CB8AC3E}">
        <p14:creationId xmlns:p14="http://schemas.microsoft.com/office/powerpoint/2010/main" val="106222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ABE3C1-DBE1-495D-B57B-2849774B866A}" type="datetimeFigureOut">
              <a:rPr lang="en-US" smtClean="0"/>
              <a:t>4/5/18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3F48C-C7C6-4055-9F49-3777875E72AE}" type="datetimeFigureOut">
              <a:rPr lang="en-US" smtClean="0"/>
              <a:t>4/5/18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78E61D-D431-422C-9764-11DAFE33AB63}" type="datetimeFigureOut">
              <a:rPr lang="en-US" smtClean="0"/>
              <a:t>4/5/18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DE42F4-6EEF-4EF7-8ED4-2208F0F89A08}" type="datetimeFigureOut">
              <a:rPr lang="en-US" smtClean="0"/>
              <a:t>4/5/18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4/5/18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5A6C69-6797-4E8A-BF37-F2C3751466E9}" type="datetimeFigureOut">
              <a:rPr lang="en-US" smtClean="0"/>
              <a:t>4/5/18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2014A1-A632-4878-A0D3-F52BA7563730}" type="datetimeFigureOut">
              <a:rPr lang="en-US" smtClean="0"/>
              <a:t>4/5/18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99F462-093F-4566-844B-4C71F2739DA5}" type="datetimeFigureOut">
              <a:rPr lang="en-US" smtClean="0"/>
              <a:t>4/5/18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4/5/18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4/5/18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4/5/18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t>4/5/18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5184886"/>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24743" y="-1"/>
            <a:ext cx="10167258" cy="6858001"/>
          </a:xfrm>
          <a:prstGeom prst="rect">
            <a:avLst/>
          </a:prstGeom>
          <a:solidFill>
            <a:srgbClr val="00206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 name="Title 1"/>
          <p:cNvSpPr>
            <a:spLocks noGrp="1"/>
          </p:cNvSpPr>
          <p:nvPr>
            <p:ph type="ctrTitle"/>
          </p:nvPr>
        </p:nvSpPr>
        <p:spPr>
          <a:xfrm>
            <a:off x="2454145" y="852760"/>
            <a:ext cx="9418320" cy="4041648"/>
          </a:xfrm>
        </p:spPr>
        <p:txBody>
          <a:bodyPr>
            <a:normAutofit/>
          </a:bodyPr>
          <a:lstStyle/>
          <a:p>
            <a:pPr algn="l"/>
            <a:r>
              <a:rPr lang="en-US" sz="4000" dirty="0" smtClean="0">
                <a:solidFill>
                  <a:schemeClr val="bg1"/>
                </a:solidFill>
                <a:latin typeface="Cambria" charset="0"/>
                <a:ea typeface="Cambria" charset="0"/>
                <a:cs typeface="Cambria" charset="0"/>
              </a:rPr>
              <a:t>The Immune Response:</a:t>
            </a:r>
            <a:r>
              <a:rPr lang="en-US" sz="9600" dirty="0" smtClean="0">
                <a:solidFill>
                  <a:schemeClr val="bg1"/>
                </a:solidFill>
                <a:latin typeface="Cambria" charset="0"/>
                <a:ea typeface="Cambria" charset="0"/>
                <a:cs typeface="Cambria" charset="0"/>
              </a:rPr>
              <a:t/>
            </a:r>
            <a:br>
              <a:rPr lang="en-US" sz="9600" dirty="0" smtClean="0">
                <a:solidFill>
                  <a:schemeClr val="bg1"/>
                </a:solidFill>
                <a:latin typeface="Cambria" charset="0"/>
                <a:ea typeface="Cambria" charset="0"/>
                <a:cs typeface="Cambria" charset="0"/>
              </a:rPr>
            </a:br>
            <a:r>
              <a:rPr lang="en-US" sz="11500" dirty="0" smtClean="0">
                <a:solidFill>
                  <a:schemeClr val="bg1"/>
                </a:solidFill>
                <a:latin typeface="Cambria" charset="0"/>
                <a:ea typeface="Cambria" charset="0"/>
                <a:cs typeface="Cambria" charset="0"/>
              </a:rPr>
              <a:t>Mastitis</a:t>
            </a:r>
            <a:endParaRPr lang="en-US" sz="11500" i="1" dirty="0">
              <a:solidFill>
                <a:schemeClr val="bg1"/>
              </a:solidFill>
              <a:latin typeface="Cambria" charset="0"/>
              <a:ea typeface="Cambria" charset="0"/>
              <a:cs typeface="Cambria" charset="0"/>
            </a:endParaRPr>
          </a:p>
        </p:txBody>
      </p:sp>
      <p:sp>
        <p:nvSpPr>
          <p:cNvPr id="3" name="Subtitle 2"/>
          <p:cNvSpPr>
            <a:spLocks noGrp="1"/>
          </p:cNvSpPr>
          <p:nvPr>
            <p:ph type="subTitle" idx="1"/>
          </p:nvPr>
        </p:nvSpPr>
        <p:spPr>
          <a:xfrm>
            <a:off x="3522617" y="5030384"/>
            <a:ext cx="9418320" cy="1691640"/>
          </a:xfrm>
        </p:spPr>
        <p:txBody>
          <a:bodyPr/>
          <a:lstStyle/>
          <a:p>
            <a:pPr algn="l"/>
            <a:r>
              <a:rPr lang="en-US" dirty="0" smtClean="0">
                <a:solidFill>
                  <a:schemeClr val="bg1"/>
                </a:solidFill>
                <a:latin typeface="Cambria" charset="0"/>
                <a:ea typeface="Cambria" charset="0"/>
                <a:cs typeface="Cambria" charset="0"/>
              </a:rPr>
              <a:t>By: Brittaney Luu</a:t>
            </a:r>
            <a:endParaRPr lang="en-US" dirty="0">
              <a:solidFill>
                <a:schemeClr val="bg1"/>
              </a:solidFill>
              <a:latin typeface="Cambria" charset="0"/>
              <a:ea typeface="Cambria" charset="0"/>
              <a:cs typeface="Cambria" charset="0"/>
            </a:endParaRPr>
          </a:p>
        </p:txBody>
      </p:sp>
      <p:sp>
        <p:nvSpPr>
          <p:cNvPr id="7" name="Rectangle 6"/>
          <p:cNvSpPr/>
          <p:nvPr/>
        </p:nvSpPr>
        <p:spPr>
          <a:xfrm rot="16200000">
            <a:off x="-1349324" y="3374066"/>
            <a:ext cx="6858000" cy="10986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32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1575361"/>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 name="TextBox 6"/>
          <p:cNvSpPr txBox="1"/>
          <p:nvPr/>
        </p:nvSpPr>
        <p:spPr>
          <a:xfrm>
            <a:off x="423334" y="262427"/>
            <a:ext cx="7145865" cy="923330"/>
          </a:xfrm>
          <a:prstGeom prst="rect">
            <a:avLst/>
          </a:prstGeom>
          <a:noFill/>
        </p:spPr>
        <p:txBody>
          <a:bodyPr wrap="square" rtlCol="0">
            <a:spAutoFit/>
          </a:bodyPr>
          <a:lstStyle/>
          <a:p>
            <a:r>
              <a:rPr lang="en-US" sz="5400" b="1" dirty="0" smtClean="0">
                <a:solidFill>
                  <a:schemeClr val="bg1"/>
                </a:solidFill>
                <a:latin typeface="Cambria" charset="0"/>
                <a:ea typeface="Cambria" charset="0"/>
                <a:cs typeface="Cambria" charset="0"/>
              </a:rPr>
              <a:t>Complement System</a:t>
            </a:r>
            <a:endParaRPr lang="en-US" sz="5400" b="1" dirty="0">
              <a:solidFill>
                <a:schemeClr val="bg1"/>
              </a:solidFill>
              <a:latin typeface="Cambria" charset="0"/>
              <a:ea typeface="Cambria" charset="0"/>
              <a:cs typeface="Cambria" charset="0"/>
            </a:endParaRPr>
          </a:p>
        </p:txBody>
      </p:sp>
      <p:sp>
        <p:nvSpPr>
          <p:cNvPr id="19" name="Rectangle 18"/>
          <p:cNvSpPr/>
          <p:nvPr/>
        </p:nvSpPr>
        <p:spPr>
          <a:xfrm>
            <a:off x="0" y="1575361"/>
            <a:ext cx="12192000" cy="52826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charset="2"/>
              <a:buChar char="Ø"/>
            </a:pPr>
            <a:r>
              <a:rPr lang="en-US" sz="3200" dirty="0" smtClean="0">
                <a:solidFill>
                  <a:schemeClr val="accent1">
                    <a:lumMod val="50000"/>
                  </a:schemeClr>
                </a:solidFill>
                <a:latin typeface="Cambria" charset="0"/>
                <a:ea typeface="Cambria" charset="0"/>
                <a:cs typeface="Cambria" charset="0"/>
              </a:rPr>
              <a:t>C3b and C3bi are vital components of the innate immune response </a:t>
            </a:r>
          </a:p>
          <a:p>
            <a:pPr marL="571500" indent="-571500">
              <a:buFont typeface="Wingdings" charset="2"/>
              <a:buChar char="Ø"/>
            </a:pPr>
            <a:endParaRPr lang="en-US" sz="3200" dirty="0" smtClean="0">
              <a:solidFill>
                <a:schemeClr val="accent1">
                  <a:lumMod val="50000"/>
                </a:schemeClr>
              </a:solidFill>
              <a:latin typeface="Cambria" charset="0"/>
              <a:ea typeface="Cambria" charset="0"/>
              <a:cs typeface="Cambria" charset="0"/>
            </a:endParaRPr>
          </a:p>
          <a:p>
            <a:pPr marL="571500" indent="-571500">
              <a:buFont typeface="Wingdings" charset="2"/>
              <a:buChar char="Ø"/>
            </a:pPr>
            <a:r>
              <a:rPr lang="en-US" sz="3200" dirty="0" smtClean="0">
                <a:solidFill>
                  <a:schemeClr val="accent1">
                    <a:lumMod val="50000"/>
                  </a:schemeClr>
                </a:solidFill>
                <a:latin typeface="Cambria" charset="0"/>
                <a:ea typeface="Cambria" charset="0"/>
                <a:cs typeface="Cambria" charset="0"/>
              </a:rPr>
              <a:t>They bind and coat pathogens due for phagocytosis</a:t>
            </a:r>
          </a:p>
          <a:p>
            <a:pPr marL="571500" indent="-571500">
              <a:buFont typeface="Wingdings" charset="2"/>
              <a:buChar char="Ø"/>
            </a:pPr>
            <a:endParaRPr lang="en-US" sz="3200" dirty="0" smtClean="0">
              <a:solidFill>
                <a:schemeClr val="accent1">
                  <a:lumMod val="50000"/>
                </a:schemeClr>
              </a:solidFill>
              <a:latin typeface="Cambria" charset="0"/>
              <a:ea typeface="Cambria" charset="0"/>
              <a:cs typeface="Cambria" charset="0"/>
            </a:endParaRPr>
          </a:p>
          <a:p>
            <a:pPr marL="571500" indent="-571500">
              <a:buFont typeface="Wingdings" charset="2"/>
              <a:buChar char="Ø"/>
            </a:pPr>
            <a:endParaRPr lang="en-US" sz="3200" dirty="0">
              <a:solidFill>
                <a:schemeClr val="accent1">
                  <a:lumMod val="50000"/>
                </a:schemeClr>
              </a:solidFill>
              <a:latin typeface="Cambria" charset="0"/>
              <a:ea typeface="Cambria" charset="0"/>
              <a:cs typeface="Cambria" charset="0"/>
            </a:endParaRPr>
          </a:p>
          <a:p>
            <a:pPr marL="571500" indent="-571500">
              <a:buFont typeface="Wingdings" charset="2"/>
              <a:buChar char="Ø"/>
            </a:pPr>
            <a:endParaRPr lang="en-US" sz="3200" dirty="0">
              <a:solidFill>
                <a:schemeClr val="accent1">
                  <a:lumMod val="50000"/>
                </a:schemeClr>
              </a:solidFill>
              <a:latin typeface="Cambria" charset="0"/>
              <a:ea typeface="Cambria" charset="0"/>
              <a:cs typeface="Cambria" charset="0"/>
            </a:endParaRPr>
          </a:p>
        </p:txBody>
      </p:sp>
    </p:spTree>
    <p:extLst>
      <p:ext uri="{BB962C8B-B14F-4D97-AF65-F5344CB8AC3E}">
        <p14:creationId xmlns:p14="http://schemas.microsoft.com/office/powerpoint/2010/main" val="1877532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 name="Title 1"/>
          <p:cNvSpPr>
            <a:spLocks noGrp="1"/>
          </p:cNvSpPr>
          <p:nvPr>
            <p:ph type="title"/>
          </p:nvPr>
        </p:nvSpPr>
        <p:spPr>
          <a:xfrm>
            <a:off x="1796141" y="2591274"/>
            <a:ext cx="8599713" cy="1325563"/>
          </a:xfrm>
        </p:spPr>
        <p:txBody>
          <a:bodyPr>
            <a:noAutofit/>
          </a:bodyPr>
          <a:lstStyle/>
          <a:p>
            <a:pPr algn="ctr"/>
            <a:r>
              <a:rPr lang="en-US" sz="7200" b="1" dirty="0" smtClean="0">
                <a:solidFill>
                  <a:schemeClr val="bg1"/>
                </a:solidFill>
                <a:latin typeface="Cambria" charset="0"/>
                <a:ea typeface="Cambria" charset="0"/>
                <a:cs typeface="Cambria" charset="0"/>
              </a:rPr>
              <a:t>Escaping the Innate Immune Response</a:t>
            </a:r>
            <a:endParaRPr lang="en-US" sz="7200" b="1" dirty="0">
              <a:solidFill>
                <a:schemeClr val="bg1"/>
              </a:solidFill>
              <a:latin typeface="Cambria" charset="0"/>
              <a:ea typeface="Cambria" charset="0"/>
              <a:cs typeface="Cambria" charset="0"/>
            </a:endParaRPr>
          </a:p>
        </p:txBody>
      </p:sp>
      <p:sp>
        <p:nvSpPr>
          <p:cNvPr id="5" name="Rectangle 4"/>
          <p:cNvSpPr/>
          <p:nvPr/>
        </p:nvSpPr>
        <p:spPr>
          <a:xfrm>
            <a:off x="-2" y="179614"/>
            <a:ext cx="12192000" cy="18177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4510701"/>
            <a:ext cx="12192000" cy="16941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56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7340409" y="458095"/>
            <a:ext cx="4480560" cy="731520"/>
          </a:xfrm>
        </p:spPr>
        <p:txBody>
          <a:bodyPr>
            <a:noAutofit/>
          </a:bodyPr>
          <a:lstStyle/>
          <a:p>
            <a:r>
              <a:rPr lang="en-US" sz="5400" b="1" dirty="0" smtClean="0">
                <a:solidFill>
                  <a:schemeClr val="bg1"/>
                </a:solidFill>
                <a:latin typeface="Cambria" charset="0"/>
                <a:ea typeface="Cambria" charset="0"/>
                <a:cs typeface="Cambria" charset="0"/>
              </a:rPr>
              <a:t>Symptoms</a:t>
            </a:r>
            <a:endParaRPr lang="en-US" sz="5400" b="1" dirty="0">
              <a:solidFill>
                <a:schemeClr val="bg1"/>
              </a:solidFill>
              <a:latin typeface="Cambria" charset="0"/>
              <a:ea typeface="Cambria" charset="0"/>
              <a:cs typeface="Cambria" charset="0"/>
            </a:endParaRPr>
          </a:p>
        </p:txBody>
      </p:sp>
      <p:sp>
        <p:nvSpPr>
          <p:cNvPr id="5" name="Text Placeholder 4"/>
          <p:cNvSpPr>
            <a:spLocks noGrp="1"/>
          </p:cNvSpPr>
          <p:nvPr>
            <p:ph type="body" sz="quarter" idx="3"/>
          </p:nvPr>
        </p:nvSpPr>
        <p:spPr/>
        <p:txBody>
          <a:bodyPr/>
          <a:lstStyle/>
          <a:p>
            <a:r>
              <a:rPr lang="en-US" dirty="0" smtClean="0"/>
              <a:t>Symptoms</a:t>
            </a:r>
            <a:endParaRPr lang="en-US" dirty="0"/>
          </a:p>
        </p:txBody>
      </p:sp>
      <p:sp>
        <p:nvSpPr>
          <p:cNvPr id="6" name="Content Placeholder 5"/>
          <p:cNvSpPr>
            <a:spLocks noGrp="1"/>
          </p:cNvSpPr>
          <p:nvPr>
            <p:ph sz="quarter" idx="4"/>
          </p:nvPr>
        </p:nvSpPr>
        <p:spPr/>
        <p:txBody>
          <a:bodyPr/>
          <a:lstStyle/>
          <a:p>
            <a:endParaRPr lang="en-US"/>
          </a:p>
        </p:txBody>
      </p:sp>
      <p:sp>
        <p:nvSpPr>
          <p:cNvPr id="8" name="Rectangle 7"/>
          <p:cNvSpPr/>
          <p:nvPr/>
        </p:nvSpPr>
        <p:spPr>
          <a:xfrm>
            <a:off x="4490357" y="0"/>
            <a:ext cx="7701643" cy="6858000"/>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 name="TextBox 9"/>
          <p:cNvSpPr txBox="1"/>
          <p:nvPr/>
        </p:nvSpPr>
        <p:spPr>
          <a:xfrm>
            <a:off x="4816906" y="351279"/>
            <a:ext cx="7227041" cy="646331"/>
          </a:xfrm>
          <a:prstGeom prst="rect">
            <a:avLst/>
          </a:prstGeom>
          <a:noFill/>
        </p:spPr>
        <p:txBody>
          <a:bodyPr wrap="square" rtlCol="0">
            <a:spAutoFit/>
          </a:bodyPr>
          <a:lstStyle/>
          <a:p>
            <a:r>
              <a:rPr lang="en-US" sz="3600" b="1" i="1" dirty="0" smtClean="0">
                <a:solidFill>
                  <a:schemeClr val="bg1"/>
                </a:solidFill>
                <a:latin typeface="Cambria" charset="0"/>
                <a:ea typeface="Cambria" charset="0"/>
                <a:cs typeface="Cambria" charset="0"/>
              </a:rPr>
              <a:t>Staphylococcus aureus</a:t>
            </a:r>
            <a:endParaRPr lang="en-US" sz="3600" b="1" i="1" dirty="0">
              <a:solidFill>
                <a:schemeClr val="bg1"/>
              </a:solidFill>
              <a:latin typeface="Cambria" charset="0"/>
              <a:ea typeface="Cambria" charset="0"/>
              <a:cs typeface="Cambria" charset="0"/>
            </a:endParaRPr>
          </a:p>
        </p:txBody>
      </p:sp>
      <p:sp>
        <p:nvSpPr>
          <p:cNvPr id="11" name="Content Placeholder 3"/>
          <p:cNvSpPr txBox="1">
            <a:spLocks/>
          </p:cNvSpPr>
          <p:nvPr/>
        </p:nvSpPr>
        <p:spPr>
          <a:xfrm>
            <a:off x="4816906" y="1104426"/>
            <a:ext cx="6384494" cy="5592922"/>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spcAft>
                <a:spcPts val="1200"/>
              </a:spcAft>
              <a:buNone/>
            </a:pPr>
            <a:r>
              <a:rPr lang="en-US" dirty="0" smtClean="0">
                <a:solidFill>
                  <a:schemeClr val="bg1"/>
                </a:solidFill>
                <a:latin typeface="Cambria" charset="0"/>
                <a:ea typeface="Cambria" charset="0"/>
                <a:cs typeface="Cambria" charset="0"/>
              </a:rPr>
              <a:t>S. aureus is the most common pathogen causing mastitis. They have several ways of escaping the immune response:</a:t>
            </a:r>
          </a:p>
          <a:p>
            <a:pPr>
              <a:lnSpc>
                <a:spcPct val="100000"/>
              </a:lnSpc>
              <a:spcAft>
                <a:spcPts val="1200"/>
              </a:spcAft>
            </a:pPr>
            <a:r>
              <a:rPr lang="en-US" dirty="0" smtClean="0">
                <a:solidFill>
                  <a:schemeClr val="bg1"/>
                </a:solidFill>
                <a:latin typeface="Cambria" charset="0"/>
                <a:ea typeface="Cambria" charset="0"/>
                <a:cs typeface="Cambria" charset="0"/>
              </a:rPr>
              <a:t>Staphylococcal </a:t>
            </a:r>
            <a:r>
              <a:rPr lang="en-US" dirty="0" err="1" smtClean="0">
                <a:solidFill>
                  <a:schemeClr val="bg1"/>
                </a:solidFill>
                <a:latin typeface="Cambria" charset="0"/>
                <a:ea typeface="Cambria" charset="0"/>
                <a:cs typeface="Cambria" charset="0"/>
              </a:rPr>
              <a:t>superantigen</a:t>
            </a:r>
            <a:r>
              <a:rPr lang="en-US" dirty="0" smtClean="0">
                <a:solidFill>
                  <a:schemeClr val="bg1"/>
                </a:solidFill>
                <a:latin typeface="Cambria" charset="0"/>
                <a:ea typeface="Cambria" charset="0"/>
                <a:cs typeface="Cambria" charset="0"/>
              </a:rPr>
              <a:t>-like proteins (SSLs) decrease the activity of bacterial clearance and phagocytosis</a:t>
            </a:r>
          </a:p>
          <a:p>
            <a:pPr lvl="1">
              <a:lnSpc>
                <a:spcPct val="100000"/>
              </a:lnSpc>
              <a:spcAft>
                <a:spcPts val="1200"/>
              </a:spcAft>
            </a:pPr>
            <a:r>
              <a:rPr lang="en-US" dirty="0" smtClean="0">
                <a:solidFill>
                  <a:schemeClr val="bg1"/>
                </a:solidFill>
                <a:latin typeface="Cambria" charset="0"/>
                <a:ea typeface="Cambria" charset="0"/>
                <a:cs typeface="Cambria" charset="0"/>
              </a:rPr>
              <a:t>SSL protein 7 binds the C5 (a complement factor) and </a:t>
            </a:r>
            <a:r>
              <a:rPr lang="en-US" dirty="0">
                <a:solidFill>
                  <a:schemeClr val="bg1"/>
                </a:solidFill>
                <a:latin typeface="Cambria" charset="0"/>
                <a:ea typeface="Cambria" charset="0"/>
                <a:cs typeface="Cambria" charset="0"/>
              </a:rPr>
              <a:t>i</a:t>
            </a:r>
            <a:r>
              <a:rPr lang="en-US" dirty="0" smtClean="0">
                <a:solidFill>
                  <a:schemeClr val="bg1"/>
                </a:solidFill>
                <a:latin typeface="Cambria" charset="0"/>
                <a:ea typeface="Cambria" charset="0"/>
                <a:cs typeface="Cambria" charset="0"/>
              </a:rPr>
              <a:t>mmunoglobulin (Ig) A to prevent complement activation</a:t>
            </a:r>
            <a:endParaRPr lang="en-US" dirty="0">
              <a:solidFill>
                <a:schemeClr val="bg1"/>
              </a:solidFill>
              <a:latin typeface="Cambria" charset="0"/>
              <a:ea typeface="Cambria" charset="0"/>
              <a:cs typeface="Cambria" charset="0"/>
            </a:endParaRPr>
          </a:p>
          <a:p>
            <a:pPr>
              <a:lnSpc>
                <a:spcPct val="100000"/>
              </a:lnSpc>
              <a:spcAft>
                <a:spcPts val="1200"/>
              </a:spcAft>
            </a:pPr>
            <a:r>
              <a:rPr lang="en-US" dirty="0" smtClean="0">
                <a:solidFill>
                  <a:schemeClr val="bg1"/>
                </a:solidFill>
                <a:latin typeface="Cambria" charset="0"/>
                <a:ea typeface="Cambria" charset="0"/>
                <a:cs typeface="Cambria" charset="0"/>
              </a:rPr>
              <a:t>Production of extracellular </a:t>
            </a:r>
            <a:r>
              <a:rPr lang="en-US" dirty="0" err="1" smtClean="0">
                <a:solidFill>
                  <a:schemeClr val="bg1"/>
                </a:solidFill>
                <a:latin typeface="Cambria" charset="0"/>
                <a:ea typeface="Cambria" charset="0"/>
                <a:cs typeface="Cambria" charset="0"/>
              </a:rPr>
              <a:t>adherance</a:t>
            </a:r>
            <a:r>
              <a:rPr lang="en-US" dirty="0" smtClean="0">
                <a:solidFill>
                  <a:schemeClr val="bg1"/>
                </a:solidFill>
                <a:latin typeface="Cambria" charset="0"/>
                <a:ea typeface="Cambria" charset="0"/>
                <a:cs typeface="Cambria" charset="0"/>
              </a:rPr>
              <a:t> protein (</a:t>
            </a:r>
            <a:r>
              <a:rPr lang="en-US" dirty="0" err="1" smtClean="0">
                <a:solidFill>
                  <a:schemeClr val="bg1"/>
                </a:solidFill>
                <a:latin typeface="Cambria" charset="0"/>
                <a:ea typeface="Cambria" charset="0"/>
                <a:cs typeface="Cambria" charset="0"/>
              </a:rPr>
              <a:t>Eap</a:t>
            </a:r>
            <a:r>
              <a:rPr lang="en-US" dirty="0" smtClean="0">
                <a:solidFill>
                  <a:schemeClr val="bg1"/>
                </a:solidFill>
                <a:latin typeface="Cambria" charset="0"/>
                <a:ea typeface="Cambria" charset="0"/>
                <a:cs typeface="Cambria" charset="0"/>
              </a:rPr>
              <a:t>) prevents leukocyte migration by blocking the </a:t>
            </a:r>
            <a:r>
              <a:rPr lang="en-US" dirty="0" err="1" smtClean="0">
                <a:solidFill>
                  <a:schemeClr val="bg1"/>
                </a:solidFill>
                <a:latin typeface="Cambria" charset="0"/>
                <a:ea typeface="Cambria" charset="0"/>
                <a:cs typeface="Cambria" charset="0"/>
              </a:rPr>
              <a:t>adherance</a:t>
            </a:r>
            <a:r>
              <a:rPr lang="en-US" dirty="0" smtClean="0">
                <a:solidFill>
                  <a:schemeClr val="bg1"/>
                </a:solidFill>
                <a:latin typeface="Cambria" charset="0"/>
                <a:ea typeface="Cambria" charset="0"/>
                <a:cs typeface="Cambria" charset="0"/>
              </a:rPr>
              <a:t> factor (ICAM-1)  required for neutrophils to travel through the blood vessel wall.</a:t>
            </a:r>
          </a:p>
          <a:p>
            <a:pPr>
              <a:lnSpc>
                <a:spcPct val="100000"/>
              </a:lnSpc>
              <a:spcAft>
                <a:spcPts val="1200"/>
              </a:spcAft>
            </a:pPr>
            <a:r>
              <a:rPr lang="en-US" dirty="0">
                <a:solidFill>
                  <a:schemeClr val="bg1"/>
                </a:solidFill>
                <a:latin typeface="Cambria" charset="0"/>
                <a:ea typeface="Cambria" charset="0"/>
                <a:cs typeface="Cambria" charset="0"/>
              </a:rPr>
              <a:t>Production of complement I and H to degrade C3b so that it cannot bind to the pathogen</a:t>
            </a:r>
          </a:p>
          <a:p>
            <a:pPr>
              <a:spcAft>
                <a:spcPts val="1200"/>
              </a:spcAft>
            </a:pPr>
            <a:endParaRPr lang="en-US" dirty="0" smtClean="0">
              <a:solidFill>
                <a:schemeClr val="bg1"/>
              </a:solidFill>
              <a:latin typeface="Cambria" charset="0"/>
              <a:ea typeface="Cambria" charset="0"/>
              <a:cs typeface="Cambria" charset="0"/>
            </a:endParaRPr>
          </a:p>
        </p:txBody>
      </p:sp>
      <p:sp>
        <p:nvSpPr>
          <p:cNvPr id="14" name="TextBox 13"/>
          <p:cNvSpPr txBox="1"/>
          <p:nvPr/>
        </p:nvSpPr>
        <p:spPr>
          <a:xfrm>
            <a:off x="660032" y="674444"/>
            <a:ext cx="3181037" cy="707886"/>
          </a:xfrm>
          <a:prstGeom prst="rect">
            <a:avLst/>
          </a:prstGeom>
          <a:noFill/>
        </p:spPr>
        <p:txBody>
          <a:bodyPr wrap="square" rtlCol="0">
            <a:spAutoFit/>
          </a:bodyPr>
          <a:lstStyle/>
          <a:p>
            <a:pPr algn="ctr"/>
            <a:r>
              <a:rPr lang="en-US" sz="2000" b="1" smtClean="0">
                <a:solidFill>
                  <a:schemeClr val="accent1">
                    <a:lumMod val="50000"/>
                  </a:schemeClr>
                </a:solidFill>
                <a:latin typeface="Cambria" charset="0"/>
                <a:ea typeface="Cambria" charset="0"/>
                <a:cs typeface="Cambria" charset="0"/>
              </a:rPr>
              <a:t>Photograph of </a:t>
            </a:r>
            <a:r>
              <a:rPr lang="en-US" sz="2000" b="1" i="1" smtClean="0">
                <a:solidFill>
                  <a:schemeClr val="accent1">
                    <a:lumMod val="50000"/>
                  </a:schemeClr>
                </a:solidFill>
                <a:latin typeface="Cambria" charset="0"/>
                <a:ea typeface="Cambria" charset="0"/>
                <a:cs typeface="Cambria" charset="0"/>
              </a:rPr>
              <a:t>Staphylococcus </a:t>
            </a:r>
            <a:r>
              <a:rPr lang="en-US" sz="2000" b="1" i="1" dirty="0" smtClean="0">
                <a:solidFill>
                  <a:schemeClr val="accent1">
                    <a:lumMod val="50000"/>
                  </a:schemeClr>
                </a:solidFill>
                <a:latin typeface="Cambria" charset="0"/>
                <a:ea typeface="Cambria" charset="0"/>
                <a:cs typeface="Cambria" charset="0"/>
              </a:rPr>
              <a:t>aureus</a:t>
            </a:r>
            <a:endParaRPr lang="en-US" sz="2000" b="1" i="1" dirty="0">
              <a:solidFill>
                <a:schemeClr val="accent1">
                  <a:lumMod val="50000"/>
                </a:schemeClr>
              </a:solidFill>
              <a:latin typeface="Cambria" charset="0"/>
              <a:ea typeface="Cambria" charset="0"/>
              <a:cs typeface="Cambria" charset="0"/>
            </a:endParaRPr>
          </a:p>
        </p:txBody>
      </p:sp>
      <p:pic>
        <p:nvPicPr>
          <p:cNvPr id="2" name="Picture 1"/>
          <p:cNvPicPr>
            <a:picLocks noChangeAspect="1"/>
          </p:cNvPicPr>
          <p:nvPr/>
        </p:nvPicPr>
        <p:blipFill>
          <a:blip r:embed="rId2"/>
          <a:stretch>
            <a:fillRect/>
          </a:stretch>
        </p:blipFill>
        <p:spPr>
          <a:xfrm>
            <a:off x="174021" y="1403580"/>
            <a:ext cx="4153061" cy="3385298"/>
          </a:xfrm>
          <a:prstGeom prst="rect">
            <a:avLst/>
          </a:prstGeom>
        </p:spPr>
      </p:pic>
      <p:sp>
        <p:nvSpPr>
          <p:cNvPr id="12" name="TextBox 11"/>
          <p:cNvSpPr txBox="1"/>
          <p:nvPr/>
        </p:nvSpPr>
        <p:spPr>
          <a:xfrm>
            <a:off x="174021" y="6328016"/>
            <a:ext cx="3505200" cy="369332"/>
          </a:xfrm>
          <a:prstGeom prst="rect">
            <a:avLst/>
          </a:prstGeom>
          <a:noFill/>
        </p:spPr>
        <p:txBody>
          <a:bodyPr wrap="square" rtlCol="0">
            <a:spAutoFit/>
          </a:bodyPr>
          <a:lstStyle/>
          <a:p>
            <a:r>
              <a:rPr lang="en-US" sz="900" dirty="0" smtClean="0"/>
              <a:t>Adapted from The Sinister Way Staph Avoids Arrest During Infection, by Jason </a:t>
            </a:r>
            <a:r>
              <a:rPr lang="en-US" sz="900" dirty="0" err="1" smtClean="0"/>
              <a:t>Tetro</a:t>
            </a:r>
            <a:r>
              <a:rPr lang="en-US" sz="900" dirty="0" smtClean="0"/>
              <a:t>, 2016, retrieved April 4</a:t>
            </a:r>
            <a:r>
              <a:rPr lang="en-US" sz="900" baseline="30000" dirty="0" smtClean="0"/>
              <a:t>th</a:t>
            </a:r>
            <a:r>
              <a:rPr lang="en-US" sz="900" dirty="0" smtClean="0"/>
              <a:t>, 2018.</a:t>
            </a:r>
            <a:endParaRPr lang="en-US" sz="900" dirty="0"/>
          </a:p>
        </p:txBody>
      </p:sp>
      <p:sp>
        <p:nvSpPr>
          <p:cNvPr id="13" name="Rectangle 12"/>
          <p:cNvSpPr/>
          <p:nvPr/>
        </p:nvSpPr>
        <p:spPr>
          <a:xfrm>
            <a:off x="0" y="6820206"/>
            <a:ext cx="12192000" cy="5384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461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7340409" y="458095"/>
            <a:ext cx="4480560" cy="731520"/>
          </a:xfrm>
        </p:spPr>
        <p:txBody>
          <a:bodyPr>
            <a:noAutofit/>
          </a:bodyPr>
          <a:lstStyle/>
          <a:p>
            <a:r>
              <a:rPr lang="en-US" sz="5400" b="1" dirty="0" smtClean="0">
                <a:solidFill>
                  <a:schemeClr val="bg1"/>
                </a:solidFill>
                <a:latin typeface="Cambria" charset="0"/>
                <a:ea typeface="Cambria" charset="0"/>
                <a:cs typeface="Cambria" charset="0"/>
              </a:rPr>
              <a:t>Symptoms</a:t>
            </a:r>
            <a:endParaRPr lang="en-US" sz="5400" b="1" dirty="0">
              <a:solidFill>
                <a:schemeClr val="bg1"/>
              </a:solidFill>
              <a:latin typeface="Cambria" charset="0"/>
              <a:ea typeface="Cambria" charset="0"/>
              <a:cs typeface="Cambria" charset="0"/>
            </a:endParaRPr>
          </a:p>
        </p:txBody>
      </p:sp>
      <p:sp>
        <p:nvSpPr>
          <p:cNvPr id="5" name="Text Placeholder 4"/>
          <p:cNvSpPr>
            <a:spLocks noGrp="1"/>
          </p:cNvSpPr>
          <p:nvPr>
            <p:ph type="body" sz="quarter" idx="3"/>
          </p:nvPr>
        </p:nvSpPr>
        <p:spPr/>
        <p:txBody>
          <a:bodyPr/>
          <a:lstStyle/>
          <a:p>
            <a:r>
              <a:rPr lang="en-US" dirty="0" smtClean="0"/>
              <a:t>Symptoms</a:t>
            </a:r>
            <a:endParaRPr lang="en-US" dirty="0"/>
          </a:p>
        </p:txBody>
      </p:sp>
      <p:sp>
        <p:nvSpPr>
          <p:cNvPr id="6" name="Content Placeholder 5"/>
          <p:cNvSpPr>
            <a:spLocks noGrp="1"/>
          </p:cNvSpPr>
          <p:nvPr>
            <p:ph sz="quarter" idx="4"/>
          </p:nvPr>
        </p:nvSpPr>
        <p:spPr/>
        <p:txBody>
          <a:bodyPr/>
          <a:lstStyle/>
          <a:p>
            <a:endParaRPr lang="en-US"/>
          </a:p>
        </p:txBody>
      </p:sp>
      <p:sp>
        <p:nvSpPr>
          <p:cNvPr id="8" name="Rectangle 7"/>
          <p:cNvSpPr/>
          <p:nvPr/>
        </p:nvSpPr>
        <p:spPr>
          <a:xfrm>
            <a:off x="4490357" y="0"/>
            <a:ext cx="7701643" cy="6858000"/>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 name="TextBox 9"/>
          <p:cNvSpPr txBox="1"/>
          <p:nvPr/>
        </p:nvSpPr>
        <p:spPr>
          <a:xfrm>
            <a:off x="4816906" y="351279"/>
            <a:ext cx="7227041" cy="646331"/>
          </a:xfrm>
          <a:prstGeom prst="rect">
            <a:avLst/>
          </a:prstGeom>
          <a:noFill/>
        </p:spPr>
        <p:txBody>
          <a:bodyPr wrap="square" rtlCol="0">
            <a:spAutoFit/>
          </a:bodyPr>
          <a:lstStyle/>
          <a:p>
            <a:r>
              <a:rPr lang="en-US" sz="3600" b="1" i="1" dirty="0" smtClean="0">
                <a:solidFill>
                  <a:schemeClr val="bg1"/>
                </a:solidFill>
                <a:latin typeface="Cambria" charset="0"/>
                <a:ea typeface="Cambria" charset="0"/>
                <a:cs typeface="Cambria" charset="0"/>
              </a:rPr>
              <a:t>Staphylococcus aureus </a:t>
            </a:r>
            <a:r>
              <a:rPr lang="en-US" sz="3200" b="1" i="1" dirty="0" smtClean="0">
                <a:solidFill>
                  <a:schemeClr val="bg1"/>
                </a:solidFill>
                <a:latin typeface="Cambria" charset="0"/>
                <a:ea typeface="Cambria" charset="0"/>
                <a:cs typeface="Cambria" charset="0"/>
              </a:rPr>
              <a:t>(</a:t>
            </a:r>
            <a:r>
              <a:rPr lang="en-US" sz="3200" b="1" dirty="0" smtClean="0">
                <a:solidFill>
                  <a:schemeClr val="bg1"/>
                </a:solidFill>
                <a:latin typeface="Cambria" charset="0"/>
                <a:ea typeface="Cambria" charset="0"/>
                <a:cs typeface="Cambria" charset="0"/>
              </a:rPr>
              <a:t>continued)</a:t>
            </a:r>
            <a:endParaRPr lang="en-US" sz="3200" b="1" i="1" dirty="0">
              <a:solidFill>
                <a:schemeClr val="bg1"/>
              </a:solidFill>
              <a:latin typeface="Cambria" charset="0"/>
              <a:ea typeface="Cambria" charset="0"/>
              <a:cs typeface="Cambria" charset="0"/>
            </a:endParaRPr>
          </a:p>
        </p:txBody>
      </p:sp>
      <p:sp>
        <p:nvSpPr>
          <p:cNvPr id="11" name="Content Placeholder 3"/>
          <p:cNvSpPr txBox="1">
            <a:spLocks/>
          </p:cNvSpPr>
          <p:nvPr/>
        </p:nvSpPr>
        <p:spPr>
          <a:xfrm>
            <a:off x="4816906" y="1104426"/>
            <a:ext cx="6384494" cy="5592922"/>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ct val="100000"/>
              </a:lnSpc>
              <a:spcAft>
                <a:spcPts val="1200"/>
              </a:spcAft>
            </a:pPr>
            <a:r>
              <a:rPr lang="en-US" dirty="0" smtClean="0">
                <a:solidFill>
                  <a:schemeClr val="bg1"/>
                </a:solidFill>
                <a:latin typeface="Cambria" charset="0"/>
                <a:ea typeface="Cambria" charset="0"/>
                <a:cs typeface="Cambria" charset="0"/>
              </a:rPr>
              <a:t>Inhibiting C5b from creating the membrane attack complex as well as having a thick peptidoglycan layer </a:t>
            </a:r>
          </a:p>
          <a:p>
            <a:pPr>
              <a:lnSpc>
                <a:spcPct val="100000"/>
              </a:lnSpc>
              <a:spcAft>
                <a:spcPts val="1200"/>
              </a:spcAft>
            </a:pPr>
            <a:r>
              <a:rPr lang="en-US" dirty="0" smtClean="0">
                <a:solidFill>
                  <a:schemeClr val="bg1"/>
                </a:solidFill>
                <a:latin typeface="Cambria" charset="0"/>
                <a:ea typeface="Cambria" charset="0"/>
                <a:cs typeface="Cambria" charset="0"/>
              </a:rPr>
              <a:t>Express genes for capsular polysaccharides to escape bacterial digestion</a:t>
            </a:r>
          </a:p>
          <a:p>
            <a:pPr>
              <a:lnSpc>
                <a:spcPct val="100000"/>
              </a:lnSpc>
              <a:spcAft>
                <a:spcPts val="1200"/>
              </a:spcAft>
            </a:pPr>
            <a:r>
              <a:rPr lang="en-US" dirty="0" smtClean="0">
                <a:solidFill>
                  <a:schemeClr val="bg1"/>
                </a:solidFill>
                <a:latin typeface="Cambria" charset="0"/>
                <a:ea typeface="Cambria" charset="0"/>
                <a:cs typeface="Cambria" charset="0"/>
              </a:rPr>
              <a:t>Peptidoglycan acetylation and D-</a:t>
            </a:r>
            <a:r>
              <a:rPr lang="en-US" dirty="0" err="1" smtClean="0">
                <a:solidFill>
                  <a:schemeClr val="bg1"/>
                </a:solidFill>
                <a:latin typeface="Cambria" charset="0"/>
                <a:ea typeface="Cambria" charset="0"/>
                <a:cs typeface="Cambria" charset="0"/>
              </a:rPr>
              <a:t>alanylation</a:t>
            </a:r>
            <a:r>
              <a:rPr lang="en-US" dirty="0" smtClean="0">
                <a:solidFill>
                  <a:schemeClr val="bg1"/>
                </a:solidFill>
                <a:latin typeface="Cambria" charset="0"/>
                <a:ea typeface="Cambria" charset="0"/>
                <a:cs typeface="Cambria" charset="0"/>
              </a:rPr>
              <a:t> or teichoic acids protect them from antimicrobial peptides and reactive oxygen species</a:t>
            </a:r>
          </a:p>
          <a:p>
            <a:pPr>
              <a:lnSpc>
                <a:spcPct val="100000"/>
              </a:lnSpc>
              <a:spcAft>
                <a:spcPts val="1200"/>
              </a:spcAft>
            </a:pPr>
            <a:r>
              <a:rPr lang="en-US" dirty="0" err="1" smtClean="0">
                <a:solidFill>
                  <a:schemeClr val="bg1"/>
                </a:solidFill>
                <a:latin typeface="Cambria" charset="0"/>
                <a:ea typeface="Cambria" charset="0"/>
                <a:cs typeface="Cambria" charset="0"/>
              </a:rPr>
              <a:t>Siderophores</a:t>
            </a:r>
            <a:r>
              <a:rPr lang="en-US" dirty="0" smtClean="0">
                <a:solidFill>
                  <a:schemeClr val="bg1"/>
                </a:solidFill>
                <a:latin typeface="Cambria" charset="0"/>
                <a:ea typeface="Cambria" charset="0"/>
                <a:cs typeface="Cambria" charset="0"/>
              </a:rPr>
              <a:t> help them scavenge for iron within the host</a:t>
            </a:r>
          </a:p>
        </p:txBody>
      </p:sp>
      <p:sp>
        <p:nvSpPr>
          <p:cNvPr id="14" name="TextBox 13"/>
          <p:cNvSpPr txBox="1"/>
          <p:nvPr/>
        </p:nvSpPr>
        <p:spPr>
          <a:xfrm>
            <a:off x="660032" y="674444"/>
            <a:ext cx="3181037" cy="707886"/>
          </a:xfrm>
          <a:prstGeom prst="rect">
            <a:avLst/>
          </a:prstGeom>
          <a:noFill/>
        </p:spPr>
        <p:txBody>
          <a:bodyPr wrap="square" rtlCol="0">
            <a:spAutoFit/>
          </a:bodyPr>
          <a:lstStyle/>
          <a:p>
            <a:pPr algn="ctr"/>
            <a:r>
              <a:rPr lang="en-US" sz="2000" b="1" smtClean="0">
                <a:solidFill>
                  <a:schemeClr val="accent1">
                    <a:lumMod val="50000"/>
                  </a:schemeClr>
                </a:solidFill>
                <a:latin typeface="Cambria" charset="0"/>
                <a:ea typeface="Cambria" charset="0"/>
                <a:cs typeface="Cambria" charset="0"/>
              </a:rPr>
              <a:t>Photograph of </a:t>
            </a:r>
            <a:r>
              <a:rPr lang="en-US" sz="2000" b="1" i="1" smtClean="0">
                <a:solidFill>
                  <a:schemeClr val="accent1">
                    <a:lumMod val="50000"/>
                  </a:schemeClr>
                </a:solidFill>
                <a:latin typeface="Cambria" charset="0"/>
                <a:ea typeface="Cambria" charset="0"/>
                <a:cs typeface="Cambria" charset="0"/>
              </a:rPr>
              <a:t>Staphylococcus </a:t>
            </a:r>
            <a:r>
              <a:rPr lang="en-US" sz="2000" b="1" i="1" dirty="0" smtClean="0">
                <a:solidFill>
                  <a:schemeClr val="accent1">
                    <a:lumMod val="50000"/>
                  </a:schemeClr>
                </a:solidFill>
                <a:latin typeface="Cambria" charset="0"/>
                <a:ea typeface="Cambria" charset="0"/>
                <a:cs typeface="Cambria" charset="0"/>
              </a:rPr>
              <a:t>aureus</a:t>
            </a:r>
            <a:endParaRPr lang="en-US" sz="2000" b="1" i="1" dirty="0">
              <a:solidFill>
                <a:schemeClr val="accent1">
                  <a:lumMod val="50000"/>
                </a:schemeClr>
              </a:solidFill>
              <a:latin typeface="Cambria" charset="0"/>
              <a:ea typeface="Cambria" charset="0"/>
              <a:cs typeface="Cambria" charset="0"/>
            </a:endParaRPr>
          </a:p>
        </p:txBody>
      </p:sp>
      <p:pic>
        <p:nvPicPr>
          <p:cNvPr id="2" name="Picture 1"/>
          <p:cNvPicPr>
            <a:picLocks noChangeAspect="1"/>
          </p:cNvPicPr>
          <p:nvPr/>
        </p:nvPicPr>
        <p:blipFill>
          <a:blip r:embed="rId2"/>
          <a:stretch>
            <a:fillRect/>
          </a:stretch>
        </p:blipFill>
        <p:spPr>
          <a:xfrm>
            <a:off x="174021" y="1403580"/>
            <a:ext cx="4153061" cy="3385298"/>
          </a:xfrm>
          <a:prstGeom prst="rect">
            <a:avLst/>
          </a:prstGeom>
        </p:spPr>
      </p:pic>
      <p:sp>
        <p:nvSpPr>
          <p:cNvPr id="12" name="TextBox 11"/>
          <p:cNvSpPr txBox="1"/>
          <p:nvPr/>
        </p:nvSpPr>
        <p:spPr>
          <a:xfrm>
            <a:off x="174021" y="6328016"/>
            <a:ext cx="3505200" cy="369332"/>
          </a:xfrm>
          <a:prstGeom prst="rect">
            <a:avLst/>
          </a:prstGeom>
          <a:noFill/>
        </p:spPr>
        <p:txBody>
          <a:bodyPr wrap="square" rtlCol="0">
            <a:spAutoFit/>
          </a:bodyPr>
          <a:lstStyle/>
          <a:p>
            <a:r>
              <a:rPr lang="en-US" sz="900" dirty="0" smtClean="0"/>
              <a:t>Adapted from The Sinister Way Staph Avoids Arrest During Infection, by Jason </a:t>
            </a:r>
            <a:r>
              <a:rPr lang="en-US" sz="900" dirty="0" err="1" smtClean="0"/>
              <a:t>Tetro</a:t>
            </a:r>
            <a:r>
              <a:rPr lang="en-US" sz="900" dirty="0" smtClean="0"/>
              <a:t>, 2016, retrieved April 4</a:t>
            </a:r>
            <a:r>
              <a:rPr lang="en-US" sz="900" baseline="30000" dirty="0" smtClean="0"/>
              <a:t>th</a:t>
            </a:r>
            <a:r>
              <a:rPr lang="en-US" sz="900" dirty="0" smtClean="0"/>
              <a:t>, 2018.</a:t>
            </a:r>
            <a:endParaRPr lang="en-US" sz="900" dirty="0"/>
          </a:p>
        </p:txBody>
      </p:sp>
      <p:sp>
        <p:nvSpPr>
          <p:cNvPr id="13" name="Rectangle 12"/>
          <p:cNvSpPr/>
          <p:nvPr/>
        </p:nvSpPr>
        <p:spPr>
          <a:xfrm>
            <a:off x="0" y="6820206"/>
            <a:ext cx="12192000" cy="5384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011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 name="Title 1"/>
          <p:cNvSpPr>
            <a:spLocks noGrp="1"/>
          </p:cNvSpPr>
          <p:nvPr>
            <p:ph type="title"/>
          </p:nvPr>
        </p:nvSpPr>
        <p:spPr>
          <a:xfrm>
            <a:off x="1796141" y="2591274"/>
            <a:ext cx="8599713" cy="1325563"/>
          </a:xfrm>
        </p:spPr>
        <p:txBody>
          <a:bodyPr>
            <a:noAutofit/>
          </a:bodyPr>
          <a:lstStyle/>
          <a:p>
            <a:pPr algn="ctr"/>
            <a:r>
              <a:rPr lang="en-US" sz="7200" b="1" dirty="0" smtClean="0">
                <a:solidFill>
                  <a:schemeClr val="bg1"/>
                </a:solidFill>
                <a:latin typeface="Cambria" charset="0"/>
                <a:ea typeface="Cambria" charset="0"/>
                <a:cs typeface="Cambria" charset="0"/>
              </a:rPr>
              <a:t>The Adaptive Immune Response</a:t>
            </a:r>
            <a:endParaRPr lang="en-US" sz="7200" b="1" dirty="0">
              <a:solidFill>
                <a:schemeClr val="bg1"/>
              </a:solidFill>
              <a:latin typeface="Cambria" charset="0"/>
              <a:ea typeface="Cambria" charset="0"/>
              <a:cs typeface="Cambria" charset="0"/>
            </a:endParaRPr>
          </a:p>
        </p:txBody>
      </p:sp>
      <p:sp>
        <p:nvSpPr>
          <p:cNvPr id="5" name="Rectangle 4"/>
          <p:cNvSpPr/>
          <p:nvPr/>
        </p:nvSpPr>
        <p:spPr>
          <a:xfrm>
            <a:off x="-2" y="179614"/>
            <a:ext cx="12192000" cy="181779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4510701"/>
            <a:ext cx="12192000" cy="169415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629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 name="Rectangle 1"/>
          <p:cNvSpPr/>
          <p:nvPr/>
        </p:nvSpPr>
        <p:spPr>
          <a:xfrm>
            <a:off x="0" y="0"/>
            <a:ext cx="6096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0"/>
            <a:ext cx="12192000" cy="171607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accent1">
                    <a:lumMod val="50000"/>
                  </a:schemeClr>
                </a:solidFill>
                <a:latin typeface="Cambria" charset="0"/>
                <a:ea typeface="Cambria" charset="0"/>
                <a:cs typeface="Cambria" charset="0"/>
              </a:rPr>
              <a:t>Treatments</a:t>
            </a:r>
            <a:endParaRPr lang="en-US" sz="5400" b="1" dirty="0">
              <a:solidFill>
                <a:schemeClr val="accent1">
                  <a:lumMod val="50000"/>
                </a:schemeClr>
              </a:solidFill>
              <a:latin typeface="Cambria" charset="0"/>
              <a:ea typeface="Cambria" charset="0"/>
              <a:cs typeface="Cambria" charset="0"/>
            </a:endParaRPr>
          </a:p>
        </p:txBody>
      </p:sp>
      <p:sp>
        <p:nvSpPr>
          <p:cNvPr id="5" name="Rectangle 4"/>
          <p:cNvSpPr/>
          <p:nvPr/>
        </p:nvSpPr>
        <p:spPr>
          <a:xfrm>
            <a:off x="0" y="1569110"/>
            <a:ext cx="12192000" cy="2107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 y="302268"/>
            <a:ext cx="12191999" cy="861774"/>
          </a:xfrm>
          <a:prstGeom prst="rect">
            <a:avLst/>
          </a:prstGeom>
          <a:noFill/>
        </p:spPr>
        <p:txBody>
          <a:bodyPr wrap="square" rtlCol="0">
            <a:spAutoFit/>
          </a:bodyPr>
          <a:lstStyle/>
          <a:p>
            <a:r>
              <a:rPr lang="en-US" sz="5000" b="1" dirty="0" smtClean="0">
                <a:solidFill>
                  <a:schemeClr val="bg1"/>
                </a:solidFill>
                <a:latin typeface="Cambria" charset="0"/>
                <a:ea typeface="Cambria" charset="0"/>
                <a:cs typeface="Cambria" charset="0"/>
              </a:rPr>
              <a:t>Major Histocompatibility Complex (MHC)</a:t>
            </a:r>
            <a:endParaRPr lang="en-US" sz="5000" b="1" dirty="0">
              <a:solidFill>
                <a:schemeClr val="bg1"/>
              </a:solidFill>
              <a:latin typeface="Cambria" charset="0"/>
              <a:ea typeface="Cambria" charset="0"/>
              <a:cs typeface="Cambria" charset="0"/>
            </a:endParaRPr>
          </a:p>
        </p:txBody>
      </p:sp>
      <p:sp>
        <p:nvSpPr>
          <p:cNvPr id="12" name="TextBox 11"/>
          <p:cNvSpPr txBox="1"/>
          <p:nvPr/>
        </p:nvSpPr>
        <p:spPr>
          <a:xfrm>
            <a:off x="-631371" y="2964199"/>
            <a:ext cx="6727371" cy="769441"/>
          </a:xfrm>
          <a:prstGeom prst="rect">
            <a:avLst/>
          </a:prstGeom>
          <a:noFill/>
        </p:spPr>
        <p:txBody>
          <a:bodyPr wrap="square" rtlCol="0">
            <a:spAutoFit/>
          </a:bodyPr>
          <a:lstStyle/>
          <a:p>
            <a:pPr algn="ctr"/>
            <a:r>
              <a:rPr lang="en-US" sz="4400" b="1" dirty="0" smtClean="0">
                <a:solidFill>
                  <a:schemeClr val="accent1">
                    <a:lumMod val="50000"/>
                  </a:schemeClr>
                </a:solidFill>
                <a:latin typeface="Cambria" charset="0"/>
                <a:ea typeface="Cambria" charset="0"/>
                <a:cs typeface="Cambria" charset="0"/>
              </a:rPr>
              <a:t>MHC Class I</a:t>
            </a:r>
            <a:endParaRPr lang="en-US" sz="4400" b="1" dirty="0">
              <a:solidFill>
                <a:schemeClr val="accent1">
                  <a:lumMod val="50000"/>
                </a:schemeClr>
              </a:solidFill>
              <a:latin typeface="Cambria" charset="0"/>
              <a:ea typeface="Cambria" charset="0"/>
              <a:cs typeface="Cambria" charset="0"/>
            </a:endParaRPr>
          </a:p>
        </p:txBody>
      </p:sp>
      <p:sp>
        <p:nvSpPr>
          <p:cNvPr id="10" name="TextBox 9"/>
          <p:cNvSpPr txBox="1"/>
          <p:nvPr/>
        </p:nvSpPr>
        <p:spPr>
          <a:xfrm>
            <a:off x="5780315" y="2964199"/>
            <a:ext cx="6727371" cy="769441"/>
          </a:xfrm>
          <a:prstGeom prst="rect">
            <a:avLst/>
          </a:prstGeom>
          <a:noFill/>
        </p:spPr>
        <p:txBody>
          <a:bodyPr wrap="square" rtlCol="0">
            <a:spAutoFit/>
          </a:bodyPr>
          <a:lstStyle/>
          <a:p>
            <a:pPr algn="ctr"/>
            <a:r>
              <a:rPr lang="en-US" sz="4400" b="1" dirty="0" smtClean="0">
                <a:solidFill>
                  <a:schemeClr val="bg1"/>
                </a:solidFill>
                <a:latin typeface="Cambria" charset="0"/>
                <a:ea typeface="Cambria" charset="0"/>
                <a:cs typeface="Cambria" charset="0"/>
              </a:rPr>
              <a:t>MHC Class II</a:t>
            </a:r>
            <a:endParaRPr lang="en-US" sz="4400" b="1" dirty="0">
              <a:solidFill>
                <a:schemeClr val="bg1"/>
              </a:solidFill>
              <a:latin typeface="Cambria" charset="0"/>
              <a:ea typeface="Cambria" charset="0"/>
              <a:cs typeface="Cambria" charset="0"/>
            </a:endParaRPr>
          </a:p>
        </p:txBody>
      </p:sp>
      <p:sp>
        <p:nvSpPr>
          <p:cNvPr id="14" name="Rectangle 13"/>
          <p:cNvSpPr/>
          <p:nvPr/>
        </p:nvSpPr>
        <p:spPr>
          <a:xfrm>
            <a:off x="0" y="5170805"/>
            <a:ext cx="12192000" cy="171607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accent1">
                    <a:lumMod val="50000"/>
                  </a:schemeClr>
                </a:solidFill>
                <a:latin typeface="Cambria" charset="0"/>
                <a:ea typeface="Cambria" charset="0"/>
                <a:cs typeface="Cambria" charset="0"/>
              </a:rPr>
              <a:t>Treatments</a:t>
            </a:r>
            <a:endParaRPr lang="en-US" sz="5400" b="1" dirty="0">
              <a:solidFill>
                <a:schemeClr val="accent1">
                  <a:lumMod val="50000"/>
                </a:schemeClr>
              </a:solidFill>
              <a:latin typeface="Cambria" charset="0"/>
              <a:ea typeface="Cambria" charset="0"/>
              <a:cs typeface="Cambria" charset="0"/>
            </a:endParaRPr>
          </a:p>
        </p:txBody>
      </p:sp>
      <p:sp>
        <p:nvSpPr>
          <p:cNvPr id="15" name="Rectangle 14"/>
          <p:cNvSpPr/>
          <p:nvPr/>
        </p:nvSpPr>
        <p:spPr>
          <a:xfrm>
            <a:off x="0" y="5159692"/>
            <a:ext cx="12192000" cy="2107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0" y="5734476"/>
            <a:ext cx="12192000" cy="954107"/>
          </a:xfrm>
          <a:prstGeom prst="rect">
            <a:avLst/>
          </a:prstGeom>
          <a:noFill/>
        </p:spPr>
        <p:txBody>
          <a:bodyPr wrap="square" rtlCol="0">
            <a:spAutoFit/>
          </a:bodyPr>
          <a:lstStyle/>
          <a:p>
            <a:pPr algn="ctr"/>
            <a:r>
              <a:rPr lang="en-US" sz="2800" b="1" dirty="0" smtClean="0">
                <a:solidFill>
                  <a:schemeClr val="bg1"/>
                </a:solidFill>
                <a:latin typeface="Cambria" charset="0"/>
                <a:ea typeface="Cambria" charset="0"/>
                <a:cs typeface="Cambria" charset="0"/>
              </a:rPr>
              <a:t>These are present on antigen presenting cells such as B lymphocytes, macrophages, and dendritic cells</a:t>
            </a:r>
            <a:endParaRPr lang="en-US" sz="2800" b="1" dirty="0">
              <a:solidFill>
                <a:schemeClr val="bg1"/>
              </a:solidFill>
              <a:latin typeface="Cambria" charset="0"/>
              <a:ea typeface="Cambria" charset="0"/>
              <a:cs typeface="Cambria" charset="0"/>
            </a:endParaRPr>
          </a:p>
        </p:txBody>
      </p:sp>
      <p:sp>
        <p:nvSpPr>
          <p:cNvPr id="13" name="Rectangle 12"/>
          <p:cNvSpPr/>
          <p:nvPr/>
        </p:nvSpPr>
        <p:spPr>
          <a:xfrm>
            <a:off x="0" y="6850536"/>
            <a:ext cx="12192000" cy="538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399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 name="Rectangle 1"/>
          <p:cNvSpPr/>
          <p:nvPr/>
        </p:nvSpPr>
        <p:spPr>
          <a:xfrm>
            <a:off x="0" y="0"/>
            <a:ext cx="6096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0"/>
            <a:ext cx="12192000" cy="171607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accent1">
                    <a:lumMod val="50000"/>
                  </a:schemeClr>
                </a:solidFill>
                <a:latin typeface="Cambria" charset="0"/>
                <a:ea typeface="Cambria" charset="0"/>
                <a:cs typeface="Cambria" charset="0"/>
              </a:rPr>
              <a:t>Treatments</a:t>
            </a:r>
            <a:endParaRPr lang="en-US" sz="5400" b="1" dirty="0">
              <a:solidFill>
                <a:schemeClr val="accent1">
                  <a:lumMod val="50000"/>
                </a:schemeClr>
              </a:solidFill>
              <a:latin typeface="Cambria" charset="0"/>
              <a:ea typeface="Cambria" charset="0"/>
              <a:cs typeface="Cambria" charset="0"/>
            </a:endParaRPr>
          </a:p>
        </p:txBody>
      </p:sp>
      <p:sp>
        <p:nvSpPr>
          <p:cNvPr id="5" name="Rectangle 4"/>
          <p:cNvSpPr/>
          <p:nvPr/>
        </p:nvSpPr>
        <p:spPr>
          <a:xfrm>
            <a:off x="0" y="1569110"/>
            <a:ext cx="12192000" cy="2107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 y="302268"/>
            <a:ext cx="12191999" cy="861774"/>
          </a:xfrm>
          <a:prstGeom prst="rect">
            <a:avLst/>
          </a:prstGeom>
          <a:noFill/>
        </p:spPr>
        <p:txBody>
          <a:bodyPr wrap="square" rtlCol="0">
            <a:spAutoFit/>
          </a:bodyPr>
          <a:lstStyle/>
          <a:p>
            <a:r>
              <a:rPr lang="en-US" sz="5000" b="1" dirty="0" smtClean="0">
                <a:solidFill>
                  <a:schemeClr val="bg1"/>
                </a:solidFill>
                <a:latin typeface="Cambria" charset="0"/>
                <a:ea typeface="Cambria" charset="0"/>
                <a:cs typeface="Cambria" charset="0"/>
              </a:rPr>
              <a:t>Major Histocompatibility Complex (MHC)</a:t>
            </a:r>
            <a:endParaRPr lang="en-US" sz="5000" b="1" dirty="0">
              <a:solidFill>
                <a:schemeClr val="bg1"/>
              </a:solidFill>
              <a:latin typeface="Cambria" charset="0"/>
              <a:ea typeface="Cambria" charset="0"/>
              <a:cs typeface="Cambria" charset="0"/>
            </a:endParaRPr>
          </a:p>
        </p:txBody>
      </p:sp>
      <p:sp>
        <p:nvSpPr>
          <p:cNvPr id="12" name="TextBox 11"/>
          <p:cNvSpPr txBox="1"/>
          <p:nvPr/>
        </p:nvSpPr>
        <p:spPr>
          <a:xfrm>
            <a:off x="-631371" y="3522857"/>
            <a:ext cx="6727371" cy="769441"/>
          </a:xfrm>
          <a:prstGeom prst="rect">
            <a:avLst/>
          </a:prstGeom>
          <a:noFill/>
        </p:spPr>
        <p:txBody>
          <a:bodyPr wrap="square" rtlCol="0">
            <a:spAutoFit/>
          </a:bodyPr>
          <a:lstStyle/>
          <a:p>
            <a:pPr algn="ctr"/>
            <a:r>
              <a:rPr lang="en-US" sz="4400" b="1" dirty="0" smtClean="0">
                <a:solidFill>
                  <a:schemeClr val="accent1">
                    <a:lumMod val="50000"/>
                  </a:schemeClr>
                </a:solidFill>
                <a:latin typeface="Cambria" charset="0"/>
                <a:ea typeface="Cambria" charset="0"/>
                <a:cs typeface="Cambria" charset="0"/>
              </a:rPr>
              <a:t>MHC Class I</a:t>
            </a:r>
            <a:endParaRPr lang="en-US" sz="4400" b="1" dirty="0">
              <a:solidFill>
                <a:schemeClr val="accent1">
                  <a:lumMod val="50000"/>
                </a:schemeClr>
              </a:solidFill>
              <a:latin typeface="Cambria" charset="0"/>
              <a:ea typeface="Cambria" charset="0"/>
              <a:cs typeface="Cambria" charset="0"/>
            </a:endParaRPr>
          </a:p>
        </p:txBody>
      </p:sp>
      <p:sp>
        <p:nvSpPr>
          <p:cNvPr id="10" name="TextBox 9"/>
          <p:cNvSpPr txBox="1"/>
          <p:nvPr/>
        </p:nvSpPr>
        <p:spPr>
          <a:xfrm>
            <a:off x="6368143" y="3461301"/>
            <a:ext cx="5551714" cy="830997"/>
          </a:xfrm>
          <a:prstGeom prst="rect">
            <a:avLst/>
          </a:prstGeom>
          <a:noFill/>
        </p:spPr>
        <p:txBody>
          <a:bodyPr wrap="square" rtlCol="0">
            <a:spAutoFit/>
          </a:bodyPr>
          <a:lstStyle/>
          <a:p>
            <a:r>
              <a:rPr lang="en-US" sz="2400" dirty="0" smtClean="0">
                <a:solidFill>
                  <a:schemeClr val="bg1"/>
                </a:solidFill>
                <a:latin typeface="Cambria" charset="0"/>
                <a:ea typeface="Cambria" charset="0"/>
                <a:cs typeface="Cambria" charset="0"/>
              </a:rPr>
              <a:t>Activates CD8+ cytotoxic T cells to kill infected cells</a:t>
            </a:r>
            <a:endParaRPr lang="en-US" sz="2400" dirty="0">
              <a:solidFill>
                <a:schemeClr val="bg1"/>
              </a:solidFill>
              <a:latin typeface="Cambria" charset="0"/>
              <a:ea typeface="Cambria" charset="0"/>
              <a:cs typeface="Cambria" charset="0"/>
            </a:endParaRPr>
          </a:p>
        </p:txBody>
      </p:sp>
      <p:sp>
        <p:nvSpPr>
          <p:cNvPr id="13" name="Rectangle 12"/>
          <p:cNvSpPr/>
          <p:nvPr/>
        </p:nvSpPr>
        <p:spPr>
          <a:xfrm>
            <a:off x="0" y="6820206"/>
            <a:ext cx="12192000" cy="538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733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042"/>
            <a:ext cx="12192000" cy="6858000"/>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 name="Rectangle 1"/>
          <p:cNvSpPr/>
          <p:nvPr/>
        </p:nvSpPr>
        <p:spPr>
          <a:xfrm>
            <a:off x="-16042" y="0"/>
            <a:ext cx="6096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0"/>
            <a:ext cx="12192000" cy="171607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accent1">
                    <a:lumMod val="50000"/>
                  </a:schemeClr>
                </a:solidFill>
                <a:latin typeface="Cambria" charset="0"/>
                <a:ea typeface="Cambria" charset="0"/>
                <a:cs typeface="Cambria" charset="0"/>
              </a:rPr>
              <a:t>Treatments</a:t>
            </a:r>
            <a:endParaRPr lang="en-US" sz="5400" b="1" dirty="0">
              <a:solidFill>
                <a:schemeClr val="accent1">
                  <a:lumMod val="50000"/>
                </a:schemeClr>
              </a:solidFill>
              <a:latin typeface="Cambria" charset="0"/>
              <a:ea typeface="Cambria" charset="0"/>
              <a:cs typeface="Cambria" charset="0"/>
            </a:endParaRPr>
          </a:p>
        </p:txBody>
      </p:sp>
      <p:sp>
        <p:nvSpPr>
          <p:cNvPr id="5" name="Rectangle 4"/>
          <p:cNvSpPr/>
          <p:nvPr/>
        </p:nvSpPr>
        <p:spPr>
          <a:xfrm>
            <a:off x="0" y="1569110"/>
            <a:ext cx="12192000" cy="2107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 y="302268"/>
            <a:ext cx="12191999" cy="861774"/>
          </a:xfrm>
          <a:prstGeom prst="rect">
            <a:avLst/>
          </a:prstGeom>
          <a:noFill/>
        </p:spPr>
        <p:txBody>
          <a:bodyPr wrap="square" rtlCol="0">
            <a:spAutoFit/>
          </a:bodyPr>
          <a:lstStyle/>
          <a:p>
            <a:r>
              <a:rPr lang="en-US" sz="5000" b="1" dirty="0" smtClean="0">
                <a:solidFill>
                  <a:schemeClr val="bg1"/>
                </a:solidFill>
                <a:latin typeface="Cambria" charset="0"/>
                <a:ea typeface="Cambria" charset="0"/>
                <a:cs typeface="Cambria" charset="0"/>
              </a:rPr>
              <a:t>Major Histocompatibility Complex (MHC)</a:t>
            </a:r>
            <a:endParaRPr lang="en-US" sz="5000" b="1" dirty="0">
              <a:solidFill>
                <a:schemeClr val="bg1"/>
              </a:solidFill>
              <a:latin typeface="Cambria" charset="0"/>
              <a:ea typeface="Cambria" charset="0"/>
              <a:cs typeface="Cambria" charset="0"/>
            </a:endParaRPr>
          </a:p>
        </p:txBody>
      </p:sp>
      <p:sp>
        <p:nvSpPr>
          <p:cNvPr id="12" name="TextBox 11"/>
          <p:cNvSpPr txBox="1"/>
          <p:nvPr/>
        </p:nvSpPr>
        <p:spPr>
          <a:xfrm>
            <a:off x="49272" y="2542252"/>
            <a:ext cx="5965371" cy="3631763"/>
          </a:xfrm>
          <a:prstGeom prst="rect">
            <a:avLst/>
          </a:prstGeom>
          <a:noFill/>
        </p:spPr>
        <p:txBody>
          <a:bodyPr wrap="square" rtlCol="0">
            <a:spAutoFit/>
          </a:bodyPr>
          <a:lstStyle/>
          <a:p>
            <a:pPr>
              <a:spcAft>
                <a:spcPts val="1200"/>
              </a:spcAft>
            </a:pPr>
            <a:r>
              <a:rPr lang="en-US" sz="2000" dirty="0" smtClean="0">
                <a:solidFill>
                  <a:schemeClr val="accent1">
                    <a:lumMod val="50000"/>
                  </a:schemeClr>
                </a:solidFill>
                <a:latin typeface="Cambria" charset="0"/>
                <a:ea typeface="Cambria" charset="0"/>
                <a:cs typeface="Cambria" charset="0"/>
              </a:rPr>
              <a:t>Activates CD4+ helper T cells to facilitate B cell differentiation (using IL-2). Activated CD4+ helper T cells can </a:t>
            </a:r>
            <a:r>
              <a:rPr lang="en-US" sz="2000" dirty="0">
                <a:solidFill>
                  <a:schemeClr val="accent1">
                    <a:lumMod val="50000"/>
                  </a:schemeClr>
                </a:solidFill>
                <a:latin typeface="Cambria" charset="0"/>
                <a:ea typeface="Cambria" charset="0"/>
                <a:cs typeface="Cambria" charset="0"/>
              </a:rPr>
              <a:t>then </a:t>
            </a:r>
            <a:r>
              <a:rPr lang="en-US" sz="2000" dirty="0" smtClean="0">
                <a:solidFill>
                  <a:schemeClr val="accent1">
                    <a:lumMod val="50000"/>
                  </a:schemeClr>
                </a:solidFill>
                <a:latin typeface="Cambria" charset="0"/>
                <a:ea typeface="Cambria" charset="0"/>
                <a:cs typeface="Cambria" charset="0"/>
              </a:rPr>
              <a:t>activate </a:t>
            </a:r>
            <a:r>
              <a:rPr lang="en-US" sz="2000" dirty="0">
                <a:solidFill>
                  <a:schemeClr val="accent1">
                    <a:lumMod val="50000"/>
                  </a:schemeClr>
                </a:solidFill>
                <a:latin typeface="Cambria" charset="0"/>
                <a:ea typeface="Cambria" charset="0"/>
                <a:cs typeface="Cambria" charset="0"/>
              </a:rPr>
              <a:t>more CD8+ cytotoxic T cells </a:t>
            </a:r>
            <a:r>
              <a:rPr lang="en-US" sz="2000" dirty="0" smtClean="0">
                <a:solidFill>
                  <a:schemeClr val="accent1">
                    <a:lumMod val="50000"/>
                  </a:schemeClr>
                </a:solidFill>
                <a:latin typeface="Cambria" charset="0"/>
                <a:ea typeface="Cambria" charset="0"/>
                <a:cs typeface="Cambria" charset="0"/>
              </a:rPr>
              <a:t>or become memory B cells that create antibodies to opsonize pathogens.  </a:t>
            </a:r>
          </a:p>
          <a:p>
            <a:pPr marL="342900" indent="-342900">
              <a:spcAft>
                <a:spcPts val="1200"/>
              </a:spcAft>
              <a:buFont typeface="Wingdings" charset="2"/>
              <a:buChar char="§"/>
            </a:pPr>
            <a:r>
              <a:rPr lang="en-US" sz="2000" dirty="0" smtClean="0">
                <a:solidFill>
                  <a:schemeClr val="accent1">
                    <a:lumMod val="50000"/>
                  </a:schemeClr>
                </a:solidFill>
                <a:latin typeface="Cambria" charset="0"/>
                <a:ea typeface="Cambria" charset="0"/>
                <a:cs typeface="Cambria" charset="0"/>
              </a:rPr>
              <a:t>T helper (TH) 1 cells enhance phagocytosis in neutrophils through secreting </a:t>
            </a:r>
            <a:r>
              <a:rPr lang="en-US" sz="2000" dirty="0" smtClean="0">
                <a:solidFill>
                  <a:srgbClr val="002060"/>
                </a:solidFill>
                <a:latin typeface="Cambria" charset="0"/>
                <a:ea typeface="Cambria" charset="0"/>
                <a:cs typeface="Cambria" charset="0"/>
              </a:rPr>
              <a:t>interferon </a:t>
            </a:r>
            <a:r>
              <a:rPr lang="el-GR" sz="2000" dirty="0" smtClean="0">
                <a:solidFill>
                  <a:srgbClr val="002060"/>
                </a:solidFill>
                <a:latin typeface="Cambria" charset="0"/>
                <a:ea typeface="Cambria" charset="0"/>
                <a:cs typeface="Cambria" charset="0"/>
              </a:rPr>
              <a:t>γ</a:t>
            </a:r>
            <a:r>
              <a:rPr lang="en-CA" sz="2000" dirty="0" smtClean="0">
                <a:solidFill>
                  <a:srgbClr val="002060"/>
                </a:solidFill>
                <a:latin typeface="Cambria" charset="0"/>
                <a:ea typeface="Cambria" charset="0"/>
                <a:cs typeface="Cambria" charset="0"/>
              </a:rPr>
              <a:t> (IFN</a:t>
            </a:r>
            <a:r>
              <a:rPr lang="el-GR" sz="2000" dirty="0">
                <a:solidFill>
                  <a:srgbClr val="002060"/>
                </a:solidFill>
                <a:latin typeface="Cambria" charset="0"/>
                <a:ea typeface="Cambria" charset="0"/>
                <a:cs typeface="Cambria" charset="0"/>
              </a:rPr>
              <a:t> </a:t>
            </a:r>
            <a:r>
              <a:rPr lang="el-GR" sz="2000" dirty="0" smtClean="0">
                <a:solidFill>
                  <a:srgbClr val="002060"/>
                </a:solidFill>
                <a:latin typeface="Cambria" charset="0"/>
                <a:ea typeface="Cambria" charset="0"/>
                <a:cs typeface="Cambria" charset="0"/>
              </a:rPr>
              <a:t>γ</a:t>
            </a:r>
            <a:r>
              <a:rPr lang="en-CA" sz="2000" dirty="0" smtClean="0">
                <a:solidFill>
                  <a:srgbClr val="002060"/>
                </a:solidFill>
                <a:latin typeface="Cambria" charset="0"/>
                <a:ea typeface="Cambria" charset="0"/>
                <a:cs typeface="Cambria" charset="0"/>
              </a:rPr>
              <a:t>)</a:t>
            </a:r>
          </a:p>
          <a:p>
            <a:pPr marL="342900" indent="-342900">
              <a:spcAft>
                <a:spcPts val="1200"/>
              </a:spcAft>
              <a:buFont typeface="Wingdings" charset="2"/>
              <a:buChar char="§"/>
            </a:pPr>
            <a:r>
              <a:rPr lang="en-CA" sz="2000" dirty="0" smtClean="0">
                <a:solidFill>
                  <a:srgbClr val="002060"/>
                </a:solidFill>
                <a:latin typeface="Cambria" charset="0"/>
                <a:ea typeface="Cambria" charset="0"/>
                <a:cs typeface="Cambria" charset="0"/>
              </a:rPr>
              <a:t>Th17 cells produce IL-17, IL-21, IL-22, and IL-26 to recruit neutrophils to the infected site</a:t>
            </a:r>
          </a:p>
          <a:p>
            <a:pPr marL="342900" indent="-342900">
              <a:buFont typeface="Wingdings" charset="2"/>
              <a:buChar char="§"/>
            </a:pPr>
            <a:endParaRPr lang="en-US" sz="2000" b="1" dirty="0">
              <a:solidFill>
                <a:srgbClr val="002060"/>
              </a:solidFill>
              <a:latin typeface="Cambria" charset="0"/>
              <a:ea typeface="Cambria" charset="0"/>
              <a:cs typeface="Cambria" charset="0"/>
            </a:endParaRPr>
          </a:p>
        </p:txBody>
      </p:sp>
      <p:sp>
        <p:nvSpPr>
          <p:cNvPr id="10" name="TextBox 9"/>
          <p:cNvSpPr txBox="1"/>
          <p:nvPr/>
        </p:nvSpPr>
        <p:spPr>
          <a:xfrm>
            <a:off x="5780315" y="3588693"/>
            <a:ext cx="6727371" cy="769441"/>
          </a:xfrm>
          <a:prstGeom prst="rect">
            <a:avLst/>
          </a:prstGeom>
          <a:noFill/>
        </p:spPr>
        <p:txBody>
          <a:bodyPr wrap="square" rtlCol="0">
            <a:spAutoFit/>
          </a:bodyPr>
          <a:lstStyle/>
          <a:p>
            <a:pPr algn="ctr"/>
            <a:r>
              <a:rPr lang="en-US" sz="4400" b="1" dirty="0" smtClean="0">
                <a:solidFill>
                  <a:schemeClr val="bg1"/>
                </a:solidFill>
                <a:latin typeface="Cambria" charset="0"/>
                <a:ea typeface="Cambria" charset="0"/>
                <a:cs typeface="Cambria" charset="0"/>
              </a:rPr>
              <a:t>MHC Class II</a:t>
            </a:r>
            <a:endParaRPr lang="en-US" sz="4400" b="1" dirty="0">
              <a:solidFill>
                <a:schemeClr val="bg1"/>
              </a:solidFill>
              <a:latin typeface="Cambria" charset="0"/>
              <a:ea typeface="Cambria" charset="0"/>
              <a:cs typeface="Cambria" charset="0"/>
            </a:endParaRPr>
          </a:p>
        </p:txBody>
      </p:sp>
      <p:sp>
        <p:nvSpPr>
          <p:cNvPr id="13" name="Rectangle 12"/>
          <p:cNvSpPr/>
          <p:nvPr/>
        </p:nvSpPr>
        <p:spPr>
          <a:xfrm>
            <a:off x="0" y="6834494"/>
            <a:ext cx="12192000" cy="538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652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 name="Title 1"/>
          <p:cNvSpPr>
            <a:spLocks noGrp="1"/>
          </p:cNvSpPr>
          <p:nvPr>
            <p:ph type="title"/>
          </p:nvPr>
        </p:nvSpPr>
        <p:spPr>
          <a:xfrm>
            <a:off x="1250995" y="2591274"/>
            <a:ext cx="9690006" cy="1325563"/>
          </a:xfrm>
        </p:spPr>
        <p:txBody>
          <a:bodyPr>
            <a:noAutofit/>
          </a:bodyPr>
          <a:lstStyle/>
          <a:p>
            <a:pPr algn="ctr"/>
            <a:r>
              <a:rPr lang="en-US" sz="7200" b="1" dirty="0" smtClean="0">
                <a:solidFill>
                  <a:schemeClr val="bg1"/>
                </a:solidFill>
                <a:latin typeface="Cambria" charset="0"/>
                <a:ea typeface="Cambria" charset="0"/>
                <a:cs typeface="Cambria" charset="0"/>
              </a:rPr>
              <a:t>Escaping </a:t>
            </a:r>
            <a:r>
              <a:rPr lang="en-US" sz="7200" b="1" smtClean="0">
                <a:solidFill>
                  <a:schemeClr val="bg1"/>
                </a:solidFill>
                <a:latin typeface="Cambria" charset="0"/>
                <a:ea typeface="Cambria" charset="0"/>
                <a:cs typeface="Cambria" charset="0"/>
              </a:rPr>
              <a:t>the Adaptive </a:t>
            </a:r>
            <a:r>
              <a:rPr lang="en-US" sz="7200" b="1" dirty="0" smtClean="0">
                <a:solidFill>
                  <a:schemeClr val="bg1"/>
                </a:solidFill>
                <a:latin typeface="Cambria" charset="0"/>
                <a:ea typeface="Cambria" charset="0"/>
                <a:cs typeface="Cambria" charset="0"/>
              </a:rPr>
              <a:t>Immune Response</a:t>
            </a:r>
            <a:endParaRPr lang="en-US" sz="7200" b="1" dirty="0">
              <a:solidFill>
                <a:schemeClr val="bg1"/>
              </a:solidFill>
              <a:latin typeface="Cambria" charset="0"/>
              <a:ea typeface="Cambria" charset="0"/>
              <a:cs typeface="Cambria" charset="0"/>
            </a:endParaRPr>
          </a:p>
        </p:txBody>
      </p:sp>
      <p:sp>
        <p:nvSpPr>
          <p:cNvPr id="5" name="Rectangle 4"/>
          <p:cNvSpPr/>
          <p:nvPr/>
        </p:nvSpPr>
        <p:spPr>
          <a:xfrm>
            <a:off x="-2" y="179614"/>
            <a:ext cx="12192000" cy="181779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4510701"/>
            <a:ext cx="12192000" cy="169415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129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0"/>
            <a:ext cx="10303330" cy="6858000"/>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 name="TextBox 9"/>
          <p:cNvSpPr txBox="1"/>
          <p:nvPr/>
        </p:nvSpPr>
        <p:spPr>
          <a:xfrm>
            <a:off x="1231990" y="191032"/>
            <a:ext cx="5945766" cy="646331"/>
          </a:xfrm>
          <a:prstGeom prst="rect">
            <a:avLst/>
          </a:prstGeom>
          <a:noFill/>
        </p:spPr>
        <p:txBody>
          <a:bodyPr wrap="square" rtlCol="0">
            <a:spAutoFit/>
          </a:bodyPr>
          <a:lstStyle/>
          <a:p>
            <a:r>
              <a:rPr lang="en-US" sz="3600" b="1" i="1" dirty="0" smtClean="0">
                <a:solidFill>
                  <a:schemeClr val="bg1"/>
                </a:solidFill>
                <a:latin typeface="Cambria" charset="0"/>
                <a:ea typeface="Cambria" charset="0"/>
                <a:cs typeface="Cambria" charset="0"/>
              </a:rPr>
              <a:t>Staphylococcus aureus</a:t>
            </a:r>
            <a:endParaRPr lang="en-US" sz="3600" b="1" i="1" dirty="0">
              <a:solidFill>
                <a:schemeClr val="bg1"/>
              </a:solidFill>
              <a:latin typeface="Cambria" charset="0"/>
              <a:ea typeface="Cambria" charset="0"/>
              <a:cs typeface="Cambria" charset="0"/>
            </a:endParaRPr>
          </a:p>
        </p:txBody>
      </p:sp>
      <p:sp>
        <p:nvSpPr>
          <p:cNvPr id="11" name="Content Placeholder 3"/>
          <p:cNvSpPr txBox="1">
            <a:spLocks/>
          </p:cNvSpPr>
          <p:nvPr/>
        </p:nvSpPr>
        <p:spPr>
          <a:xfrm>
            <a:off x="1231990" y="1028395"/>
            <a:ext cx="8928830" cy="5436573"/>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buNone/>
            </a:pPr>
            <a:r>
              <a:rPr lang="en-US" sz="2000" dirty="0" smtClean="0">
                <a:solidFill>
                  <a:schemeClr val="bg1"/>
                </a:solidFill>
                <a:latin typeface="Cambria" charset="0"/>
                <a:ea typeface="Cambria" charset="0"/>
                <a:cs typeface="Cambria" charset="0"/>
              </a:rPr>
              <a:t>As the leading cause of mastitis, </a:t>
            </a:r>
            <a:r>
              <a:rPr lang="en-US" sz="2000" i="1" dirty="0" smtClean="0">
                <a:solidFill>
                  <a:schemeClr val="bg1"/>
                </a:solidFill>
                <a:latin typeface="Cambria" charset="0"/>
                <a:ea typeface="Cambria" charset="0"/>
                <a:cs typeface="Cambria" charset="0"/>
              </a:rPr>
              <a:t>S. aureus</a:t>
            </a:r>
            <a:r>
              <a:rPr lang="en-US" sz="2000" dirty="0" smtClean="0">
                <a:solidFill>
                  <a:schemeClr val="bg1"/>
                </a:solidFill>
                <a:latin typeface="Cambria" charset="0"/>
                <a:ea typeface="Cambria" charset="0"/>
                <a:cs typeface="Cambria" charset="0"/>
              </a:rPr>
              <a:t> have many ways of escaping the adaptive immune response as well:</a:t>
            </a:r>
          </a:p>
          <a:p>
            <a:pPr>
              <a:lnSpc>
                <a:spcPct val="100000"/>
              </a:lnSpc>
            </a:pPr>
            <a:r>
              <a:rPr lang="en-US" sz="2000" b="1" u="sng" dirty="0" smtClean="0">
                <a:solidFill>
                  <a:schemeClr val="bg1"/>
                </a:solidFill>
                <a:latin typeface="Cambria" charset="0"/>
                <a:ea typeface="Cambria" charset="0"/>
                <a:cs typeface="Cambria" charset="0"/>
              </a:rPr>
              <a:t>Polyclonal down regulation of B </a:t>
            </a:r>
            <a:r>
              <a:rPr lang="en-US" sz="2000" b="1" u="sng" dirty="0" smtClean="0">
                <a:solidFill>
                  <a:schemeClr val="bg1"/>
                </a:solidFill>
                <a:latin typeface="Cambria" charset="0"/>
                <a:ea typeface="Cambria" charset="0"/>
                <a:cs typeface="Cambria" charset="0"/>
              </a:rPr>
              <a:t>cells:</a:t>
            </a:r>
            <a:endParaRPr lang="en-US" sz="2000" b="1" u="sng" dirty="0" smtClean="0">
              <a:solidFill>
                <a:schemeClr val="bg1"/>
              </a:solidFill>
              <a:latin typeface="Cambria" charset="0"/>
              <a:ea typeface="Cambria" charset="0"/>
              <a:cs typeface="Cambria" charset="0"/>
            </a:endParaRPr>
          </a:p>
          <a:p>
            <a:pPr lvl="1">
              <a:lnSpc>
                <a:spcPct val="100000"/>
              </a:lnSpc>
            </a:pPr>
            <a:r>
              <a:rPr lang="en-US" sz="1800" i="1" dirty="0" smtClean="0">
                <a:solidFill>
                  <a:schemeClr val="bg1"/>
                </a:solidFill>
                <a:latin typeface="Cambria" charset="0"/>
                <a:ea typeface="Cambria" charset="0"/>
                <a:cs typeface="Cambria" charset="0"/>
              </a:rPr>
              <a:t>Staphylococcal</a:t>
            </a:r>
            <a:r>
              <a:rPr lang="en-US" sz="1800" dirty="0" smtClean="0">
                <a:solidFill>
                  <a:schemeClr val="bg1"/>
                </a:solidFill>
                <a:latin typeface="Cambria" charset="0"/>
                <a:ea typeface="Cambria" charset="0"/>
                <a:cs typeface="Cambria" charset="0"/>
              </a:rPr>
              <a:t> protein A (</a:t>
            </a:r>
            <a:r>
              <a:rPr lang="en-US" sz="1800" dirty="0" err="1" smtClean="0">
                <a:solidFill>
                  <a:schemeClr val="bg1"/>
                </a:solidFill>
                <a:latin typeface="Cambria" charset="0"/>
                <a:ea typeface="Cambria" charset="0"/>
                <a:cs typeface="Cambria" charset="0"/>
              </a:rPr>
              <a:t>SpA</a:t>
            </a:r>
            <a:r>
              <a:rPr lang="en-US" sz="1800" dirty="0" smtClean="0">
                <a:solidFill>
                  <a:schemeClr val="bg1"/>
                </a:solidFill>
                <a:latin typeface="Cambria" charset="0"/>
                <a:ea typeface="Cambria" charset="0"/>
                <a:cs typeface="Cambria" charset="0"/>
              </a:rPr>
              <a:t>) has 5 immunoglobulin-binding domains. It can bind to the Fc </a:t>
            </a:r>
            <a:r>
              <a:rPr lang="en-US" sz="1800" dirty="0" smtClean="0">
                <a:solidFill>
                  <a:schemeClr val="bg1"/>
                </a:solidFill>
                <a:latin typeface="Cambria" charset="0"/>
                <a:ea typeface="Cambria" charset="0"/>
                <a:cs typeface="Cambria" charset="0"/>
              </a:rPr>
              <a:t>region of antibodies or </a:t>
            </a:r>
            <a:r>
              <a:rPr lang="en-US" sz="1800" dirty="0" smtClean="0">
                <a:solidFill>
                  <a:schemeClr val="bg1"/>
                </a:solidFill>
                <a:latin typeface="Cambria" charset="0"/>
                <a:ea typeface="Cambria" charset="0"/>
                <a:cs typeface="Cambria" charset="0"/>
              </a:rPr>
              <a:t>Fab region of </a:t>
            </a:r>
            <a:r>
              <a:rPr lang="en-US" sz="1800" dirty="0" smtClean="0">
                <a:solidFill>
                  <a:schemeClr val="bg1"/>
                </a:solidFill>
                <a:latin typeface="Cambria" charset="0"/>
                <a:ea typeface="Cambria" charset="0"/>
                <a:cs typeface="Cambria" charset="0"/>
              </a:rPr>
              <a:t>B-cell receptors </a:t>
            </a:r>
            <a:r>
              <a:rPr lang="en-US" sz="1800" dirty="0" smtClean="0">
                <a:solidFill>
                  <a:schemeClr val="bg1"/>
                </a:solidFill>
                <a:latin typeface="Cambria" charset="0"/>
                <a:ea typeface="Cambria" charset="0"/>
                <a:cs typeface="Cambria" charset="0"/>
              </a:rPr>
              <a:t>to prevent </a:t>
            </a:r>
            <a:r>
              <a:rPr lang="en-US" sz="1800" dirty="0" err="1" smtClean="0">
                <a:solidFill>
                  <a:schemeClr val="bg1"/>
                </a:solidFill>
                <a:latin typeface="Cambria" charset="0"/>
                <a:ea typeface="Cambria" charset="0"/>
                <a:cs typeface="Cambria" charset="0"/>
              </a:rPr>
              <a:t>opsonophagocytic</a:t>
            </a:r>
            <a:r>
              <a:rPr lang="en-US" sz="1800" dirty="0" smtClean="0">
                <a:solidFill>
                  <a:schemeClr val="bg1"/>
                </a:solidFill>
                <a:latin typeface="Cambria" charset="0"/>
                <a:ea typeface="Cambria" charset="0"/>
                <a:cs typeface="Cambria" charset="0"/>
              </a:rPr>
              <a:t> </a:t>
            </a:r>
            <a:r>
              <a:rPr lang="en-US" sz="1800" dirty="0" smtClean="0">
                <a:solidFill>
                  <a:schemeClr val="bg1"/>
                </a:solidFill>
                <a:latin typeface="Cambria" charset="0"/>
                <a:ea typeface="Cambria" charset="0"/>
                <a:cs typeface="Cambria" charset="0"/>
              </a:rPr>
              <a:t>killing  and clonal activation of B cells. This results in insufficient amounts of antibodies to protect against future infections. </a:t>
            </a:r>
            <a:endParaRPr lang="en-US" sz="1800" dirty="0">
              <a:solidFill>
                <a:schemeClr val="bg1"/>
              </a:solidFill>
              <a:latin typeface="Cambria" charset="0"/>
              <a:ea typeface="Cambria" charset="0"/>
              <a:cs typeface="Cambria" charset="0"/>
            </a:endParaRPr>
          </a:p>
          <a:p>
            <a:pPr>
              <a:lnSpc>
                <a:spcPct val="100000"/>
              </a:lnSpc>
            </a:pPr>
            <a:r>
              <a:rPr lang="en-US" sz="2000" b="1" u="sng" dirty="0" smtClean="0">
                <a:solidFill>
                  <a:schemeClr val="bg1"/>
                </a:solidFill>
                <a:latin typeface="Cambria" charset="0"/>
                <a:ea typeface="Cambria" charset="0"/>
                <a:cs typeface="Cambria" charset="0"/>
              </a:rPr>
              <a:t>Escaping T-cell mediated immune responses:</a:t>
            </a:r>
          </a:p>
          <a:p>
            <a:pPr lvl="1">
              <a:lnSpc>
                <a:spcPct val="100000"/>
              </a:lnSpc>
            </a:pPr>
            <a:r>
              <a:rPr lang="en-US" sz="1800" dirty="0" smtClean="0">
                <a:solidFill>
                  <a:schemeClr val="bg1"/>
                </a:solidFill>
                <a:latin typeface="Cambria" charset="0"/>
                <a:ea typeface="Cambria" charset="0"/>
                <a:cs typeface="Cambria" charset="0"/>
              </a:rPr>
              <a:t>Secrete super antigens such as toxic shock syndrome toxin and staphylococcal enterotoxins (SE)</a:t>
            </a:r>
          </a:p>
          <a:p>
            <a:pPr lvl="2">
              <a:lnSpc>
                <a:spcPct val="100000"/>
              </a:lnSpc>
            </a:pPr>
            <a:r>
              <a:rPr lang="en-US" sz="1600" dirty="0" smtClean="0">
                <a:solidFill>
                  <a:schemeClr val="bg1"/>
                </a:solidFill>
                <a:latin typeface="Cambria" charset="0"/>
                <a:ea typeface="Cambria" charset="0"/>
                <a:cs typeface="Cambria" charset="0"/>
              </a:rPr>
              <a:t>SEs are capable of escaping MHC antigen presenting and processing. It also promotes Th-1 responses to delay production of antigen-specific antibodies</a:t>
            </a:r>
          </a:p>
          <a:p>
            <a:pPr>
              <a:lnSpc>
                <a:spcPct val="100000"/>
              </a:lnSpc>
            </a:pPr>
            <a:r>
              <a:rPr lang="en-US" sz="2000" b="1" u="sng" dirty="0" smtClean="0">
                <a:solidFill>
                  <a:schemeClr val="bg1"/>
                </a:solidFill>
                <a:latin typeface="Cambria" charset="0"/>
                <a:ea typeface="Cambria" charset="0"/>
                <a:cs typeface="Cambria" charset="0"/>
              </a:rPr>
              <a:t>Promotion of adherence to host cells:</a:t>
            </a:r>
          </a:p>
          <a:p>
            <a:pPr lvl="1">
              <a:lnSpc>
                <a:spcPct val="100000"/>
              </a:lnSpc>
            </a:pPr>
            <a:r>
              <a:rPr lang="en-US" sz="1800" dirty="0" smtClean="0">
                <a:solidFill>
                  <a:schemeClr val="bg1"/>
                </a:solidFill>
                <a:latin typeface="Cambria" charset="0"/>
                <a:ea typeface="Cambria" charset="0"/>
                <a:cs typeface="Cambria" charset="0"/>
              </a:rPr>
              <a:t>Fibronectin-binding protein, collagen-binding protein, and iron-regulated surface determinants are released. </a:t>
            </a:r>
            <a:endParaRPr lang="en-US" sz="1800" dirty="0">
              <a:solidFill>
                <a:schemeClr val="bg1"/>
              </a:solidFill>
              <a:latin typeface="Cambria" charset="0"/>
              <a:ea typeface="Cambria" charset="0"/>
              <a:cs typeface="Cambria" charset="0"/>
            </a:endParaRPr>
          </a:p>
          <a:p>
            <a:endParaRPr lang="en-US" dirty="0" smtClean="0">
              <a:solidFill>
                <a:schemeClr val="bg1"/>
              </a:solidFill>
              <a:latin typeface="Cambria" charset="0"/>
              <a:ea typeface="Cambria" charset="0"/>
              <a:cs typeface="Cambria" charset="0"/>
            </a:endParaRPr>
          </a:p>
        </p:txBody>
      </p:sp>
      <p:sp>
        <p:nvSpPr>
          <p:cNvPr id="5" name="Rectangle 4"/>
          <p:cNvSpPr/>
          <p:nvPr/>
        </p:nvSpPr>
        <p:spPr>
          <a:xfrm>
            <a:off x="0" y="6820206"/>
            <a:ext cx="12192000" cy="538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204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 name="Title 1"/>
          <p:cNvSpPr>
            <a:spLocks noGrp="1"/>
          </p:cNvSpPr>
          <p:nvPr>
            <p:ph type="title"/>
          </p:nvPr>
        </p:nvSpPr>
        <p:spPr>
          <a:xfrm>
            <a:off x="1796141" y="2591274"/>
            <a:ext cx="8599713" cy="1325563"/>
          </a:xfrm>
        </p:spPr>
        <p:txBody>
          <a:bodyPr>
            <a:noAutofit/>
          </a:bodyPr>
          <a:lstStyle/>
          <a:p>
            <a:pPr algn="ctr"/>
            <a:r>
              <a:rPr lang="en-US" sz="7200" b="1" dirty="0" smtClean="0">
                <a:solidFill>
                  <a:schemeClr val="bg1"/>
                </a:solidFill>
                <a:latin typeface="Cambria" charset="0"/>
                <a:ea typeface="Cambria" charset="0"/>
                <a:cs typeface="Cambria" charset="0"/>
              </a:rPr>
              <a:t>The Innate Immune Response</a:t>
            </a:r>
            <a:endParaRPr lang="en-US" sz="7200" b="1" dirty="0">
              <a:solidFill>
                <a:schemeClr val="bg1"/>
              </a:solidFill>
              <a:latin typeface="Cambria" charset="0"/>
              <a:ea typeface="Cambria" charset="0"/>
              <a:cs typeface="Cambria" charset="0"/>
            </a:endParaRPr>
          </a:p>
        </p:txBody>
      </p:sp>
      <p:sp>
        <p:nvSpPr>
          <p:cNvPr id="5" name="Rectangle 4"/>
          <p:cNvSpPr/>
          <p:nvPr/>
        </p:nvSpPr>
        <p:spPr>
          <a:xfrm>
            <a:off x="-2" y="179614"/>
            <a:ext cx="12192000" cy="18177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4510700"/>
            <a:ext cx="12192000" cy="16941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024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357" y="2506662"/>
            <a:ext cx="10515600" cy="4351338"/>
          </a:xfrm>
        </p:spPr>
        <p:txBody>
          <a:bodyPr/>
          <a:lstStyle/>
          <a:p>
            <a:pPr>
              <a:spcAft>
                <a:spcPts val="1200"/>
              </a:spcAft>
            </a:pPr>
            <a:r>
              <a:rPr lang="en-US" dirty="0" smtClean="0">
                <a:latin typeface="Cambria" charset="0"/>
                <a:ea typeface="Cambria" charset="0"/>
                <a:cs typeface="Cambria" charset="0"/>
              </a:rPr>
              <a:t>Some macrophages release IL-12 and IL-23 to promote an inflammatory response</a:t>
            </a:r>
          </a:p>
          <a:p>
            <a:pPr>
              <a:spcAft>
                <a:spcPts val="1200"/>
              </a:spcAft>
            </a:pPr>
            <a:r>
              <a:rPr lang="en-US" dirty="0" smtClean="0">
                <a:latin typeface="Cambria" charset="0"/>
                <a:ea typeface="Cambria" charset="0"/>
                <a:cs typeface="Cambria" charset="0"/>
              </a:rPr>
              <a:t>They also produce reactive oxygen species (ROS) using </a:t>
            </a:r>
            <a:r>
              <a:rPr lang="en-US" dirty="0">
                <a:latin typeface="Cambria" charset="0"/>
                <a:ea typeface="Cambria" charset="0"/>
                <a:cs typeface="Cambria" charset="0"/>
              </a:rPr>
              <a:t>nicotinamide adenine dinucleotide phosphate </a:t>
            </a:r>
            <a:r>
              <a:rPr lang="en-US" dirty="0" smtClean="0"/>
              <a:t>(</a:t>
            </a:r>
            <a:r>
              <a:rPr lang="en-US" dirty="0" smtClean="0">
                <a:latin typeface="Cambria" charset="0"/>
                <a:ea typeface="Cambria" charset="0"/>
                <a:cs typeface="Cambria" charset="0"/>
              </a:rPr>
              <a:t>NADPH) oxidase and reactive nitrogen species (RNS) using Nitric Oxide Synthase 2 (NOS-2)</a:t>
            </a:r>
          </a:p>
          <a:p>
            <a:pPr lvl="1">
              <a:spcAft>
                <a:spcPts val="1200"/>
              </a:spcAft>
            </a:pPr>
            <a:r>
              <a:rPr lang="en-US" dirty="0" smtClean="0">
                <a:latin typeface="Cambria" charset="0"/>
                <a:ea typeface="Cambria" charset="0"/>
                <a:cs typeface="Cambria" charset="0"/>
              </a:rPr>
              <a:t>Excess amounts of these can cause lipids, proteins and DNA to become denatured, thus, causing them to ultimately undergo apoptosis or become necrotic. </a:t>
            </a:r>
            <a:endParaRPr lang="en-US" dirty="0">
              <a:latin typeface="Cambria" charset="0"/>
              <a:ea typeface="Cambria" charset="0"/>
              <a:cs typeface="Cambria" charset="0"/>
            </a:endParaRPr>
          </a:p>
        </p:txBody>
      </p:sp>
      <p:sp>
        <p:nvSpPr>
          <p:cNvPr id="4" name="Rectangle 3"/>
          <p:cNvSpPr/>
          <p:nvPr/>
        </p:nvSpPr>
        <p:spPr>
          <a:xfrm>
            <a:off x="0" y="0"/>
            <a:ext cx="12192000" cy="2302328"/>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 name="Title 1"/>
          <p:cNvSpPr>
            <a:spLocks noGrp="1"/>
          </p:cNvSpPr>
          <p:nvPr>
            <p:ph type="title"/>
          </p:nvPr>
        </p:nvSpPr>
        <p:spPr>
          <a:xfrm>
            <a:off x="299357" y="777874"/>
            <a:ext cx="10515600" cy="1325563"/>
          </a:xfrm>
        </p:spPr>
        <p:txBody>
          <a:bodyPr/>
          <a:lstStyle/>
          <a:p>
            <a:r>
              <a:rPr lang="en-US" b="1" dirty="0" smtClean="0">
                <a:solidFill>
                  <a:schemeClr val="bg1"/>
                </a:solidFill>
                <a:latin typeface="Cambria" charset="0"/>
                <a:ea typeface="Cambria" charset="0"/>
                <a:cs typeface="Cambria" charset="0"/>
              </a:rPr>
              <a:t>Host Damage due to Macrophages</a:t>
            </a:r>
            <a:endParaRPr lang="en-US"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1747510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357" y="2921451"/>
            <a:ext cx="10515600" cy="2195967"/>
          </a:xfrm>
        </p:spPr>
        <p:txBody>
          <a:bodyPr/>
          <a:lstStyle/>
          <a:p>
            <a:pPr>
              <a:spcAft>
                <a:spcPts val="1200"/>
              </a:spcAft>
            </a:pPr>
            <a:r>
              <a:rPr lang="en-US" dirty="0" smtClean="0">
                <a:latin typeface="Cambria" charset="0"/>
                <a:ea typeface="Cambria" charset="0"/>
                <a:cs typeface="Cambria" charset="0"/>
              </a:rPr>
              <a:t>Proteases, such as elastase, are secreted to inactivate bacterial toxins but also have the potential to damage host </a:t>
            </a:r>
            <a:r>
              <a:rPr lang="en-US" smtClean="0">
                <a:latin typeface="Cambria" charset="0"/>
                <a:ea typeface="Cambria" charset="0"/>
                <a:cs typeface="Cambria" charset="0"/>
              </a:rPr>
              <a:t>cells.</a:t>
            </a:r>
          </a:p>
          <a:p>
            <a:pPr>
              <a:spcAft>
                <a:spcPts val="1200"/>
              </a:spcAft>
            </a:pPr>
            <a:endParaRPr lang="en-US" dirty="0" smtClean="0">
              <a:latin typeface="Cambria" charset="0"/>
              <a:ea typeface="Cambria" charset="0"/>
              <a:cs typeface="Cambria" charset="0"/>
            </a:endParaRPr>
          </a:p>
          <a:p>
            <a:pPr>
              <a:spcAft>
                <a:spcPts val="1200"/>
              </a:spcAft>
            </a:pPr>
            <a:r>
              <a:rPr lang="en-US" dirty="0" smtClean="0">
                <a:latin typeface="Cambria" charset="0"/>
                <a:ea typeface="Cambria" charset="0"/>
                <a:cs typeface="Cambria" charset="0"/>
              </a:rPr>
              <a:t>Chronic inflammation can result in persistent release of proteases. </a:t>
            </a:r>
            <a:endParaRPr lang="en-US" dirty="0">
              <a:latin typeface="Cambria" charset="0"/>
              <a:ea typeface="Cambria" charset="0"/>
              <a:cs typeface="Cambria" charset="0"/>
            </a:endParaRPr>
          </a:p>
        </p:txBody>
      </p:sp>
      <p:sp>
        <p:nvSpPr>
          <p:cNvPr id="4" name="Rectangle 3"/>
          <p:cNvSpPr/>
          <p:nvPr/>
        </p:nvSpPr>
        <p:spPr>
          <a:xfrm>
            <a:off x="0" y="0"/>
            <a:ext cx="12192000" cy="2302328"/>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 name="Title 1"/>
          <p:cNvSpPr>
            <a:spLocks noGrp="1"/>
          </p:cNvSpPr>
          <p:nvPr>
            <p:ph type="title"/>
          </p:nvPr>
        </p:nvSpPr>
        <p:spPr>
          <a:xfrm>
            <a:off x="299357" y="777874"/>
            <a:ext cx="10515600" cy="1325563"/>
          </a:xfrm>
        </p:spPr>
        <p:txBody>
          <a:bodyPr/>
          <a:lstStyle/>
          <a:p>
            <a:r>
              <a:rPr lang="en-US" b="1" dirty="0" smtClean="0">
                <a:solidFill>
                  <a:schemeClr val="bg1"/>
                </a:solidFill>
                <a:latin typeface="Cambria" charset="0"/>
                <a:ea typeface="Cambria" charset="0"/>
                <a:cs typeface="Cambria" charset="0"/>
              </a:rPr>
              <a:t>Host Damage due to Neutrophils</a:t>
            </a:r>
            <a:endParaRPr lang="en-US"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3586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062" y="2881311"/>
            <a:ext cx="10515600" cy="2860170"/>
          </a:xfrm>
        </p:spPr>
        <p:txBody>
          <a:bodyPr/>
          <a:lstStyle/>
          <a:p>
            <a:pPr>
              <a:spcAft>
                <a:spcPts val="1800"/>
              </a:spcAft>
              <a:buFont typeface="Wingdings" charset="2"/>
              <a:buChar char="Ø"/>
            </a:pPr>
            <a:r>
              <a:rPr lang="en-CA" dirty="0" smtClean="0">
                <a:solidFill>
                  <a:schemeClr val="accent1">
                    <a:lumMod val="50000"/>
                  </a:schemeClr>
                </a:solidFill>
                <a:latin typeface="Cambria" charset="0"/>
                <a:ea typeface="Cambria" charset="0"/>
                <a:cs typeface="Cambria" charset="0"/>
              </a:rPr>
              <a:t>Breast drainage and the components of the milk itself may be sufficient to clear the pathogen</a:t>
            </a:r>
          </a:p>
          <a:p>
            <a:pPr lvl="1">
              <a:spcAft>
                <a:spcPts val="1800"/>
              </a:spcAft>
              <a:buFont typeface="Wingdings" charset="2"/>
              <a:buChar char="Ø"/>
            </a:pPr>
            <a:r>
              <a:rPr lang="en-CA" dirty="0" smtClean="0">
                <a:solidFill>
                  <a:schemeClr val="accent1">
                    <a:lumMod val="50000"/>
                  </a:schemeClr>
                </a:solidFill>
                <a:latin typeface="Cambria" charset="0"/>
                <a:ea typeface="Cambria" charset="0"/>
                <a:cs typeface="Cambria" charset="0"/>
              </a:rPr>
              <a:t>Antibiotics are not always needed</a:t>
            </a:r>
          </a:p>
          <a:p>
            <a:pPr>
              <a:spcAft>
                <a:spcPts val="1800"/>
              </a:spcAft>
              <a:buFont typeface="Wingdings" charset="2"/>
              <a:buChar char="Ø"/>
            </a:pPr>
            <a:r>
              <a:rPr lang="en-CA" i="1" dirty="0" smtClean="0">
                <a:solidFill>
                  <a:schemeClr val="accent1">
                    <a:lumMod val="50000"/>
                  </a:schemeClr>
                </a:solidFill>
                <a:latin typeface="Cambria" charset="0"/>
                <a:ea typeface="Cambria" charset="0"/>
                <a:cs typeface="Cambria" charset="0"/>
              </a:rPr>
              <a:t>S. aureus </a:t>
            </a:r>
            <a:r>
              <a:rPr lang="en-CA" dirty="0" smtClean="0">
                <a:solidFill>
                  <a:schemeClr val="accent1">
                    <a:lumMod val="50000"/>
                  </a:schemeClr>
                </a:solidFill>
                <a:latin typeface="Cambria" charset="0"/>
                <a:ea typeface="Cambria" charset="0"/>
                <a:cs typeface="Cambria" charset="0"/>
              </a:rPr>
              <a:t>infections run the risk of relapse or a chronic infection through persistent bacteria</a:t>
            </a:r>
            <a:endParaRPr lang="en-US" i="1" dirty="0" smtClean="0">
              <a:solidFill>
                <a:srgbClr val="002060"/>
              </a:solidFill>
              <a:latin typeface="Cambria" charset="0"/>
              <a:ea typeface="Cambria" charset="0"/>
              <a:cs typeface="Cambria" charset="0"/>
            </a:endParaRPr>
          </a:p>
          <a:p>
            <a:endParaRPr lang="en-US" dirty="0">
              <a:latin typeface="Cambria" charset="0"/>
              <a:ea typeface="Cambria" charset="0"/>
              <a:cs typeface="Cambria" charset="0"/>
            </a:endParaRPr>
          </a:p>
        </p:txBody>
      </p:sp>
      <p:sp>
        <p:nvSpPr>
          <p:cNvPr id="4" name="Rectangle 3"/>
          <p:cNvSpPr/>
          <p:nvPr/>
        </p:nvSpPr>
        <p:spPr>
          <a:xfrm>
            <a:off x="0" y="0"/>
            <a:ext cx="12192000" cy="2302328"/>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 name="Title 1"/>
          <p:cNvSpPr>
            <a:spLocks noGrp="1"/>
          </p:cNvSpPr>
          <p:nvPr>
            <p:ph type="title"/>
          </p:nvPr>
        </p:nvSpPr>
        <p:spPr>
          <a:xfrm>
            <a:off x="299357" y="777874"/>
            <a:ext cx="10515600" cy="1325563"/>
          </a:xfrm>
        </p:spPr>
        <p:txBody>
          <a:bodyPr/>
          <a:lstStyle/>
          <a:p>
            <a:r>
              <a:rPr lang="en-US" b="1" dirty="0" smtClean="0">
                <a:solidFill>
                  <a:schemeClr val="bg1"/>
                </a:solidFill>
                <a:latin typeface="Cambria" charset="0"/>
                <a:ea typeface="Cambria" charset="0"/>
                <a:cs typeface="Cambria" charset="0"/>
              </a:rPr>
              <a:t>Bacterial Clearance</a:t>
            </a:r>
            <a:endParaRPr lang="en-US" dirty="0">
              <a:solidFill>
                <a:schemeClr val="bg1"/>
              </a:solidFill>
              <a:latin typeface="Cambria" charset="0"/>
              <a:ea typeface="Cambria" charset="0"/>
              <a:cs typeface="Cambria" charset="0"/>
            </a:endParaRPr>
          </a:p>
        </p:txBody>
      </p:sp>
      <p:sp>
        <p:nvSpPr>
          <p:cNvPr id="5" name="Rectangle 4"/>
          <p:cNvSpPr/>
          <p:nvPr/>
        </p:nvSpPr>
        <p:spPr>
          <a:xfrm>
            <a:off x="0" y="6820206"/>
            <a:ext cx="12192000" cy="5384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263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062" y="1609804"/>
            <a:ext cx="11885876" cy="5476795"/>
          </a:xfrm>
        </p:spPr>
        <p:txBody>
          <a:bodyPr>
            <a:normAutofit fontScale="40000" lnSpcReduction="20000"/>
          </a:bodyPr>
          <a:lstStyle/>
          <a:p>
            <a:pPr>
              <a:lnSpc>
                <a:spcPct val="120000"/>
              </a:lnSpc>
              <a:spcAft>
                <a:spcPts val="1800"/>
              </a:spcAft>
              <a:buFont typeface="Wingdings" charset="2"/>
              <a:buChar char="Ø"/>
            </a:pPr>
            <a:r>
              <a:rPr lang="en-CA" sz="3500" dirty="0" smtClean="0">
                <a:solidFill>
                  <a:schemeClr val="accent1">
                    <a:lumMod val="50000"/>
                  </a:schemeClr>
                </a:solidFill>
                <a:latin typeface="Cambria" charset="0"/>
                <a:ea typeface="Cambria" charset="0"/>
                <a:cs typeface="Cambria" charset="0"/>
              </a:rPr>
              <a:t>Induces a </a:t>
            </a:r>
            <a:r>
              <a:rPr lang="en-CA" sz="3500" b="1" u="sng" dirty="0" smtClean="0">
                <a:solidFill>
                  <a:schemeClr val="accent1">
                    <a:lumMod val="50000"/>
                  </a:schemeClr>
                </a:solidFill>
                <a:latin typeface="Cambria" charset="0"/>
                <a:ea typeface="Cambria" charset="0"/>
                <a:cs typeface="Cambria" charset="0"/>
              </a:rPr>
              <a:t>weaker immune response </a:t>
            </a:r>
            <a:r>
              <a:rPr lang="en-CA" sz="3500" dirty="0" smtClean="0">
                <a:solidFill>
                  <a:schemeClr val="accent1">
                    <a:lumMod val="50000"/>
                  </a:schemeClr>
                </a:solidFill>
                <a:latin typeface="Cambria" charset="0"/>
                <a:ea typeface="Cambria" charset="0"/>
                <a:cs typeface="Cambria" charset="0"/>
              </a:rPr>
              <a:t>than other pathogens</a:t>
            </a:r>
          </a:p>
          <a:p>
            <a:pPr lvl="1">
              <a:lnSpc>
                <a:spcPct val="120000"/>
              </a:lnSpc>
              <a:spcAft>
                <a:spcPts val="1800"/>
              </a:spcAft>
              <a:buFont typeface="Arial" charset="0"/>
              <a:buChar char="•"/>
            </a:pPr>
            <a:r>
              <a:rPr lang="en-CA" sz="2800" dirty="0" smtClean="0">
                <a:solidFill>
                  <a:schemeClr val="accent1">
                    <a:lumMod val="50000"/>
                  </a:schemeClr>
                </a:solidFill>
                <a:latin typeface="Cambria" charset="0"/>
                <a:ea typeface="Cambria" charset="0"/>
                <a:cs typeface="Cambria" charset="0"/>
              </a:rPr>
              <a:t>Less NF-KB signaling resulting in less pro-inflammatory cytokines</a:t>
            </a:r>
          </a:p>
          <a:p>
            <a:pPr>
              <a:lnSpc>
                <a:spcPct val="120000"/>
              </a:lnSpc>
              <a:spcAft>
                <a:spcPts val="1800"/>
              </a:spcAft>
              <a:buFont typeface="Wingdings" charset="2"/>
              <a:buChar char="Ø"/>
            </a:pPr>
            <a:r>
              <a:rPr lang="en-CA" sz="3500" dirty="0" smtClean="0">
                <a:solidFill>
                  <a:schemeClr val="accent1">
                    <a:lumMod val="50000"/>
                  </a:schemeClr>
                </a:solidFill>
                <a:latin typeface="Cambria" charset="0"/>
                <a:ea typeface="Cambria" charset="0"/>
                <a:cs typeface="Cambria" charset="0"/>
              </a:rPr>
              <a:t>Formation of </a:t>
            </a:r>
            <a:r>
              <a:rPr lang="en-CA" sz="3500" b="1" u="sng" dirty="0" smtClean="0">
                <a:solidFill>
                  <a:schemeClr val="accent1">
                    <a:lumMod val="50000"/>
                  </a:schemeClr>
                </a:solidFill>
                <a:latin typeface="Cambria" charset="0"/>
                <a:ea typeface="Cambria" charset="0"/>
                <a:cs typeface="Cambria" charset="0"/>
              </a:rPr>
              <a:t>biofilms</a:t>
            </a:r>
            <a:r>
              <a:rPr lang="en-CA" sz="3500" dirty="0" smtClean="0">
                <a:solidFill>
                  <a:schemeClr val="accent1">
                    <a:lumMod val="50000"/>
                  </a:schemeClr>
                </a:solidFill>
                <a:latin typeface="Cambria" charset="0"/>
                <a:ea typeface="Cambria" charset="0"/>
                <a:cs typeface="Cambria" charset="0"/>
              </a:rPr>
              <a:t> creates colonies and also protects the inner bacteria from antibiotics and host defense</a:t>
            </a:r>
          </a:p>
          <a:p>
            <a:pPr>
              <a:lnSpc>
                <a:spcPct val="120000"/>
              </a:lnSpc>
              <a:spcAft>
                <a:spcPts val="1800"/>
              </a:spcAft>
              <a:buFont typeface="Wingdings" charset="2"/>
              <a:buChar char="Ø"/>
            </a:pPr>
            <a:r>
              <a:rPr lang="en-CA" sz="3500" dirty="0" smtClean="0">
                <a:solidFill>
                  <a:schemeClr val="accent1">
                    <a:lumMod val="50000"/>
                  </a:schemeClr>
                </a:solidFill>
                <a:latin typeface="Cambria" charset="0"/>
                <a:ea typeface="Cambria" charset="0"/>
                <a:cs typeface="Cambria" charset="0"/>
              </a:rPr>
              <a:t>Expresses Transforming Growth Factor Beta 1 (TGFB1) and IL-10 to </a:t>
            </a:r>
            <a:r>
              <a:rPr lang="en-CA" sz="3500" b="1" u="sng" dirty="0" smtClean="0">
                <a:solidFill>
                  <a:schemeClr val="accent1">
                    <a:lumMod val="50000"/>
                  </a:schemeClr>
                </a:solidFill>
                <a:latin typeface="Cambria" charset="0"/>
                <a:ea typeface="Cambria" charset="0"/>
                <a:cs typeface="Cambria" charset="0"/>
              </a:rPr>
              <a:t>dampen the inflammatory response</a:t>
            </a:r>
          </a:p>
          <a:p>
            <a:pPr>
              <a:lnSpc>
                <a:spcPct val="120000"/>
              </a:lnSpc>
              <a:spcAft>
                <a:spcPts val="1800"/>
              </a:spcAft>
              <a:buFont typeface="Wingdings" charset="2"/>
              <a:buChar char="Ø"/>
            </a:pPr>
            <a:r>
              <a:rPr lang="en-CA" sz="3500" dirty="0" smtClean="0">
                <a:solidFill>
                  <a:schemeClr val="accent1">
                    <a:lumMod val="50000"/>
                  </a:schemeClr>
                </a:solidFill>
                <a:latin typeface="Cambria" charset="0"/>
                <a:ea typeface="Cambria" charset="0"/>
                <a:cs typeface="Cambria" charset="0"/>
              </a:rPr>
              <a:t>Production of Myeloid-derived suppressor cells (MDSC) to </a:t>
            </a:r>
            <a:r>
              <a:rPr lang="en-CA" sz="3500" b="1" u="sng" dirty="0" smtClean="0">
                <a:solidFill>
                  <a:schemeClr val="accent1">
                    <a:lumMod val="50000"/>
                  </a:schemeClr>
                </a:solidFill>
                <a:latin typeface="Cambria" charset="0"/>
                <a:ea typeface="Cambria" charset="0"/>
                <a:cs typeface="Cambria" charset="0"/>
              </a:rPr>
              <a:t>suppress T cell responses</a:t>
            </a:r>
          </a:p>
          <a:p>
            <a:pPr>
              <a:lnSpc>
                <a:spcPct val="120000"/>
              </a:lnSpc>
              <a:spcAft>
                <a:spcPts val="1800"/>
              </a:spcAft>
              <a:buFont typeface="Wingdings" charset="2"/>
              <a:buChar char="Ø"/>
            </a:pPr>
            <a:r>
              <a:rPr lang="en-CA" sz="3500" dirty="0" smtClean="0">
                <a:solidFill>
                  <a:schemeClr val="accent1">
                    <a:lumMod val="50000"/>
                  </a:schemeClr>
                </a:solidFill>
                <a:latin typeface="Cambria" charset="0"/>
                <a:ea typeface="Cambria" charset="0"/>
                <a:cs typeface="Cambria" charset="0"/>
              </a:rPr>
              <a:t>Their ability to </a:t>
            </a:r>
            <a:r>
              <a:rPr lang="en-CA" sz="3500" b="1" u="sng" dirty="0" smtClean="0">
                <a:solidFill>
                  <a:schemeClr val="accent1">
                    <a:lumMod val="50000"/>
                  </a:schemeClr>
                </a:solidFill>
                <a:latin typeface="Cambria" charset="0"/>
                <a:ea typeface="Cambria" charset="0"/>
                <a:cs typeface="Cambria" charset="0"/>
              </a:rPr>
              <a:t>survive intracellularly </a:t>
            </a:r>
            <a:r>
              <a:rPr lang="en-CA" sz="3500" dirty="0" smtClean="0">
                <a:solidFill>
                  <a:schemeClr val="accent1">
                    <a:lumMod val="50000"/>
                  </a:schemeClr>
                </a:solidFill>
                <a:latin typeface="Cambria" charset="0"/>
                <a:ea typeface="Cambria" charset="0"/>
                <a:cs typeface="Cambria" charset="0"/>
              </a:rPr>
              <a:t>and the lack of a type 1 immune response helps them escape antibody-mediated immune responses and antibiotics</a:t>
            </a:r>
          </a:p>
          <a:p>
            <a:pPr>
              <a:lnSpc>
                <a:spcPct val="120000"/>
              </a:lnSpc>
              <a:spcAft>
                <a:spcPts val="1800"/>
              </a:spcAft>
              <a:buFont typeface="Wingdings" charset="2"/>
              <a:buChar char="Ø"/>
            </a:pPr>
            <a:r>
              <a:rPr lang="en-CA" sz="3500" b="1" u="sng" dirty="0" smtClean="0">
                <a:solidFill>
                  <a:schemeClr val="accent1">
                    <a:lumMod val="50000"/>
                  </a:schemeClr>
                </a:solidFill>
                <a:latin typeface="Cambria" charset="0"/>
                <a:ea typeface="Cambria" charset="0"/>
                <a:cs typeface="Cambria" charset="0"/>
              </a:rPr>
              <a:t>Small colony variants </a:t>
            </a:r>
            <a:r>
              <a:rPr lang="en-CA" sz="3500" dirty="0" smtClean="0">
                <a:solidFill>
                  <a:schemeClr val="accent1">
                    <a:lumMod val="50000"/>
                  </a:schemeClr>
                </a:solidFill>
                <a:latin typeface="Cambria" charset="0"/>
                <a:ea typeface="Cambria" charset="0"/>
                <a:cs typeface="Cambria" charset="0"/>
              </a:rPr>
              <a:t>(SCV) are slow growing bacteria that have a deficient metabolic response and have a high tolerance of harsh conditions. They produce less alpha toxin and cause a smaller inflammatory response. They also have the ability to switch back and forth between the wildtype phenotype and the persistent one. </a:t>
            </a:r>
          </a:p>
          <a:p>
            <a:pPr>
              <a:lnSpc>
                <a:spcPct val="120000"/>
              </a:lnSpc>
              <a:spcAft>
                <a:spcPts val="1800"/>
              </a:spcAft>
              <a:buFont typeface="Wingdings" charset="2"/>
              <a:buChar char="Ø"/>
            </a:pPr>
            <a:r>
              <a:rPr lang="en-CA" sz="3500" b="1" u="sng" dirty="0" smtClean="0">
                <a:solidFill>
                  <a:schemeClr val="accent1">
                    <a:lumMod val="50000"/>
                  </a:schemeClr>
                </a:solidFill>
                <a:latin typeface="Cambria" charset="0"/>
                <a:ea typeface="Cambria" charset="0"/>
                <a:cs typeface="Cambria" charset="0"/>
              </a:rPr>
              <a:t>Loss of capsular polysaccharides</a:t>
            </a:r>
            <a:r>
              <a:rPr lang="en-CA" sz="3500" dirty="0" smtClean="0">
                <a:solidFill>
                  <a:schemeClr val="accent1">
                    <a:lumMod val="50000"/>
                  </a:schemeClr>
                </a:solidFill>
                <a:latin typeface="Cambria" charset="0"/>
                <a:ea typeface="Cambria" charset="0"/>
                <a:cs typeface="Cambria" charset="0"/>
              </a:rPr>
              <a:t>, disables them from inhibiting phagocytosis, but keeps them more hidden from causing neutrophil and leukocyte infiltration</a:t>
            </a:r>
          </a:p>
          <a:p>
            <a:pPr>
              <a:spcAft>
                <a:spcPts val="1800"/>
              </a:spcAft>
              <a:buFont typeface="Wingdings" charset="2"/>
              <a:buChar char="Ø"/>
            </a:pPr>
            <a:endParaRPr lang="en-US" dirty="0" smtClean="0">
              <a:solidFill>
                <a:srgbClr val="002060"/>
              </a:solidFill>
              <a:latin typeface="Cambria" charset="0"/>
              <a:ea typeface="Cambria" charset="0"/>
              <a:cs typeface="Cambria" charset="0"/>
            </a:endParaRPr>
          </a:p>
          <a:p>
            <a:endParaRPr lang="en-US" dirty="0">
              <a:latin typeface="Cambria" charset="0"/>
              <a:ea typeface="Cambria" charset="0"/>
              <a:cs typeface="Cambria" charset="0"/>
            </a:endParaRPr>
          </a:p>
        </p:txBody>
      </p:sp>
      <p:sp>
        <p:nvSpPr>
          <p:cNvPr id="4" name="Rectangle 3"/>
          <p:cNvSpPr/>
          <p:nvPr/>
        </p:nvSpPr>
        <p:spPr>
          <a:xfrm>
            <a:off x="0" y="0"/>
            <a:ext cx="12192000" cy="1379621"/>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 name="Title 1"/>
          <p:cNvSpPr>
            <a:spLocks noGrp="1"/>
          </p:cNvSpPr>
          <p:nvPr>
            <p:ph type="title"/>
          </p:nvPr>
        </p:nvSpPr>
        <p:spPr>
          <a:xfrm>
            <a:off x="299357" y="142121"/>
            <a:ext cx="10515600" cy="1325563"/>
          </a:xfrm>
        </p:spPr>
        <p:txBody>
          <a:bodyPr/>
          <a:lstStyle/>
          <a:p>
            <a:r>
              <a:rPr lang="en-US" b="1" dirty="0" smtClean="0">
                <a:solidFill>
                  <a:schemeClr val="bg1"/>
                </a:solidFill>
                <a:latin typeface="Cambria" charset="0"/>
                <a:ea typeface="Cambria" charset="0"/>
                <a:cs typeface="Cambria" charset="0"/>
              </a:rPr>
              <a:t>How does </a:t>
            </a:r>
            <a:r>
              <a:rPr lang="en-US" b="1" i="1" dirty="0" smtClean="0">
                <a:solidFill>
                  <a:schemeClr val="bg1"/>
                </a:solidFill>
                <a:latin typeface="Cambria" charset="0"/>
                <a:ea typeface="Cambria" charset="0"/>
                <a:cs typeface="Cambria" charset="0"/>
              </a:rPr>
              <a:t>S. aureus </a:t>
            </a:r>
            <a:r>
              <a:rPr lang="en-US" b="1" dirty="0" smtClean="0">
                <a:solidFill>
                  <a:schemeClr val="bg1"/>
                </a:solidFill>
                <a:latin typeface="Cambria" charset="0"/>
                <a:ea typeface="Cambria" charset="0"/>
                <a:cs typeface="Cambria" charset="0"/>
              </a:rPr>
              <a:t>persist?</a:t>
            </a:r>
            <a:endParaRPr lang="en-US" dirty="0">
              <a:solidFill>
                <a:schemeClr val="bg1"/>
              </a:solidFill>
              <a:latin typeface="Cambria" charset="0"/>
              <a:ea typeface="Cambria" charset="0"/>
              <a:cs typeface="Cambria" charset="0"/>
            </a:endParaRPr>
          </a:p>
        </p:txBody>
      </p:sp>
      <p:sp>
        <p:nvSpPr>
          <p:cNvPr id="5" name="Rectangle 4"/>
          <p:cNvSpPr/>
          <p:nvPr/>
        </p:nvSpPr>
        <p:spPr>
          <a:xfrm>
            <a:off x="0" y="6820206"/>
            <a:ext cx="12192000" cy="5384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848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7340409" y="458095"/>
            <a:ext cx="4480560" cy="731520"/>
          </a:xfrm>
        </p:spPr>
        <p:txBody>
          <a:bodyPr>
            <a:noAutofit/>
          </a:bodyPr>
          <a:lstStyle/>
          <a:p>
            <a:r>
              <a:rPr lang="en-US" sz="5400" b="1" dirty="0" smtClean="0">
                <a:solidFill>
                  <a:schemeClr val="bg1"/>
                </a:solidFill>
                <a:latin typeface="Cambria" charset="0"/>
                <a:ea typeface="Cambria" charset="0"/>
                <a:cs typeface="Cambria" charset="0"/>
              </a:rPr>
              <a:t>Symptoms</a:t>
            </a:r>
            <a:endParaRPr lang="en-US" sz="5400" b="1" dirty="0">
              <a:solidFill>
                <a:schemeClr val="bg1"/>
              </a:solidFill>
              <a:latin typeface="Cambria" charset="0"/>
              <a:ea typeface="Cambria" charset="0"/>
              <a:cs typeface="Cambria" charset="0"/>
            </a:endParaRPr>
          </a:p>
        </p:txBody>
      </p:sp>
      <p:sp>
        <p:nvSpPr>
          <p:cNvPr id="5" name="Text Placeholder 4"/>
          <p:cNvSpPr>
            <a:spLocks noGrp="1"/>
          </p:cNvSpPr>
          <p:nvPr>
            <p:ph type="body" sz="quarter" idx="3"/>
          </p:nvPr>
        </p:nvSpPr>
        <p:spPr/>
        <p:txBody>
          <a:bodyPr/>
          <a:lstStyle/>
          <a:p>
            <a:r>
              <a:rPr lang="en-US" dirty="0" smtClean="0"/>
              <a:t>Symptoms</a:t>
            </a:r>
            <a:endParaRPr lang="en-US" dirty="0"/>
          </a:p>
        </p:txBody>
      </p:sp>
      <p:sp>
        <p:nvSpPr>
          <p:cNvPr id="8" name="Rectangle 7"/>
          <p:cNvSpPr/>
          <p:nvPr/>
        </p:nvSpPr>
        <p:spPr>
          <a:xfrm>
            <a:off x="1" y="0"/>
            <a:ext cx="12192000" cy="3649468"/>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 name="TextBox 9"/>
          <p:cNvSpPr txBox="1"/>
          <p:nvPr/>
        </p:nvSpPr>
        <p:spPr>
          <a:xfrm>
            <a:off x="436314" y="125838"/>
            <a:ext cx="7227041" cy="646331"/>
          </a:xfrm>
          <a:prstGeom prst="rect">
            <a:avLst/>
          </a:prstGeom>
          <a:noFill/>
        </p:spPr>
        <p:txBody>
          <a:bodyPr wrap="square" rtlCol="0">
            <a:spAutoFit/>
          </a:bodyPr>
          <a:lstStyle/>
          <a:p>
            <a:r>
              <a:rPr lang="en-US" sz="3600" b="1" dirty="0" smtClean="0">
                <a:solidFill>
                  <a:schemeClr val="bg1"/>
                </a:solidFill>
                <a:latin typeface="Cambria" charset="0"/>
                <a:ea typeface="Cambria" charset="0"/>
                <a:cs typeface="Cambria" charset="0"/>
              </a:rPr>
              <a:t>Recovery and Immunity</a:t>
            </a:r>
            <a:endParaRPr lang="en-US" sz="3200" b="1" dirty="0">
              <a:solidFill>
                <a:schemeClr val="bg1"/>
              </a:solidFill>
              <a:latin typeface="Cambria" charset="0"/>
              <a:ea typeface="Cambria" charset="0"/>
              <a:cs typeface="Cambria" charset="0"/>
            </a:endParaRPr>
          </a:p>
        </p:txBody>
      </p:sp>
      <p:sp>
        <p:nvSpPr>
          <p:cNvPr id="11" name="Content Placeholder 3"/>
          <p:cNvSpPr txBox="1">
            <a:spLocks/>
          </p:cNvSpPr>
          <p:nvPr/>
        </p:nvSpPr>
        <p:spPr>
          <a:xfrm>
            <a:off x="712157" y="719052"/>
            <a:ext cx="11303380" cy="3037232"/>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spcAft>
                <a:spcPts val="1200"/>
              </a:spcAft>
            </a:pPr>
            <a:r>
              <a:rPr lang="en-US" dirty="0" smtClean="0">
                <a:solidFill>
                  <a:schemeClr val="bg1"/>
                </a:solidFill>
                <a:latin typeface="Cambria" charset="0"/>
                <a:ea typeface="Cambria" charset="0"/>
                <a:cs typeface="Cambria" charset="0"/>
              </a:rPr>
              <a:t>Proper consumption of antibiotics, surgical drainage, and the immune cell components within the milk can clear the pathogen and allow for a full recovery</a:t>
            </a:r>
          </a:p>
          <a:p>
            <a:pPr>
              <a:spcAft>
                <a:spcPts val="1200"/>
              </a:spcAft>
            </a:pPr>
            <a:r>
              <a:rPr lang="en-US" dirty="0" smtClean="0">
                <a:solidFill>
                  <a:schemeClr val="bg1"/>
                </a:solidFill>
                <a:latin typeface="Cambria" charset="0"/>
                <a:ea typeface="Cambria" charset="0"/>
                <a:cs typeface="Cambria" charset="0"/>
              </a:rPr>
              <a:t>Relapse can still occur if some bacteria persist intracellularly after treatment </a:t>
            </a:r>
          </a:p>
          <a:p>
            <a:pPr>
              <a:spcAft>
                <a:spcPts val="1200"/>
              </a:spcAft>
            </a:pPr>
            <a:r>
              <a:rPr lang="en-US" dirty="0" smtClean="0">
                <a:solidFill>
                  <a:schemeClr val="bg1"/>
                </a:solidFill>
                <a:latin typeface="Cambria" charset="0"/>
                <a:ea typeface="Cambria" charset="0"/>
                <a:cs typeface="Cambria" charset="0"/>
              </a:rPr>
              <a:t>Proper breastfeeding must also continue to prevent milk stasis (another pathway for reinfection)</a:t>
            </a:r>
          </a:p>
          <a:p>
            <a:pPr>
              <a:spcAft>
                <a:spcPts val="1200"/>
              </a:spcAft>
            </a:pPr>
            <a:r>
              <a:rPr lang="en-US" dirty="0" err="1" smtClean="0">
                <a:solidFill>
                  <a:schemeClr val="bg1"/>
                </a:solidFill>
                <a:latin typeface="Cambria" charset="0"/>
                <a:ea typeface="Cambria" charset="0"/>
                <a:cs typeface="Cambria" charset="0"/>
              </a:rPr>
              <a:t>SpA</a:t>
            </a:r>
            <a:r>
              <a:rPr lang="en-US" dirty="0" smtClean="0">
                <a:solidFill>
                  <a:schemeClr val="bg1"/>
                </a:solidFill>
                <a:latin typeface="Cambria" charset="0"/>
                <a:ea typeface="Cambria" charset="0"/>
                <a:cs typeface="Cambria" charset="0"/>
              </a:rPr>
              <a:t> decreases the number of long-lived plasma cells in the bone marrow through binding to </a:t>
            </a:r>
            <a:r>
              <a:rPr lang="en-US" dirty="0" err="1" smtClean="0">
                <a:solidFill>
                  <a:schemeClr val="bg1"/>
                </a:solidFill>
                <a:latin typeface="Cambria" charset="0"/>
                <a:ea typeface="Cambria" charset="0"/>
                <a:cs typeface="Cambria" charset="0"/>
              </a:rPr>
              <a:t>Igs</a:t>
            </a:r>
            <a:r>
              <a:rPr lang="en-US" dirty="0" smtClean="0">
                <a:solidFill>
                  <a:schemeClr val="bg1"/>
                </a:solidFill>
                <a:latin typeface="Cambria" charset="0"/>
                <a:ea typeface="Cambria" charset="0"/>
                <a:cs typeface="Cambria" charset="0"/>
              </a:rPr>
              <a:t> on B cells, such as IgM or IgG, and downregulating them. This results in decreased proliferation and induces apoptosis.  Thus, decreasing the humoral response (and immunity) in the case of a reinfection. </a:t>
            </a:r>
          </a:p>
        </p:txBody>
      </p:sp>
      <p:sp>
        <p:nvSpPr>
          <p:cNvPr id="14" name="TextBox 13"/>
          <p:cNvSpPr txBox="1"/>
          <p:nvPr/>
        </p:nvSpPr>
        <p:spPr>
          <a:xfrm>
            <a:off x="9377974" y="5167981"/>
            <a:ext cx="3181037" cy="1015663"/>
          </a:xfrm>
          <a:prstGeom prst="rect">
            <a:avLst/>
          </a:prstGeom>
          <a:noFill/>
        </p:spPr>
        <p:txBody>
          <a:bodyPr wrap="square" rtlCol="0">
            <a:spAutoFit/>
          </a:bodyPr>
          <a:lstStyle/>
          <a:p>
            <a:r>
              <a:rPr lang="en-US" sz="2000" b="1" dirty="0" err="1" smtClean="0">
                <a:solidFill>
                  <a:schemeClr val="accent1">
                    <a:lumMod val="50000"/>
                  </a:schemeClr>
                </a:solidFill>
                <a:latin typeface="Cambria" charset="0"/>
                <a:ea typeface="Cambria" charset="0"/>
                <a:cs typeface="Cambria" charset="0"/>
              </a:rPr>
              <a:t>SpA</a:t>
            </a:r>
            <a:r>
              <a:rPr lang="en-US" sz="2000" b="1" dirty="0" smtClean="0">
                <a:solidFill>
                  <a:schemeClr val="accent1">
                    <a:lumMod val="50000"/>
                  </a:schemeClr>
                </a:solidFill>
                <a:latin typeface="Cambria" charset="0"/>
                <a:ea typeface="Cambria" charset="0"/>
                <a:cs typeface="Cambria" charset="0"/>
              </a:rPr>
              <a:t> binding to </a:t>
            </a:r>
            <a:r>
              <a:rPr lang="en-US" sz="2000" b="1" dirty="0" err="1" smtClean="0">
                <a:solidFill>
                  <a:schemeClr val="accent1">
                    <a:lumMod val="50000"/>
                  </a:schemeClr>
                </a:solidFill>
                <a:latin typeface="Cambria" charset="0"/>
                <a:ea typeface="Cambria" charset="0"/>
                <a:cs typeface="Cambria" charset="0"/>
              </a:rPr>
              <a:t>Igs</a:t>
            </a:r>
            <a:r>
              <a:rPr lang="en-US" sz="2000" b="1" dirty="0" smtClean="0">
                <a:solidFill>
                  <a:schemeClr val="accent1">
                    <a:lumMod val="50000"/>
                  </a:schemeClr>
                </a:solidFill>
                <a:latin typeface="Cambria" charset="0"/>
                <a:ea typeface="Cambria" charset="0"/>
                <a:cs typeface="Cambria" charset="0"/>
              </a:rPr>
              <a:t> to decrease the adaptive immune response </a:t>
            </a:r>
            <a:endParaRPr lang="en-US" sz="2000" b="1" i="1" dirty="0">
              <a:solidFill>
                <a:schemeClr val="accent1">
                  <a:lumMod val="50000"/>
                </a:schemeClr>
              </a:solidFill>
              <a:latin typeface="Cambria" charset="0"/>
              <a:ea typeface="Cambria" charset="0"/>
              <a:cs typeface="Cambria" charset="0"/>
            </a:endParaRPr>
          </a:p>
        </p:txBody>
      </p:sp>
      <p:sp>
        <p:nvSpPr>
          <p:cNvPr id="12" name="TextBox 11"/>
          <p:cNvSpPr txBox="1"/>
          <p:nvPr/>
        </p:nvSpPr>
        <p:spPr>
          <a:xfrm>
            <a:off x="9377974" y="6248009"/>
            <a:ext cx="2883253" cy="507831"/>
          </a:xfrm>
          <a:prstGeom prst="rect">
            <a:avLst/>
          </a:prstGeom>
          <a:noFill/>
        </p:spPr>
        <p:txBody>
          <a:bodyPr wrap="square" rtlCol="0">
            <a:spAutoFit/>
          </a:bodyPr>
          <a:lstStyle/>
          <a:p>
            <a:r>
              <a:rPr lang="en-US" sz="900" dirty="0" smtClean="0"/>
              <a:t>Adapted from </a:t>
            </a:r>
            <a:r>
              <a:rPr lang="en-US" sz="900" i="1" dirty="0"/>
              <a:t>Staphylococcus aureus</a:t>
            </a:r>
            <a:r>
              <a:rPr lang="en-US" sz="900" dirty="0"/>
              <a:t> Protein A Promotes Immune </a:t>
            </a:r>
            <a:r>
              <a:rPr lang="en-US" sz="900" dirty="0" smtClean="0"/>
              <a:t>Suppression</a:t>
            </a:r>
            <a:r>
              <a:rPr lang="en-US" sz="900" dirty="0" smtClean="0"/>
              <a:t>, </a:t>
            </a:r>
            <a:r>
              <a:rPr lang="en-US" sz="900" dirty="0" smtClean="0"/>
              <a:t>by </a:t>
            </a:r>
            <a:r>
              <a:rPr lang="en-US" sz="900" dirty="0" smtClean="0"/>
              <a:t>American Society for Microbiology, 2013, </a:t>
            </a:r>
            <a:r>
              <a:rPr lang="en-US" sz="900" dirty="0" smtClean="0"/>
              <a:t>retrieved April </a:t>
            </a:r>
            <a:r>
              <a:rPr lang="en-US" sz="900" dirty="0" smtClean="0"/>
              <a:t>5</a:t>
            </a:r>
            <a:r>
              <a:rPr lang="en-US" sz="900" baseline="30000" dirty="0" smtClean="0"/>
              <a:t>th</a:t>
            </a:r>
            <a:r>
              <a:rPr lang="en-US" sz="900" dirty="0" smtClean="0"/>
              <a:t>, 2018.</a:t>
            </a:r>
            <a:endParaRPr lang="en-US" sz="900" dirty="0"/>
          </a:p>
        </p:txBody>
      </p:sp>
      <p:sp>
        <p:nvSpPr>
          <p:cNvPr id="13" name="Rectangle 12"/>
          <p:cNvSpPr/>
          <p:nvPr/>
        </p:nvSpPr>
        <p:spPr>
          <a:xfrm>
            <a:off x="0" y="6820206"/>
            <a:ext cx="12192000" cy="5384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2081899" y="3656673"/>
            <a:ext cx="7296075" cy="3163533"/>
          </a:xfrm>
          <a:prstGeom prst="rect">
            <a:avLst/>
          </a:prstGeom>
        </p:spPr>
      </p:pic>
    </p:spTree>
    <p:extLst>
      <p:ext uri="{BB962C8B-B14F-4D97-AF65-F5344CB8AC3E}">
        <p14:creationId xmlns:p14="http://schemas.microsoft.com/office/powerpoint/2010/main" val="1840854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7340409" y="458095"/>
            <a:ext cx="4480560" cy="731520"/>
          </a:xfrm>
        </p:spPr>
        <p:txBody>
          <a:bodyPr>
            <a:noAutofit/>
          </a:bodyPr>
          <a:lstStyle/>
          <a:p>
            <a:r>
              <a:rPr lang="en-US" sz="5400" b="1" dirty="0" smtClean="0">
                <a:solidFill>
                  <a:schemeClr val="bg1"/>
                </a:solidFill>
                <a:latin typeface="Cambria" charset="0"/>
                <a:ea typeface="Cambria" charset="0"/>
                <a:cs typeface="Cambria" charset="0"/>
              </a:rPr>
              <a:t>Symptoms</a:t>
            </a:r>
            <a:endParaRPr lang="en-US" sz="5400" b="1" dirty="0">
              <a:solidFill>
                <a:schemeClr val="bg1"/>
              </a:solidFill>
              <a:latin typeface="Cambria" charset="0"/>
              <a:ea typeface="Cambria" charset="0"/>
              <a:cs typeface="Cambria" charset="0"/>
            </a:endParaRPr>
          </a:p>
        </p:txBody>
      </p:sp>
      <p:sp>
        <p:nvSpPr>
          <p:cNvPr id="8" name="Rectangle 7"/>
          <p:cNvSpPr/>
          <p:nvPr/>
        </p:nvSpPr>
        <p:spPr>
          <a:xfrm>
            <a:off x="6172200" y="0"/>
            <a:ext cx="6019800" cy="6858000"/>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 name="TextBox 9"/>
          <p:cNvSpPr txBox="1"/>
          <p:nvPr/>
        </p:nvSpPr>
        <p:spPr>
          <a:xfrm>
            <a:off x="6319156" y="351279"/>
            <a:ext cx="5724791" cy="646331"/>
          </a:xfrm>
          <a:prstGeom prst="rect">
            <a:avLst/>
          </a:prstGeom>
          <a:noFill/>
        </p:spPr>
        <p:txBody>
          <a:bodyPr wrap="square" rtlCol="0">
            <a:spAutoFit/>
          </a:bodyPr>
          <a:lstStyle/>
          <a:p>
            <a:r>
              <a:rPr lang="en-US" sz="3600" b="1" dirty="0" smtClean="0">
                <a:solidFill>
                  <a:schemeClr val="bg1"/>
                </a:solidFill>
                <a:latin typeface="Cambria" charset="0"/>
                <a:ea typeface="Cambria" charset="0"/>
                <a:cs typeface="Cambria" charset="0"/>
              </a:rPr>
              <a:t>The Physical Barrier</a:t>
            </a:r>
            <a:endParaRPr lang="en-US" sz="3600" b="1" dirty="0">
              <a:solidFill>
                <a:schemeClr val="bg1"/>
              </a:solidFill>
              <a:latin typeface="Cambria" charset="0"/>
              <a:ea typeface="Cambria" charset="0"/>
              <a:cs typeface="Cambria" charset="0"/>
            </a:endParaRPr>
          </a:p>
        </p:txBody>
      </p:sp>
      <p:sp>
        <p:nvSpPr>
          <p:cNvPr id="11" name="Content Placeholder 3"/>
          <p:cNvSpPr txBox="1">
            <a:spLocks/>
          </p:cNvSpPr>
          <p:nvPr/>
        </p:nvSpPr>
        <p:spPr>
          <a:xfrm>
            <a:off x="6740429" y="1189615"/>
            <a:ext cx="4882243" cy="3664650"/>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buFont typeface="Wingdings" charset="2"/>
              <a:buChar char="§"/>
            </a:pPr>
            <a:r>
              <a:rPr lang="en-US" sz="2000" dirty="0" smtClean="0">
                <a:solidFill>
                  <a:schemeClr val="bg1"/>
                </a:solidFill>
                <a:latin typeface="Cambria" charset="0"/>
                <a:ea typeface="Cambria" charset="0"/>
                <a:cs typeface="Cambria" charset="0"/>
              </a:rPr>
              <a:t>A </a:t>
            </a:r>
            <a:r>
              <a:rPr lang="en-US" sz="2000" b="1" u="sng" dirty="0" smtClean="0">
                <a:solidFill>
                  <a:schemeClr val="bg1"/>
                </a:solidFill>
                <a:latin typeface="Cambria" charset="0"/>
                <a:ea typeface="Cambria" charset="0"/>
                <a:cs typeface="Cambria" charset="0"/>
              </a:rPr>
              <a:t>keratin plug </a:t>
            </a:r>
            <a:r>
              <a:rPr lang="en-US" sz="2000" dirty="0" smtClean="0">
                <a:solidFill>
                  <a:schemeClr val="bg1"/>
                </a:solidFill>
                <a:latin typeface="Cambria" charset="0"/>
                <a:ea typeface="Cambria" charset="0"/>
                <a:cs typeface="Cambria" charset="0"/>
              </a:rPr>
              <a:t>is present in non-lactating women to prevent the entry of bacteria created from the stratified squamous epithelium.</a:t>
            </a:r>
          </a:p>
          <a:p>
            <a:pPr>
              <a:buFont typeface="Wingdings" charset="2"/>
              <a:buChar char="§"/>
            </a:pPr>
            <a:endParaRPr lang="en-US" sz="2000" dirty="0" smtClean="0">
              <a:solidFill>
                <a:schemeClr val="bg1"/>
              </a:solidFill>
              <a:latin typeface="Cambria" charset="0"/>
              <a:ea typeface="Cambria" charset="0"/>
              <a:cs typeface="Cambria" charset="0"/>
            </a:endParaRPr>
          </a:p>
          <a:p>
            <a:pPr>
              <a:buFont typeface="Wingdings" charset="2"/>
              <a:buChar char="§"/>
            </a:pPr>
            <a:r>
              <a:rPr lang="en-US" sz="2000" dirty="0" smtClean="0">
                <a:solidFill>
                  <a:schemeClr val="bg1"/>
                </a:solidFill>
                <a:latin typeface="Cambria" charset="0"/>
                <a:ea typeface="Cambria" charset="0"/>
                <a:cs typeface="Cambria" charset="0"/>
              </a:rPr>
              <a:t>Bovine keratin plugs have been found to contain fatty acids and chemical components that can help attack pathogens. This may be similar in humans. </a:t>
            </a:r>
          </a:p>
        </p:txBody>
      </p:sp>
      <p:sp>
        <p:nvSpPr>
          <p:cNvPr id="14" name="TextBox 13"/>
          <p:cNvSpPr txBox="1"/>
          <p:nvPr/>
        </p:nvSpPr>
        <p:spPr>
          <a:xfrm>
            <a:off x="1278655" y="631724"/>
            <a:ext cx="3572933" cy="461665"/>
          </a:xfrm>
          <a:prstGeom prst="rect">
            <a:avLst/>
          </a:prstGeom>
          <a:noFill/>
        </p:spPr>
        <p:txBody>
          <a:bodyPr wrap="square" rtlCol="0">
            <a:spAutoFit/>
          </a:bodyPr>
          <a:lstStyle/>
          <a:p>
            <a:pPr algn="ctr"/>
            <a:r>
              <a:rPr lang="en-US" sz="2400" b="1" dirty="0" smtClean="0">
                <a:solidFill>
                  <a:schemeClr val="accent1">
                    <a:lumMod val="50000"/>
                  </a:schemeClr>
                </a:solidFill>
                <a:latin typeface="Cambria" charset="0"/>
                <a:ea typeface="Cambria" charset="0"/>
                <a:cs typeface="Cambria" charset="0"/>
              </a:rPr>
              <a:t>Keratin </a:t>
            </a:r>
            <a:r>
              <a:rPr lang="en-US" sz="2400" b="1" dirty="0">
                <a:solidFill>
                  <a:schemeClr val="accent1">
                    <a:lumMod val="50000"/>
                  </a:schemeClr>
                </a:solidFill>
                <a:latin typeface="Cambria" charset="0"/>
                <a:ea typeface="Cambria" charset="0"/>
                <a:cs typeface="Cambria" charset="0"/>
              </a:rPr>
              <a:t>P</a:t>
            </a:r>
            <a:r>
              <a:rPr lang="en-US" sz="2400" b="1" dirty="0" smtClean="0">
                <a:solidFill>
                  <a:schemeClr val="accent1">
                    <a:lumMod val="50000"/>
                  </a:schemeClr>
                </a:solidFill>
                <a:latin typeface="Cambria" charset="0"/>
                <a:ea typeface="Cambria" charset="0"/>
                <a:cs typeface="Cambria" charset="0"/>
              </a:rPr>
              <a:t>lug in a Cow</a:t>
            </a:r>
            <a:endParaRPr lang="en-US" sz="2400" b="1" dirty="0">
              <a:solidFill>
                <a:schemeClr val="accent1">
                  <a:lumMod val="50000"/>
                </a:schemeClr>
              </a:solidFill>
              <a:latin typeface="Cambria" charset="0"/>
              <a:ea typeface="Cambria" charset="0"/>
              <a:cs typeface="Cambria" charset="0"/>
            </a:endParaRP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00943" y="1189615"/>
            <a:ext cx="5528355" cy="4150599"/>
          </a:xfrm>
        </p:spPr>
      </p:pic>
      <p:sp>
        <p:nvSpPr>
          <p:cNvPr id="4" name="TextBox 3"/>
          <p:cNvSpPr txBox="1"/>
          <p:nvPr/>
        </p:nvSpPr>
        <p:spPr>
          <a:xfrm>
            <a:off x="300943" y="6488668"/>
            <a:ext cx="4816928" cy="369332"/>
          </a:xfrm>
          <a:prstGeom prst="rect">
            <a:avLst/>
          </a:prstGeom>
          <a:noFill/>
        </p:spPr>
        <p:txBody>
          <a:bodyPr wrap="square" rtlCol="0">
            <a:spAutoFit/>
          </a:bodyPr>
          <a:lstStyle/>
          <a:p>
            <a:r>
              <a:rPr lang="en-US" sz="900" dirty="0" smtClean="0"/>
              <a:t>Adapted from </a:t>
            </a:r>
            <a:r>
              <a:rPr lang="en-US" sz="900" dirty="0"/>
              <a:t>Proper Dry-Off Procedures to Prevent New Infections and Cure Existing Cases of </a:t>
            </a:r>
            <a:r>
              <a:rPr lang="en-US" sz="900" dirty="0" smtClean="0"/>
              <a:t>Mastitis, by </a:t>
            </a:r>
            <a:r>
              <a:rPr lang="en-US" sz="900" dirty="0"/>
              <a:t>Dr. Stephen </a:t>
            </a:r>
            <a:r>
              <a:rPr lang="en-US" sz="900" dirty="0" smtClean="0"/>
              <a:t>Nickerson, 2015, retrieved April 4</a:t>
            </a:r>
            <a:r>
              <a:rPr lang="en-US" sz="900" baseline="30000" dirty="0" smtClean="0"/>
              <a:t>th</a:t>
            </a:r>
            <a:r>
              <a:rPr lang="en-US" sz="900" dirty="0" smtClean="0"/>
              <a:t>, 2018.</a:t>
            </a:r>
            <a:endParaRPr lang="en-US" sz="900" dirty="0"/>
          </a:p>
        </p:txBody>
      </p:sp>
      <p:sp>
        <p:nvSpPr>
          <p:cNvPr id="12" name="Rectangle 11"/>
          <p:cNvSpPr/>
          <p:nvPr/>
        </p:nvSpPr>
        <p:spPr>
          <a:xfrm>
            <a:off x="0" y="6820206"/>
            <a:ext cx="12192000" cy="5384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566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7340409" y="458095"/>
            <a:ext cx="4480560" cy="731520"/>
          </a:xfrm>
        </p:spPr>
        <p:txBody>
          <a:bodyPr>
            <a:noAutofit/>
          </a:bodyPr>
          <a:lstStyle/>
          <a:p>
            <a:r>
              <a:rPr lang="en-US" sz="5400" b="1" dirty="0" smtClean="0">
                <a:solidFill>
                  <a:schemeClr val="bg1"/>
                </a:solidFill>
                <a:latin typeface="Cambria" charset="0"/>
                <a:ea typeface="Cambria" charset="0"/>
                <a:cs typeface="Cambria" charset="0"/>
              </a:rPr>
              <a:t>Symptoms</a:t>
            </a:r>
            <a:endParaRPr lang="en-US" sz="5400" b="1" dirty="0">
              <a:solidFill>
                <a:schemeClr val="bg1"/>
              </a:solidFill>
              <a:latin typeface="Cambria" charset="0"/>
              <a:ea typeface="Cambria" charset="0"/>
              <a:cs typeface="Cambria" charset="0"/>
            </a:endParaRPr>
          </a:p>
        </p:txBody>
      </p:sp>
      <p:sp>
        <p:nvSpPr>
          <p:cNvPr id="8" name="Rectangle 7"/>
          <p:cNvSpPr/>
          <p:nvPr/>
        </p:nvSpPr>
        <p:spPr>
          <a:xfrm>
            <a:off x="0" y="68127"/>
            <a:ext cx="12192000" cy="3388537"/>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 name="TextBox 9"/>
          <p:cNvSpPr txBox="1"/>
          <p:nvPr/>
        </p:nvSpPr>
        <p:spPr>
          <a:xfrm>
            <a:off x="284932" y="223690"/>
            <a:ext cx="10192507" cy="646331"/>
          </a:xfrm>
          <a:prstGeom prst="rect">
            <a:avLst/>
          </a:prstGeom>
          <a:noFill/>
        </p:spPr>
        <p:txBody>
          <a:bodyPr wrap="square" rtlCol="0">
            <a:spAutoFit/>
          </a:bodyPr>
          <a:lstStyle/>
          <a:p>
            <a:r>
              <a:rPr lang="en-US" sz="3600" b="1" dirty="0" smtClean="0">
                <a:solidFill>
                  <a:schemeClr val="bg1"/>
                </a:solidFill>
                <a:latin typeface="Cambria" charset="0"/>
                <a:ea typeface="Cambria" charset="0"/>
                <a:cs typeface="Cambria" charset="0"/>
              </a:rPr>
              <a:t>Pathogen Recognition Receptors (PRR)</a:t>
            </a:r>
            <a:endParaRPr lang="en-US" sz="3600" b="1" dirty="0">
              <a:solidFill>
                <a:schemeClr val="bg1"/>
              </a:solidFill>
              <a:latin typeface="Cambria" charset="0"/>
              <a:ea typeface="Cambria" charset="0"/>
              <a:cs typeface="Cambria" charset="0"/>
            </a:endParaRPr>
          </a:p>
        </p:txBody>
      </p:sp>
      <p:sp>
        <p:nvSpPr>
          <p:cNvPr id="11" name="Content Placeholder 3"/>
          <p:cNvSpPr txBox="1">
            <a:spLocks/>
          </p:cNvSpPr>
          <p:nvPr/>
        </p:nvSpPr>
        <p:spPr>
          <a:xfrm>
            <a:off x="245880" y="1152830"/>
            <a:ext cx="11700238" cy="4406912"/>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ct val="100000"/>
              </a:lnSpc>
              <a:buFont typeface="Wingdings" charset="2"/>
              <a:buChar char="§"/>
            </a:pPr>
            <a:r>
              <a:rPr lang="en-US" dirty="0" smtClean="0">
                <a:solidFill>
                  <a:schemeClr val="bg1"/>
                </a:solidFill>
                <a:latin typeface="Cambria" charset="0"/>
                <a:ea typeface="Cambria" charset="0"/>
                <a:cs typeface="Cambria" charset="0"/>
              </a:rPr>
              <a:t>PRRs recognize pathogen associated molecular patterns (PAMPs) or damage associated molecular patterns (DAMPs) and activate signaling cascades (</a:t>
            </a:r>
            <a:r>
              <a:rPr lang="en-US" dirty="0" err="1" smtClean="0">
                <a:solidFill>
                  <a:schemeClr val="bg1"/>
                </a:solidFill>
                <a:latin typeface="Cambria" charset="0"/>
                <a:ea typeface="Cambria" charset="0"/>
                <a:cs typeface="Cambria" charset="0"/>
              </a:rPr>
              <a:t>eg</a:t>
            </a:r>
            <a:r>
              <a:rPr lang="en-US" dirty="0" smtClean="0">
                <a:solidFill>
                  <a:schemeClr val="bg1"/>
                </a:solidFill>
                <a:latin typeface="Cambria" charset="0"/>
                <a:ea typeface="Cambria" charset="0"/>
                <a:cs typeface="Cambria" charset="0"/>
              </a:rPr>
              <a:t>: MyD88 </a:t>
            </a:r>
            <a:r>
              <a:rPr lang="mr-IN" dirty="0" smtClean="0">
                <a:solidFill>
                  <a:schemeClr val="bg1"/>
                </a:solidFill>
                <a:latin typeface="Cambria" charset="0"/>
                <a:ea typeface="Cambria" charset="0"/>
                <a:cs typeface="Cambria" charset="0"/>
              </a:rPr>
              <a:t>–</a:t>
            </a:r>
            <a:r>
              <a:rPr lang="en-US" dirty="0" smtClean="0">
                <a:solidFill>
                  <a:schemeClr val="bg1"/>
                </a:solidFill>
                <a:latin typeface="Cambria" charset="0"/>
                <a:ea typeface="Cambria" charset="0"/>
                <a:cs typeface="Cambria" charset="0"/>
              </a:rPr>
              <a:t>dependent or TRIF-dependent pathway) to induce the expression of pro-inflammatory cytokines.</a:t>
            </a:r>
          </a:p>
          <a:p>
            <a:pPr>
              <a:lnSpc>
                <a:spcPct val="150000"/>
              </a:lnSpc>
              <a:buFont typeface="Wingdings" charset="2"/>
              <a:buChar char="§"/>
            </a:pPr>
            <a:r>
              <a:rPr lang="en-US" dirty="0">
                <a:solidFill>
                  <a:schemeClr val="bg1"/>
                </a:solidFill>
                <a:latin typeface="Cambria" charset="0"/>
                <a:ea typeface="Cambria" charset="0"/>
                <a:cs typeface="Cambria" charset="0"/>
              </a:rPr>
              <a:t>PRRs can be found on macrophages, neutrophils, and dendritic cells</a:t>
            </a:r>
          </a:p>
          <a:p>
            <a:pPr marL="0" indent="0">
              <a:buNone/>
            </a:pPr>
            <a:endParaRPr lang="en-US" dirty="0" smtClean="0">
              <a:solidFill>
                <a:schemeClr val="bg1"/>
              </a:solidFill>
              <a:latin typeface="Cambria" charset="0"/>
              <a:ea typeface="Cambria" charset="0"/>
              <a:cs typeface="Cambria" charset="0"/>
            </a:endParaRP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4932" y="3556865"/>
            <a:ext cx="8648639" cy="3309818"/>
          </a:xfrm>
        </p:spPr>
      </p:pic>
      <p:sp>
        <p:nvSpPr>
          <p:cNvPr id="13" name="Rectangle 12"/>
          <p:cNvSpPr/>
          <p:nvPr/>
        </p:nvSpPr>
        <p:spPr>
          <a:xfrm rot="10800000">
            <a:off x="-1" y="3356287"/>
            <a:ext cx="12192000" cy="1413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686800" y="6488668"/>
            <a:ext cx="3505200" cy="369332"/>
          </a:xfrm>
          <a:prstGeom prst="rect">
            <a:avLst/>
          </a:prstGeom>
          <a:noFill/>
        </p:spPr>
        <p:txBody>
          <a:bodyPr wrap="square" rtlCol="0">
            <a:spAutoFit/>
          </a:bodyPr>
          <a:lstStyle/>
          <a:p>
            <a:r>
              <a:rPr lang="en-US" sz="900" dirty="0" smtClean="0"/>
              <a:t>Adapted from Toll-like </a:t>
            </a:r>
            <a:r>
              <a:rPr lang="en-US" sz="900" dirty="0"/>
              <a:t>receptor-4 modulation for cancer </a:t>
            </a:r>
            <a:r>
              <a:rPr lang="en-US" sz="900" dirty="0" smtClean="0"/>
              <a:t>immunotherapy, by </a:t>
            </a:r>
            <a:r>
              <a:rPr lang="en-US" sz="900" dirty="0" err="1" smtClean="0"/>
              <a:t>Shanjana</a:t>
            </a:r>
            <a:r>
              <a:rPr lang="en-US" sz="900" dirty="0" smtClean="0"/>
              <a:t> </a:t>
            </a:r>
            <a:r>
              <a:rPr lang="en-US" sz="900" dirty="0" err="1" smtClean="0"/>
              <a:t>Awasthi</a:t>
            </a:r>
            <a:r>
              <a:rPr lang="en-US" sz="900" dirty="0" smtClean="0"/>
              <a:t>, 2014, retrieved April 4</a:t>
            </a:r>
            <a:r>
              <a:rPr lang="en-US" sz="900" baseline="30000" dirty="0" smtClean="0"/>
              <a:t>th</a:t>
            </a:r>
            <a:r>
              <a:rPr lang="en-US" sz="900" dirty="0" smtClean="0"/>
              <a:t>, 2018.</a:t>
            </a:r>
            <a:endParaRPr lang="en-US" sz="900" dirty="0"/>
          </a:p>
        </p:txBody>
      </p:sp>
      <p:sp>
        <p:nvSpPr>
          <p:cNvPr id="15" name="TextBox 14"/>
          <p:cNvSpPr txBox="1"/>
          <p:nvPr/>
        </p:nvSpPr>
        <p:spPr>
          <a:xfrm>
            <a:off x="9165216" y="3734446"/>
            <a:ext cx="2624445" cy="1477328"/>
          </a:xfrm>
          <a:prstGeom prst="rect">
            <a:avLst/>
          </a:prstGeom>
          <a:noFill/>
        </p:spPr>
        <p:txBody>
          <a:bodyPr wrap="square" rtlCol="0">
            <a:spAutoFit/>
          </a:bodyPr>
          <a:lstStyle/>
          <a:p>
            <a:pPr algn="ctr"/>
            <a:r>
              <a:rPr lang="en-US" b="1" dirty="0" smtClean="0">
                <a:solidFill>
                  <a:schemeClr val="accent1">
                    <a:lumMod val="50000"/>
                  </a:schemeClr>
                </a:solidFill>
                <a:latin typeface="Cambria" charset="0"/>
                <a:ea typeface="Cambria" charset="0"/>
                <a:cs typeface="Cambria" charset="0"/>
              </a:rPr>
              <a:t>Diagram showing the two signaling pathways mentioned: MyD88-dependent and TRIP-dependent</a:t>
            </a:r>
            <a:endParaRPr lang="en-US" b="1" dirty="0">
              <a:solidFill>
                <a:schemeClr val="accent1">
                  <a:lumMod val="50000"/>
                </a:schemeClr>
              </a:solidFill>
              <a:latin typeface="Cambria" charset="0"/>
              <a:ea typeface="Cambria" charset="0"/>
              <a:cs typeface="Cambria" charset="0"/>
            </a:endParaRPr>
          </a:p>
        </p:txBody>
      </p:sp>
      <p:sp>
        <p:nvSpPr>
          <p:cNvPr id="16" name="Rectangle 15"/>
          <p:cNvSpPr/>
          <p:nvPr/>
        </p:nvSpPr>
        <p:spPr>
          <a:xfrm>
            <a:off x="0" y="6820206"/>
            <a:ext cx="12192000" cy="5384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033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7340409" y="458095"/>
            <a:ext cx="4480560" cy="731520"/>
          </a:xfrm>
        </p:spPr>
        <p:txBody>
          <a:bodyPr>
            <a:noAutofit/>
          </a:bodyPr>
          <a:lstStyle/>
          <a:p>
            <a:r>
              <a:rPr lang="en-US" sz="5400" b="1" dirty="0" smtClean="0">
                <a:solidFill>
                  <a:schemeClr val="bg1"/>
                </a:solidFill>
                <a:latin typeface="Cambria" charset="0"/>
                <a:ea typeface="Cambria" charset="0"/>
                <a:cs typeface="Cambria" charset="0"/>
              </a:rPr>
              <a:t>Symptoms</a:t>
            </a:r>
            <a:endParaRPr lang="en-US" sz="5400" b="1" dirty="0">
              <a:solidFill>
                <a:schemeClr val="bg1"/>
              </a:solidFill>
              <a:latin typeface="Cambria" charset="0"/>
              <a:ea typeface="Cambria" charset="0"/>
              <a:cs typeface="Cambria" charset="0"/>
            </a:endParaRPr>
          </a:p>
        </p:txBody>
      </p:sp>
      <p:sp>
        <p:nvSpPr>
          <p:cNvPr id="8" name="Rectangle 7"/>
          <p:cNvSpPr/>
          <p:nvPr/>
        </p:nvSpPr>
        <p:spPr>
          <a:xfrm>
            <a:off x="0" y="0"/>
            <a:ext cx="6663182" cy="6858000"/>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 name="TextBox 9"/>
          <p:cNvSpPr txBox="1"/>
          <p:nvPr/>
        </p:nvSpPr>
        <p:spPr>
          <a:xfrm>
            <a:off x="284933" y="223690"/>
            <a:ext cx="6113702" cy="646331"/>
          </a:xfrm>
          <a:prstGeom prst="rect">
            <a:avLst/>
          </a:prstGeom>
          <a:noFill/>
        </p:spPr>
        <p:txBody>
          <a:bodyPr wrap="square" rtlCol="0">
            <a:spAutoFit/>
          </a:bodyPr>
          <a:lstStyle/>
          <a:p>
            <a:r>
              <a:rPr lang="en-US" sz="3600" b="1" dirty="0" smtClean="0">
                <a:solidFill>
                  <a:schemeClr val="bg1"/>
                </a:solidFill>
                <a:latin typeface="Cambria" charset="0"/>
                <a:ea typeface="Cambria" charset="0"/>
                <a:cs typeface="Cambria" charset="0"/>
              </a:rPr>
              <a:t>Types of PRRs</a:t>
            </a:r>
            <a:endParaRPr lang="en-US" sz="3600" b="1" dirty="0">
              <a:solidFill>
                <a:schemeClr val="bg1"/>
              </a:solidFill>
              <a:latin typeface="Cambria" charset="0"/>
              <a:ea typeface="Cambria" charset="0"/>
              <a:cs typeface="Cambria"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8694" t="2097" r="21547" b="2716"/>
          <a:stretch/>
        </p:blipFill>
        <p:spPr>
          <a:xfrm>
            <a:off x="6694415" y="823855"/>
            <a:ext cx="5530594" cy="5530593"/>
          </a:xfrm>
          <a:prstGeom prst="rect">
            <a:avLst/>
          </a:prstGeom>
        </p:spPr>
      </p:pic>
      <p:sp>
        <p:nvSpPr>
          <p:cNvPr id="13" name="TextBox 12"/>
          <p:cNvSpPr txBox="1"/>
          <p:nvPr/>
        </p:nvSpPr>
        <p:spPr>
          <a:xfrm>
            <a:off x="7125769" y="223690"/>
            <a:ext cx="4667886" cy="461665"/>
          </a:xfrm>
          <a:prstGeom prst="rect">
            <a:avLst/>
          </a:prstGeom>
          <a:noFill/>
        </p:spPr>
        <p:txBody>
          <a:bodyPr wrap="square" rtlCol="0">
            <a:spAutoFit/>
          </a:bodyPr>
          <a:lstStyle/>
          <a:p>
            <a:r>
              <a:rPr lang="en-US" sz="2400" b="1" dirty="0" smtClean="0">
                <a:solidFill>
                  <a:schemeClr val="accent1">
                    <a:lumMod val="50000"/>
                  </a:schemeClr>
                </a:solidFill>
                <a:latin typeface="Cambria" charset="0"/>
                <a:ea typeface="Cambria" charset="0"/>
                <a:cs typeface="Cambria" charset="0"/>
              </a:rPr>
              <a:t>Neutrophil with TLRs and NLRs</a:t>
            </a:r>
            <a:endParaRPr lang="en-US" sz="2400" b="1" dirty="0">
              <a:solidFill>
                <a:schemeClr val="accent1">
                  <a:lumMod val="50000"/>
                </a:schemeClr>
              </a:solidFill>
              <a:latin typeface="Cambria" charset="0"/>
              <a:ea typeface="Cambria" charset="0"/>
              <a:cs typeface="Cambria" charset="0"/>
            </a:endParaRPr>
          </a:p>
        </p:txBody>
      </p:sp>
      <p:sp>
        <p:nvSpPr>
          <p:cNvPr id="4" name="Rectangle 3"/>
          <p:cNvSpPr/>
          <p:nvPr/>
        </p:nvSpPr>
        <p:spPr>
          <a:xfrm>
            <a:off x="248955" y="1189615"/>
            <a:ext cx="6096000" cy="4524315"/>
          </a:xfrm>
          <a:prstGeom prst="rect">
            <a:avLst/>
          </a:prstGeom>
        </p:spPr>
        <p:txBody>
          <a:bodyPr>
            <a:spAutoFit/>
          </a:bodyPr>
          <a:lstStyle/>
          <a:p>
            <a:pPr>
              <a:lnSpc>
                <a:spcPct val="150000"/>
              </a:lnSpc>
            </a:pPr>
            <a:r>
              <a:rPr lang="en-US" sz="2000" b="1" dirty="0" smtClean="0">
                <a:solidFill>
                  <a:schemeClr val="bg1"/>
                </a:solidFill>
                <a:latin typeface="Cambria" charset="0"/>
                <a:ea typeface="Cambria" charset="0"/>
                <a:cs typeface="Cambria" charset="0"/>
              </a:rPr>
              <a:t>Toll-like Receptors (TLR):</a:t>
            </a:r>
            <a:endParaRPr lang="en-US" sz="2000" b="1" dirty="0">
              <a:solidFill>
                <a:schemeClr val="bg1"/>
              </a:solidFill>
              <a:latin typeface="Cambria" charset="0"/>
              <a:ea typeface="Cambria" charset="0"/>
              <a:cs typeface="Cambria" charset="0"/>
            </a:endParaRPr>
          </a:p>
          <a:p>
            <a:pPr marL="342900" indent="-342900">
              <a:buFont typeface="Wingdings" charset="2"/>
              <a:buChar char="§"/>
            </a:pPr>
            <a:r>
              <a:rPr lang="en-US" sz="2000" dirty="0" smtClean="0">
                <a:solidFill>
                  <a:schemeClr val="bg1"/>
                </a:solidFill>
                <a:latin typeface="Cambria" charset="0"/>
                <a:ea typeface="Cambria" charset="0"/>
                <a:cs typeface="Cambria" charset="0"/>
              </a:rPr>
              <a:t>TLRs recognize </a:t>
            </a:r>
            <a:r>
              <a:rPr lang="en-US" sz="2000" dirty="0">
                <a:solidFill>
                  <a:schemeClr val="bg1"/>
                </a:solidFill>
                <a:latin typeface="Cambria" charset="0"/>
                <a:ea typeface="Cambria" charset="0"/>
                <a:cs typeface="Cambria" charset="0"/>
              </a:rPr>
              <a:t>pathogens on the cell surface or within </a:t>
            </a:r>
            <a:r>
              <a:rPr lang="en-US" sz="2000" dirty="0" smtClean="0">
                <a:solidFill>
                  <a:schemeClr val="bg1"/>
                </a:solidFill>
                <a:latin typeface="Cambria" charset="0"/>
                <a:ea typeface="Cambria" charset="0"/>
                <a:cs typeface="Cambria" charset="0"/>
              </a:rPr>
              <a:t>endosomes</a:t>
            </a:r>
          </a:p>
          <a:p>
            <a:pPr marL="800100" lvl="1" indent="-342900">
              <a:buFont typeface="Wingdings" charset="2"/>
              <a:buChar char="§"/>
            </a:pPr>
            <a:r>
              <a:rPr lang="en-US" sz="2000" dirty="0" smtClean="0">
                <a:solidFill>
                  <a:schemeClr val="bg1"/>
                </a:solidFill>
                <a:latin typeface="Cambria" charset="0"/>
                <a:ea typeface="Cambria" charset="0"/>
                <a:cs typeface="Cambria" charset="0"/>
              </a:rPr>
              <a:t>TLR-2 </a:t>
            </a:r>
            <a:r>
              <a:rPr lang="en-US" sz="2000" dirty="0">
                <a:solidFill>
                  <a:schemeClr val="bg1"/>
                </a:solidFill>
                <a:latin typeface="Cambria" charset="0"/>
                <a:ea typeface="Cambria" charset="0"/>
                <a:cs typeface="Cambria" charset="0"/>
              </a:rPr>
              <a:t>is important for recognizing lipopolysaccharides in gram-negative </a:t>
            </a:r>
            <a:r>
              <a:rPr lang="en-US" sz="2000" dirty="0" smtClean="0">
                <a:solidFill>
                  <a:schemeClr val="bg1"/>
                </a:solidFill>
                <a:latin typeface="Cambria" charset="0"/>
                <a:ea typeface="Cambria" charset="0"/>
                <a:cs typeface="Cambria" charset="0"/>
              </a:rPr>
              <a:t>bacteria </a:t>
            </a:r>
          </a:p>
          <a:p>
            <a:pPr marL="800100" lvl="1" indent="-342900">
              <a:buFont typeface="Wingdings" charset="2"/>
              <a:buChar char="§"/>
            </a:pPr>
            <a:r>
              <a:rPr lang="en-US" sz="2000" dirty="0" smtClean="0">
                <a:solidFill>
                  <a:schemeClr val="bg1"/>
                </a:solidFill>
                <a:latin typeface="Cambria" charset="0"/>
                <a:ea typeface="Cambria" charset="0"/>
                <a:cs typeface="Cambria" charset="0"/>
              </a:rPr>
              <a:t>TLR-4 </a:t>
            </a:r>
            <a:r>
              <a:rPr lang="en-US" sz="2000" dirty="0">
                <a:solidFill>
                  <a:schemeClr val="bg1"/>
                </a:solidFill>
                <a:latin typeface="Cambria" charset="0"/>
                <a:ea typeface="Cambria" charset="0"/>
                <a:cs typeface="Cambria" charset="0"/>
              </a:rPr>
              <a:t>is important for recognizing peptidoglycan and </a:t>
            </a:r>
            <a:r>
              <a:rPr lang="en-US" sz="2000" dirty="0" err="1">
                <a:solidFill>
                  <a:schemeClr val="bg1"/>
                </a:solidFill>
                <a:latin typeface="Cambria" charset="0"/>
                <a:ea typeface="Cambria" charset="0"/>
                <a:cs typeface="Cambria" charset="0"/>
              </a:rPr>
              <a:t>lipoteichoic</a:t>
            </a:r>
            <a:r>
              <a:rPr lang="en-US" sz="2000" dirty="0">
                <a:solidFill>
                  <a:schemeClr val="bg1"/>
                </a:solidFill>
                <a:latin typeface="Cambria" charset="0"/>
                <a:ea typeface="Cambria" charset="0"/>
                <a:cs typeface="Cambria" charset="0"/>
              </a:rPr>
              <a:t> in gram-positive </a:t>
            </a:r>
            <a:r>
              <a:rPr lang="en-US" sz="2000" dirty="0" smtClean="0">
                <a:solidFill>
                  <a:schemeClr val="bg1"/>
                </a:solidFill>
                <a:latin typeface="Cambria" charset="0"/>
                <a:ea typeface="Cambria" charset="0"/>
                <a:cs typeface="Cambria" charset="0"/>
              </a:rPr>
              <a:t>bacteria (</a:t>
            </a:r>
            <a:r>
              <a:rPr lang="en-US" sz="2000" dirty="0" err="1" smtClean="0">
                <a:solidFill>
                  <a:schemeClr val="bg1"/>
                </a:solidFill>
                <a:latin typeface="Cambria" charset="0"/>
                <a:ea typeface="Cambria" charset="0"/>
                <a:cs typeface="Cambria" charset="0"/>
              </a:rPr>
              <a:t>eg</a:t>
            </a:r>
            <a:r>
              <a:rPr lang="en-US" sz="2000" dirty="0" smtClean="0">
                <a:solidFill>
                  <a:schemeClr val="bg1"/>
                </a:solidFill>
                <a:latin typeface="Cambria" charset="0"/>
                <a:ea typeface="Cambria" charset="0"/>
                <a:cs typeface="Cambria" charset="0"/>
              </a:rPr>
              <a:t>: </a:t>
            </a:r>
            <a:r>
              <a:rPr lang="en-US" sz="2000" i="1" dirty="0" smtClean="0">
                <a:solidFill>
                  <a:schemeClr val="bg1"/>
                </a:solidFill>
                <a:latin typeface="Cambria" charset="0"/>
                <a:ea typeface="Cambria" charset="0"/>
                <a:cs typeface="Cambria" charset="0"/>
              </a:rPr>
              <a:t>Staphylococcus aureus)</a:t>
            </a:r>
            <a:endParaRPr lang="en-US" sz="2000" dirty="0" smtClean="0">
              <a:solidFill>
                <a:schemeClr val="bg1"/>
              </a:solidFill>
              <a:latin typeface="Cambria" charset="0"/>
              <a:ea typeface="Cambria" charset="0"/>
              <a:cs typeface="Cambria" charset="0"/>
            </a:endParaRPr>
          </a:p>
          <a:p>
            <a:pPr>
              <a:lnSpc>
                <a:spcPct val="150000"/>
              </a:lnSpc>
            </a:pPr>
            <a:endParaRPr lang="en-US" sz="2000" dirty="0">
              <a:solidFill>
                <a:schemeClr val="bg1"/>
              </a:solidFill>
              <a:latin typeface="Cambria" charset="0"/>
              <a:ea typeface="Cambria" charset="0"/>
              <a:cs typeface="Cambria" charset="0"/>
            </a:endParaRPr>
          </a:p>
          <a:p>
            <a:r>
              <a:rPr lang="en-US" sz="2000" b="1" dirty="0" smtClean="0">
                <a:solidFill>
                  <a:schemeClr val="bg1"/>
                </a:solidFill>
                <a:latin typeface="Cambria" charset="0"/>
                <a:ea typeface="Cambria" charset="0"/>
                <a:cs typeface="Cambria" charset="0"/>
              </a:rPr>
              <a:t>Nucleotide-binding </a:t>
            </a:r>
            <a:r>
              <a:rPr lang="en-US" sz="2000" b="1" dirty="0">
                <a:solidFill>
                  <a:schemeClr val="bg1"/>
                </a:solidFill>
                <a:latin typeface="Cambria" charset="0"/>
                <a:ea typeface="Cambria" charset="0"/>
                <a:cs typeface="Cambria" charset="0"/>
              </a:rPr>
              <a:t>oligomerization domain (NOD) -like Receptors </a:t>
            </a:r>
            <a:r>
              <a:rPr lang="en-US" sz="2000" b="1" dirty="0" smtClean="0">
                <a:solidFill>
                  <a:schemeClr val="bg1"/>
                </a:solidFill>
                <a:latin typeface="Cambria" charset="0"/>
                <a:ea typeface="Cambria" charset="0"/>
                <a:cs typeface="Cambria" charset="0"/>
              </a:rPr>
              <a:t>:</a:t>
            </a:r>
            <a:endParaRPr lang="en-US" sz="2000" b="1" dirty="0">
              <a:solidFill>
                <a:schemeClr val="bg1"/>
              </a:solidFill>
              <a:latin typeface="Cambria" charset="0"/>
              <a:ea typeface="Cambria" charset="0"/>
              <a:cs typeface="Cambria" charset="0"/>
            </a:endParaRPr>
          </a:p>
          <a:p>
            <a:pPr marL="342900" indent="-342900">
              <a:lnSpc>
                <a:spcPct val="150000"/>
              </a:lnSpc>
              <a:buFont typeface="Wingdings" charset="2"/>
              <a:buChar char="§"/>
            </a:pPr>
            <a:r>
              <a:rPr lang="en-US" sz="2000" dirty="0" smtClean="0">
                <a:solidFill>
                  <a:schemeClr val="bg1"/>
                </a:solidFill>
                <a:latin typeface="Cambria" charset="0"/>
                <a:ea typeface="Cambria" charset="0"/>
                <a:cs typeface="Cambria" charset="0"/>
              </a:rPr>
              <a:t>NLRs recognize </a:t>
            </a:r>
            <a:r>
              <a:rPr lang="en-US" sz="2000" dirty="0">
                <a:solidFill>
                  <a:schemeClr val="bg1"/>
                </a:solidFill>
                <a:latin typeface="Cambria" charset="0"/>
                <a:ea typeface="Cambria" charset="0"/>
                <a:cs typeface="Cambria" charset="0"/>
              </a:rPr>
              <a:t>pathogens intracellularly</a:t>
            </a:r>
          </a:p>
          <a:p>
            <a:endParaRPr lang="en-US" dirty="0">
              <a:solidFill>
                <a:schemeClr val="bg1"/>
              </a:solidFill>
              <a:latin typeface="Cambria" charset="0"/>
              <a:ea typeface="Cambria" charset="0"/>
              <a:cs typeface="Cambria" charset="0"/>
            </a:endParaRPr>
          </a:p>
        </p:txBody>
      </p:sp>
      <p:sp>
        <p:nvSpPr>
          <p:cNvPr id="14" name="TextBox 13"/>
          <p:cNvSpPr txBox="1"/>
          <p:nvPr/>
        </p:nvSpPr>
        <p:spPr>
          <a:xfrm>
            <a:off x="8686800" y="6442316"/>
            <a:ext cx="3505200" cy="369332"/>
          </a:xfrm>
          <a:prstGeom prst="rect">
            <a:avLst/>
          </a:prstGeom>
          <a:noFill/>
        </p:spPr>
        <p:txBody>
          <a:bodyPr wrap="square" rtlCol="0">
            <a:spAutoFit/>
          </a:bodyPr>
          <a:lstStyle/>
          <a:p>
            <a:r>
              <a:rPr lang="en-US" sz="900" dirty="0" smtClean="0"/>
              <a:t>Adapted from </a:t>
            </a:r>
            <a:r>
              <a:rPr lang="en-US" sz="900" dirty="0"/>
              <a:t>Pattern recognition receptor function in </a:t>
            </a:r>
            <a:r>
              <a:rPr lang="en-US" sz="900" dirty="0" smtClean="0"/>
              <a:t>neutrophils, by Thomas, C. &amp; Schroder K., 2013, retrieved April 4</a:t>
            </a:r>
            <a:r>
              <a:rPr lang="en-US" sz="900" baseline="30000" dirty="0" smtClean="0"/>
              <a:t>th</a:t>
            </a:r>
            <a:r>
              <a:rPr lang="en-US" sz="900" dirty="0" smtClean="0"/>
              <a:t>, 2018.</a:t>
            </a:r>
            <a:endParaRPr lang="en-US" sz="900" dirty="0"/>
          </a:p>
        </p:txBody>
      </p:sp>
      <p:sp>
        <p:nvSpPr>
          <p:cNvPr id="11" name="Rectangle 10"/>
          <p:cNvSpPr/>
          <p:nvPr/>
        </p:nvSpPr>
        <p:spPr>
          <a:xfrm>
            <a:off x="0" y="6820206"/>
            <a:ext cx="12192000" cy="5384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071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357" y="3230109"/>
            <a:ext cx="10515600" cy="4351338"/>
          </a:xfrm>
        </p:spPr>
        <p:txBody>
          <a:bodyPr/>
          <a:lstStyle/>
          <a:p>
            <a:pPr>
              <a:spcAft>
                <a:spcPts val="1800"/>
              </a:spcAft>
              <a:buFont typeface="Wingdings" charset="2"/>
              <a:buChar char="Ø"/>
            </a:pPr>
            <a:r>
              <a:rPr lang="en-US" dirty="0" smtClean="0">
                <a:solidFill>
                  <a:schemeClr val="accent1">
                    <a:lumMod val="50000"/>
                  </a:schemeClr>
                </a:solidFill>
                <a:latin typeface="Cambria" charset="0"/>
                <a:ea typeface="Cambria" charset="0"/>
                <a:cs typeface="Cambria" charset="0"/>
              </a:rPr>
              <a:t>Mammogenesis is the proliferation and development of the mammary gland due to increased estrogen levels</a:t>
            </a:r>
          </a:p>
          <a:p>
            <a:pPr>
              <a:spcAft>
                <a:spcPts val="1800"/>
              </a:spcAft>
              <a:buFont typeface="Wingdings" charset="2"/>
              <a:buChar char="Ø"/>
            </a:pPr>
            <a:r>
              <a:rPr lang="en-US" dirty="0" smtClean="0">
                <a:solidFill>
                  <a:schemeClr val="accent1">
                    <a:lumMod val="50000"/>
                  </a:schemeClr>
                </a:solidFill>
                <a:latin typeface="Cambria" charset="0"/>
                <a:ea typeface="Cambria" charset="0"/>
                <a:cs typeface="Cambria" charset="0"/>
              </a:rPr>
              <a:t>This results in an increase of </a:t>
            </a:r>
            <a:r>
              <a:rPr lang="en-US" dirty="0">
                <a:solidFill>
                  <a:schemeClr val="accent1">
                    <a:lumMod val="50000"/>
                  </a:schemeClr>
                </a:solidFill>
                <a:latin typeface="Cambria" charset="0"/>
                <a:ea typeface="Cambria" charset="0"/>
                <a:cs typeface="Cambria" charset="0"/>
              </a:rPr>
              <a:t>i</a:t>
            </a:r>
            <a:r>
              <a:rPr lang="en-US" dirty="0" smtClean="0">
                <a:solidFill>
                  <a:schemeClr val="accent1">
                    <a:lumMod val="50000"/>
                  </a:schemeClr>
                </a:solidFill>
                <a:latin typeface="Cambria" charset="0"/>
                <a:ea typeface="Cambria" charset="0"/>
                <a:cs typeface="Cambria" charset="0"/>
              </a:rPr>
              <a:t>nterleukin IL-10 and tumor necrosis </a:t>
            </a:r>
            <a:r>
              <a:rPr lang="en-US" dirty="0" err="1" smtClean="0">
                <a:solidFill>
                  <a:srgbClr val="002060"/>
                </a:solidFill>
                <a:latin typeface="Cambria" charset="0"/>
                <a:ea typeface="Cambria" charset="0"/>
                <a:cs typeface="Cambria" charset="0"/>
              </a:rPr>
              <a:t>facter</a:t>
            </a:r>
            <a:r>
              <a:rPr lang="en-US" dirty="0" smtClean="0">
                <a:solidFill>
                  <a:srgbClr val="002060"/>
                </a:solidFill>
                <a:latin typeface="Cambria" charset="0"/>
                <a:ea typeface="Cambria" charset="0"/>
                <a:cs typeface="Cambria" charset="0"/>
              </a:rPr>
              <a:t> </a:t>
            </a:r>
            <a:r>
              <a:rPr lang="el-GR" dirty="0" smtClean="0">
                <a:solidFill>
                  <a:srgbClr val="002060"/>
                </a:solidFill>
                <a:latin typeface="Cambria" charset="0"/>
                <a:ea typeface="Cambria" charset="0"/>
                <a:cs typeface="Cambria" charset="0"/>
              </a:rPr>
              <a:t>α</a:t>
            </a:r>
            <a:r>
              <a:rPr lang="en-CA" dirty="0" smtClean="0">
                <a:solidFill>
                  <a:srgbClr val="002060"/>
                </a:solidFill>
                <a:latin typeface="Cambria" charset="0"/>
                <a:ea typeface="Cambria" charset="0"/>
                <a:cs typeface="Cambria" charset="0"/>
              </a:rPr>
              <a:t> (</a:t>
            </a:r>
            <a:r>
              <a:rPr lang="en-US" dirty="0" smtClean="0">
                <a:solidFill>
                  <a:srgbClr val="002060"/>
                </a:solidFill>
                <a:latin typeface="Cambria" charset="0"/>
                <a:ea typeface="Cambria" charset="0"/>
                <a:cs typeface="Cambria" charset="0"/>
              </a:rPr>
              <a:t>TNF</a:t>
            </a:r>
            <a:r>
              <a:rPr lang="el-GR" dirty="0" smtClean="0">
                <a:solidFill>
                  <a:srgbClr val="002060"/>
                </a:solidFill>
                <a:latin typeface="Cambria" charset="0"/>
                <a:ea typeface="Cambria" charset="0"/>
                <a:cs typeface="Cambria" charset="0"/>
              </a:rPr>
              <a:t>α</a:t>
            </a:r>
            <a:r>
              <a:rPr lang="en-CA" dirty="0" smtClean="0">
                <a:solidFill>
                  <a:srgbClr val="002060"/>
                </a:solidFill>
                <a:latin typeface="Cambria" charset="0"/>
                <a:ea typeface="Cambria" charset="0"/>
                <a:cs typeface="Cambria" charset="0"/>
              </a:rPr>
              <a:t>) which ultimately maintains and upregulates other pro-inflammatory cytokines</a:t>
            </a:r>
            <a:endParaRPr lang="en-US" dirty="0" smtClean="0">
              <a:solidFill>
                <a:srgbClr val="002060"/>
              </a:solidFill>
              <a:latin typeface="Cambria" charset="0"/>
              <a:ea typeface="Cambria" charset="0"/>
              <a:cs typeface="Cambria" charset="0"/>
            </a:endParaRPr>
          </a:p>
          <a:p>
            <a:endParaRPr lang="en-US" dirty="0">
              <a:latin typeface="Cambria" charset="0"/>
              <a:ea typeface="Cambria" charset="0"/>
              <a:cs typeface="Cambria" charset="0"/>
            </a:endParaRPr>
          </a:p>
        </p:txBody>
      </p:sp>
      <p:sp>
        <p:nvSpPr>
          <p:cNvPr id="4" name="Rectangle 3"/>
          <p:cNvSpPr/>
          <p:nvPr/>
        </p:nvSpPr>
        <p:spPr>
          <a:xfrm>
            <a:off x="0" y="0"/>
            <a:ext cx="12192000" cy="2302328"/>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 name="Title 1"/>
          <p:cNvSpPr>
            <a:spLocks noGrp="1"/>
          </p:cNvSpPr>
          <p:nvPr>
            <p:ph type="title"/>
          </p:nvPr>
        </p:nvSpPr>
        <p:spPr>
          <a:xfrm>
            <a:off x="299357" y="777874"/>
            <a:ext cx="10515600" cy="1325563"/>
          </a:xfrm>
        </p:spPr>
        <p:txBody>
          <a:bodyPr/>
          <a:lstStyle/>
          <a:p>
            <a:r>
              <a:rPr lang="en-US" b="1" dirty="0" smtClean="0">
                <a:solidFill>
                  <a:schemeClr val="bg1"/>
                </a:solidFill>
                <a:latin typeface="Cambria" charset="0"/>
                <a:ea typeface="Cambria" charset="0"/>
                <a:cs typeface="Cambria" charset="0"/>
              </a:rPr>
              <a:t>Mammogenesis</a:t>
            </a:r>
            <a:endParaRPr lang="en-US" dirty="0">
              <a:solidFill>
                <a:schemeClr val="bg1"/>
              </a:solidFill>
              <a:latin typeface="Cambria" charset="0"/>
              <a:ea typeface="Cambria" charset="0"/>
              <a:cs typeface="Cambria" charset="0"/>
            </a:endParaRPr>
          </a:p>
        </p:txBody>
      </p:sp>
      <p:sp>
        <p:nvSpPr>
          <p:cNvPr id="5" name="Rectangle 4"/>
          <p:cNvSpPr/>
          <p:nvPr/>
        </p:nvSpPr>
        <p:spPr>
          <a:xfrm>
            <a:off x="0" y="6820206"/>
            <a:ext cx="12192000" cy="5384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830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7340409" y="458095"/>
            <a:ext cx="4480560" cy="731520"/>
          </a:xfrm>
        </p:spPr>
        <p:txBody>
          <a:bodyPr>
            <a:noAutofit/>
          </a:bodyPr>
          <a:lstStyle/>
          <a:p>
            <a:r>
              <a:rPr lang="en-US" sz="5400" b="1" dirty="0" smtClean="0">
                <a:solidFill>
                  <a:schemeClr val="bg1"/>
                </a:solidFill>
                <a:latin typeface="Cambria" charset="0"/>
                <a:ea typeface="Cambria" charset="0"/>
                <a:cs typeface="Cambria" charset="0"/>
              </a:rPr>
              <a:t>Symptoms</a:t>
            </a:r>
            <a:endParaRPr lang="en-US" sz="5400" b="1" dirty="0">
              <a:solidFill>
                <a:schemeClr val="bg1"/>
              </a:solidFill>
              <a:latin typeface="Cambria" charset="0"/>
              <a:ea typeface="Cambria" charset="0"/>
              <a:cs typeface="Cambria" charset="0"/>
            </a:endParaRPr>
          </a:p>
        </p:txBody>
      </p:sp>
      <p:sp>
        <p:nvSpPr>
          <p:cNvPr id="8" name="Rectangle 7"/>
          <p:cNvSpPr/>
          <p:nvPr/>
        </p:nvSpPr>
        <p:spPr>
          <a:xfrm>
            <a:off x="0" y="0"/>
            <a:ext cx="6663182" cy="6858000"/>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 name="TextBox 9"/>
          <p:cNvSpPr txBox="1"/>
          <p:nvPr/>
        </p:nvSpPr>
        <p:spPr>
          <a:xfrm>
            <a:off x="142466" y="124030"/>
            <a:ext cx="6378249" cy="707886"/>
          </a:xfrm>
          <a:prstGeom prst="rect">
            <a:avLst/>
          </a:prstGeom>
          <a:noFill/>
        </p:spPr>
        <p:txBody>
          <a:bodyPr wrap="square" rtlCol="0">
            <a:spAutoFit/>
          </a:bodyPr>
          <a:lstStyle/>
          <a:p>
            <a:r>
              <a:rPr lang="en-US" sz="4000" b="1" dirty="0" smtClean="0">
                <a:solidFill>
                  <a:schemeClr val="bg1"/>
                </a:solidFill>
                <a:latin typeface="Cambria" charset="0"/>
                <a:ea typeface="Cambria" charset="0"/>
                <a:cs typeface="Cambria" charset="0"/>
              </a:rPr>
              <a:t>Inflammation is Regulated</a:t>
            </a:r>
            <a:endParaRPr lang="en-US" sz="4000" b="1" dirty="0">
              <a:solidFill>
                <a:schemeClr val="bg1"/>
              </a:solidFill>
              <a:latin typeface="Cambria" charset="0"/>
              <a:ea typeface="Cambria" charset="0"/>
              <a:cs typeface="Cambria" charset="0"/>
            </a:endParaRPr>
          </a:p>
        </p:txBody>
      </p:sp>
      <p:sp>
        <p:nvSpPr>
          <p:cNvPr id="11" name="Content Placeholder 3"/>
          <p:cNvSpPr txBox="1">
            <a:spLocks/>
          </p:cNvSpPr>
          <p:nvPr/>
        </p:nvSpPr>
        <p:spPr>
          <a:xfrm>
            <a:off x="574949" y="1110157"/>
            <a:ext cx="5945766" cy="5449724"/>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ct val="100000"/>
              </a:lnSpc>
              <a:buFont typeface="Wingdings" charset="2"/>
              <a:buChar char="§"/>
            </a:pPr>
            <a:r>
              <a:rPr lang="en-US" sz="2400" dirty="0" smtClean="0">
                <a:solidFill>
                  <a:schemeClr val="bg1"/>
                </a:solidFill>
                <a:latin typeface="Cambria" charset="0"/>
                <a:ea typeface="Cambria" charset="0"/>
                <a:cs typeface="Cambria" charset="0"/>
              </a:rPr>
              <a:t>Eicosanoids, prostaglandin E2, prostaglandin F2</a:t>
            </a:r>
            <a:r>
              <a:rPr lang="el-GR" sz="2400" dirty="0">
                <a:solidFill>
                  <a:schemeClr val="bg1"/>
                </a:solidFill>
                <a:latin typeface="Cambria" charset="0"/>
                <a:ea typeface="Cambria" charset="0"/>
                <a:cs typeface="Cambria" charset="0"/>
              </a:rPr>
              <a:t> </a:t>
            </a:r>
            <a:r>
              <a:rPr lang="el-GR" sz="2400" dirty="0" smtClean="0">
                <a:solidFill>
                  <a:schemeClr val="bg1"/>
                </a:solidFill>
                <a:latin typeface="Cambria" charset="0"/>
                <a:ea typeface="Cambria" charset="0"/>
                <a:cs typeface="Cambria" charset="0"/>
              </a:rPr>
              <a:t>α</a:t>
            </a:r>
            <a:r>
              <a:rPr lang="en-CA" sz="2400" dirty="0" smtClean="0">
                <a:solidFill>
                  <a:schemeClr val="bg1"/>
                </a:solidFill>
                <a:latin typeface="Cambria" charset="0"/>
                <a:ea typeface="Cambria" charset="0"/>
                <a:cs typeface="Cambria" charset="0"/>
              </a:rPr>
              <a:t>, are increased to induce inflammation </a:t>
            </a:r>
          </a:p>
          <a:p>
            <a:pPr lvl="1">
              <a:lnSpc>
                <a:spcPct val="100000"/>
              </a:lnSpc>
              <a:buFont typeface="Wingdings" charset="2"/>
              <a:buChar char="§"/>
            </a:pPr>
            <a:r>
              <a:rPr lang="en-CA" sz="2000" dirty="0" smtClean="0">
                <a:solidFill>
                  <a:schemeClr val="bg1"/>
                </a:solidFill>
                <a:latin typeface="Cambria" charset="0"/>
                <a:ea typeface="Cambria" charset="0"/>
                <a:cs typeface="Cambria" charset="0"/>
              </a:rPr>
              <a:t>Increases vascularity of blood vessels to allow for the infiltration of leukocytes to the infection site</a:t>
            </a:r>
          </a:p>
          <a:p>
            <a:pPr lvl="1">
              <a:lnSpc>
                <a:spcPct val="100000"/>
              </a:lnSpc>
              <a:buFont typeface="Wingdings" charset="2"/>
              <a:buChar char="§"/>
            </a:pPr>
            <a:r>
              <a:rPr lang="en-CA" sz="2000" dirty="0" smtClean="0">
                <a:solidFill>
                  <a:schemeClr val="bg1"/>
                </a:solidFill>
                <a:latin typeface="Cambria" charset="0"/>
                <a:ea typeface="Cambria" charset="0"/>
                <a:cs typeface="Cambria" charset="0"/>
              </a:rPr>
              <a:t> Induces fever</a:t>
            </a:r>
          </a:p>
          <a:p>
            <a:pPr lvl="1">
              <a:lnSpc>
                <a:spcPct val="100000"/>
              </a:lnSpc>
              <a:buFont typeface="Wingdings" charset="2"/>
              <a:buChar char="§"/>
            </a:pPr>
            <a:endParaRPr lang="en-CA" sz="2000" dirty="0">
              <a:solidFill>
                <a:schemeClr val="bg1"/>
              </a:solidFill>
              <a:latin typeface="Cambria" charset="0"/>
              <a:ea typeface="Cambria" charset="0"/>
              <a:cs typeface="Cambria" charset="0"/>
            </a:endParaRPr>
          </a:p>
          <a:p>
            <a:pPr>
              <a:lnSpc>
                <a:spcPct val="100000"/>
              </a:lnSpc>
              <a:buFont typeface="Wingdings" charset="2"/>
              <a:buChar char="§"/>
            </a:pPr>
            <a:r>
              <a:rPr lang="en-CA" sz="2200" dirty="0" smtClean="0">
                <a:solidFill>
                  <a:schemeClr val="bg1"/>
                </a:solidFill>
                <a:latin typeface="Cambria" charset="0"/>
                <a:ea typeface="Cambria" charset="0"/>
                <a:cs typeface="Cambria" charset="0"/>
              </a:rPr>
              <a:t>Eicosanoids, prostaglandin D2, and prostaglandin J2 are increased to prevent inflammation</a:t>
            </a:r>
          </a:p>
          <a:p>
            <a:pPr lvl="1">
              <a:lnSpc>
                <a:spcPct val="100000"/>
              </a:lnSpc>
              <a:buFont typeface="Wingdings" charset="2"/>
              <a:buChar char="§"/>
            </a:pPr>
            <a:r>
              <a:rPr lang="en-CA" sz="2000" dirty="0" smtClean="0">
                <a:solidFill>
                  <a:schemeClr val="bg1"/>
                </a:solidFill>
                <a:latin typeface="Cambria" charset="0"/>
                <a:ea typeface="Cambria" charset="0"/>
                <a:cs typeface="Cambria" charset="0"/>
              </a:rPr>
              <a:t>These block  nuclear factor kappa  beta (NFKB), a nuclear transcription factor for pro-inflammatory cytokines therefore decreasing recruitment of leukocytes</a:t>
            </a:r>
            <a:endParaRPr lang="en-US" dirty="0" smtClean="0">
              <a:solidFill>
                <a:schemeClr val="bg1"/>
              </a:solidFill>
              <a:latin typeface="Cambria" charset="0"/>
              <a:ea typeface="Cambria" charset="0"/>
              <a:cs typeface="Cambria" charset="0"/>
            </a:endParaRPr>
          </a:p>
          <a:p>
            <a:endParaRPr lang="en-US" dirty="0" smtClean="0">
              <a:solidFill>
                <a:schemeClr val="bg1"/>
              </a:solidFill>
              <a:latin typeface="Cambria" charset="0"/>
              <a:ea typeface="Cambria" charset="0"/>
              <a:cs typeface="Cambria" charset="0"/>
            </a:endParaRPr>
          </a:p>
        </p:txBody>
      </p:sp>
      <p:pic>
        <p:nvPicPr>
          <p:cNvPr id="2" name="Picture 1"/>
          <p:cNvPicPr>
            <a:picLocks noChangeAspect="1"/>
          </p:cNvPicPr>
          <p:nvPr/>
        </p:nvPicPr>
        <p:blipFill>
          <a:blip r:embed="rId2"/>
          <a:stretch>
            <a:fillRect/>
          </a:stretch>
        </p:blipFill>
        <p:spPr>
          <a:xfrm>
            <a:off x="6681704" y="1451113"/>
            <a:ext cx="5510296" cy="4253948"/>
          </a:xfrm>
          <a:prstGeom prst="rect">
            <a:avLst/>
          </a:prstGeom>
        </p:spPr>
      </p:pic>
      <p:sp>
        <p:nvSpPr>
          <p:cNvPr id="12" name="TextBox 11"/>
          <p:cNvSpPr txBox="1"/>
          <p:nvPr/>
        </p:nvSpPr>
        <p:spPr>
          <a:xfrm>
            <a:off x="8686800" y="6442316"/>
            <a:ext cx="3505200" cy="369332"/>
          </a:xfrm>
          <a:prstGeom prst="rect">
            <a:avLst/>
          </a:prstGeom>
          <a:noFill/>
        </p:spPr>
        <p:txBody>
          <a:bodyPr wrap="square" rtlCol="0">
            <a:spAutoFit/>
          </a:bodyPr>
          <a:lstStyle/>
          <a:p>
            <a:r>
              <a:rPr lang="en-US" sz="900" dirty="0" smtClean="0"/>
              <a:t>Adapted from </a:t>
            </a:r>
            <a:r>
              <a:rPr lang="en-US" sz="900" dirty="0"/>
              <a:t>Leukocyte Infiltration in </a:t>
            </a:r>
            <a:r>
              <a:rPr lang="en-US" sz="900" dirty="0" smtClean="0"/>
              <a:t>ALS, by </a:t>
            </a:r>
            <a:r>
              <a:rPr lang="en-US" sz="900" dirty="0" err="1" smtClean="0"/>
              <a:t>fairman</a:t>
            </a:r>
            <a:r>
              <a:rPr lang="en-US" sz="900" dirty="0" smtClean="0"/>
              <a:t> studios, 2011, retrieved April 4</a:t>
            </a:r>
            <a:r>
              <a:rPr lang="en-US" sz="900" baseline="30000" dirty="0" smtClean="0"/>
              <a:t>th</a:t>
            </a:r>
            <a:r>
              <a:rPr lang="en-US" sz="900" dirty="0" smtClean="0"/>
              <a:t>, 2018.</a:t>
            </a:r>
            <a:endParaRPr lang="en-US" sz="900" dirty="0"/>
          </a:p>
        </p:txBody>
      </p:sp>
      <p:sp>
        <p:nvSpPr>
          <p:cNvPr id="13" name="TextBox 12"/>
          <p:cNvSpPr txBox="1"/>
          <p:nvPr/>
        </p:nvSpPr>
        <p:spPr>
          <a:xfrm>
            <a:off x="8134107" y="823855"/>
            <a:ext cx="2893164" cy="400110"/>
          </a:xfrm>
          <a:prstGeom prst="rect">
            <a:avLst/>
          </a:prstGeom>
          <a:noFill/>
        </p:spPr>
        <p:txBody>
          <a:bodyPr wrap="square" rtlCol="0">
            <a:spAutoFit/>
          </a:bodyPr>
          <a:lstStyle/>
          <a:p>
            <a:r>
              <a:rPr lang="en-US" sz="2000" b="1" smtClean="0">
                <a:solidFill>
                  <a:schemeClr val="accent1">
                    <a:lumMod val="50000"/>
                  </a:schemeClr>
                </a:solidFill>
                <a:latin typeface="Cambria" charset="0"/>
                <a:ea typeface="Cambria" charset="0"/>
                <a:cs typeface="Cambria" charset="0"/>
              </a:rPr>
              <a:t>Leukocyte Infiltration</a:t>
            </a:r>
            <a:endParaRPr lang="en-US" sz="2000" b="1" dirty="0">
              <a:solidFill>
                <a:schemeClr val="accent1">
                  <a:lumMod val="50000"/>
                </a:schemeClr>
              </a:solidFill>
              <a:latin typeface="Cambria" charset="0"/>
              <a:ea typeface="Cambria" charset="0"/>
              <a:cs typeface="Cambria" charset="0"/>
            </a:endParaRPr>
          </a:p>
        </p:txBody>
      </p:sp>
      <p:sp>
        <p:nvSpPr>
          <p:cNvPr id="14" name="Rectangle 13"/>
          <p:cNvSpPr/>
          <p:nvPr/>
        </p:nvSpPr>
        <p:spPr>
          <a:xfrm>
            <a:off x="0" y="6820206"/>
            <a:ext cx="12192000" cy="5384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162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 name="TextBox 6"/>
          <p:cNvSpPr txBox="1"/>
          <p:nvPr/>
        </p:nvSpPr>
        <p:spPr>
          <a:xfrm>
            <a:off x="423334" y="262427"/>
            <a:ext cx="10908695" cy="923330"/>
          </a:xfrm>
          <a:prstGeom prst="rect">
            <a:avLst/>
          </a:prstGeom>
          <a:noFill/>
        </p:spPr>
        <p:txBody>
          <a:bodyPr wrap="square" rtlCol="0">
            <a:spAutoFit/>
          </a:bodyPr>
          <a:lstStyle/>
          <a:p>
            <a:r>
              <a:rPr lang="en-US" sz="5400" b="1" smtClean="0">
                <a:solidFill>
                  <a:schemeClr val="bg1"/>
                </a:solidFill>
                <a:latin typeface="Cambria" charset="0"/>
                <a:ea typeface="Cambria" charset="0"/>
                <a:cs typeface="Cambria" charset="0"/>
              </a:rPr>
              <a:t>Cell Composition of Milk</a:t>
            </a:r>
            <a:endParaRPr lang="en-US" sz="5400" b="1" dirty="0">
              <a:solidFill>
                <a:schemeClr val="bg1"/>
              </a:solidFill>
              <a:latin typeface="Cambria" charset="0"/>
              <a:ea typeface="Cambria" charset="0"/>
              <a:cs typeface="Cambria" charset="0"/>
            </a:endParaRPr>
          </a:p>
        </p:txBody>
      </p:sp>
      <p:sp>
        <p:nvSpPr>
          <p:cNvPr id="19" name="Rectangle 18"/>
          <p:cNvSpPr/>
          <p:nvPr/>
        </p:nvSpPr>
        <p:spPr>
          <a:xfrm>
            <a:off x="0" y="4283429"/>
            <a:ext cx="12192000" cy="12821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70C0"/>
                </a:solidFill>
                <a:latin typeface="Cambria" charset="0"/>
                <a:ea typeface="Cambria" charset="0"/>
                <a:cs typeface="Cambria" charset="0"/>
              </a:rPr>
              <a:t>Macrophages</a:t>
            </a:r>
          </a:p>
          <a:p>
            <a:pPr algn="ctr"/>
            <a:r>
              <a:rPr lang="en-US" sz="2400" dirty="0" smtClean="0">
                <a:solidFill>
                  <a:schemeClr val="accent1">
                    <a:lumMod val="50000"/>
                  </a:schemeClr>
                </a:solidFill>
                <a:latin typeface="Cambria" charset="0"/>
                <a:ea typeface="Cambria" charset="0"/>
                <a:cs typeface="Cambria" charset="0"/>
              </a:rPr>
              <a:t>Phagocytose bacteria and release cytokines to induce inflammation such as </a:t>
            </a:r>
            <a:r>
              <a:rPr lang="en-US" sz="2400" dirty="0" smtClean="0">
                <a:solidFill>
                  <a:srgbClr val="002060"/>
                </a:solidFill>
                <a:latin typeface="Cambria" charset="0"/>
                <a:ea typeface="Cambria" charset="0"/>
                <a:cs typeface="Cambria" charset="0"/>
              </a:rPr>
              <a:t>TNF-</a:t>
            </a:r>
            <a:r>
              <a:rPr lang="el-GR" sz="2400" dirty="0">
                <a:solidFill>
                  <a:srgbClr val="002060"/>
                </a:solidFill>
                <a:latin typeface="Cambria" charset="0"/>
                <a:ea typeface="Cambria" charset="0"/>
                <a:cs typeface="Cambria" charset="0"/>
              </a:rPr>
              <a:t> </a:t>
            </a:r>
            <a:r>
              <a:rPr lang="el-GR" sz="2400" dirty="0" smtClean="0">
                <a:solidFill>
                  <a:srgbClr val="002060"/>
                </a:solidFill>
                <a:latin typeface="Cambria" charset="0"/>
                <a:ea typeface="Cambria" charset="0"/>
                <a:cs typeface="Cambria" charset="0"/>
              </a:rPr>
              <a:t>α</a:t>
            </a:r>
            <a:r>
              <a:rPr lang="en-CA" sz="2400" dirty="0" smtClean="0">
                <a:solidFill>
                  <a:srgbClr val="002060"/>
                </a:solidFill>
                <a:latin typeface="Cambria" charset="0"/>
                <a:ea typeface="Cambria" charset="0"/>
                <a:cs typeface="Cambria" charset="0"/>
              </a:rPr>
              <a:t> and Il-1</a:t>
            </a:r>
            <a:r>
              <a:rPr lang="el-GR" sz="2400" dirty="0">
                <a:solidFill>
                  <a:srgbClr val="002060"/>
                </a:solidFill>
              </a:rPr>
              <a:t> β</a:t>
            </a:r>
            <a:endParaRPr lang="en-US" sz="2400" dirty="0">
              <a:solidFill>
                <a:srgbClr val="002060"/>
              </a:solidFill>
              <a:latin typeface="Cambria" charset="0"/>
              <a:ea typeface="Cambria" charset="0"/>
              <a:cs typeface="Cambria" charset="0"/>
            </a:endParaRPr>
          </a:p>
        </p:txBody>
      </p:sp>
      <p:sp>
        <p:nvSpPr>
          <p:cNvPr id="20" name="Rectangle 19"/>
          <p:cNvSpPr/>
          <p:nvPr/>
        </p:nvSpPr>
        <p:spPr>
          <a:xfrm>
            <a:off x="0" y="2934541"/>
            <a:ext cx="12192000" cy="12821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70C0"/>
                </a:solidFill>
                <a:latin typeface="Cambria" charset="0"/>
                <a:ea typeface="Cambria" charset="0"/>
                <a:cs typeface="Cambria" charset="0"/>
              </a:rPr>
              <a:t>Lymphocytes</a:t>
            </a:r>
          </a:p>
          <a:p>
            <a:pPr algn="ctr"/>
            <a:r>
              <a:rPr lang="en-US" sz="2400" dirty="0" smtClean="0">
                <a:solidFill>
                  <a:schemeClr val="accent1">
                    <a:lumMod val="50000"/>
                  </a:schemeClr>
                </a:solidFill>
                <a:latin typeface="Cambria" charset="0"/>
                <a:ea typeface="Cambria" charset="0"/>
                <a:cs typeface="Cambria" charset="0"/>
              </a:rPr>
              <a:t>B cells produce antibodies to neutralize the pathogens while T cells kill infected cells</a:t>
            </a:r>
            <a:endParaRPr lang="en-US" sz="2400" dirty="0">
              <a:solidFill>
                <a:schemeClr val="accent1">
                  <a:lumMod val="50000"/>
                </a:schemeClr>
              </a:solidFill>
              <a:latin typeface="Cambria" charset="0"/>
              <a:ea typeface="Cambria" charset="0"/>
              <a:cs typeface="Cambria" charset="0"/>
            </a:endParaRPr>
          </a:p>
        </p:txBody>
      </p:sp>
      <p:sp>
        <p:nvSpPr>
          <p:cNvPr id="21" name="Rectangle 20"/>
          <p:cNvSpPr/>
          <p:nvPr/>
        </p:nvSpPr>
        <p:spPr>
          <a:xfrm>
            <a:off x="0" y="1595945"/>
            <a:ext cx="12192000" cy="12821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70C0"/>
                </a:solidFill>
                <a:latin typeface="Cambria" charset="0"/>
                <a:ea typeface="Cambria" charset="0"/>
                <a:cs typeface="Cambria" charset="0"/>
              </a:rPr>
              <a:t>Neutrophils</a:t>
            </a:r>
          </a:p>
          <a:p>
            <a:pPr algn="ctr"/>
            <a:r>
              <a:rPr lang="en-US" sz="1500" dirty="0" smtClean="0">
                <a:solidFill>
                  <a:schemeClr val="accent1">
                    <a:lumMod val="50000"/>
                  </a:schemeClr>
                </a:solidFill>
                <a:latin typeface="Cambria" charset="0"/>
                <a:ea typeface="Cambria" charset="0"/>
                <a:cs typeface="Cambria" charset="0"/>
              </a:rPr>
              <a:t>First cells recruited to the site of infection through cytokines and complement components (C5a and C3a). They attack the pathogen through the release of </a:t>
            </a:r>
            <a:r>
              <a:rPr lang="en-US" sz="1500" dirty="0" err="1" smtClean="0">
                <a:solidFill>
                  <a:schemeClr val="accent1">
                    <a:lumMod val="50000"/>
                  </a:schemeClr>
                </a:solidFill>
                <a:latin typeface="Cambria" charset="0"/>
                <a:ea typeface="Cambria" charset="0"/>
                <a:cs typeface="Cambria" charset="0"/>
              </a:rPr>
              <a:t>defensins</a:t>
            </a:r>
            <a:r>
              <a:rPr lang="en-US" sz="1500" dirty="0" smtClean="0">
                <a:solidFill>
                  <a:schemeClr val="accent1">
                    <a:lumMod val="50000"/>
                  </a:schemeClr>
                </a:solidFill>
                <a:latin typeface="Cambria" charset="0"/>
                <a:ea typeface="Cambria" charset="0"/>
                <a:cs typeface="Cambria" charset="0"/>
              </a:rPr>
              <a:t>, reactive oxygen species, and antibacterial peptides such as proteases and lysozymes. They also take part in recruiting other innate immune cells and increasing vascularity through the release of prostaglandins and leukotrienes. </a:t>
            </a:r>
            <a:endParaRPr lang="en-US" sz="1500" dirty="0">
              <a:solidFill>
                <a:schemeClr val="accent1">
                  <a:lumMod val="50000"/>
                </a:schemeClr>
              </a:solidFill>
              <a:latin typeface="Cambria" charset="0"/>
              <a:ea typeface="Cambria" charset="0"/>
              <a:cs typeface="Cambria" charset="0"/>
            </a:endParaRPr>
          </a:p>
        </p:txBody>
      </p:sp>
      <p:sp>
        <p:nvSpPr>
          <p:cNvPr id="8" name="Rectangle 7"/>
          <p:cNvSpPr/>
          <p:nvPr/>
        </p:nvSpPr>
        <p:spPr>
          <a:xfrm>
            <a:off x="0" y="5632318"/>
            <a:ext cx="12192000" cy="12821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70C0"/>
                </a:solidFill>
                <a:latin typeface="Cambria" charset="0"/>
                <a:ea typeface="Cambria" charset="0"/>
                <a:cs typeface="Cambria" charset="0"/>
              </a:rPr>
              <a:t>Mammary Epithelial Cells</a:t>
            </a:r>
          </a:p>
          <a:p>
            <a:pPr algn="ctr"/>
            <a:r>
              <a:rPr lang="en-US" sz="1600" dirty="0" smtClean="0">
                <a:solidFill>
                  <a:schemeClr val="accent1">
                    <a:lumMod val="50000"/>
                  </a:schemeClr>
                </a:solidFill>
                <a:latin typeface="Cambria" charset="0"/>
                <a:ea typeface="Cambria" charset="0"/>
                <a:cs typeface="Cambria" charset="0"/>
              </a:rPr>
              <a:t>When bacteria adhere to these cells, they release TNF-</a:t>
            </a:r>
            <a:r>
              <a:rPr lang="el-GR" sz="1600" dirty="0">
                <a:solidFill>
                  <a:srgbClr val="002060"/>
                </a:solidFill>
                <a:latin typeface="Cambria" charset="0"/>
                <a:ea typeface="Cambria" charset="0"/>
                <a:cs typeface="Cambria" charset="0"/>
              </a:rPr>
              <a:t> </a:t>
            </a:r>
            <a:r>
              <a:rPr lang="el-GR" sz="1600" dirty="0" smtClean="0">
                <a:solidFill>
                  <a:srgbClr val="002060"/>
                </a:solidFill>
                <a:latin typeface="Cambria" charset="0"/>
                <a:ea typeface="Cambria" charset="0"/>
                <a:cs typeface="Cambria" charset="0"/>
              </a:rPr>
              <a:t>α</a:t>
            </a:r>
            <a:r>
              <a:rPr lang="en-CA" sz="1600" dirty="0" smtClean="0">
                <a:solidFill>
                  <a:srgbClr val="002060"/>
                </a:solidFill>
                <a:latin typeface="Cambria" charset="0"/>
                <a:ea typeface="Cambria" charset="0"/>
                <a:cs typeface="Cambria" charset="0"/>
              </a:rPr>
              <a:t> and Il-8. They also upregulate molecules that aid in immune cell entrance (</a:t>
            </a:r>
            <a:r>
              <a:rPr lang="en-CA" sz="1600" dirty="0" err="1" smtClean="0">
                <a:solidFill>
                  <a:srgbClr val="002060"/>
                </a:solidFill>
                <a:latin typeface="Cambria" charset="0"/>
                <a:ea typeface="Cambria" charset="0"/>
                <a:cs typeface="Cambria" charset="0"/>
              </a:rPr>
              <a:t>eg</a:t>
            </a:r>
            <a:r>
              <a:rPr lang="en-CA" sz="1600" dirty="0" smtClean="0">
                <a:solidFill>
                  <a:srgbClr val="002060"/>
                </a:solidFill>
                <a:latin typeface="Cambria" charset="0"/>
                <a:ea typeface="Cambria" charset="0"/>
                <a:cs typeface="Cambria" charset="0"/>
              </a:rPr>
              <a:t>: E-selectin - cellular adhesion molecule, ICAM-1 </a:t>
            </a:r>
            <a:r>
              <a:rPr lang="mr-IN" sz="1600" dirty="0" smtClean="0">
                <a:solidFill>
                  <a:srgbClr val="002060"/>
                </a:solidFill>
                <a:latin typeface="Cambria" charset="0"/>
                <a:ea typeface="Cambria" charset="0"/>
                <a:cs typeface="Cambria" charset="0"/>
              </a:rPr>
              <a:t>–</a:t>
            </a:r>
            <a:r>
              <a:rPr lang="en-CA" sz="1600" dirty="0" smtClean="0">
                <a:solidFill>
                  <a:srgbClr val="002060"/>
                </a:solidFill>
                <a:latin typeface="Cambria" charset="0"/>
                <a:ea typeface="Cambria" charset="0"/>
                <a:cs typeface="Cambria" charset="0"/>
              </a:rPr>
              <a:t> intercellular adhesion molecule, and vascular cellular adhesion molecule 1).</a:t>
            </a:r>
            <a:endParaRPr lang="en-US" sz="1600" dirty="0">
              <a:solidFill>
                <a:schemeClr val="accent1">
                  <a:lumMod val="50000"/>
                </a:schemeClr>
              </a:solidFill>
              <a:latin typeface="Cambria" charset="0"/>
              <a:ea typeface="Cambria" charset="0"/>
              <a:cs typeface="Cambria" charset="0"/>
            </a:endParaRPr>
          </a:p>
        </p:txBody>
      </p:sp>
    </p:spTree>
    <p:extLst>
      <p:ext uri="{BB962C8B-B14F-4D97-AF65-F5344CB8AC3E}">
        <p14:creationId xmlns:p14="http://schemas.microsoft.com/office/powerpoint/2010/main" val="1217806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 name="TextBox 6"/>
          <p:cNvSpPr txBox="1"/>
          <p:nvPr/>
        </p:nvSpPr>
        <p:spPr>
          <a:xfrm>
            <a:off x="423334" y="262427"/>
            <a:ext cx="7145865" cy="923330"/>
          </a:xfrm>
          <a:prstGeom prst="rect">
            <a:avLst/>
          </a:prstGeom>
          <a:noFill/>
        </p:spPr>
        <p:txBody>
          <a:bodyPr wrap="square" rtlCol="0">
            <a:spAutoFit/>
          </a:bodyPr>
          <a:lstStyle/>
          <a:p>
            <a:r>
              <a:rPr lang="en-US" sz="5400" b="1" dirty="0" err="1" smtClean="0">
                <a:solidFill>
                  <a:schemeClr val="bg1"/>
                </a:solidFill>
                <a:latin typeface="Cambria" charset="0"/>
                <a:ea typeface="Cambria" charset="0"/>
                <a:cs typeface="Cambria" charset="0"/>
              </a:rPr>
              <a:t>Lactoferrin</a:t>
            </a:r>
            <a:endParaRPr lang="en-US" sz="5400" b="1" dirty="0">
              <a:solidFill>
                <a:schemeClr val="bg1"/>
              </a:solidFill>
              <a:latin typeface="Cambria" charset="0"/>
              <a:ea typeface="Cambria" charset="0"/>
              <a:cs typeface="Cambria" charset="0"/>
            </a:endParaRPr>
          </a:p>
        </p:txBody>
      </p:sp>
      <p:sp>
        <p:nvSpPr>
          <p:cNvPr id="19" name="Rectangle 18"/>
          <p:cNvSpPr/>
          <p:nvPr/>
        </p:nvSpPr>
        <p:spPr>
          <a:xfrm>
            <a:off x="0" y="1575361"/>
            <a:ext cx="12192000" cy="52826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charset="2"/>
              <a:buChar char="Ø"/>
            </a:pPr>
            <a:r>
              <a:rPr lang="en-US" sz="3200" dirty="0" err="1" smtClean="0">
                <a:solidFill>
                  <a:schemeClr val="accent1">
                    <a:lumMod val="50000"/>
                  </a:schemeClr>
                </a:solidFill>
                <a:latin typeface="Cambria" charset="0"/>
                <a:ea typeface="Cambria" charset="0"/>
                <a:cs typeface="Cambria" charset="0"/>
              </a:rPr>
              <a:t>Lactoferrin</a:t>
            </a:r>
            <a:r>
              <a:rPr lang="en-US" sz="3200" dirty="0" smtClean="0">
                <a:solidFill>
                  <a:schemeClr val="accent1">
                    <a:lumMod val="50000"/>
                  </a:schemeClr>
                </a:solidFill>
                <a:latin typeface="Cambria" charset="0"/>
                <a:ea typeface="Cambria" charset="0"/>
                <a:cs typeface="Cambria" charset="0"/>
              </a:rPr>
              <a:t> is an antimicrobial factor present in the mammary gland that is increased in the presence of a pathogen. </a:t>
            </a:r>
          </a:p>
          <a:p>
            <a:pPr marL="571500" indent="-571500">
              <a:buFont typeface="Wingdings" charset="2"/>
              <a:buChar char="Ø"/>
            </a:pPr>
            <a:endParaRPr lang="en-US" sz="3200" dirty="0">
              <a:solidFill>
                <a:schemeClr val="accent1">
                  <a:lumMod val="50000"/>
                </a:schemeClr>
              </a:solidFill>
              <a:latin typeface="Cambria" charset="0"/>
              <a:ea typeface="Cambria" charset="0"/>
              <a:cs typeface="Cambria" charset="0"/>
            </a:endParaRPr>
          </a:p>
          <a:p>
            <a:pPr marL="571500" indent="-571500">
              <a:buFont typeface="Wingdings" charset="2"/>
              <a:buChar char="Ø"/>
            </a:pPr>
            <a:r>
              <a:rPr lang="en-US" sz="3200" dirty="0" smtClean="0">
                <a:solidFill>
                  <a:schemeClr val="accent1">
                    <a:lumMod val="50000"/>
                  </a:schemeClr>
                </a:solidFill>
                <a:latin typeface="Cambria" charset="0"/>
                <a:ea typeface="Cambria" charset="0"/>
                <a:cs typeface="Cambria" charset="0"/>
              </a:rPr>
              <a:t>It deprives the pathogen of iron, creating an unsuitable environment for the pathogen to survive in.</a:t>
            </a:r>
          </a:p>
          <a:p>
            <a:pPr marL="571500" indent="-571500">
              <a:buFont typeface="Wingdings" charset="2"/>
              <a:buChar char="Ø"/>
            </a:pPr>
            <a:endParaRPr lang="en-US" sz="3200" dirty="0">
              <a:solidFill>
                <a:schemeClr val="accent1">
                  <a:lumMod val="50000"/>
                </a:schemeClr>
              </a:solidFill>
              <a:latin typeface="Cambria" charset="0"/>
              <a:ea typeface="Cambria" charset="0"/>
              <a:cs typeface="Cambria" charset="0"/>
            </a:endParaRPr>
          </a:p>
          <a:p>
            <a:pPr marL="571500" indent="-571500">
              <a:buFont typeface="Wingdings" charset="2"/>
              <a:buChar char="Ø"/>
            </a:pPr>
            <a:endParaRPr lang="en-US" sz="3200" dirty="0">
              <a:solidFill>
                <a:schemeClr val="accent1">
                  <a:lumMod val="50000"/>
                </a:schemeClr>
              </a:solidFill>
              <a:latin typeface="Cambria" charset="0"/>
              <a:ea typeface="Cambria" charset="0"/>
              <a:cs typeface="Cambria" charset="0"/>
            </a:endParaRPr>
          </a:p>
        </p:txBody>
      </p:sp>
    </p:spTree>
    <p:extLst>
      <p:ext uri="{BB962C8B-B14F-4D97-AF65-F5344CB8AC3E}">
        <p14:creationId xmlns:p14="http://schemas.microsoft.com/office/powerpoint/2010/main" val="188931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dy Systems by Brittaney Luu" id="{3FC4BF71-8102-F949-9E4D-6734CBAE66CD}" vid="{D6220596-A075-7B4E-A052-E7532BA39C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Body Systems by Brittaney Luu</Template>
  <TotalTime>1165</TotalTime>
  <Words>1582</Words>
  <Application>Microsoft Macintosh PowerPoint</Application>
  <PresentationFormat>Widescreen</PresentationFormat>
  <Paragraphs>136</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Calibri Light</vt:lpstr>
      <vt:lpstr>Cambria</vt:lpstr>
      <vt:lpstr>Wingdings</vt:lpstr>
      <vt:lpstr>Wingdings 2</vt:lpstr>
      <vt:lpstr>Arial</vt:lpstr>
      <vt:lpstr>Office Theme</vt:lpstr>
      <vt:lpstr>The Immune Response: Mastitis</vt:lpstr>
      <vt:lpstr>The Innate Immune Response</vt:lpstr>
      <vt:lpstr>PowerPoint Presentation</vt:lpstr>
      <vt:lpstr>PowerPoint Presentation</vt:lpstr>
      <vt:lpstr>PowerPoint Presentation</vt:lpstr>
      <vt:lpstr>Mammogenesis</vt:lpstr>
      <vt:lpstr>PowerPoint Presentation</vt:lpstr>
      <vt:lpstr>PowerPoint Presentation</vt:lpstr>
      <vt:lpstr>PowerPoint Presentation</vt:lpstr>
      <vt:lpstr>PowerPoint Presentation</vt:lpstr>
      <vt:lpstr>Escaping the Innate Immune Response</vt:lpstr>
      <vt:lpstr>PowerPoint Presentation</vt:lpstr>
      <vt:lpstr>PowerPoint Presentation</vt:lpstr>
      <vt:lpstr>The Adaptive Immune Response</vt:lpstr>
      <vt:lpstr>PowerPoint Presentation</vt:lpstr>
      <vt:lpstr>PowerPoint Presentation</vt:lpstr>
      <vt:lpstr>PowerPoint Presentation</vt:lpstr>
      <vt:lpstr>Escaping the Adaptive Immune Response</vt:lpstr>
      <vt:lpstr>PowerPoint Presentation</vt:lpstr>
      <vt:lpstr>Host Damage due to Macrophages</vt:lpstr>
      <vt:lpstr>Host Damage due to Neutrophils</vt:lpstr>
      <vt:lpstr>Bacterial Clearance</vt:lpstr>
      <vt:lpstr>How does S. aureus persist?</vt:lpstr>
      <vt:lpstr>PowerPoint Presentation</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Immune Response: Mastitis</dc:title>
  <dc:creator>brittaneyluu@hotmail.com</dc:creator>
  <cp:lastModifiedBy>brittaneyluu@hotmail.com</cp:lastModifiedBy>
  <cp:revision>46</cp:revision>
  <cp:lastPrinted>2018-01-27T19:29:21Z</cp:lastPrinted>
  <dcterms:created xsi:type="dcterms:W3CDTF">2018-04-05T06:08:48Z</dcterms:created>
  <dcterms:modified xsi:type="dcterms:W3CDTF">2018-04-06T01:34:49Z</dcterms:modified>
</cp:coreProperties>
</file>