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1"/>
  </p:notesMasterIdLst>
  <p:sldIdLst>
    <p:sldId id="256" r:id="rId5"/>
    <p:sldId id="280" r:id="rId6"/>
    <p:sldId id="257" r:id="rId7"/>
    <p:sldId id="281" r:id="rId8"/>
    <p:sldId id="258" r:id="rId9"/>
    <p:sldId id="259" r:id="rId10"/>
    <p:sldId id="260" r:id="rId11"/>
    <p:sldId id="261" r:id="rId12"/>
    <p:sldId id="284" r:id="rId13"/>
    <p:sldId id="263" r:id="rId14"/>
    <p:sldId id="264" r:id="rId15"/>
    <p:sldId id="266" r:id="rId16"/>
    <p:sldId id="268" r:id="rId17"/>
    <p:sldId id="269" r:id="rId18"/>
    <p:sldId id="283" r:id="rId19"/>
    <p:sldId id="270" r:id="rId20"/>
    <p:sldId id="271" r:id="rId21"/>
    <p:sldId id="272" r:id="rId22"/>
    <p:sldId id="273" r:id="rId23"/>
    <p:sldId id="274" r:id="rId24"/>
    <p:sldId id="277" r:id="rId25"/>
    <p:sldId id="278" r:id="rId26"/>
    <p:sldId id="279" r:id="rId27"/>
    <p:sldId id="267" r:id="rId28"/>
    <p:sldId id="275" r:id="rId29"/>
    <p:sldId id="276" r:id="rId30"/>
  </p:sldIdLst>
  <p:sldSz cx="9144000" cy="5143500" type="screen16x9"/>
  <p:notesSz cx="6858000" cy="9144000"/>
  <p:embeddedFontLs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09836-6DF9-F635-BAA1-FB77E59715D7}" name="Ronan, Nicole" initials="RN" userId="S::nicole.ronan@ubc.ca::5465fd95-fc81-4a82-96ad-502b4ef4e1ae" providerId="AD"/>
  <p188:author id="{DD3651C7-9264-9558-05DC-921177CD7B76}" name="Cheng, John" initials="CJ" userId="S::john.cheng@ubc.ca::48a018a1-58c2-4255-a475-f8a8f75fd4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hn Cheng" initials="" lastIdx="2" clrIdx="0"/>
  <p:cmAuthor id="1" name="Verwoord, Roselynn" initials="VR" lastIdx="5" clrIdx="1">
    <p:extLst>
      <p:ext uri="{19B8F6BF-5375-455C-9EA6-DF929625EA0E}">
        <p15:presenceInfo xmlns:p15="http://schemas.microsoft.com/office/powerpoint/2012/main" userId="S::roselynn.verwoord@ubc.ca::c3a5f406-d549-4f4c-b414-e21bda733998" providerId="AD"/>
      </p:ext>
    </p:extLst>
  </p:cmAuthor>
  <p:cmAuthor id="2" name="Ronan, Nicole" initials="RN" lastIdx="5" clrIdx="2">
    <p:extLst>
      <p:ext uri="{19B8F6BF-5375-455C-9EA6-DF929625EA0E}">
        <p15:presenceInfo xmlns:p15="http://schemas.microsoft.com/office/powerpoint/2012/main" userId="S::nicole.ronan@ubc.ca::5465fd95-fc81-4a82-96ad-502b4ef4e1ae" providerId="AD"/>
      </p:ext>
    </p:extLst>
  </p:cmAuthor>
  <p:cmAuthor id="3" name="Cheng, John" initials="CJ" lastIdx="11" clrIdx="3">
    <p:extLst>
      <p:ext uri="{19B8F6BF-5375-455C-9EA6-DF929625EA0E}">
        <p15:presenceInfo xmlns:p15="http://schemas.microsoft.com/office/powerpoint/2012/main" userId="S::john.cheng@ubc.ca::48a018a1-58c2-4255-a475-f8a8f75fd4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76583-0128-A769-2437-5F36F514F6A9}" v="2884" dt="2024-06-04T18:03:09.344"/>
    <p1510:client id="{B983C48C-7BCE-302C-ECC9-4EE1BFE1479E}" v="139" dt="2024-06-04T21:22:03.468"/>
    <p1510:client id="{2E996EF0-F4CE-9F11-AD9E-853B6AD8CFA8}" v="54" dt="2024-06-05T17:29:26.561"/>
    <p1510:client id="{470344F8-0D77-0EB3-5622-D2CB03517A00}" v="541" dt="2024-06-04T23:22:59.411"/>
    <p1510:client id="{424C46D7-1A53-DCDF-6F66-A74D424EBCAA}" v="356" dt="2024-06-05T17:22:25.688"/>
    <p1510:client id="{869DCE72-6933-E5B2-92F2-B7A0C78B61DC}" v="49" dt="2024-06-04T22:34:26.056"/>
    <p1510:client id="{D62062A2-E9C0-CB2A-CF2C-261BE1D9A467}" v="4" dt="2024-06-04T19:47:28.311"/>
    <p1510:client id="{888F5278-293D-6FDC-FB1C-A0DFB10AA20E}" v="15" dt="2024-06-04T18:23:43.680"/>
    <p1510:client id="{93D9CA2E-CB11-AD39-59E2-BCFA54D33468}" v="1" dt="2024-06-04T23:14:30.543"/>
    <p1510:client id="{FAF1700E-68A0-6D05-CC76-13F6AA11F237}" v="19" dt="2024-06-04T18:18:22.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9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c443514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c443514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d437709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cd437709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06b4905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06b490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06b4905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06b490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extLst>
      <p:ext uri="{BB962C8B-B14F-4D97-AF65-F5344CB8AC3E}">
        <p14:creationId xmlns:p14="http://schemas.microsoft.com/office/powerpoint/2010/main" val="366215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06b4905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06b490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extLst>
      <p:ext uri="{BB962C8B-B14F-4D97-AF65-F5344CB8AC3E}">
        <p14:creationId xmlns:p14="http://schemas.microsoft.com/office/powerpoint/2010/main" val="219133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06b4905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06b490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extLst>
      <p:ext uri="{BB962C8B-B14F-4D97-AF65-F5344CB8AC3E}">
        <p14:creationId xmlns:p14="http://schemas.microsoft.com/office/powerpoint/2010/main" val="280553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d8f36d7b6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d8f36d7b6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d8f36d7b6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dd8f36d7b6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defdc785e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defdc785e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defdc785e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defdc785e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e087ac25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e087ac25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defdc785e4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defdc785e4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06b4905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706b490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087ac253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087ac253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087ac253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087ac253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d1140cc50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d1140cc50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efdc785e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efdc785e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efdc785e4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efdc785e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6c443514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6c443514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09181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d014252d2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d014252d2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6fa885d25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6fa885d25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6fa885d25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6fa885d25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fa885d25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fa885d25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fa885d25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fa885d25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extLst>
      <p:ext uri="{BB962C8B-B14F-4D97-AF65-F5344CB8AC3E}">
        <p14:creationId xmlns:p14="http://schemas.microsoft.com/office/powerpoint/2010/main" val="12518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ubcca-my.sharepoint.com/:v:/r/personal/nicole_ronan_ubc_ca/Documents/videos/nahid.mp4?csf=1&amp;web=1&amp;nav=eyJyZWZlcnJhbEluZm8iOnsicmVmZXJyYWxBcHAiOiJPbmVEcml2ZUZvckJ1c2luZXNzIiwicmVmZXJyYWxBcHBQbGF0Zm9ybSI6IldlYiIsInJlZmVycmFsTW9kZSI6InZpZXciLCJyZWZlcnJhbFZpZXciOiJNeUZpbGVzTGlua0NvcHkifX0&amp;e=dwdRzm"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ubcca-my.sharepoint.com/:v:/r/personal/nicole_ronan_ubc_ca/Documents/videos/saknutson.mp4?csf=1&amp;web=1&amp;nav=eyJyZWZlcnJhbEluZm8iOnsicmVmZXJyYWxBcHAiOiJPbmVEcml2ZUZvckJ1c2luZXNzIiwicmVmZXJyYWxBcHBQbGF0Zm9ybSI6IldlYiIsInJlZmVycmFsTW9kZSI6InZpZXciLCJyZWZlcnJhbFZpZXciOiJNeUZpbGVzTGlua0NvcHkifX0&amp;e=FirOWW"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ubcca-my.sharepoint.com/:v:/r/personal/nicole_ronan_ubc_ca/Documents/videos/gail.mp4?csf=1&amp;web=1&amp;nav=eyJyZWZlcnJhbEluZm8iOnsicmVmZXJyYWxBcHAiOiJPbmVEcml2ZUZvckJ1c2luZXNzIiwicmVmZXJyYWxBcHBQbGF0Zm9ybSI6IldlYiIsInJlZmVycmFsTW9kZSI6InZpZXciLCJyZWZlcnJhbFZpZXciOiJNeUZpbGVzTGlua0NvcHkifX0&amp;e=V1y5io"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horturl.at/0bNQb"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mailto:learning.design@ubc.c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john.cheng@ubc.ca" TargetMode="External"/><Relationship Id="rId5" Type="http://schemas.openxmlformats.org/officeDocument/2006/relationships/hyperlink" Target="mailto:manuel.dias@ubc.ca" TargetMode="External"/><Relationship Id="rId4" Type="http://schemas.openxmlformats.org/officeDocument/2006/relationships/hyperlink" Target="mailto:nicole.ronan@ubc.c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ms.ubc.ca/wp-content/uploads/2023/06/2023-AMS-Academic-Experience-Survey-Report-v2-1.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inclusiveteaching.ctlt.ubc.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ms.ubc.ca/wp-content/uploads/2023/06/2023-AMS-Academic-Experience-Survey-Report-v2-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journalhosting.ucalgary.ca/index.php/TLI/article/view/7396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ms.ubc.ca/wp-content/uploads/2023/06/2023-AMS-Academic-Experience-Survey-Report-v2-1.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researchgate.net/publication/237489105_A_Teacher's_Dozen-Fourteen_General_Research-Based_Principles_for_Improving_Higher_Lear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Vg1Df0nej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seoi.ubc.ca/resources/resources-for-students/" TargetMode="External"/><Relationship Id="rId4" Type="http://schemas.openxmlformats.org/officeDocument/2006/relationships/hyperlink" Target="https://midterm.teacheval.ubc.c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612766" cy="4838700"/>
          </a:xfrm>
          <a:prstGeom prst="rect">
            <a:avLst/>
          </a:prstGeom>
          <a:noFill/>
          <a:ln>
            <a:noFill/>
          </a:ln>
        </p:spPr>
      </p:pic>
      <p:sp>
        <p:nvSpPr>
          <p:cNvPr id="2" name="TextBox 1">
            <a:extLst>
              <a:ext uri="{FF2B5EF4-FFF2-40B4-BE49-F238E27FC236}">
                <a16:creationId xmlns:a16="http://schemas.microsoft.com/office/drawing/2014/main" id="{5CC0D161-FF55-8EAC-A67B-2114769268A3}"/>
              </a:ext>
            </a:extLst>
          </p:cNvPr>
          <p:cNvSpPr txBox="1"/>
          <p:nvPr/>
        </p:nvSpPr>
        <p:spPr>
          <a:xfrm>
            <a:off x="1994858" y="4129896"/>
            <a:ext cx="5158597" cy="461665"/>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Nicole Ronan (she/her), Educational Consultant, Learning Design,  CTLT</a:t>
            </a:r>
            <a:br>
              <a:rPr lang="en-US" sz="1200"/>
            </a:br>
            <a:r>
              <a:rPr lang="en-US" sz="1200"/>
              <a:t>John Cheng (he/him), Educational Consultant, Learning Design,  CTLT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3452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Ladder of Participation</a:t>
            </a:r>
            <a:endParaRPr/>
          </a:p>
        </p:txBody>
      </p:sp>
      <p:sp>
        <p:nvSpPr>
          <p:cNvPr id="97" name="Google Shape;97;p20"/>
          <p:cNvSpPr txBox="1">
            <a:spLocks noGrp="1"/>
          </p:cNvSpPr>
          <p:nvPr>
            <p:ph type="body" idx="1"/>
          </p:nvPr>
        </p:nvSpPr>
        <p:spPr>
          <a:xfrm>
            <a:off x="347325" y="1102175"/>
            <a:ext cx="3317400" cy="818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SzPts val="605"/>
              <a:buNone/>
            </a:pPr>
            <a:r>
              <a:rPr lang="en" sz="1102">
                <a:solidFill>
                  <a:schemeClr val="dk1"/>
                </a:solidFill>
                <a:highlight>
                  <a:srgbClr val="FFFFFF"/>
                </a:highlight>
              </a:rPr>
              <a:t>Bovill and Bulley’s (</a:t>
            </a:r>
            <a:r>
              <a:rPr lang="en" sz="1102">
                <a:solidFill>
                  <a:srgbClr val="0000FF"/>
                </a:solidFill>
                <a:highlight>
                  <a:srgbClr val="FFFFFF"/>
                </a:highlight>
              </a:rPr>
              <a:t>2011</a:t>
            </a:r>
            <a:r>
              <a:rPr lang="en" sz="1102">
                <a:solidFill>
                  <a:schemeClr val="dk1"/>
                </a:solidFill>
                <a:highlight>
                  <a:srgbClr val="FFFFFF"/>
                </a:highlight>
              </a:rPr>
              <a:t>) ladder of student participation in curriculum design, an adaptation of Sherry Arnstein's Ladder of Citizen Participation </a:t>
            </a:r>
            <a:endParaRPr sz="690"/>
          </a:p>
        </p:txBody>
      </p:sp>
      <p:pic>
        <p:nvPicPr>
          <p:cNvPr id="98" name="Google Shape;98;p20"/>
          <p:cNvPicPr preferRelativeResize="0"/>
          <p:nvPr/>
        </p:nvPicPr>
        <p:blipFill>
          <a:blip r:embed="rId3">
            <a:alphaModFix/>
          </a:blip>
          <a:stretch>
            <a:fillRect/>
          </a:stretch>
        </p:blipFill>
        <p:spPr>
          <a:xfrm>
            <a:off x="4321450" y="107375"/>
            <a:ext cx="4522517" cy="4991100"/>
          </a:xfrm>
          <a:prstGeom prst="rect">
            <a:avLst/>
          </a:prstGeom>
          <a:noFill/>
          <a:ln>
            <a:noFill/>
          </a:ln>
        </p:spPr>
      </p:pic>
      <p:sp>
        <p:nvSpPr>
          <p:cNvPr id="99" name="Google Shape;99;p20"/>
          <p:cNvSpPr txBox="1"/>
          <p:nvPr/>
        </p:nvSpPr>
        <p:spPr>
          <a:xfrm>
            <a:off x="6376150" y="3226350"/>
            <a:ext cx="4131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dk2"/>
                </a:solidFill>
              </a:rPr>
              <a:t>🧐</a:t>
            </a:r>
            <a:endParaRPr sz="29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Students as Partners - what, why</a:t>
            </a:r>
            <a:endParaRPr/>
          </a:p>
        </p:txBody>
      </p:sp>
      <p:sp>
        <p:nvSpPr>
          <p:cNvPr id="105" name="Google Shape;105;p21"/>
          <p:cNvSpPr txBox="1">
            <a:spLocks noGrp="1"/>
          </p:cNvSpPr>
          <p:nvPr>
            <p:ph type="body" idx="1"/>
          </p:nvPr>
        </p:nvSpPr>
        <p:spPr>
          <a:xfrm>
            <a:off x="311700" y="1152475"/>
            <a:ext cx="8520600" cy="3691800"/>
          </a:xfrm>
          <a:prstGeom prst="rect">
            <a:avLst/>
          </a:prstGeom>
        </p:spPr>
        <p:txBody>
          <a:bodyPr spcFirstLastPara="1" wrap="square" lIns="91425" tIns="91425" rIns="91425" bIns="91425" anchor="t" anchorCtr="0">
            <a:normAutofit fontScale="92500"/>
          </a:bodyPr>
          <a:lstStyle/>
          <a:p>
            <a:pPr indent="0">
              <a:lnSpc>
                <a:spcPct val="150000"/>
              </a:lnSpc>
              <a:buNone/>
            </a:pPr>
            <a:r>
              <a:rPr lang="en" sz="1350" i="1">
                <a:solidFill>
                  <a:srgbClr val="1B1B1B"/>
                </a:solidFill>
                <a:highlight>
                  <a:srgbClr val="FFFFFF"/>
                </a:highlight>
                <a:latin typeface="Roboto"/>
                <a:ea typeface="Roboto"/>
                <a:cs typeface="Roboto"/>
                <a:sym typeface="Roboto"/>
              </a:rPr>
              <a:t>A reciprocal process through which all participants have the opportunity to contribute equally, although not necessarily in the same ways, to curricular or pedagogical conceptualization, decision-making, implementation, investigation, or analysis  </a:t>
            </a:r>
            <a:r>
              <a:rPr lang="en" sz="1350">
                <a:solidFill>
                  <a:srgbClr val="1B1B1B"/>
                </a:solidFill>
                <a:highlight>
                  <a:srgbClr val="FFFFFF"/>
                </a:highlight>
                <a:latin typeface="Roboto"/>
                <a:ea typeface="Roboto"/>
                <a:cs typeface="Roboto"/>
                <a:sym typeface="Roboto"/>
              </a:rPr>
              <a:t>(Bovill, Cook-Sather and Felten, 2014, p. 6-7)</a:t>
            </a:r>
            <a:endParaRPr sz="1350">
              <a:solidFill>
                <a:srgbClr val="1B1B1B"/>
              </a:solidFill>
              <a:highlight>
                <a:srgbClr val="FFFFFF"/>
              </a:highlight>
              <a:latin typeface="Roboto"/>
              <a:ea typeface="Roboto"/>
              <a:cs typeface="Roboto"/>
              <a:sym typeface="Roboto"/>
            </a:endParaRPr>
          </a:p>
          <a:p>
            <a:pPr marL="0" lvl="0" indent="0" algn="l" rtl="0">
              <a:lnSpc>
                <a:spcPct val="150000"/>
              </a:lnSpc>
              <a:spcBef>
                <a:spcPts val="1200"/>
              </a:spcBef>
              <a:spcAft>
                <a:spcPts val="0"/>
              </a:spcAft>
              <a:buNone/>
            </a:pPr>
            <a:r>
              <a:rPr lang="en" sz="1350">
                <a:solidFill>
                  <a:srgbClr val="1B1B1B"/>
                </a:solidFill>
                <a:highlight>
                  <a:srgbClr val="FFFFFF"/>
                </a:highlight>
                <a:latin typeface="Roboto"/>
                <a:ea typeface="Roboto"/>
                <a:cs typeface="Roboto"/>
                <a:sym typeface="Roboto"/>
              </a:rPr>
              <a:t>Goal is process oriented, not outcomes-driven ; “</a:t>
            </a:r>
            <a:r>
              <a:rPr lang="en" sz="1350" i="1">
                <a:solidFill>
                  <a:srgbClr val="1B1B1B"/>
                </a:solidFill>
                <a:highlight>
                  <a:srgbClr val="FFFFFF"/>
                </a:highlight>
                <a:latin typeface="Roboto"/>
                <a:ea typeface="Roboto"/>
                <a:cs typeface="Roboto"/>
                <a:sym typeface="Roboto"/>
              </a:rPr>
              <a:t>(radically) open to and creating possibilities for discovering and learning something that cannot be known beforehand</a:t>
            </a:r>
            <a:r>
              <a:rPr lang="en" sz="1350">
                <a:solidFill>
                  <a:srgbClr val="1B1B1B"/>
                </a:solidFill>
                <a:highlight>
                  <a:srgbClr val="FFFFFF"/>
                </a:highlight>
                <a:latin typeface="Roboto"/>
                <a:ea typeface="Roboto"/>
                <a:cs typeface="Roboto"/>
                <a:sym typeface="Roboto"/>
              </a:rPr>
              <a:t>” (Healey et al., 2014)</a:t>
            </a:r>
            <a:endParaRPr sz="1350">
              <a:solidFill>
                <a:srgbClr val="1B1B1B"/>
              </a:solidFill>
              <a:highlight>
                <a:srgbClr val="FFFFFF"/>
              </a:highlight>
              <a:latin typeface="Roboto"/>
              <a:ea typeface="Roboto"/>
              <a:cs typeface="Roboto"/>
              <a:sym typeface="Roboto"/>
            </a:endParaRPr>
          </a:p>
          <a:p>
            <a:pPr marL="0" lvl="0" indent="0" algn="l" rtl="0">
              <a:lnSpc>
                <a:spcPct val="150000"/>
              </a:lnSpc>
              <a:spcBef>
                <a:spcPts val="1200"/>
              </a:spcBef>
              <a:spcAft>
                <a:spcPts val="0"/>
              </a:spcAft>
              <a:buNone/>
            </a:pPr>
            <a:r>
              <a:rPr lang="en" sz="1350">
                <a:solidFill>
                  <a:srgbClr val="1B1B1B"/>
                </a:solidFill>
                <a:highlight>
                  <a:srgbClr val="FFFFFF"/>
                </a:highlight>
                <a:latin typeface="Roboto"/>
                <a:ea typeface="Roboto"/>
                <a:cs typeface="Roboto"/>
                <a:sym typeface="Roboto"/>
              </a:rPr>
              <a:t>Benefits:</a:t>
            </a:r>
            <a:endParaRPr sz="1350">
              <a:solidFill>
                <a:srgbClr val="1B1B1B"/>
              </a:solidFill>
              <a:highlight>
                <a:srgbClr val="FFFFFF"/>
              </a:highlight>
              <a:latin typeface="Roboto"/>
              <a:ea typeface="Roboto"/>
              <a:cs typeface="Roboto"/>
              <a:sym typeface="Roboto"/>
            </a:endParaRPr>
          </a:p>
          <a:p>
            <a:pPr indent="-300990">
              <a:lnSpc>
                <a:spcPct val="150000"/>
              </a:lnSpc>
              <a:spcBef>
                <a:spcPts val="1200"/>
              </a:spcBef>
              <a:buClr>
                <a:srgbClr val="1B1B1B"/>
              </a:buClr>
              <a:buSzPct val="100000"/>
              <a:buFont typeface="Roboto"/>
              <a:buChar char="●"/>
            </a:pPr>
            <a:r>
              <a:rPr lang="en" sz="1350">
                <a:solidFill>
                  <a:srgbClr val="1B1B1B"/>
                </a:solidFill>
                <a:highlight>
                  <a:schemeClr val="lt1"/>
                </a:highlight>
                <a:latin typeface="Roboto"/>
                <a:ea typeface="Roboto"/>
                <a:cs typeface="Roboto"/>
                <a:sym typeface="Roboto"/>
              </a:rPr>
              <a:t>Students discovering ‘</a:t>
            </a:r>
            <a:r>
              <a:rPr lang="en" sz="1350" i="1">
                <a:solidFill>
                  <a:srgbClr val="1B1B1B"/>
                </a:solidFill>
                <a:highlight>
                  <a:schemeClr val="lt1"/>
                </a:highlight>
                <a:latin typeface="Roboto"/>
                <a:ea typeface="Roboto"/>
                <a:cs typeface="Roboto"/>
                <a:sym typeface="Roboto"/>
              </a:rPr>
              <a:t>the depth of faculty commitment to their learning</a:t>
            </a:r>
            <a:r>
              <a:rPr lang="en" sz="1350">
                <a:solidFill>
                  <a:srgbClr val="1B1B1B"/>
                </a:solidFill>
                <a:highlight>
                  <a:schemeClr val="lt1"/>
                </a:highlight>
                <a:latin typeface="Roboto"/>
                <a:ea typeface="Roboto"/>
                <a:cs typeface="Roboto"/>
                <a:sym typeface="Roboto"/>
              </a:rPr>
              <a:t>’ (McKinney et al. 2010: 89), and enhanced knowledge about their discipline and the learning process, with increased confidence to express their views in academic settings (</a:t>
            </a:r>
            <a:r>
              <a:rPr lang="en" sz="1350" err="1">
                <a:solidFill>
                  <a:srgbClr val="1B1B1B"/>
                </a:solidFill>
                <a:highlight>
                  <a:schemeClr val="lt1"/>
                </a:highlight>
                <a:latin typeface="Roboto"/>
                <a:ea typeface="Roboto"/>
                <a:cs typeface="Roboto"/>
                <a:sym typeface="Roboto"/>
              </a:rPr>
              <a:t>Delpish</a:t>
            </a:r>
            <a:r>
              <a:rPr lang="en" sz="1350">
                <a:solidFill>
                  <a:srgbClr val="1B1B1B"/>
                </a:solidFill>
                <a:highlight>
                  <a:schemeClr val="lt1"/>
                </a:highlight>
                <a:latin typeface="Roboto"/>
                <a:ea typeface="Roboto"/>
                <a:cs typeface="Roboto"/>
                <a:sym typeface="Roboto"/>
              </a:rPr>
              <a:t> et al, 2010). </a:t>
            </a:r>
            <a:endParaRPr sz="1350">
              <a:solidFill>
                <a:srgbClr val="1B1B1B"/>
              </a:solidFill>
              <a:highlight>
                <a:srgbClr val="FFFFFF"/>
              </a:highlight>
              <a:latin typeface="Roboto"/>
              <a:ea typeface="Roboto"/>
              <a:cs typeface="Roboto"/>
            </a:endParaRPr>
          </a:p>
          <a:p>
            <a:pPr indent="-300990">
              <a:lnSpc>
                <a:spcPct val="150000"/>
              </a:lnSpc>
              <a:buClr>
                <a:srgbClr val="1B1B1B"/>
              </a:buClr>
              <a:buSzPct val="100000"/>
              <a:buFont typeface="Roboto"/>
              <a:buChar char="●"/>
            </a:pPr>
            <a:r>
              <a:rPr lang="en" sz="1350">
                <a:solidFill>
                  <a:srgbClr val="1B1B1B"/>
                </a:solidFill>
                <a:highlight>
                  <a:schemeClr val="lt1"/>
                </a:highlight>
                <a:latin typeface="Roboto"/>
                <a:ea typeface="Roboto"/>
                <a:cs typeface="Roboto"/>
                <a:sym typeface="Roboto"/>
              </a:rPr>
              <a:t>Others report enhancements to group cohesion, collective responsibility, and student performance in assessments, as well as staff reports of transformed teaching practices (Bovill et al. 2011). </a:t>
            </a:r>
            <a:endParaRPr lang="en" sz="1350">
              <a:solidFill>
                <a:srgbClr val="1B1B1B"/>
              </a:solidFill>
              <a:highlight>
                <a:srgbClr val="FFFFFF"/>
              </a:highlight>
              <a:latin typeface="Roboto"/>
              <a:ea typeface="Roboto"/>
              <a:cs typeface="Roboto"/>
            </a:endParaRPr>
          </a:p>
          <a:p>
            <a:pPr marL="0" lvl="0" indent="0" algn="l" rtl="0">
              <a:spcBef>
                <a:spcPts val="1200"/>
              </a:spcBef>
              <a:spcAft>
                <a:spcPts val="1200"/>
              </a:spcAft>
              <a:buNone/>
            </a:pPr>
            <a:endParaRPr sz="1350">
              <a:solidFill>
                <a:srgbClr val="1B1B1B"/>
              </a:solidFill>
              <a:highlight>
                <a:srgbClr val="FFFF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
              <a:t>Amplifying the student voice – Examples from </a:t>
            </a:r>
            <a:r>
              <a:rPr lang="en" err="1"/>
              <a:t>SaP</a:t>
            </a:r>
            <a:r>
              <a:rPr lang="en"/>
              <a:t> teams</a:t>
            </a:r>
          </a:p>
        </p:txBody>
      </p:sp>
      <p:sp>
        <p:nvSpPr>
          <p:cNvPr id="3" name="TextBox 2">
            <a:extLst>
              <a:ext uri="{FF2B5EF4-FFF2-40B4-BE49-F238E27FC236}">
                <a16:creationId xmlns:a16="http://schemas.microsoft.com/office/drawing/2014/main" id="{E1C5F508-ADDC-80F6-DF9E-2C24174EE45D}"/>
              </a:ext>
            </a:extLst>
          </p:cNvPr>
          <p:cNvSpPr txBox="1"/>
          <p:nvPr/>
        </p:nvSpPr>
        <p:spPr>
          <a:xfrm>
            <a:off x="5245614" y="2695327"/>
            <a:ext cx="273410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FREN 101/102</a:t>
            </a:r>
          </a:p>
          <a:p>
            <a:r>
              <a:rPr lang="en-US"/>
              <a:t>Caroline </a:t>
            </a:r>
            <a:r>
              <a:rPr lang="en-US" err="1"/>
              <a:t>Lebrec</a:t>
            </a:r>
            <a:r>
              <a:rPr lang="en-US"/>
              <a:t>,</a:t>
            </a:r>
          </a:p>
          <a:p>
            <a:r>
              <a:rPr lang="en-US" err="1"/>
              <a:t>Savindya</a:t>
            </a:r>
            <a:r>
              <a:rPr lang="en-US"/>
              <a:t> </a:t>
            </a:r>
            <a:r>
              <a:rPr lang="en-US" err="1"/>
              <a:t>Mudadenniya</a:t>
            </a:r>
            <a:r>
              <a:rPr lang="en-US"/>
              <a:t>, </a:t>
            </a:r>
          </a:p>
          <a:p>
            <a:r>
              <a:rPr lang="en-US"/>
              <a:t>Shreya Diwan,</a:t>
            </a:r>
          </a:p>
          <a:p>
            <a:r>
              <a:rPr lang="en-US"/>
              <a:t>Andie Sturgess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
              <a:t>Amplifying the student voice – Examples from </a:t>
            </a:r>
            <a:r>
              <a:rPr lang="en" err="1"/>
              <a:t>SaP</a:t>
            </a:r>
            <a:r>
              <a:rPr lang="en"/>
              <a:t> teams</a:t>
            </a:r>
          </a:p>
          <a:p>
            <a:pPr marL="0" lvl="0" indent="0" algn="l">
              <a:spcBef>
                <a:spcPts val="0"/>
              </a:spcBef>
              <a:spcAft>
                <a:spcPts val="0"/>
              </a:spcAft>
              <a:buNone/>
            </a:pPr>
            <a:endParaRPr lang="en"/>
          </a:p>
        </p:txBody>
      </p:sp>
      <p:sp>
        <p:nvSpPr>
          <p:cNvPr id="3" name="TextBox 2">
            <a:extLst>
              <a:ext uri="{FF2B5EF4-FFF2-40B4-BE49-F238E27FC236}">
                <a16:creationId xmlns:a16="http://schemas.microsoft.com/office/drawing/2014/main" id="{E1C5F508-ADDC-80F6-DF9E-2C24174EE45D}"/>
              </a:ext>
            </a:extLst>
          </p:cNvPr>
          <p:cNvSpPr txBox="1"/>
          <p:nvPr/>
        </p:nvSpPr>
        <p:spPr>
          <a:xfrm>
            <a:off x="5492461" y="2682425"/>
            <a:ext cx="189541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b="1">
                <a:solidFill>
                  <a:schemeClr val="tx1"/>
                </a:solidFill>
              </a:rPr>
              <a:t>MATH 220</a:t>
            </a:r>
            <a:endParaRPr lang="en-US" b="1">
              <a:solidFill>
                <a:schemeClr val="tx1"/>
              </a:solidFill>
            </a:endParaRPr>
          </a:p>
          <a:p>
            <a:r>
              <a:rPr lang="en">
                <a:solidFill>
                  <a:schemeClr val="tx1"/>
                </a:solidFill>
              </a:rPr>
              <a:t>Nahid Walji, </a:t>
            </a:r>
            <a:endParaRPr lang="en-US">
              <a:solidFill>
                <a:schemeClr val="tx1"/>
              </a:solidFill>
            </a:endParaRPr>
          </a:p>
          <a:p>
            <a:r>
              <a:rPr lang="en">
                <a:solidFill>
                  <a:schemeClr val="tx1"/>
                </a:solidFill>
              </a:rPr>
              <a:t>Al Rahim Hossain,</a:t>
            </a:r>
          </a:p>
          <a:p>
            <a:r>
              <a:rPr lang="en">
                <a:solidFill>
                  <a:schemeClr val="tx1"/>
                </a:solidFill>
              </a:rPr>
              <a:t>Mila </a:t>
            </a:r>
            <a:r>
              <a:rPr lang="en" err="1">
                <a:solidFill>
                  <a:schemeClr val="tx1"/>
                </a:solidFill>
              </a:rPr>
              <a:t>Micovic</a:t>
            </a:r>
            <a:r>
              <a:rPr lang="en">
                <a:solidFill>
                  <a:schemeClr val="tx1"/>
                </a:solidFill>
              </a:rPr>
              <a:t>,</a:t>
            </a:r>
          </a:p>
          <a:p>
            <a:r>
              <a:rPr lang="en">
                <a:solidFill>
                  <a:schemeClr val="tx1"/>
                </a:solidFill>
              </a:rPr>
              <a:t>Nia </a:t>
            </a:r>
            <a:r>
              <a:rPr lang="en" err="1">
                <a:solidFill>
                  <a:schemeClr val="tx1"/>
                </a:solidFill>
              </a:rPr>
              <a:t>Tzvetkova</a:t>
            </a:r>
          </a:p>
        </p:txBody>
      </p:sp>
      <p:pic>
        <p:nvPicPr>
          <p:cNvPr id="2" name="Online Media 1" title="nahid.mp4">
            <a:hlinkClick r:id="" action="ppaction://media"/>
            <a:extLst>
              <a:ext uri="{FF2B5EF4-FFF2-40B4-BE49-F238E27FC236}">
                <a16:creationId xmlns:a16="http://schemas.microsoft.com/office/drawing/2014/main" id="{BAE2024C-B39D-EE43-3B3F-C2AB34C7922D}"/>
              </a:ext>
            </a:extLst>
          </p:cNvPr>
          <p:cNvPicPr>
            <a:picLocks noRot="1" noChangeAspect="1"/>
          </p:cNvPicPr>
          <p:nvPr>
            <a:videoFile r:link="rId1"/>
          </p:nvPr>
        </p:nvPicPr>
        <p:blipFill>
          <a:blip r:embed="rId4"/>
          <a:stretch>
            <a:fillRect/>
          </a:stretch>
        </p:blipFill>
        <p:spPr>
          <a:xfrm>
            <a:off x="1118507" y="1385207"/>
            <a:ext cx="4369254" cy="2475140"/>
          </a:xfrm>
          <a:prstGeom prst="rect">
            <a:avLst/>
          </a:prstGeom>
        </p:spPr>
      </p:pic>
    </p:spTree>
    <p:extLst>
      <p:ext uri="{BB962C8B-B14F-4D97-AF65-F5344CB8AC3E}">
        <p14:creationId xmlns:p14="http://schemas.microsoft.com/office/powerpoint/2010/main" val="398142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
              <a:t>Amplifying the student voice – Examples from </a:t>
            </a:r>
            <a:r>
              <a:rPr lang="en" err="1"/>
              <a:t>SaP</a:t>
            </a:r>
            <a:r>
              <a:rPr lang="en"/>
              <a:t> teams</a:t>
            </a:r>
            <a:endParaRPr lang="en-US"/>
          </a:p>
        </p:txBody>
      </p:sp>
      <p:sp>
        <p:nvSpPr>
          <p:cNvPr id="3" name="TextBox 2">
            <a:extLst>
              <a:ext uri="{FF2B5EF4-FFF2-40B4-BE49-F238E27FC236}">
                <a16:creationId xmlns:a16="http://schemas.microsoft.com/office/drawing/2014/main" id="{E1C5F508-ADDC-80F6-DF9E-2C24174EE45D}"/>
              </a:ext>
            </a:extLst>
          </p:cNvPr>
          <p:cNvSpPr txBox="1"/>
          <p:nvPr/>
        </p:nvSpPr>
        <p:spPr>
          <a:xfrm>
            <a:off x="5541526" y="3173553"/>
            <a:ext cx="27341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HIST 353A</a:t>
            </a:r>
          </a:p>
          <a:p>
            <a:r>
              <a:rPr lang="en-US"/>
              <a:t>Sara Ann Knutson,</a:t>
            </a:r>
          </a:p>
          <a:p>
            <a:r>
              <a:rPr lang="en-US"/>
              <a:t>Jason Izadi,</a:t>
            </a:r>
            <a:endParaRPr lang="en">
              <a:solidFill>
                <a:srgbClr val="595959"/>
              </a:solidFill>
            </a:endParaRPr>
          </a:p>
          <a:p>
            <a:r>
              <a:rPr lang="en-US"/>
              <a:t>Laila Shaheen</a:t>
            </a:r>
          </a:p>
        </p:txBody>
      </p:sp>
      <p:pic>
        <p:nvPicPr>
          <p:cNvPr id="4" name="Online Media 3" title="saknutson.mp4">
            <a:hlinkClick r:id="" action="ppaction://media"/>
            <a:extLst>
              <a:ext uri="{FF2B5EF4-FFF2-40B4-BE49-F238E27FC236}">
                <a16:creationId xmlns:a16="http://schemas.microsoft.com/office/drawing/2014/main" id="{EBCEF6CD-9DD6-D5D8-994B-DCD60F4F7915}"/>
              </a:ext>
            </a:extLst>
          </p:cNvPr>
          <p:cNvPicPr>
            <a:picLocks noRot="1" noChangeAspect="1"/>
          </p:cNvPicPr>
          <p:nvPr>
            <a:videoFile r:link="rId1"/>
          </p:nvPr>
        </p:nvPicPr>
        <p:blipFill>
          <a:blip r:embed="rId4"/>
          <a:stretch>
            <a:fillRect/>
          </a:stretch>
        </p:blipFill>
        <p:spPr>
          <a:xfrm>
            <a:off x="852429" y="1402585"/>
            <a:ext cx="4691809" cy="2641294"/>
          </a:xfrm>
          <a:prstGeom prst="rect">
            <a:avLst/>
          </a:prstGeom>
        </p:spPr>
      </p:pic>
    </p:spTree>
    <p:extLst>
      <p:ext uri="{BB962C8B-B14F-4D97-AF65-F5344CB8AC3E}">
        <p14:creationId xmlns:p14="http://schemas.microsoft.com/office/powerpoint/2010/main" val="188819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
              <a:t>Amplifying the student voice – Examples from </a:t>
            </a:r>
            <a:r>
              <a:rPr lang="en" err="1"/>
              <a:t>SaP</a:t>
            </a:r>
            <a:r>
              <a:rPr lang="en"/>
              <a:t> teams</a:t>
            </a:r>
          </a:p>
        </p:txBody>
      </p:sp>
      <p:sp>
        <p:nvSpPr>
          <p:cNvPr id="3" name="TextBox 2">
            <a:extLst>
              <a:ext uri="{FF2B5EF4-FFF2-40B4-BE49-F238E27FC236}">
                <a16:creationId xmlns:a16="http://schemas.microsoft.com/office/drawing/2014/main" id="{E1C5F508-ADDC-80F6-DF9E-2C24174EE45D}"/>
              </a:ext>
            </a:extLst>
          </p:cNvPr>
          <p:cNvSpPr txBox="1"/>
          <p:nvPr/>
        </p:nvSpPr>
        <p:spPr>
          <a:xfrm>
            <a:off x="5296129" y="2996564"/>
            <a:ext cx="27341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FNH 473</a:t>
            </a:r>
          </a:p>
          <a:p>
            <a:r>
              <a:rPr lang="en-US"/>
              <a:t>Gail Hammond,</a:t>
            </a:r>
          </a:p>
          <a:p>
            <a:r>
              <a:rPr lang="en-US"/>
              <a:t>Amber Brideau,</a:t>
            </a:r>
          </a:p>
          <a:p>
            <a:r>
              <a:rPr lang="en-US"/>
              <a:t>Lucy Hoang</a:t>
            </a:r>
          </a:p>
        </p:txBody>
      </p:sp>
      <p:pic>
        <p:nvPicPr>
          <p:cNvPr id="4" name="Online Media 3" title="gail.mp4">
            <a:hlinkClick r:id="" action="ppaction://media"/>
            <a:extLst>
              <a:ext uri="{FF2B5EF4-FFF2-40B4-BE49-F238E27FC236}">
                <a16:creationId xmlns:a16="http://schemas.microsoft.com/office/drawing/2014/main" id="{7513F14C-01C2-50A6-F796-715385DC1112}"/>
              </a:ext>
            </a:extLst>
          </p:cNvPr>
          <p:cNvPicPr>
            <a:picLocks noRot="1" noChangeAspect="1"/>
          </p:cNvPicPr>
          <p:nvPr>
            <a:videoFile r:link="rId1"/>
          </p:nvPr>
        </p:nvPicPr>
        <p:blipFill>
          <a:blip r:embed="rId4"/>
          <a:stretch>
            <a:fillRect/>
          </a:stretch>
        </p:blipFill>
        <p:spPr>
          <a:xfrm>
            <a:off x="824151" y="1452259"/>
            <a:ext cx="4473191" cy="2503256"/>
          </a:xfrm>
          <a:prstGeom prst="rect">
            <a:avLst/>
          </a:prstGeom>
        </p:spPr>
      </p:pic>
    </p:spTree>
    <p:extLst>
      <p:ext uri="{BB962C8B-B14F-4D97-AF65-F5344CB8AC3E}">
        <p14:creationId xmlns:p14="http://schemas.microsoft.com/office/powerpoint/2010/main" val="62248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body" idx="1"/>
          </p:nvPr>
        </p:nvSpPr>
        <p:spPr>
          <a:xfrm>
            <a:off x="311700" y="578800"/>
            <a:ext cx="8520600" cy="78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50"/>
              <a:t>FREN 101 102 – Shreya Diwan, Savindya Mudadeniya, Caroline Lebrec (Assistant Professor of Teaching | Language Program Director of French)</a:t>
            </a:r>
            <a:endParaRPr sz="1450"/>
          </a:p>
        </p:txBody>
      </p:sp>
      <p:sp>
        <p:nvSpPr>
          <p:cNvPr id="153" name="Google Shape;153;p28"/>
          <p:cNvSpPr txBox="1">
            <a:spLocks noGrp="1"/>
          </p:cNvSpPr>
          <p:nvPr>
            <p:ph type="title"/>
          </p:nvPr>
        </p:nvSpPr>
        <p:spPr>
          <a:xfrm>
            <a:off x="311700" y="142475"/>
            <a:ext cx="8520600" cy="572700"/>
          </a:xfrm>
          <a:prstGeom prst="rect">
            <a:avLst/>
          </a:prstGeom>
        </p:spPr>
        <p:txBody>
          <a:bodyPr spcFirstLastPara="1" wrap="square" lIns="91425" tIns="91425" rIns="91425" bIns="91425" anchor="t" anchorCtr="0">
            <a:normAutofit fontScale="90000"/>
          </a:bodyPr>
          <a:lstStyle/>
          <a:p>
            <a:r>
              <a:rPr lang="en"/>
              <a:t>Examples of student voices in course design</a:t>
            </a:r>
            <a:endParaRPr lang="en-US"/>
          </a:p>
        </p:txBody>
      </p:sp>
      <p:pic>
        <p:nvPicPr>
          <p:cNvPr id="154" name="Google Shape;154;p28"/>
          <p:cNvPicPr preferRelativeResize="0"/>
          <p:nvPr/>
        </p:nvPicPr>
        <p:blipFill>
          <a:blip r:embed="rId3">
            <a:alphaModFix/>
          </a:blip>
          <a:stretch>
            <a:fillRect/>
          </a:stretch>
        </p:blipFill>
        <p:spPr>
          <a:xfrm>
            <a:off x="1367025" y="1283017"/>
            <a:ext cx="3096124" cy="3451874"/>
          </a:xfrm>
          <a:prstGeom prst="rect">
            <a:avLst/>
          </a:prstGeom>
          <a:noFill/>
          <a:ln>
            <a:noFill/>
          </a:ln>
          <a:effectLst>
            <a:outerShdw blurRad="57150" dist="19050" dir="5400000" algn="bl" rotWithShape="0">
              <a:srgbClr val="000000">
                <a:alpha val="50000"/>
              </a:srgbClr>
            </a:outerShdw>
          </a:effectLst>
        </p:spPr>
      </p:pic>
      <p:pic>
        <p:nvPicPr>
          <p:cNvPr id="155" name="Google Shape;155;p28"/>
          <p:cNvPicPr preferRelativeResize="0"/>
          <p:nvPr/>
        </p:nvPicPr>
        <p:blipFill>
          <a:blip r:embed="rId4">
            <a:alphaModFix/>
          </a:blip>
          <a:stretch>
            <a:fillRect/>
          </a:stretch>
        </p:blipFill>
        <p:spPr>
          <a:xfrm>
            <a:off x="4681706" y="1283017"/>
            <a:ext cx="3679507" cy="3451876"/>
          </a:xfrm>
          <a:prstGeom prst="rect">
            <a:avLst/>
          </a:prstGeom>
          <a:noFill/>
          <a:ln>
            <a:noFill/>
          </a:ln>
          <a:effectLst>
            <a:outerShdw blurRad="57150" dist="19050" dir="5400000" algn="bl" rotWithShape="0">
              <a:srgbClr val="000000">
                <a:alpha val="50000"/>
              </a:srgbClr>
            </a:outerShdw>
          </a:effectLst>
        </p:spPr>
      </p:pic>
      <p:sp>
        <p:nvSpPr>
          <p:cNvPr id="2" name="TextBox 1">
            <a:extLst>
              <a:ext uri="{FF2B5EF4-FFF2-40B4-BE49-F238E27FC236}">
                <a16:creationId xmlns:a16="http://schemas.microsoft.com/office/drawing/2014/main" id="{77C682DF-BAF2-B735-AC90-E9F036A0C902}"/>
              </a:ext>
            </a:extLst>
          </p:cNvPr>
          <p:cNvSpPr txBox="1"/>
          <p:nvPr/>
        </p:nvSpPr>
        <p:spPr>
          <a:xfrm>
            <a:off x="3197501" y="4903325"/>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Shared with permission © Carolyn </a:t>
            </a:r>
            <a:r>
              <a:rPr lang="en-US" sz="800" err="1"/>
              <a:t>Lebrec</a:t>
            </a:r>
            <a:r>
              <a:rPr lang="en-US" sz="800"/>
              <a:t>, UBC, 2024</a:t>
            </a:r>
          </a:p>
        </p:txBody>
      </p:sp>
    </p:spTree>
    <p:extLst>
      <p:ext uri="{BB962C8B-B14F-4D97-AF65-F5344CB8AC3E}">
        <p14:creationId xmlns:p14="http://schemas.microsoft.com/office/powerpoint/2010/main" val="302762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body" idx="1"/>
          </p:nvPr>
        </p:nvSpPr>
        <p:spPr>
          <a:xfrm>
            <a:off x="311700" y="591975"/>
            <a:ext cx="8520600" cy="723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50"/>
              <a:t>FNH 473 - Amber Brideau, Lucy Hoang, Gail Hammond (Associate Professor of Teaching in Food, Nutrition and Health)</a:t>
            </a:r>
            <a:endParaRPr sz="1450"/>
          </a:p>
        </p:txBody>
      </p:sp>
      <p:sp>
        <p:nvSpPr>
          <p:cNvPr id="161" name="Google Shape;161;p29"/>
          <p:cNvSpPr txBox="1">
            <a:spLocks noGrp="1"/>
          </p:cNvSpPr>
          <p:nvPr>
            <p:ph type="title"/>
          </p:nvPr>
        </p:nvSpPr>
        <p:spPr>
          <a:xfrm>
            <a:off x="311700" y="129325"/>
            <a:ext cx="8520600" cy="572700"/>
          </a:xfrm>
          <a:prstGeom prst="rect">
            <a:avLst/>
          </a:prstGeom>
        </p:spPr>
        <p:txBody>
          <a:bodyPr spcFirstLastPara="1" wrap="square" lIns="91425" tIns="91425" rIns="91425" bIns="91425" anchor="t" anchorCtr="0">
            <a:normAutofit fontScale="90000"/>
          </a:bodyPr>
          <a:lstStyle/>
          <a:p>
            <a:r>
              <a:rPr lang="en"/>
              <a:t>Examples of student voices in course design</a:t>
            </a:r>
          </a:p>
          <a:p>
            <a:pPr marL="0" lvl="0" indent="0" algn="l">
              <a:spcBef>
                <a:spcPts val="0"/>
              </a:spcBef>
              <a:spcAft>
                <a:spcPts val="0"/>
              </a:spcAft>
              <a:buNone/>
            </a:pPr>
            <a:endParaRPr lang="en"/>
          </a:p>
        </p:txBody>
      </p:sp>
      <p:pic>
        <p:nvPicPr>
          <p:cNvPr id="162" name="Google Shape;162;p29" descr="A screenshot of a computer&#10;&#10;Description automatically generated"/>
          <p:cNvPicPr preferRelativeResize="0">
            <a:picLocks noGrp="1"/>
          </p:cNvPicPr>
          <p:nvPr>
            <p:ph type="body" idx="4294967295"/>
          </p:nvPr>
        </p:nvPicPr>
        <p:blipFill rotWithShape="1">
          <a:blip r:embed="rId3">
            <a:alphaModFix/>
          </a:blip>
          <a:srcRect/>
          <a:stretch/>
        </p:blipFill>
        <p:spPr>
          <a:xfrm>
            <a:off x="5750765" y="1189267"/>
            <a:ext cx="2659800" cy="3210600"/>
          </a:xfrm>
          <a:prstGeom prst="rect">
            <a:avLst/>
          </a:prstGeom>
          <a:noFill/>
          <a:ln>
            <a:noFill/>
          </a:ln>
          <a:effectLst>
            <a:outerShdw blurRad="57150" dist="19050" dir="5400000" algn="bl" rotWithShape="0">
              <a:srgbClr val="000000">
                <a:alpha val="50000"/>
              </a:srgbClr>
            </a:outerShdw>
          </a:effectLst>
        </p:spPr>
      </p:pic>
      <p:pic>
        <p:nvPicPr>
          <p:cNvPr id="163" name="Google Shape;163;p29"/>
          <p:cNvPicPr preferRelativeResize="0"/>
          <p:nvPr/>
        </p:nvPicPr>
        <p:blipFill>
          <a:blip r:embed="rId4">
            <a:alphaModFix/>
          </a:blip>
          <a:stretch>
            <a:fillRect/>
          </a:stretch>
        </p:blipFill>
        <p:spPr>
          <a:xfrm>
            <a:off x="344944" y="1189270"/>
            <a:ext cx="4899324" cy="1860675"/>
          </a:xfrm>
          <a:prstGeom prst="rect">
            <a:avLst/>
          </a:prstGeom>
          <a:noFill/>
          <a:ln>
            <a:noFill/>
          </a:ln>
          <a:effectLst>
            <a:outerShdw blurRad="57150" dist="19050" dir="5400000" algn="bl" rotWithShape="0">
              <a:srgbClr val="000000">
                <a:alpha val="50000"/>
              </a:srgbClr>
            </a:outerShdw>
          </a:effectLst>
        </p:spPr>
      </p:pic>
      <p:pic>
        <p:nvPicPr>
          <p:cNvPr id="164" name="Google Shape;164;p29"/>
          <p:cNvPicPr preferRelativeResize="0"/>
          <p:nvPr/>
        </p:nvPicPr>
        <p:blipFill>
          <a:blip r:embed="rId5">
            <a:alphaModFix/>
          </a:blip>
          <a:stretch>
            <a:fillRect/>
          </a:stretch>
        </p:blipFill>
        <p:spPr>
          <a:xfrm>
            <a:off x="1555889" y="2121520"/>
            <a:ext cx="3946801" cy="2757726"/>
          </a:xfrm>
          <a:prstGeom prst="rect">
            <a:avLst/>
          </a:prstGeom>
          <a:noFill/>
          <a:ln>
            <a:noFill/>
          </a:ln>
          <a:effectLst>
            <a:outerShdw blurRad="57150" dist="19050" dir="5400000" algn="bl" rotWithShape="0">
              <a:srgbClr val="000000">
                <a:alpha val="50000"/>
              </a:srgbClr>
            </a:outerShdw>
          </a:effectLst>
        </p:spPr>
      </p:pic>
      <p:sp>
        <p:nvSpPr>
          <p:cNvPr id="3" name="TextBox 2">
            <a:extLst>
              <a:ext uri="{FF2B5EF4-FFF2-40B4-BE49-F238E27FC236}">
                <a16:creationId xmlns:a16="http://schemas.microsoft.com/office/drawing/2014/main" id="{E05FA538-54B7-47A5-9BFE-FD8682553B32}"/>
              </a:ext>
            </a:extLst>
          </p:cNvPr>
          <p:cNvSpPr txBox="1"/>
          <p:nvPr/>
        </p:nvSpPr>
        <p:spPr>
          <a:xfrm>
            <a:off x="5751612" y="4515270"/>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Shared with permission © Gail Hammond, UBC, 2024</a:t>
            </a:r>
          </a:p>
        </p:txBody>
      </p:sp>
    </p:spTree>
    <p:extLst>
      <p:ext uri="{BB962C8B-B14F-4D97-AF65-F5344CB8AC3E}">
        <p14:creationId xmlns:p14="http://schemas.microsoft.com/office/powerpoint/2010/main" val="415614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0" descr="A screenshot of a video&#10;&#10;Description automatically generated"/>
          <p:cNvPicPr preferRelativeResize="0"/>
          <p:nvPr/>
        </p:nvPicPr>
        <p:blipFill rotWithShape="1">
          <a:blip r:embed="rId3">
            <a:alphaModFix/>
          </a:blip>
          <a:srcRect l="19736" t="14462" r="263" b="417"/>
          <a:stretch/>
        </p:blipFill>
        <p:spPr>
          <a:xfrm>
            <a:off x="393431" y="2122046"/>
            <a:ext cx="2690154" cy="1848751"/>
          </a:xfrm>
          <a:prstGeom prst="rect">
            <a:avLst/>
          </a:prstGeom>
          <a:noFill/>
          <a:ln>
            <a:noFill/>
          </a:ln>
          <a:effectLst>
            <a:outerShdw blurRad="57150" dist="19050" dir="5400000" algn="bl" rotWithShape="0">
              <a:srgbClr val="000000">
                <a:alpha val="50000"/>
              </a:srgbClr>
            </a:outerShdw>
          </a:effectLst>
        </p:spPr>
      </p:pic>
      <p:pic>
        <p:nvPicPr>
          <p:cNvPr id="170" name="Google Shape;170;p30" descr="A diagram of a model&#10;&#10;Description automatically generated"/>
          <p:cNvPicPr preferRelativeResize="0"/>
          <p:nvPr/>
        </p:nvPicPr>
        <p:blipFill rotWithShape="1">
          <a:blip r:embed="rId4">
            <a:alphaModFix/>
          </a:blip>
          <a:srcRect/>
          <a:stretch/>
        </p:blipFill>
        <p:spPr>
          <a:xfrm>
            <a:off x="3283067" y="2984900"/>
            <a:ext cx="2802158" cy="1848750"/>
          </a:xfrm>
          <a:prstGeom prst="rect">
            <a:avLst/>
          </a:prstGeom>
          <a:noFill/>
          <a:ln>
            <a:noFill/>
          </a:ln>
          <a:effectLst>
            <a:outerShdw blurRad="57150" dist="19050" dir="5400000" algn="bl" rotWithShape="0">
              <a:srgbClr val="000000">
                <a:alpha val="50000"/>
              </a:srgbClr>
            </a:outerShdw>
          </a:effectLst>
        </p:spPr>
      </p:pic>
      <p:pic>
        <p:nvPicPr>
          <p:cNvPr id="171" name="Google Shape;171;p30" descr="A screenshot of a graph&#10;&#10;Description automatically generated"/>
          <p:cNvPicPr preferRelativeResize="0">
            <a:picLocks noGrp="1"/>
          </p:cNvPicPr>
          <p:nvPr>
            <p:ph type="body" idx="4294967295"/>
          </p:nvPr>
        </p:nvPicPr>
        <p:blipFill rotWithShape="1">
          <a:blip r:embed="rId5">
            <a:alphaModFix/>
          </a:blip>
          <a:srcRect/>
          <a:stretch/>
        </p:blipFill>
        <p:spPr>
          <a:xfrm>
            <a:off x="3285603" y="1395327"/>
            <a:ext cx="5210100" cy="1469400"/>
          </a:xfrm>
          <a:prstGeom prst="rect">
            <a:avLst/>
          </a:prstGeom>
          <a:noFill/>
          <a:ln>
            <a:noFill/>
          </a:ln>
          <a:effectLst>
            <a:outerShdw blurRad="57150" dist="19050" dir="5400000" algn="bl" rotWithShape="0">
              <a:srgbClr val="000000">
                <a:alpha val="50000"/>
              </a:srgbClr>
            </a:outerShdw>
          </a:effectLst>
        </p:spPr>
      </p:pic>
      <p:sp>
        <p:nvSpPr>
          <p:cNvPr id="172" name="Google Shape;172;p30"/>
          <p:cNvSpPr txBox="1">
            <a:spLocks noGrp="1"/>
          </p:cNvSpPr>
          <p:nvPr>
            <p:ph type="body" idx="1"/>
          </p:nvPr>
        </p:nvSpPr>
        <p:spPr>
          <a:xfrm>
            <a:off x="311700" y="591975"/>
            <a:ext cx="8520600" cy="7236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1200"/>
              </a:spcAft>
              <a:buNone/>
            </a:pPr>
            <a:r>
              <a:rPr lang="en" sz="1450"/>
              <a:t>FNH 473 - Amber Brideau, Lucy Hoang, Gail Hammond (Associate Professor of Teaching in Food, Nutrition and Health)</a:t>
            </a:r>
            <a:endParaRPr sz="1450"/>
          </a:p>
        </p:txBody>
      </p:sp>
      <p:sp>
        <p:nvSpPr>
          <p:cNvPr id="173" name="Google Shape;173;p30"/>
          <p:cNvSpPr txBox="1">
            <a:spLocks noGrp="1"/>
          </p:cNvSpPr>
          <p:nvPr>
            <p:ph type="title"/>
          </p:nvPr>
        </p:nvSpPr>
        <p:spPr>
          <a:xfrm>
            <a:off x="311700" y="129325"/>
            <a:ext cx="8520600" cy="572700"/>
          </a:xfrm>
          <a:prstGeom prst="rect">
            <a:avLst/>
          </a:prstGeom>
        </p:spPr>
        <p:txBody>
          <a:bodyPr spcFirstLastPara="1" wrap="square" lIns="91425" tIns="91425" rIns="91425" bIns="91425" anchor="t" anchorCtr="0">
            <a:normAutofit fontScale="90000"/>
          </a:bodyPr>
          <a:lstStyle/>
          <a:p>
            <a:r>
              <a:rPr lang="en"/>
              <a:t>Examples of student voices in course design</a:t>
            </a:r>
          </a:p>
          <a:p>
            <a:pPr marL="0" lvl="0" indent="0" algn="l">
              <a:spcBef>
                <a:spcPts val="0"/>
              </a:spcBef>
              <a:spcAft>
                <a:spcPts val="0"/>
              </a:spcAft>
              <a:buNone/>
            </a:pPr>
            <a:endParaRPr lang="en"/>
          </a:p>
        </p:txBody>
      </p:sp>
      <p:sp>
        <p:nvSpPr>
          <p:cNvPr id="3" name="TextBox 2">
            <a:extLst>
              <a:ext uri="{FF2B5EF4-FFF2-40B4-BE49-F238E27FC236}">
                <a16:creationId xmlns:a16="http://schemas.microsoft.com/office/drawing/2014/main" id="{9E74C51E-7164-59E5-47AF-B86A01813F01}"/>
              </a:ext>
            </a:extLst>
          </p:cNvPr>
          <p:cNvSpPr txBox="1"/>
          <p:nvPr/>
        </p:nvSpPr>
        <p:spPr>
          <a:xfrm>
            <a:off x="474057" y="4056659"/>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Shared with permission © Gail Hammond, UBC, 2024</a:t>
            </a:r>
          </a:p>
        </p:txBody>
      </p:sp>
    </p:spTree>
    <p:extLst>
      <p:ext uri="{BB962C8B-B14F-4D97-AF65-F5344CB8AC3E}">
        <p14:creationId xmlns:p14="http://schemas.microsoft.com/office/powerpoint/2010/main" val="6688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body" idx="1"/>
          </p:nvPr>
        </p:nvSpPr>
        <p:spPr>
          <a:xfrm>
            <a:off x="311700" y="708825"/>
            <a:ext cx="4634400" cy="281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1018"/>
              <a:buNone/>
            </a:pPr>
            <a:r>
              <a:rPr lang="en" sz="1465"/>
              <a:t>PHRM 212</a:t>
            </a:r>
            <a:br>
              <a:rPr lang="en" sz="1465"/>
            </a:br>
            <a:br>
              <a:rPr lang="en" sz="1465"/>
            </a:br>
            <a:r>
              <a:rPr lang="en" sz="1465"/>
              <a:t>Dr. Fong Chan, BSc(Pharm), ACPR, PharmD</a:t>
            </a:r>
            <a:br>
              <a:rPr lang="en" sz="1465"/>
            </a:br>
            <a:r>
              <a:rPr lang="en" sz="1465"/>
              <a:t>Alyssa Azote, E2P PharmD Candidate 2024</a:t>
            </a:r>
            <a:br>
              <a:rPr lang="en" sz="1465"/>
            </a:br>
            <a:r>
              <a:rPr lang="en" sz="1465"/>
              <a:t>Patricia Chang, E2P PharmD Candidate 2024</a:t>
            </a:r>
            <a:br>
              <a:rPr lang="en" sz="1465"/>
            </a:br>
            <a:r>
              <a:rPr lang="en" sz="1465"/>
              <a:t>Irene Luong, E2P PharmD Candidate 2025</a:t>
            </a:r>
            <a:br>
              <a:rPr lang="en" sz="1465"/>
            </a:br>
            <a:r>
              <a:rPr lang="en" sz="1465"/>
              <a:t>Mina Rim, E2P PharmD Candidate 2026</a:t>
            </a:r>
            <a:endParaRPr sz="1465"/>
          </a:p>
          <a:p>
            <a:pPr marL="0" lvl="0" indent="0" algn="l" rtl="0">
              <a:spcBef>
                <a:spcPts val="1200"/>
              </a:spcBef>
              <a:spcAft>
                <a:spcPts val="1200"/>
              </a:spcAft>
              <a:buSzPts val="1018"/>
              <a:buNone/>
            </a:pPr>
            <a:endParaRPr sz="1465"/>
          </a:p>
        </p:txBody>
      </p:sp>
      <p:sp>
        <p:nvSpPr>
          <p:cNvPr id="179" name="Google Shape;179;p31"/>
          <p:cNvSpPr txBox="1">
            <a:spLocks noGrp="1"/>
          </p:cNvSpPr>
          <p:nvPr>
            <p:ph type="title"/>
          </p:nvPr>
        </p:nvSpPr>
        <p:spPr>
          <a:xfrm>
            <a:off x="311700" y="181925"/>
            <a:ext cx="8520600" cy="572700"/>
          </a:xfrm>
          <a:prstGeom prst="rect">
            <a:avLst/>
          </a:prstGeom>
        </p:spPr>
        <p:txBody>
          <a:bodyPr spcFirstLastPara="1" wrap="square" lIns="91425" tIns="91425" rIns="91425" bIns="91425" anchor="t" anchorCtr="0">
            <a:normAutofit fontScale="90000"/>
          </a:bodyPr>
          <a:lstStyle/>
          <a:p>
            <a:r>
              <a:rPr lang="en"/>
              <a:t>Examples of student voices in course design</a:t>
            </a:r>
          </a:p>
          <a:p>
            <a:pPr marL="0" lvl="0" indent="0" algn="l">
              <a:spcBef>
                <a:spcPts val="0"/>
              </a:spcBef>
              <a:spcAft>
                <a:spcPts val="0"/>
              </a:spcAft>
              <a:buNone/>
            </a:pPr>
            <a:endParaRPr lang="en"/>
          </a:p>
        </p:txBody>
      </p:sp>
      <p:pic>
        <p:nvPicPr>
          <p:cNvPr id="180" name="Google Shape;180;p31" descr="A screenshot of a computer&#10;&#10;Description automatically generated"/>
          <p:cNvPicPr preferRelativeResize="0">
            <a:picLocks noGrp="1"/>
          </p:cNvPicPr>
          <p:nvPr>
            <p:ph type="body" idx="4294967295"/>
          </p:nvPr>
        </p:nvPicPr>
        <p:blipFill rotWithShape="1">
          <a:blip r:embed="rId3">
            <a:alphaModFix/>
          </a:blip>
          <a:srcRect/>
          <a:stretch/>
        </p:blipFill>
        <p:spPr>
          <a:xfrm>
            <a:off x="5156311" y="754635"/>
            <a:ext cx="3360300" cy="3238500"/>
          </a:xfrm>
          <a:prstGeom prst="rect">
            <a:avLst/>
          </a:prstGeom>
          <a:noFill/>
          <a:ln>
            <a:noFill/>
          </a:ln>
          <a:effectLst>
            <a:outerShdw blurRad="57150" dist="19050" dir="5400000" algn="bl" rotWithShape="0">
              <a:srgbClr val="000000">
                <a:alpha val="50000"/>
              </a:srgbClr>
            </a:outerShdw>
          </a:effectLst>
        </p:spPr>
      </p:pic>
      <p:pic>
        <p:nvPicPr>
          <p:cNvPr id="181" name="Google Shape;181;p31"/>
          <p:cNvPicPr preferRelativeResize="0"/>
          <p:nvPr/>
        </p:nvPicPr>
        <p:blipFill>
          <a:blip r:embed="rId4">
            <a:alphaModFix/>
          </a:blip>
          <a:stretch>
            <a:fillRect/>
          </a:stretch>
        </p:blipFill>
        <p:spPr>
          <a:xfrm>
            <a:off x="404375" y="2679651"/>
            <a:ext cx="4449075" cy="2281575"/>
          </a:xfrm>
          <a:prstGeom prst="rect">
            <a:avLst/>
          </a:prstGeom>
          <a:noFill/>
          <a:ln>
            <a:noFill/>
          </a:ln>
          <a:effectLst>
            <a:outerShdw blurRad="57150" dist="19050" dir="5400000" algn="bl" rotWithShape="0">
              <a:srgbClr val="000000">
                <a:alpha val="50000"/>
              </a:srgbClr>
            </a:outerShdw>
          </a:effectLst>
        </p:spPr>
      </p:pic>
      <p:sp>
        <p:nvSpPr>
          <p:cNvPr id="3" name="TextBox 2">
            <a:extLst>
              <a:ext uri="{FF2B5EF4-FFF2-40B4-BE49-F238E27FC236}">
                <a16:creationId xmlns:a16="http://schemas.microsoft.com/office/drawing/2014/main" id="{286A50EF-E920-73E6-17DD-02D3370406A3}"/>
              </a:ext>
            </a:extLst>
          </p:cNvPr>
          <p:cNvSpPr txBox="1"/>
          <p:nvPr/>
        </p:nvSpPr>
        <p:spPr>
          <a:xfrm>
            <a:off x="5462334" y="412721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Shared with permission © Fong Chan, UBC, 2024</a:t>
            </a:r>
          </a:p>
        </p:txBody>
      </p:sp>
    </p:spTree>
    <p:extLst>
      <p:ext uri="{BB962C8B-B14F-4D97-AF65-F5344CB8AC3E}">
        <p14:creationId xmlns:p14="http://schemas.microsoft.com/office/powerpoint/2010/main" val="221740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172448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body" idx="1"/>
          </p:nvPr>
        </p:nvSpPr>
        <p:spPr>
          <a:xfrm>
            <a:off x="311700" y="616725"/>
            <a:ext cx="8520600" cy="922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50"/>
              <a:t>DHYG 210 - Xuan Nguyen, Jelena Karan (Lecturer Year 2 Coordinator, Dental Hygiene Degree Program)</a:t>
            </a:r>
            <a:endParaRPr sz="1450"/>
          </a:p>
        </p:txBody>
      </p:sp>
      <p:sp>
        <p:nvSpPr>
          <p:cNvPr id="187" name="Google Shape;187;p32"/>
          <p:cNvSpPr txBox="1">
            <a:spLocks noGrp="1"/>
          </p:cNvSpPr>
          <p:nvPr>
            <p:ph type="title"/>
          </p:nvPr>
        </p:nvSpPr>
        <p:spPr>
          <a:xfrm>
            <a:off x="311700" y="89825"/>
            <a:ext cx="8520600" cy="572700"/>
          </a:xfrm>
          <a:prstGeom prst="rect">
            <a:avLst/>
          </a:prstGeom>
        </p:spPr>
        <p:txBody>
          <a:bodyPr spcFirstLastPara="1" wrap="square" lIns="91425" tIns="91425" rIns="91425" bIns="91425" anchor="t" anchorCtr="0">
            <a:normAutofit fontScale="90000"/>
          </a:bodyPr>
          <a:lstStyle/>
          <a:p>
            <a:r>
              <a:rPr lang="en"/>
              <a:t>Examples of student voices in course design</a:t>
            </a:r>
          </a:p>
          <a:p>
            <a:pPr marL="0" lvl="0" indent="0" algn="l">
              <a:spcBef>
                <a:spcPts val="0"/>
              </a:spcBef>
              <a:spcAft>
                <a:spcPts val="0"/>
              </a:spcAft>
              <a:buNone/>
            </a:pPr>
            <a:endParaRPr lang="en"/>
          </a:p>
        </p:txBody>
      </p:sp>
      <p:pic>
        <p:nvPicPr>
          <p:cNvPr id="188" name="Google Shape;188;p32" descr="A screenshot of a video of a person getting facial massage&#10;&#10;Description automatically generated"/>
          <p:cNvPicPr preferRelativeResize="0"/>
          <p:nvPr/>
        </p:nvPicPr>
        <p:blipFill rotWithShape="1">
          <a:blip r:embed="rId3">
            <a:alphaModFix/>
          </a:blip>
          <a:srcRect/>
          <a:stretch/>
        </p:blipFill>
        <p:spPr>
          <a:xfrm>
            <a:off x="5228775" y="986600"/>
            <a:ext cx="2751726" cy="3906074"/>
          </a:xfrm>
          <a:prstGeom prst="rect">
            <a:avLst/>
          </a:prstGeom>
          <a:noFill/>
          <a:ln>
            <a:noFill/>
          </a:ln>
          <a:effectLst>
            <a:outerShdw blurRad="57150" dist="19050" dir="5400000" algn="bl" rotWithShape="0">
              <a:srgbClr val="000000">
                <a:alpha val="50000"/>
              </a:srgbClr>
            </a:outerShdw>
          </a:effectLst>
        </p:spPr>
      </p:pic>
      <p:pic>
        <p:nvPicPr>
          <p:cNvPr id="189" name="Google Shape;189;p32"/>
          <p:cNvPicPr preferRelativeResize="0"/>
          <p:nvPr/>
        </p:nvPicPr>
        <p:blipFill>
          <a:blip r:embed="rId4">
            <a:alphaModFix/>
          </a:blip>
          <a:stretch>
            <a:fillRect/>
          </a:stretch>
        </p:blipFill>
        <p:spPr>
          <a:xfrm>
            <a:off x="573350" y="1539225"/>
            <a:ext cx="4274344" cy="3069450"/>
          </a:xfrm>
          <a:prstGeom prst="rect">
            <a:avLst/>
          </a:prstGeom>
          <a:noFill/>
          <a:ln>
            <a:noFill/>
          </a:ln>
          <a:effectLst>
            <a:outerShdw blurRad="57150" dist="19050" dir="5400000" algn="bl" rotWithShape="0">
              <a:srgbClr val="000000">
                <a:alpha val="50000"/>
              </a:srgbClr>
            </a:outerShdw>
          </a:effectLst>
        </p:spPr>
      </p:pic>
      <p:sp>
        <p:nvSpPr>
          <p:cNvPr id="3" name="TextBox 2">
            <a:extLst>
              <a:ext uri="{FF2B5EF4-FFF2-40B4-BE49-F238E27FC236}">
                <a16:creationId xmlns:a16="http://schemas.microsoft.com/office/drawing/2014/main" id="{2884D805-379C-39E8-947D-81286FBE8F7E}"/>
              </a:ext>
            </a:extLst>
          </p:cNvPr>
          <p:cNvSpPr txBox="1"/>
          <p:nvPr/>
        </p:nvSpPr>
        <p:spPr>
          <a:xfrm>
            <a:off x="1341890" y="4677548"/>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Shared with permission © Jelena Karan, UBC, 2024</a:t>
            </a:r>
          </a:p>
        </p:txBody>
      </p:sp>
    </p:spTree>
    <p:extLst>
      <p:ext uri="{BB962C8B-B14F-4D97-AF65-F5344CB8AC3E}">
        <p14:creationId xmlns:p14="http://schemas.microsoft.com/office/powerpoint/2010/main" val="314930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Voices</a:t>
            </a:r>
            <a:endParaRPr/>
          </a:p>
        </p:txBody>
      </p:sp>
      <p:sp>
        <p:nvSpPr>
          <p:cNvPr id="129" name="Google Shape;129;p24"/>
          <p:cNvSpPr txBox="1">
            <a:spLocks noGrp="1"/>
          </p:cNvSpPr>
          <p:nvPr>
            <p:ph type="body" idx="1"/>
          </p:nvPr>
        </p:nvSpPr>
        <p:spPr>
          <a:xfrm>
            <a:off x="311700" y="1109700"/>
            <a:ext cx="8520600" cy="3938510"/>
          </a:xfrm>
          <a:prstGeom prst="rect">
            <a:avLst/>
          </a:prstGeom>
        </p:spPr>
        <p:txBody>
          <a:bodyPr spcFirstLastPara="1" wrap="square" lIns="91425" tIns="91425" rIns="91425" bIns="91425" anchor="t" anchorCtr="0">
            <a:normAutofit fontScale="77500" lnSpcReduction="20000"/>
          </a:bodyPr>
          <a:lstStyle/>
          <a:p>
            <a:pPr marL="114300" indent="0">
              <a:lnSpc>
                <a:spcPct val="114999"/>
              </a:lnSpc>
              <a:buNone/>
            </a:pPr>
            <a:r>
              <a:rPr lang="en"/>
              <a:t>Rohil Sharma: </a:t>
            </a:r>
            <a:r>
              <a:rPr lang="en" err="1"/>
              <a:t>SaP</a:t>
            </a:r>
            <a:r>
              <a:rPr lang="en"/>
              <a:t> coordinator; former student partner in course design work</a:t>
            </a:r>
          </a:p>
          <a:p>
            <a:pPr marL="114300" indent="0">
              <a:lnSpc>
                <a:spcPct val="114999"/>
              </a:lnSpc>
              <a:buNone/>
            </a:pPr>
            <a:endParaRPr lang="en"/>
          </a:p>
          <a:p>
            <a:pPr>
              <a:lnSpc>
                <a:spcPct val="114999"/>
              </a:lnSpc>
            </a:pPr>
            <a:r>
              <a:rPr lang="en"/>
              <a:t>Bringing a contemporary student perspective to the partnership, addressing common concerns, opinions, and learning needs of the student body; bridging gaps in understanding between students and educators</a:t>
            </a:r>
          </a:p>
          <a:p>
            <a:pPr>
              <a:lnSpc>
                <a:spcPct val="114999"/>
              </a:lnSpc>
            </a:pPr>
            <a:endParaRPr lang="en"/>
          </a:p>
          <a:p>
            <a:pPr>
              <a:lnSpc>
                <a:spcPct val="114999"/>
              </a:lnSpc>
            </a:pPr>
            <a:r>
              <a:rPr lang="en"/>
              <a:t>Course redesign goals: enhance transformative pedagogy and engage students with their social agency</a:t>
            </a:r>
          </a:p>
          <a:p>
            <a:pPr lvl="1">
              <a:lnSpc>
                <a:spcPct val="114999"/>
              </a:lnSpc>
            </a:pPr>
            <a:r>
              <a:rPr lang="en"/>
              <a:t>Critical hope: moving away from a damage-centric framework and empowering students to mobilize their networks for actionable social change.</a:t>
            </a:r>
          </a:p>
          <a:p>
            <a:pPr>
              <a:lnSpc>
                <a:spcPct val="114999"/>
              </a:lnSpc>
            </a:pPr>
            <a:endParaRPr lang="en"/>
          </a:p>
          <a:p>
            <a:pPr>
              <a:lnSpc>
                <a:spcPct val="114999"/>
              </a:lnSpc>
            </a:pPr>
            <a:r>
              <a:rPr lang="en"/>
              <a:t>Getting feedback from students enrolled in the course as a peer and representative of the student body    </a:t>
            </a:r>
          </a:p>
          <a:p>
            <a:pPr lvl="1">
              <a:lnSpc>
                <a:spcPct val="114999"/>
              </a:lnSpc>
            </a:pPr>
            <a:r>
              <a:rPr lang="en"/>
              <a:t>Two-minute memo forms to gather reflective feedback, emphasizing students' personal connections to course content and experiences.</a:t>
            </a:r>
          </a:p>
          <a:p>
            <a:pPr lvl="2">
              <a:lnSpc>
                <a:spcPct val="114999"/>
              </a:lnSpc>
              <a:buFont typeface="Wingdings"/>
              <a:buChar char="§"/>
            </a:pPr>
            <a:r>
              <a:rPr lang="en"/>
              <a:t>E.g., Describe how sharing your personal connection to course content in small groups affected your feelings toward achieving critical hope.</a:t>
            </a:r>
          </a:p>
          <a:p>
            <a:pPr lvl="1">
              <a:lnSpc>
                <a:spcPct val="114999"/>
              </a:lnSpc>
            </a:pPr>
            <a:r>
              <a:rPr lang="en"/>
              <a:t>Praxis of the Students as Partners initiative: questions prompting student feedback were around lived experience and positionality in relation to course themes</a:t>
            </a:r>
          </a:p>
          <a:p>
            <a:pPr lvl="0" algn="l">
              <a:lnSpc>
                <a:spcPct val="114999"/>
              </a:lnSpc>
              <a:spcBef>
                <a:spcPts val="1200"/>
              </a:spcBef>
              <a:spcAft>
                <a:spcPts val="0"/>
              </a:spcAft>
            </a:pPr>
            <a:endParaRPr lang="en"/>
          </a:p>
          <a:p>
            <a:pPr marL="0" lvl="0" indent="0" algn="l" rtl="0">
              <a:spcBef>
                <a:spcPts val="1200"/>
              </a:spcBef>
              <a:buNone/>
            </a:pPr>
            <a:endParaRPr lang="en-US"/>
          </a:p>
          <a:p>
            <a:pPr marL="0" indent="0">
              <a:spcBef>
                <a:spcPts val="1200"/>
              </a:spcBef>
              <a:spcAft>
                <a:spcPts val="1200"/>
              </a:spcAft>
              <a:buNone/>
            </a:pPr>
            <a:endParaRPr lang="en-US"/>
          </a:p>
        </p:txBody>
      </p:sp>
    </p:spTree>
    <p:extLst>
      <p:ext uri="{BB962C8B-B14F-4D97-AF65-F5344CB8AC3E}">
        <p14:creationId xmlns:p14="http://schemas.microsoft.com/office/powerpoint/2010/main" val="85851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311700" y="11097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SaP partnership was such a great way to work towards dismantling the professor-student hierarchy and make learning much more collaborative.”</a:t>
            </a:r>
            <a:endParaRPr/>
          </a:p>
          <a:p>
            <a:pPr marL="0" lvl="0" indent="0" algn="ctr" rtl="0">
              <a:spcBef>
                <a:spcPts val="1000"/>
              </a:spcBef>
              <a:spcAft>
                <a:spcPts val="0"/>
              </a:spcAft>
              <a:buNone/>
            </a:pPr>
            <a:r>
              <a:rPr lang="en"/>
              <a:t>~</a:t>
            </a:r>
            <a:endParaRPr/>
          </a:p>
          <a:p>
            <a:pPr marL="0" lvl="0" indent="0" algn="l" rtl="0">
              <a:spcBef>
                <a:spcPts val="1000"/>
              </a:spcBef>
              <a:spcAft>
                <a:spcPts val="1000"/>
              </a:spcAft>
              <a:buNone/>
            </a:pPr>
            <a:r>
              <a:rPr lang="en"/>
              <a:t>“It's a very interesting concept that I really like the idea of designing an undergraduate course and having student input. So I don't know of any other universities that have come up with this idea. But that was definitely one concept that pulled me into the SAP project”</a:t>
            </a:r>
            <a:endParaRPr/>
          </a:p>
        </p:txBody>
      </p:sp>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Voices</a:t>
            </a:r>
            <a:endParaRPr/>
          </a:p>
        </p:txBody>
      </p:sp>
    </p:spTree>
    <p:extLst>
      <p:ext uri="{BB962C8B-B14F-4D97-AF65-F5344CB8AC3E}">
        <p14:creationId xmlns:p14="http://schemas.microsoft.com/office/powerpoint/2010/main" val="400091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311700" y="1109700"/>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“The experience was fantastic. I learned a lot of skills, especially in survey design and analyzing survey results. Having the funding for this project was another significant benefit, as it counted as formal work experience, which is great to have throughout the year.</a:t>
            </a:r>
            <a:endParaRPr/>
          </a:p>
          <a:p>
            <a:pPr marL="0" lvl="0" indent="0" algn="ctr" rtl="0">
              <a:spcBef>
                <a:spcPts val="1000"/>
              </a:spcBef>
              <a:spcAft>
                <a:spcPts val="0"/>
              </a:spcAft>
              <a:buClr>
                <a:schemeClr val="dk1"/>
              </a:buClr>
              <a:buSzPts val="1100"/>
              <a:buFont typeface="Arial"/>
              <a:buNone/>
            </a:pPr>
            <a:r>
              <a:rPr lang="en"/>
              <a:t>~</a:t>
            </a:r>
            <a:endParaRPr/>
          </a:p>
          <a:p>
            <a:pPr marL="0" lvl="0" indent="0" algn="l" rtl="0">
              <a:spcBef>
                <a:spcPts val="1000"/>
              </a:spcBef>
              <a:spcAft>
                <a:spcPts val="1000"/>
              </a:spcAft>
              <a:buClr>
                <a:schemeClr val="dk1"/>
              </a:buClr>
              <a:buSzPts val="1100"/>
              <a:buFont typeface="Arial"/>
              <a:buNone/>
            </a:pPr>
            <a:r>
              <a:rPr lang="en"/>
              <a:t>“I've gotten the opportunity to talk to many members, like the tech team in pharmacy, about managing Canvas for our activities. Engaging with John from the SAP side has been interesting because there's always unexpected ideas that work perfectly for us. These interactions have taught me a lot about working and communicating with different teams, which is a crucial skill for any job, workplace, or project.”</a:t>
            </a:r>
            <a:endParaRPr/>
          </a:p>
        </p:txBody>
      </p:sp>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Voices</a:t>
            </a:r>
            <a:endParaRPr/>
          </a:p>
        </p:txBody>
      </p:sp>
    </p:spTree>
    <p:extLst>
      <p:ext uri="{BB962C8B-B14F-4D97-AF65-F5344CB8AC3E}">
        <p14:creationId xmlns:p14="http://schemas.microsoft.com/office/powerpoint/2010/main" val="289984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123" name="Google Shape;12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spcAft>
                <a:spcPts val="1200"/>
              </a:spcAft>
              <a:buNone/>
            </a:pPr>
            <a:r>
              <a:rPr lang="en"/>
              <a:t>Think about your own teaching practice and the courses you design. </a:t>
            </a:r>
            <a:endParaRPr lang="en-US"/>
          </a:p>
          <a:p>
            <a:pPr marL="0" indent="0">
              <a:lnSpc>
                <a:spcPct val="114999"/>
              </a:lnSpc>
              <a:spcAft>
                <a:spcPts val="1200"/>
              </a:spcAft>
              <a:buNone/>
            </a:pPr>
            <a:r>
              <a:rPr lang="en"/>
              <a:t>Reflect on today's discussion about including student voice in course design. </a:t>
            </a:r>
          </a:p>
          <a:p>
            <a:pPr marL="0" lvl="0" indent="0" algn="l">
              <a:lnSpc>
                <a:spcPct val="114999"/>
              </a:lnSpc>
              <a:spcBef>
                <a:spcPts val="0"/>
              </a:spcBef>
              <a:spcAft>
                <a:spcPts val="1200"/>
              </a:spcAft>
              <a:buNone/>
            </a:pPr>
            <a:r>
              <a:rPr lang="en"/>
              <a:t>How might you incorporate more student voices into your own course design process? Share your thoughts, ideas, or any challenges you anticipate.</a:t>
            </a:r>
          </a:p>
          <a:p>
            <a:pPr marL="0" indent="0" algn="ctr">
              <a:lnSpc>
                <a:spcPct val="114999"/>
              </a:lnSpc>
              <a:spcAft>
                <a:spcPts val="1200"/>
              </a:spcAft>
              <a:buNone/>
            </a:pPr>
            <a:r>
              <a:rPr lang="en">
                <a:hlinkClick r:id="rId3"/>
              </a:rPr>
              <a:t>https://shorturl.at/0bNQb</a:t>
            </a:r>
          </a:p>
          <a:p>
            <a:pPr marL="0" indent="0">
              <a:lnSpc>
                <a:spcPct val="114999"/>
              </a:lnSpc>
              <a:spcAft>
                <a:spcPts val="1200"/>
              </a:spcAft>
              <a:buNone/>
            </a:pPr>
            <a:endParaRPr lang="en"/>
          </a:p>
        </p:txBody>
      </p:sp>
      <p:pic>
        <p:nvPicPr>
          <p:cNvPr id="2" name="Picture 1" descr="A qr code with a few squares&#10;&#10;Description automatically generated">
            <a:extLst>
              <a:ext uri="{FF2B5EF4-FFF2-40B4-BE49-F238E27FC236}">
                <a16:creationId xmlns:a16="http://schemas.microsoft.com/office/drawing/2014/main" id="{342CA0F3-4FF4-281A-0151-0C19DE72C74C}"/>
              </a:ext>
            </a:extLst>
          </p:cNvPr>
          <p:cNvPicPr>
            <a:picLocks noChangeAspect="1"/>
          </p:cNvPicPr>
          <p:nvPr/>
        </p:nvPicPr>
        <p:blipFill>
          <a:blip r:embed="rId4"/>
          <a:stretch>
            <a:fillRect/>
          </a:stretch>
        </p:blipFill>
        <p:spPr>
          <a:xfrm>
            <a:off x="3816110" y="3368614"/>
            <a:ext cx="1522563" cy="15117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 Design Consultation	</a:t>
            </a:r>
            <a:endParaRPr/>
          </a:p>
        </p:txBody>
      </p:sp>
      <p:sp>
        <p:nvSpPr>
          <p:cNvPr id="201" name="Google Shape;20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u="sng" dirty="0">
                <a:solidFill>
                  <a:schemeClr val="hlink"/>
                </a:solidFill>
                <a:hlinkClick r:id="rId3"/>
              </a:rPr>
              <a:t>learning.design@ubc.ca</a:t>
            </a:r>
            <a:endParaRPr dirty="0"/>
          </a:p>
          <a:p>
            <a:pPr marL="457200" lvl="0" indent="-342900" algn="l" rtl="0">
              <a:spcBef>
                <a:spcPts val="1000"/>
              </a:spcBef>
              <a:spcAft>
                <a:spcPts val="0"/>
              </a:spcAft>
              <a:buSzPts val="1800"/>
              <a:buChar char="●"/>
            </a:pPr>
            <a:r>
              <a:rPr lang="en" dirty="0"/>
              <a:t>Nicole Ronan - </a:t>
            </a:r>
            <a:r>
              <a:rPr lang="en" u="sng" dirty="0">
                <a:solidFill>
                  <a:schemeClr val="hlink"/>
                </a:solidFill>
                <a:hlinkClick r:id="rId4"/>
              </a:rPr>
              <a:t>nicole.ronan@ubc.ca</a:t>
            </a:r>
            <a:endParaRPr dirty="0"/>
          </a:p>
          <a:p>
            <a:pPr marL="457200" lvl="0" indent="-342900" algn="l" rtl="0">
              <a:spcBef>
                <a:spcPts val="1000"/>
              </a:spcBef>
              <a:spcAft>
                <a:spcPts val="0"/>
              </a:spcAft>
              <a:buSzPts val="1800"/>
              <a:buChar char="●"/>
            </a:pPr>
            <a:r>
              <a:rPr lang="en" dirty="0"/>
              <a:t>Manuel Dias - </a:t>
            </a:r>
            <a:r>
              <a:rPr lang="en" u="sng" dirty="0">
                <a:solidFill>
                  <a:schemeClr val="hlink"/>
                </a:solidFill>
                <a:hlinkClick r:id="rId5"/>
              </a:rPr>
              <a:t>manuel.dias@ubc.ca</a:t>
            </a:r>
            <a:endParaRPr dirty="0"/>
          </a:p>
          <a:p>
            <a:pPr marL="457200" lvl="0" indent="-342900" algn="l" rtl="0">
              <a:spcBef>
                <a:spcPts val="1000"/>
              </a:spcBef>
              <a:spcAft>
                <a:spcPts val="1000"/>
              </a:spcAft>
              <a:buSzPts val="1800"/>
              <a:buChar char="●"/>
            </a:pPr>
            <a:r>
              <a:rPr lang="en" dirty="0"/>
              <a:t>John Cheng - </a:t>
            </a:r>
            <a:r>
              <a:rPr lang="en" u="sng" dirty="0">
                <a:solidFill>
                  <a:schemeClr val="hlink"/>
                </a:solidFill>
                <a:hlinkClick r:id="rId6"/>
              </a:rPr>
              <a:t>john.cheng@ubc.ca</a:t>
            </a:r>
            <a:endParaRPr dirty="0"/>
          </a:p>
        </p:txBody>
      </p:sp>
    </p:spTree>
    <p:extLst>
      <p:ext uri="{BB962C8B-B14F-4D97-AF65-F5344CB8AC3E}">
        <p14:creationId xmlns:p14="http://schemas.microsoft.com/office/powerpoint/2010/main" val="140856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r>
              <a:rPr lang="en"/>
              <a:t>To all of our Students as Partners teams and contributors</a:t>
            </a:r>
            <a:endParaRPr/>
          </a:p>
          <a:p>
            <a:pPr marL="0" lvl="0" indent="0" algn="l" rtl="0">
              <a:spcBef>
                <a:spcPts val="1200"/>
              </a:spcBef>
              <a:spcAft>
                <a:spcPts val="0"/>
              </a:spcAft>
              <a:buNone/>
            </a:pPr>
            <a:r>
              <a:rPr lang="en" err="1"/>
              <a:t>SaP</a:t>
            </a:r>
            <a:r>
              <a:rPr lang="en"/>
              <a:t> Team</a:t>
            </a:r>
            <a:endParaRPr/>
          </a:p>
          <a:p>
            <a:pPr marL="457200" lvl="0" indent="-342900" algn="l" rtl="0">
              <a:spcBef>
                <a:spcPts val="1200"/>
              </a:spcBef>
              <a:spcAft>
                <a:spcPts val="0"/>
              </a:spcAft>
              <a:buSzPts val="1800"/>
              <a:buChar char="●"/>
            </a:pPr>
            <a:r>
              <a:rPr lang="en"/>
              <a:t>Rohil Sharma</a:t>
            </a:r>
            <a:endParaRPr/>
          </a:p>
          <a:p>
            <a:pPr marL="457200" lvl="0" indent="-342900" algn="l" rtl="0">
              <a:spcBef>
                <a:spcPts val="0"/>
              </a:spcBef>
              <a:spcAft>
                <a:spcPts val="0"/>
              </a:spcAft>
              <a:buSzPts val="1800"/>
              <a:buChar char="●"/>
            </a:pPr>
            <a:r>
              <a:rPr lang="en"/>
              <a:t>Marissa Hall</a:t>
            </a:r>
            <a:endParaRPr/>
          </a:p>
          <a:p>
            <a:pPr marL="457200" lvl="0" indent="-342900" algn="l" rtl="0">
              <a:spcBef>
                <a:spcPts val="0"/>
              </a:spcBef>
              <a:spcAft>
                <a:spcPts val="0"/>
              </a:spcAft>
              <a:buSzPts val="1800"/>
              <a:buChar char="●"/>
            </a:pPr>
            <a:r>
              <a:rPr lang="en"/>
              <a:t>Roselynn </a:t>
            </a:r>
            <a:r>
              <a:rPr lang="en" err="1"/>
              <a:t>Verwoord</a:t>
            </a:r>
            <a:endParaRPr err="1"/>
          </a:p>
        </p:txBody>
      </p:sp>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a:spcBef>
                <a:spcPts val="0"/>
              </a:spcBef>
              <a:spcAft>
                <a:spcPts val="0"/>
              </a:spcAft>
              <a:buNone/>
            </a:pPr>
            <a:r>
              <a:rPr lang="en"/>
              <a:t>Acknowledgements</a:t>
            </a:r>
            <a:endParaRPr lang="en-US"/>
          </a:p>
        </p:txBody>
      </p:sp>
    </p:spTree>
    <p:extLst>
      <p:ext uri="{BB962C8B-B14F-4D97-AF65-F5344CB8AC3E}">
        <p14:creationId xmlns:p14="http://schemas.microsoft.com/office/powerpoint/2010/main" val="304737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Outline</a:t>
            </a:r>
            <a:endParaRPr/>
          </a:p>
        </p:txBody>
      </p:sp>
      <p:sp>
        <p:nvSpPr>
          <p:cNvPr id="60" name="Google Shape;6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we already know: tidbits from UBC Academic Experience Survey</a:t>
            </a:r>
            <a:endParaRPr lang="en-US"/>
          </a:p>
          <a:p>
            <a:pPr>
              <a:buChar char="-"/>
            </a:pPr>
            <a:r>
              <a:rPr lang="en"/>
              <a:t>How student feedback is collected</a:t>
            </a:r>
            <a:endParaRPr/>
          </a:p>
          <a:p>
            <a:pPr marL="914400" lvl="1" indent="-317500" algn="l" rtl="0">
              <a:spcBef>
                <a:spcPts val="0"/>
              </a:spcBef>
              <a:spcAft>
                <a:spcPts val="0"/>
              </a:spcAft>
              <a:buSzPts val="1400"/>
              <a:buChar char="-"/>
            </a:pPr>
            <a:r>
              <a:rPr lang="en"/>
              <a:t>Poll/discussion around what folks are currently doing, sharing ways folks currently get feedback</a:t>
            </a:r>
            <a:endParaRPr/>
          </a:p>
          <a:p>
            <a:pPr marL="457200" lvl="0" indent="-342900" algn="l" rtl="0">
              <a:spcBef>
                <a:spcPts val="0"/>
              </a:spcBef>
              <a:spcAft>
                <a:spcPts val="0"/>
              </a:spcAft>
              <a:buSzPts val="1800"/>
              <a:buChar char="-"/>
            </a:pPr>
            <a:r>
              <a:rPr lang="en"/>
              <a:t>Students as Partners</a:t>
            </a:r>
            <a:endParaRPr/>
          </a:p>
          <a:p>
            <a:pPr marL="914400" lvl="1" indent="-317500" algn="l" rtl="0">
              <a:spcBef>
                <a:spcPts val="0"/>
              </a:spcBef>
              <a:spcAft>
                <a:spcPts val="0"/>
              </a:spcAft>
              <a:buSzPts val="1400"/>
              <a:buChar char="-"/>
            </a:pPr>
            <a:r>
              <a:rPr lang="en"/>
              <a:t>Overview</a:t>
            </a:r>
            <a:endParaRPr/>
          </a:p>
          <a:p>
            <a:pPr marL="914400" lvl="1" indent="-317500" algn="l" rtl="0">
              <a:spcBef>
                <a:spcPts val="0"/>
              </a:spcBef>
              <a:spcAft>
                <a:spcPts val="0"/>
              </a:spcAft>
              <a:buSzPts val="1400"/>
              <a:buChar char="-"/>
            </a:pPr>
            <a:r>
              <a:rPr lang="en"/>
              <a:t>Activity or reflection - where are you on the ladder?</a:t>
            </a:r>
            <a:endParaRPr/>
          </a:p>
          <a:p>
            <a:pPr marL="914400" lvl="1" indent="-317500" algn="l" rtl="0">
              <a:spcBef>
                <a:spcPts val="0"/>
              </a:spcBef>
              <a:spcAft>
                <a:spcPts val="0"/>
              </a:spcAft>
              <a:buSzPts val="1400"/>
              <a:buChar char="-"/>
            </a:pPr>
            <a:r>
              <a:rPr lang="en"/>
              <a:t>Examples (videos)</a:t>
            </a:r>
            <a:endParaRPr/>
          </a:p>
          <a:p>
            <a:pPr>
              <a:lnSpc>
                <a:spcPct val="114999"/>
              </a:lnSpc>
              <a:buChar char="-"/>
            </a:pPr>
            <a:r>
              <a:rPr lang="en"/>
              <a:t>Examples of Student Voice in Course Design</a:t>
            </a:r>
          </a:p>
          <a:p>
            <a:pPr>
              <a:lnSpc>
                <a:spcPct val="114999"/>
              </a:lnSpc>
              <a:buChar char="-"/>
            </a:pPr>
            <a:r>
              <a:rPr lang="en"/>
              <a:t>Sharing Student Voices</a:t>
            </a:r>
          </a:p>
          <a:p>
            <a:pPr>
              <a:lnSpc>
                <a:spcPct val="114999"/>
              </a:lnSpc>
              <a:buChar char="-"/>
            </a:pPr>
            <a:r>
              <a:rPr lang="en"/>
              <a:t>Discussion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C7CB-32BC-1DFB-B02B-F4C10639531A}"/>
              </a:ext>
            </a:extLst>
          </p:cNvPr>
          <p:cNvSpPr>
            <a:spLocks noGrp="1"/>
          </p:cNvSpPr>
          <p:nvPr>
            <p:ph type="title"/>
          </p:nvPr>
        </p:nvSpPr>
        <p:spPr/>
        <p:txBody>
          <a:bodyPr>
            <a:normAutofit fontScale="90000"/>
          </a:bodyPr>
          <a:lstStyle/>
          <a:p>
            <a:r>
              <a:rPr lang="en-US"/>
              <a:t>Today's session</a:t>
            </a:r>
          </a:p>
        </p:txBody>
      </p:sp>
      <p:sp>
        <p:nvSpPr>
          <p:cNvPr id="3" name="Text Placeholder 2">
            <a:extLst>
              <a:ext uri="{FF2B5EF4-FFF2-40B4-BE49-F238E27FC236}">
                <a16:creationId xmlns:a16="http://schemas.microsoft.com/office/drawing/2014/main" id="{B64F45FE-8E8C-B116-F240-5CCD2FD44107}"/>
              </a:ext>
            </a:extLst>
          </p:cNvPr>
          <p:cNvSpPr>
            <a:spLocks noGrp="1"/>
          </p:cNvSpPr>
          <p:nvPr>
            <p:ph type="body" idx="1"/>
          </p:nvPr>
        </p:nvSpPr>
        <p:spPr/>
        <p:txBody>
          <a:bodyPr/>
          <a:lstStyle/>
          <a:p>
            <a:pPr>
              <a:lnSpc>
                <a:spcPct val="114999"/>
              </a:lnSpc>
              <a:buNone/>
            </a:pPr>
            <a:endParaRPr lang="en-US"/>
          </a:p>
          <a:p>
            <a:pPr>
              <a:lnSpc>
                <a:spcPct val="114999"/>
              </a:lnSpc>
            </a:pPr>
            <a:r>
              <a:rPr lang="en-US"/>
              <a:t>Outline what we know already from students here at UBC</a:t>
            </a:r>
          </a:p>
          <a:p>
            <a:pPr>
              <a:lnSpc>
                <a:spcPct val="114999"/>
              </a:lnSpc>
            </a:pPr>
            <a:r>
              <a:rPr lang="en-US"/>
              <a:t>Reflect on how we collect student feedback, methods etc.</a:t>
            </a:r>
            <a:endParaRPr lang="en-US">
              <a:solidFill>
                <a:srgbClr val="000000"/>
              </a:solidFill>
            </a:endParaRPr>
          </a:p>
          <a:p>
            <a:pPr>
              <a:lnSpc>
                <a:spcPct val="114999"/>
              </a:lnSpc>
            </a:pPr>
            <a:r>
              <a:rPr lang="en-US"/>
              <a:t>Explore the Ladder of Participation</a:t>
            </a:r>
          </a:p>
          <a:p>
            <a:pPr>
              <a:lnSpc>
                <a:spcPct val="114999"/>
              </a:lnSpc>
            </a:pPr>
            <a:r>
              <a:rPr lang="en-US"/>
              <a:t>Explore course designs that have incorporated the student voice</a:t>
            </a:r>
            <a:endParaRPr lang="en-US">
              <a:solidFill>
                <a:srgbClr val="000000"/>
              </a:solidFill>
            </a:endParaRPr>
          </a:p>
          <a:p>
            <a:pPr>
              <a:lnSpc>
                <a:spcPct val="114999"/>
              </a:lnSpc>
            </a:pPr>
            <a:r>
              <a:rPr lang="en-US"/>
              <a:t>Discuss ways of incorporating more student voices into your course design process</a:t>
            </a:r>
          </a:p>
          <a:p>
            <a:pPr>
              <a:lnSpc>
                <a:spcPct val="114999"/>
              </a:lnSpc>
            </a:pPr>
            <a:endParaRPr lang="en-US"/>
          </a:p>
          <a:p>
            <a:pPr marL="114300" indent="0">
              <a:lnSpc>
                <a:spcPct val="114999"/>
              </a:lnSpc>
              <a:buNone/>
            </a:pPr>
            <a:r>
              <a:rPr lang="en-US" b="1"/>
              <a:t>🥅 Goal for the session</a:t>
            </a:r>
            <a:r>
              <a:rPr lang="en-US"/>
              <a:t> is to inspire you to move up the Ladder of Participation!</a:t>
            </a:r>
          </a:p>
          <a:p>
            <a:pPr marL="114300" indent="0">
              <a:lnSpc>
                <a:spcPct val="114999"/>
              </a:lnSpc>
              <a:buNone/>
            </a:pPr>
            <a:endParaRPr lang="en-US"/>
          </a:p>
          <a:p>
            <a:pPr marL="114300" indent="0">
              <a:lnSpc>
                <a:spcPct val="114999"/>
              </a:lnSpc>
              <a:buNone/>
            </a:pPr>
            <a:endParaRPr lang="en-US"/>
          </a:p>
        </p:txBody>
      </p:sp>
    </p:spTree>
    <p:extLst>
      <p:ext uri="{BB962C8B-B14F-4D97-AF65-F5344CB8AC3E}">
        <p14:creationId xmlns:p14="http://schemas.microsoft.com/office/powerpoint/2010/main" val="383674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feedback from UBC</a:t>
            </a:r>
            <a:endParaRPr/>
          </a:p>
        </p:txBody>
      </p:sp>
      <p:sp>
        <p:nvSpPr>
          <p:cNvPr id="66" name="Google Shape;66;p15"/>
          <p:cNvSpPr txBox="1">
            <a:spLocks noGrp="1"/>
          </p:cNvSpPr>
          <p:nvPr>
            <p:ph type="body" idx="1"/>
          </p:nvPr>
        </p:nvSpPr>
        <p:spPr>
          <a:xfrm>
            <a:off x="311700" y="1152475"/>
            <a:ext cx="4851938" cy="3416400"/>
          </a:xfrm>
          <a:prstGeom prst="rect">
            <a:avLst/>
          </a:prstGeom>
        </p:spPr>
        <p:txBody>
          <a:bodyPr spcFirstLastPara="1" wrap="square" lIns="91425" tIns="91425" rIns="91425" bIns="91425" anchor="t" anchorCtr="0">
            <a:normAutofit fontScale="85000" lnSpcReduction="20000"/>
          </a:bodyPr>
          <a:lstStyle/>
          <a:p>
            <a:pPr marL="0" indent="0">
              <a:buNone/>
            </a:pPr>
            <a:r>
              <a:rPr lang="en"/>
              <a:t>Interesting tidbits from </a:t>
            </a:r>
            <a:endParaRPr lang="en-US">
              <a:solidFill>
                <a:schemeClr val="hlink"/>
              </a:solidFill>
            </a:endParaRPr>
          </a:p>
          <a:p>
            <a:pPr marL="0" lvl="0" indent="0" algn="l">
              <a:lnSpc>
                <a:spcPct val="114999"/>
              </a:lnSpc>
              <a:spcBef>
                <a:spcPts val="0"/>
              </a:spcBef>
              <a:spcAft>
                <a:spcPts val="0"/>
              </a:spcAft>
              <a:buNone/>
            </a:pPr>
            <a:r>
              <a:rPr lang="en" u="sng">
                <a:solidFill>
                  <a:schemeClr val="hlink"/>
                </a:solidFill>
                <a:hlinkClick r:id="rId3">
                  <a:extLst>
                    <a:ext uri="{A12FA001-AC4F-418D-AE19-62706E023703}">
                      <ahyp:hlinkClr xmlns:ahyp="http://schemas.microsoft.com/office/drawing/2018/hyperlinkcolor" val="tx"/>
                    </a:ext>
                  </a:extLst>
                </a:hlinkClick>
              </a:rPr>
              <a:t>2023 Academic Experience Survey Results</a:t>
            </a:r>
            <a:endParaRPr>
              <a:solidFill>
                <a:schemeClr val="hlink"/>
              </a:solidFill>
            </a:endParaRPr>
          </a:p>
          <a:p>
            <a:pPr marL="285750" indent="-285750">
              <a:lnSpc>
                <a:spcPct val="114999"/>
              </a:lnSpc>
            </a:pPr>
            <a:r>
              <a:rPr lang="en">
                <a:solidFill>
                  <a:schemeClr val="tx1"/>
                </a:solidFill>
              </a:rPr>
              <a:t>3,413 student responses from UBC-V</a:t>
            </a:r>
          </a:p>
          <a:p>
            <a:pPr marL="0" indent="0">
              <a:lnSpc>
                <a:spcPct val="114999"/>
              </a:lnSpc>
              <a:buNone/>
            </a:pPr>
            <a:endParaRPr lang="en" u="sng">
              <a:solidFill>
                <a:schemeClr val="hlink"/>
              </a:solidFill>
            </a:endParaRPr>
          </a:p>
          <a:p>
            <a:pPr marL="0" indent="0">
              <a:lnSpc>
                <a:spcPct val="114999"/>
              </a:lnSpc>
              <a:buNone/>
            </a:pPr>
            <a:r>
              <a:rPr lang="en" sz="1700" i="1"/>
              <a:t>The classroom was the most common site of discrimination on campus. </a:t>
            </a:r>
            <a:r>
              <a:rPr lang="en" sz="1700"/>
              <a:t>[p. 14] </a:t>
            </a:r>
            <a:endParaRPr sz="1700"/>
          </a:p>
          <a:p>
            <a:pPr marL="457200" lvl="0" indent="-361950" algn="l" rtl="0">
              <a:spcBef>
                <a:spcPts val="1200"/>
              </a:spcBef>
              <a:spcAft>
                <a:spcPts val="0"/>
              </a:spcAft>
              <a:buSzPts val="2100"/>
            </a:pPr>
            <a:r>
              <a:rPr lang="en" sz="2100" u="sng">
                <a:solidFill>
                  <a:schemeClr val="hlink"/>
                </a:solidFill>
                <a:hlinkClick r:id="rId4">
                  <a:extLst>
                    <a:ext uri="{A12FA001-AC4F-418D-AE19-62706E023703}">
                      <ahyp:hlinkClr xmlns:ahyp="http://schemas.microsoft.com/office/drawing/2018/hyperlinkcolor" val="tx"/>
                    </a:ext>
                  </a:extLst>
                </a:hlinkClick>
              </a:rPr>
              <a:t>inclusiveteaching.ctlt.ubc.ca</a:t>
            </a:r>
            <a:endParaRPr sz="2100">
              <a:solidFill>
                <a:schemeClr val="hlink"/>
              </a:solidFill>
            </a:endParaRPr>
          </a:p>
          <a:p>
            <a:pPr lvl="1">
              <a:lnSpc>
                <a:spcPct val="114999"/>
              </a:lnSpc>
              <a:spcBef>
                <a:spcPts val="1200"/>
              </a:spcBef>
              <a:buSzPts val="2100"/>
            </a:pPr>
            <a:r>
              <a:rPr lang="en" sz="1700">
                <a:solidFill>
                  <a:schemeClr val="tx1"/>
                </a:solidFill>
              </a:rPr>
              <a:t>Foundational content along with tips on creating an inclusive classroom environment, having difficult conversations and microaggressions in the classroom</a:t>
            </a:r>
          </a:p>
          <a:p>
            <a:pPr lvl="1">
              <a:lnSpc>
                <a:spcPct val="114999"/>
              </a:lnSpc>
              <a:spcBef>
                <a:spcPts val="1200"/>
              </a:spcBef>
              <a:buSzPts val="2100"/>
            </a:pPr>
            <a:r>
              <a:rPr lang="en" sz="1700">
                <a:solidFill>
                  <a:schemeClr val="tx1"/>
                </a:solidFill>
              </a:rPr>
              <a:t>Professional development events</a:t>
            </a:r>
          </a:p>
          <a:p>
            <a:pPr indent="-361950">
              <a:lnSpc>
                <a:spcPct val="114999"/>
              </a:lnSpc>
              <a:spcBef>
                <a:spcPts val="1200"/>
              </a:spcBef>
              <a:buSzPts val="2100"/>
            </a:pPr>
            <a:endParaRPr lang="en" sz="2100" u="sng">
              <a:solidFill>
                <a:srgbClr val="0097A7"/>
              </a:solidFill>
            </a:endParaRPr>
          </a:p>
          <a:p>
            <a:pPr marL="0" indent="0">
              <a:spcBef>
                <a:spcPts val="1200"/>
              </a:spcBef>
              <a:spcAft>
                <a:spcPts val="1200"/>
              </a:spcAft>
              <a:buNone/>
            </a:pPr>
            <a:endParaRPr lang="en-US"/>
          </a:p>
        </p:txBody>
      </p:sp>
      <p:pic>
        <p:nvPicPr>
          <p:cNvPr id="2" name="Picture 1" descr="A group of people sitting at tables in a room with a glass railing&#10;&#10;Description automatically generated">
            <a:extLst>
              <a:ext uri="{FF2B5EF4-FFF2-40B4-BE49-F238E27FC236}">
                <a16:creationId xmlns:a16="http://schemas.microsoft.com/office/drawing/2014/main" id="{0A12FA35-B40E-67CA-1F2D-76E0212ED9A2}"/>
              </a:ext>
            </a:extLst>
          </p:cNvPr>
          <p:cNvPicPr>
            <a:picLocks noChangeAspect="1"/>
          </p:cNvPicPr>
          <p:nvPr/>
        </p:nvPicPr>
        <p:blipFill>
          <a:blip r:embed="rId5"/>
          <a:stretch>
            <a:fillRect/>
          </a:stretch>
        </p:blipFill>
        <p:spPr>
          <a:xfrm>
            <a:off x="5325769" y="359229"/>
            <a:ext cx="3276732" cy="44304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feedback from UBC</a:t>
            </a:r>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indent="0">
              <a:buNone/>
            </a:pPr>
            <a:r>
              <a:rPr lang="en"/>
              <a:t>More from </a:t>
            </a:r>
            <a:r>
              <a:rPr lang="en" u="sng">
                <a:solidFill>
                  <a:schemeClr val="hlink"/>
                </a:solidFill>
                <a:hlinkClick r:id="rId3">
                  <a:extLst>
                    <a:ext uri="{A12FA001-AC4F-418D-AE19-62706E023703}">
                      <ahyp:hlinkClr xmlns:ahyp="http://schemas.microsoft.com/office/drawing/2018/hyperlinkcolor" val="tx"/>
                    </a:ext>
                  </a:extLst>
                </a:hlinkClick>
              </a:rPr>
              <a:t>2023 Academic Experience Survey Results</a:t>
            </a:r>
            <a:endParaRPr>
              <a:solidFill>
                <a:schemeClr val="hlink"/>
              </a:solidFill>
            </a:endParaRPr>
          </a:p>
          <a:p>
            <a:pPr indent="0">
              <a:spcBef>
                <a:spcPts val="1200"/>
              </a:spcBef>
              <a:buNone/>
            </a:pPr>
            <a:r>
              <a:rPr lang="en" sz="1700" i="1"/>
              <a:t>More than half of students (51%) indicate that they would prefer if courses provided more flexibility in terms of assessment, with weighting of assessments, variety of methods, and flexibility of due dates being the most pertinent types.</a:t>
            </a:r>
            <a:r>
              <a:rPr lang="en" sz="1700"/>
              <a:t> </a:t>
            </a:r>
            <a:endParaRPr sz="1700"/>
          </a:p>
          <a:p>
            <a:pPr marL="457200" lvl="0" indent="-351790" algn="l" rtl="0">
              <a:spcBef>
                <a:spcPts val="1200"/>
              </a:spcBef>
              <a:spcAft>
                <a:spcPts val="0"/>
              </a:spcAft>
              <a:buSzPct val="100000"/>
              <a:buChar char="➔"/>
            </a:pPr>
            <a:r>
              <a:rPr lang="en" sz="2100"/>
              <a:t>Consider allowing options for assessment, with a framework and guidance</a:t>
            </a:r>
            <a:endParaRPr sz="2100"/>
          </a:p>
          <a:p>
            <a:pPr marL="457200" lvl="0" indent="-351790" algn="l" rtl="0">
              <a:spcBef>
                <a:spcPts val="0"/>
              </a:spcBef>
              <a:spcAft>
                <a:spcPts val="0"/>
              </a:spcAft>
              <a:buSzPct val="100000"/>
              <a:buChar char="➔"/>
            </a:pPr>
            <a:r>
              <a:rPr lang="en" sz="2100"/>
              <a:t>Alternative/Authentic Assessment</a:t>
            </a:r>
            <a:endParaRPr sz="2100"/>
          </a:p>
          <a:p>
            <a:pPr marL="457200" lvl="0" indent="-351790" algn="l" rtl="0">
              <a:spcBef>
                <a:spcPts val="0"/>
              </a:spcBef>
              <a:spcAft>
                <a:spcPts val="0"/>
              </a:spcAft>
              <a:buSzPct val="100000"/>
              <a:buChar char="➔"/>
            </a:pPr>
            <a:r>
              <a:rPr lang="en" sz="2100" u="sng">
                <a:solidFill>
                  <a:schemeClr val="hlink"/>
                </a:solidFill>
                <a:hlinkClick r:id="rId4">
                  <a:extLst>
                    <a:ext uri="{A12FA001-AC4F-418D-AE19-62706E023703}">
                      <ahyp:hlinkClr xmlns:ahyp="http://schemas.microsoft.com/office/drawing/2018/hyperlinkcolor" val="tx"/>
                    </a:ext>
                  </a:extLst>
                </a:hlinkClick>
              </a:rPr>
              <a:t>Flexible deadline policy</a:t>
            </a:r>
            <a:r>
              <a:rPr lang="en" sz="2100"/>
              <a:t> (proactive) vs reactively responding to requests</a:t>
            </a:r>
            <a:endParaRPr sz="2100"/>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feedback from UBC</a:t>
            </a:r>
            <a:endParaRPr/>
          </a:p>
        </p:txBody>
      </p:sp>
      <p:sp>
        <p:nvSpPr>
          <p:cNvPr id="78" name="Google Shape;78;p17"/>
          <p:cNvSpPr txBox="1">
            <a:spLocks noGrp="1"/>
          </p:cNvSpPr>
          <p:nvPr>
            <p:ph type="body" idx="1"/>
          </p:nvPr>
        </p:nvSpPr>
        <p:spPr>
          <a:xfrm>
            <a:off x="311700" y="1014209"/>
            <a:ext cx="5838237" cy="3416400"/>
          </a:xfrm>
          <a:prstGeom prst="rect">
            <a:avLst/>
          </a:prstGeom>
        </p:spPr>
        <p:txBody>
          <a:bodyPr spcFirstLastPara="1" wrap="square" lIns="91425" tIns="91425" rIns="91425" bIns="91425" anchor="t" anchorCtr="0">
            <a:normAutofit fontScale="92500"/>
          </a:bodyPr>
          <a:lstStyle/>
          <a:p>
            <a:pPr marL="0" indent="0">
              <a:buNone/>
            </a:pPr>
            <a:r>
              <a:rPr lang="en"/>
              <a:t>Last tidbit from </a:t>
            </a:r>
            <a:r>
              <a:rPr lang="en" u="sng">
                <a:solidFill>
                  <a:schemeClr val="hlink"/>
                </a:solidFill>
                <a:hlinkClick r:id="rId3">
                  <a:extLst>
                    <a:ext uri="{A12FA001-AC4F-418D-AE19-62706E023703}">
                      <ahyp:hlinkClr xmlns:ahyp="http://schemas.microsoft.com/office/drawing/2018/hyperlinkcolor" val="tx"/>
                    </a:ext>
                  </a:extLst>
                </a:hlinkClick>
              </a:rPr>
              <a:t>2023 Academic Experience Survey Results</a:t>
            </a:r>
            <a:endParaRPr>
              <a:solidFill>
                <a:schemeClr val="hlink"/>
              </a:solidFill>
              <a:hlinkClick r:id="rId3">
                <a:extLst>
                  <a:ext uri="{A12FA001-AC4F-418D-AE19-62706E023703}">
                    <ahyp:hlinkClr xmlns:ahyp="http://schemas.microsoft.com/office/drawing/2018/hyperlinkcolor" val="tx"/>
                  </a:ext>
                </a:extLst>
              </a:hlinkClick>
            </a:endParaRPr>
          </a:p>
          <a:p>
            <a:pPr indent="0">
              <a:spcBef>
                <a:spcPts val="1200"/>
              </a:spcBef>
              <a:buNone/>
            </a:pPr>
            <a:r>
              <a:rPr lang="en" sz="1700" i="1"/>
              <a:t>56% of respondents believe that they receive grades for their coursework in a timely manner prior to final examinations </a:t>
            </a:r>
            <a:br>
              <a:rPr lang="en" sz="1700"/>
            </a:br>
            <a:endParaRPr sz="1700"/>
          </a:p>
          <a:p>
            <a:pPr indent="-361950">
              <a:spcBef>
                <a:spcPts val="1200"/>
              </a:spcBef>
              <a:buSzPts val="2100"/>
              <a:buChar char="➔"/>
            </a:pPr>
            <a:r>
              <a:rPr lang="en" sz="2100">
                <a:solidFill>
                  <a:srgbClr val="595959"/>
                </a:solidFill>
              </a:rPr>
              <a:t>Set clear grading timelines </a:t>
            </a:r>
            <a:endParaRPr lang="en" sz="2100"/>
          </a:p>
          <a:p>
            <a:pPr indent="-361950">
              <a:lnSpc>
                <a:spcPct val="114999"/>
              </a:lnSpc>
              <a:spcBef>
                <a:spcPts val="1200"/>
              </a:spcBef>
              <a:buSzPts val="2100"/>
              <a:buChar char="➔"/>
            </a:pPr>
            <a:r>
              <a:rPr lang="en" sz="2100"/>
              <a:t>use tools to help, like </a:t>
            </a:r>
            <a:r>
              <a:rPr lang="en" sz="2100" err="1"/>
              <a:t>Speedgrader</a:t>
            </a:r>
            <a:r>
              <a:rPr lang="en" sz="2100"/>
              <a:t> and Rubrics</a:t>
            </a:r>
          </a:p>
          <a:p>
            <a:pPr marL="457200" lvl="0" indent="-361950" algn="l">
              <a:lnSpc>
                <a:spcPct val="114999"/>
              </a:lnSpc>
              <a:spcBef>
                <a:spcPts val="1200"/>
              </a:spcBef>
              <a:spcAft>
                <a:spcPts val="0"/>
              </a:spcAft>
              <a:buSzPts val="2100"/>
              <a:buChar char="➔"/>
            </a:pPr>
            <a:r>
              <a:rPr lang="en" sz="2100"/>
              <a:t>encourage peer feedback</a:t>
            </a:r>
          </a:p>
          <a:p>
            <a:pPr indent="-361950">
              <a:lnSpc>
                <a:spcPct val="114999"/>
              </a:lnSpc>
              <a:spcBef>
                <a:spcPts val="1200"/>
              </a:spcBef>
              <a:buSzPts val="2100"/>
              <a:buChar char="➔"/>
            </a:pPr>
            <a:endParaRPr lang="en" sz="2100"/>
          </a:p>
        </p:txBody>
      </p:sp>
      <p:sp>
        <p:nvSpPr>
          <p:cNvPr id="79" name="Google Shape;79;p17"/>
          <p:cNvSpPr txBox="1"/>
          <p:nvPr/>
        </p:nvSpPr>
        <p:spPr>
          <a:xfrm>
            <a:off x="6148945" y="1570926"/>
            <a:ext cx="2865296" cy="2311141"/>
          </a:xfrm>
          <a:prstGeom prst="rect">
            <a:avLst/>
          </a:prstGeom>
          <a:solidFill>
            <a:srgbClr val="FFE9CD"/>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100" i="1">
                <a:solidFill>
                  <a:schemeClr val="dk2"/>
                </a:solidFill>
              </a:rPr>
              <a:t>"Regular feedback helps learners efficiently direct their attention and energies, helps them avoid major errors and dead ends, and keeps them from learning things they later will have to unlearn at great cost. It also can serve as a motivating form of interaction between teacher and learner, and among learners. When students learn to internalize the voice of the 'coach,' they can begin to give themselves corrective feedback"</a:t>
            </a:r>
            <a:r>
              <a:rPr lang="en" sz="1100">
                <a:solidFill>
                  <a:schemeClr val="dk2"/>
                </a:solidFill>
              </a:rPr>
              <a:t> (</a:t>
            </a:r>
            <a:r>
              <a:rPr lang="en" sz="1100" u="sng">
                <a:solidFill>
                  <a:schemeClr val="hlink"/>
                </a:solidFill>
                <a:hlinkClick r:id="rId4"/>
              </a:rPr>
              <a:t>Angelo, 1993, p. 6</a:t>
            </a:r>
            <a:r>
              <a:rPr lang="en" sz="1100">
                <a:solidFill>
                  <a:schemeClr val="dk2"/>
                </a:solidFill>
              </a:rPr>
              <a:t>).</a:t>
            </a:r>
            <a:endParaRPr sz="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your own feedback</a:t>
            </a:r>
            <a:endParaRPr/>
          </a:p>
        </p:txBody>
      </p:sp>
      <p:sp>
        <p:nvSpPr>
          <p:cNvPr id="85" name="Google Shape;85;p18"/>
          <p:cNvSpPr txBox="1">
            <a:spLocks noGrp="1"/>
          </p:cNvSpPr>
          <p:nvPr>
            <p:ph type="body" idx="1"/>
          </p:nvPr>
        </p:nvSpPr>
        <p:spPr>
          <a:xfrm>
            <a:off x="280525" y="11446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t>Student Experience of Instruction (SEI)</a:t>
            </a:r>
            <a:endParaRPr b="1"/>
          </a:p>
          <a:p>
            <a:pPr lvl="0" indent="-308610" algn="l">
              <a:spcBef>
                <a:spcPts val="1200"/>
              </a:spcBef>
              <a:spcAft>
                <a:spcPts val="0"/>
              </a:spcAft>
              <a:buSzPct val="100000"/>
            </a:pPr>
            <a:r>
              <a:rPr lang="en"/>
              <a:t>Breakdown of instructor dashboard: </a:t>
            </a:r>
            <a:r>
              <a:rPr lang="en-US" u="sng">
                <a:solidFill>
                  <a:schemeClr val="hlink"/>
                </a:solidFill>
                <a:hlinkClick r:id="rId3">
                  <a:extLst>
                    <a:ext uri="{A12FA001-AC4F-418D-AE19-62706E023703}">
                      <ahyp:hlinkClr xmlns:ahyp="http://schemas.microsoft.com/office/drawing/2018/hyperlinkcolor" val="tx"/>
                    </a:ext>
                  </a:extLst>
                </a:hlinkClick>
              </a:rPr>
              <a:t>https://www.youtube.com/watch?v=QVg1Df0nejQ</a:t>
            </a:r>
            <a:endParaRPr lang="en-US">
              <a:solidFill>
                <a:schemeClr val="hlink"/>
              </a:solidFill>
            </a:endParaRPr>
          </a:p>
          <a:p>
            <a:pPr marL="0" lvl="0" indent="0" algn="l" rtl="0">
              <a:lnSpc>
                <a:spcPct val="114999"/>
              </a:lnSpc>
              <a:spcBef>
                <a:spcPts val="1200"/>
              </a:spcBef>
              <a:spcAft>
                <a:spcPts val="0"/>
              </a:spcAft>
              <a:buNone/>
            </a:pPr>
            <a:r>
              <a:rPr lang="en" b="1"/>
              <a:t>Mid-course feedback</a:t>
            </a:r>
            <a:endParaRPr b="1"/>
          </a:p>
          <a:p>
            <a:pPr marL="457200" lvl="0" indent="-308610" algn="l" rtl="0">
              <a:spcBef>
                <a:spcPts val="1200"/>
              </a:spcBef>
              <a:spcAft>
                <a:spcPts val="0"/>
              </a:spcAft>
              <a:buSzPct val="100000"/>
              <a:buChar char="●"/>
            </a:pPr>
            <a:r>
              <a:rPr lang="en-US" u="sng">
                <a:solidFill>
                  <a:schemeClr val="hlink"/>
                </a:solidFill>
                <a:hlinkClick r:id="rId4">
                  <a:extLst>
                    <a:ext uri="{A12FA001-AC4F-418D-AE19-62706E023703}">
                      <ahyp:hlinkClr xmlns:ahyp="http://schemas.microsoft.com/office/drawing/2018/hyperlinkcolor" val="tx"/>
                    </a:ext>
                  </a:extLst>
                </a:hlinkClick>
              </a:rPr>
              <a:t>https://midterm.teacheval.ubc.ca/</a:t>
            </a:r>
            <a:endParaRPr lang="en-US">
              <a:solidFill>
                <a:schemeClr val="hlink"/>
              </a:solidFill>
            </a:endParaRPr>
          </a:p>
          <a:p>
            <a:pPr marL="0" lvl="0" indent="0" algn="l" rtl="0">
              <a:spcBef>
                <a:spcPts val="1200"/>
              </a:spcBef>
              <a:spcAft>
                <a:spcPts val="0"/>
              </a:spcAft>
              <a:buNone/>
            </a:pPr>
            <a:r>
              <a:rPr lang="en" b="1"/>
              <a:t>Informal opportunities for feedback</a:t>
            </a:r>
            <a:endParaRPr b="1"/>
          </a:p>
          <a:p>
            <a:pPr marL="457200" lvl="0" indent="-308610" algn="l" rtl="0">
              <a:spcBef>
                <a:spcPts val="1200"/>
              </a:spcBef>
              <a:spcAft>
                <a:spcPts val="0"/>
              </a:spcAft>
              <a:buSzPct val="100000"/>
              <a:buChar char="●"/>
            </a:pPr>
            <a:r>
              <a:rPr lang="en"/>
              <a:t>One Minute Paper, Ticket out the Door, etc. for formative assessment data, self-analysis, open communication with instructor</a:t>
            </a:r>
            <a:endParaRPr/>
          </a:p>
          <a:p>
            <a:pPr marL="0" lvl="0" indent="0" algn="l" rtl="0">
              <a:spcBef>
                <a:spcPts val="1200"/>
              </a:spcBef>
              <a:spcAft>
                <a:spcPts val="0"/>
              </a:spcAft>
              <a:buNone/>
            </a:pPr>
            <a:r>
              <a:rPr lang="en" b="1"/>
              <a:t>Help students help you</a:t>
            </a:r>
            <a:endParaRPr b="1"/>
          </a:p>
          <a:p>
            <a:pPr indent="-308610">
              <a:spcBef>
                <a:spcPts val="1200"/>
              </a:spcBef>
              <a:buSzPct val="100000"/>
            </a:pPr>
            <a:r>
              <a:rPr lang="en"/>
              <a:t>Give them tips on providing </a:t>
            </a:r>
            <a:r>
              <a:rPr lang="en" u="sng">
                <a:solidFill>
                  <a:schemeClr val="hlink"/>
                </a:solidFill>
                <a:hlinkClick r:id="rId5">
                  <a:extLst>
                    <a:ext uri="{A12FA001-AC4F-418D-AE19-62706E023703}">
                      <ahyp:hlinkClr xmlns:ahyp="http://schemas.microsoft.com/office/drawing/2018/hyperlinkcolor" val="tx"/>
                    </a:ext>
                  </a:extLst>
                </a:hlinkClick>
              </a:rPr>
              <a:t>effective feedback</a:t>
            </a:r>
            <a:r>
              <a:rPr lang="en" u="sng">
                <a:solidFill>
                  <a:schemeClr val="hlink"/>
                </a:solidFill>
              </a:rPr>
              <a:t> (SEI website)</a:t>
            </a:r>
            <a:endParaRPr lang="en-US">
              <a:solidFill>
                <a:schemeClr val="hlink"/>
              </a:solidFill>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a:spcBef>
                <a:spcPts val="0"/>
              </a:spcBef>
              <a:spcAft>
                <a:spcPts val="0"/>
              </a:spcAft>
              <a:buNone/>
            </a:pPr>
            <a:r>
              <a:rPr lang="en"/>
              <a:t>Discussion</a:t>
            </a:r>
            <a:endParaRPr lang="en-US"/>
          </a:p>
        </p:txBody>
      </p:sp>
      <p:sp>
        <p:nvSpPr>
          <p:cNvPr id="85" name="Google Shape;85;p18"/>
          <p:cNvSpPr txBox="1">
            <a:spLocks noGrp="1"/>
          </p:cNvSpPr>
          <p:nvPr>
            <p:ph type="body" idx="1"/>
          </p:nvPr>
        </p:nvSpPr>
        <p:spPr>
          <a:xfrm>
            <a:off x="280525" y="1144675"/>
            <a:ext cx="8520600" cy="3416400"/>
          </a:xfrm>
          <a:prstGeom prst="rect">
            <a:avLst/>
          </a:prstGeom>
        </p:spPr>
        <p:txBody>
          <a:bodyPr spcFirstLastPara="1" wrap="square" lIns="91425" tIns="91425" rIns="91425" bIns="91425" anchor="t" anchorCtr="0">
            <a:normAutofit/>
          </a:bodyPr>
          <a:lstStyle/>
          <a:p>
            <a:pPr marL="0" indent="0">
              <a:lnSpc>
                <a:spcPct val="114999"/>
              </a:lnSpc>
              <a:spcBef>
                <a:spcPts val="1200"/>
              </a:spcBef>
              <a:spcAft>
                <a:spcPts val="1200"/>
              </a:spcAft>
              <a:buNone/>
            </a:pPr>
            <a:r>
              <a:rPr lang="en-US"/>
              <a:t>Did any of the survey results surprise you?</a:t>
            </a:r>
          </a:p>
          <a:p>
            <a:pPr marL="0" indent="0">
              <a:lnSpc>
                <a:spcPct val="114999"/>
              </a:lnSpc>
              <a:spcBef>
                <a:spcPts val="1200"/>
              </a:spcBef>
              <a:spcAft>
                <a:spcPts val="1200"/>
              </a:spcAft>
              <a:buNone/>
            </a:pPr>
            <a:r>
              <a:rPr lang="en-US"/>
              <a:t>How are you currently including student feedback in your course? What methods do you use?</a:t>
            </a:r>
          </a:p>
        </p:txBody>
      </p:sp>
    </p:spTree>
    <p:extLst>
      <p:ext uri="{BB962C8B-B14F-4D97-AF65-F5344CB8AC3E}">
        <p14:creationId xmlns:p14="http://schemas.microsoft.com/office/powerpoint/2010/main" val="40419817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02672239BA446A347E0CBD0A36212" ma:contentTypeVersion="17" ma:contentTypeDescription="Create a new document." ma:contentTypeScope="" ma:versionID="9b2b427a0fa937234434f88a86b85394">
  <xsd:schema xmlns:xsd="http://www.w3.org/2001/XMLSchema" xmlns:xs="http://www.w3.org/2001/XMLSchema" xmlns:p="http://schemas.microsoft.com/office/2006/metadata/properties" xmlns:ns2="bcad7345-0986-42e6-a7d0-ec2032191821" xmlns:ns3="7eba912e-e8a0-4612-93da-0772d3c4a6da" targetNamespace="http://schemas.microsoft.com/office/2006/metadata/properties" ma:root="true" ma:fieldsID="17b759fa40b7946892775c7dbdce0e6b" ns2:_="" ns3:_="">
    <xsd:import namespace="bcad7345-0986-42e6-a7d0-ec2032191821"/>
    <xsd:import namespace="7eba912e-e8a0-4612-93da-0772d3c4a6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d7345-0986-42e6-a7d0-ec2032191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ba912e-e8a0-4612-93da-0772d3c4a6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9477e3-8390-4d70-ad92-47c098d8662b}" ma:internalName="TaxCatchAll" ma:showField="CatchAllData" ma:web="7eba912e-e8a0-4612-93da-0772d3c4a6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ad7345-0986-42e6-a7d0-ec2032191821">
      <Terms xmlns="http://schemas.microsoft.com/office/infopath/2007/PartnerControls"/>
    </lcf76f155ced4ddcb4097134ff3c332f>
    <TaxCatchAll xmlns="7eba912e-e8a0-4612-93da-0772d3c4a6da" xsi:nil="true"/>
    <SharedWithUsers xmlns="7eba912e-e8a0-4612-93da-0772d3c4a6da">
      <UserInfo>
        <DisplayName>Cheng, John</DisplayName>
        <AccountId>53</AccountId>
        <AccountType/>
      </UserInfo>
      <UserInfo>
        <DisplayName>Verwoord, Roselynn</DisplayName>
        <AccountId>12</AccountId>
        <AccountType/>
      </UserInfo>
      <UserInfo>
        <DisplayName>Sharma, Rohil</DisplayName>
        <AccountId>84</AccountId>
        <AccountType/>
      </UserInfo>
      <UserInfo>
        <DisplayName>Hall, Marissa</DisplayName>
        <AccountId>13</AccountId>
        <AccountType/>
      </UserInfo>
      <UserInfo>
        <DisplayName>Dias, Manuel</DisplayName>
        <AccountId>21</AccountId>
        <AccountType/>
      </UserInfo>
    </SharedWithUsers>
  </documentManagement>
</p:properties>
</file>

<file path=customXml/itemProps1.xml><?xml version="1.0" encoding="utf-8"?>
<ds:datastoreItem xmlns:ds="http://schemas.openxmlformats.org/officeDocument/2006/customXml" ds:itemID="{21119BD3-D3F1-4DE9-B83D-A6665C1681D7}">
  <ds:schemaRefs>
    <ds:schemaRef ds:uri="7eba912e-e8a0-4612-93da-0772d3c4a6da"/>
    <ds:schemaRef ds:uri="bcad7345-0986-42e6-a7d0-ec20321918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4EDC66-C636-4EAB-A10B-1057FBB545E1}">
  <ds:schemaRefs>
    <ds:schemaRef ds:uri="http://schemas.microsoft.com/sharepoint/v3/contenttype/forms"/>
  </ds:schemaRefs>
</ds:datastoreItem>
</file>

<file path=customXml/itemProps3.xml><?xml version="1.0" encoding="utf-8"?>
<ds:datastoreItem xmlns:ds="http://schemas.openxmlformats.org/officeDocument/2006/customXml" ds:itemID="{0B6E2819-F3E0-43F2-9424-39D38108F478}">
  <ds:schemaRef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bcad7345-0986-42e6-a7d0-ec2032191821"/>
    <ds:schemaRef ds:uri="http://purl.org/dc/elements/1.1/"/>
    <ds:schemaRef ds:uri="http://schemas.microsoft.com/office/2006/documentManagement/types"/>
    <ds:schemaRef ds:uri="7eba912e-e8a0-4612-93da-0772d3c4a6d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TotalTime>
  <Words>1573</Words>
  <Application>Microsoft Office PowerPoint</Application>
  <PresentationFormat>On-screen Show (16:9)</PresentationFormat>
  <Paragraphs>138</Paragraphs>
  <Slides>26</Slides>
  <Notes>26</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Wingdings</vt:lpstr>
      <vt:lpstr>Roboto</vt:lpstr>
      <vt:lpstr>Simple Light</vt:lpstr>
      <vt:lpstr>PowerPoint Presentation</vt:lpstr>
      <vt:lpstr>PowerPoint Presentation</vt:lpstr>
      <vt:lpstr>Outline</vt:lpstr>
      <vt:lpstr>Today's session</vt:lpstr>
      <vt:lpstr>Student feedback from UBC</vt:lpstr>
      <vt:lpstr>Student feedback from UBC</vt:lpstr>
      <vt:lpstr>Student feedback from UBC</vt:lpstr>
      <vt:lpstr>Getting your own feedback</vt:lpstr>
      <vt:lpstr>Discussion</vt:lpstr>
      <vt:lpstr>Ladder of Participation</vt:lpstr>
      <vt:lpstr>Students as Partners - what, why</vt:lpstr>
      <vt:lpstr>Amplifying the student voice – Examples from SaP teams</vt:lpstr>
      <vt:lpstr>Amplifying the student voice – Examples from SaP teams </vt:lpstr>
      <vt:lpstr>Amplifying the student voice – Examples from SaP teams</vt:lpstr>
      <vt:lpstr>Amplifying the student voice – Examples from SaP teams</vt:lpstr>
      <vt:lpstr>Examples of student voices in course design</vt:lpstr>
      <vt:lpstr>Examples of student voices in course design </vt:lpstr>
      <vt:lpstr>Examples of student voices in course design </vt:lpstr>
      <vt:lpstr>Examples of student voices in course design </vt:lpstr>
      <vt:lpstr>Examples of student voices in course design </vt:lpstr>
      <vt:lpstr>Student Voices</vt:lpstr>
      <vt:lpstr>Student Voices</vt:lpstr>
      <vt:lpstr>Student Voices</vt:lpstr>
      <vt:lpstr>Discussion</vt:lpstr>
      <vt:lpstr>Learning Design Consultation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Cheng, John</cp:lastModifiedBy>
  <cp:revision>3</cp:revision>
  <dcterms:modified xsi:type="dcterms:W3CDTF">2024-06-06T17:02:39Z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0x010100F1302672239BA446A347E0CBD0A36212</vt:lpwstr>
  </property>
  <property fmtid="{D5CDD505-2E9C-101B-9397-08002B2CF9AE}" pid="3" name="MediaServiceImageTags">
    <vt:lpwstr/>
  </property>
</Properties>
</file>