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60" r:id="rId3"/>
    <p:sldId id="259" r:id="rId4"/>
    <p:sldId id="262" r:id="rId5"/>
    <p:sldId id="263" r:id="rId6"/>
    <p:sldId id="264" r:id="rId7"/>
    <p:sldId id="265" r:id="rId8"/>
    <p:sldId id="282" r:id="rId9"/>
    <p:sldId id="268" r:id="rId10"/>
    <p:sldId id="283" r:id="rId11"/>
    <p:sldId id="269" r:id="rId12"/>
    <p:sldId id="270" r:id="rId13"/>
    <p:sldId id="266" r:id="rId14"/>
    <p:sldId id="280" r:id="rId15"/>
    <p:sldId id="274" r:id="rId16"/>
    <p:sldId id="279" r:id="rId17"/>
    <p:sldId id="281" r:id="rId18"/>
    <p:sldId id="278" r:id="rId19"/>
    <p:sldId id="277" r:id="rId20"/>
    <p:sldId id="267" r:id="rId21"/>
    <p:sldId id="284" r:id="rId22"/>
    <p:sldId id="286" r:id="rId23"/>
    <p:sldId id="287" r:id="rId24"/>
    <p:sldId id="288" r:id="rId25"/>
    <p:sldId id="285" r:id="rId26"/>
    <p:sldId id="289" r:id="rId27"/>
    <p:sldId id="290" r:id="rId28"/>
    <p:sldId id="291" r:id="rId29"/>
    <p:sldId id="292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50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8403" y="945913"/>
            <a:ext cx="8637073" cy="2618554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8404" y="3564467"/>
            <a:ext cx="8637072" cy="1071095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90128-92B4-4567-A6F4-7DFF82C881C3}" type="datetimeFigureOut">
              <a:rPr lang="en-US" smtClean="0"/>
              <a:t>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7124" y="329307"/>
            <a:ext cx="5943668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24392" y="134930"/>
            <a:ext cx="811019" cy="503578"/>
          </a:xfrm>
        </p:spPr>
        <p:txBody>
          <a:bodyPr/>
          <a:lstStyle/>
          <a:p>
            <a:fld id="{90037553-555C-45E2-9794-C844EC4F41A7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19752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90128-92B4-4567-A6F4-7DFF82C881C3}" type="datetimeFigureOut">
              <a:rPr lang="en-US" smtClean="0"/>
              <a:t>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7553-555C-45E2-9794-C844EC4F41A7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Picture 14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1164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4709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30270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90128-92B4-4567-A6F4-7DFF82C881C3}" type="datetimeFigureOut">
              <a:rPr lang="en-US" smtClean="0"/>
              <a:t>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7553-555C-45E2-9794-C844EC4F41A7}" type="slidenum">
              <a:rPr lang="en-US" smtClean="0"/>
              <a:t>‹#›</a:t>
            </a:fld>
            <a:endParaRPr lang="en-US"/>
          </a:p>
        </p:txBody>
      </p:sp>
      <p:pic>
        <p:nvPicPr>
          <p:cNvPr id="17" name="Picture 16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59215" b="36435"/>
          <a:stretch/>
        </p:blipFill>
        <p:spPr>
          <a:xfrm rot="5400000">
            <a:off x="8642279" y="3046916"/>
            <a:ext cx="4663440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20384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80990128-92B4-4567-A6F4-7DFF82C881C3}" type="datetimeFigureOut">
              <a:rPr lang="en-US" smtClean="0"/>
              <a:t>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7553-555C-45E2-9794-C844EC4F41A7}" type="slidenum">
              <a:rPr lang="en-US" smtClean="0"/>
              <a:t>‹#›</a:t>
            </a:fld>
            <a:endParaRPr lang="en-US"/>
          </a:p>
        </p:txBody>
      </p:sp>
      <p:pic>
        <p:nvPicPr>
          <p:cNvPr id="24" name="Picture 2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2346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7" y="1756129"/>
            <a:ext cx="8619060" cy="2050065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9166" y="3806195"/>
            <a:ext cx="861906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90128-92B4-4567-A6F4-7DFF82C881C3}" type="datetimeFigureOut">
              <a:rPr lang="en-US" smtClean="0"/>
              <a:t>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7553-555C-45E2-9794-C844EC4F41A7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8869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1052" y="958037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9166" y="2165621"/>
            <a:ext cx="4645152" cy="329385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606" y="2171769"/>
            <a:ext cx="4645152" cy="32870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90128-92B4-4567-A6F4-7DFF82C881C3}" type="datetimeFigureOut">
              <a:rPr lang="en-US" smtClean="0"/>
              <a:t>1/28/2017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7553-555C-45E2-9794-C844EC4F41A7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5193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6" y="953336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9166" y="2169727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9166" y="2974448"/>
            <a:ext cx="4645152" cy="24938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4337" y="2173181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4337" y="2971669"/>
            <a:ext cx="4645152" cy="248719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90128-92B4-4567-A6F4-7DFF82C881C3}" type="datetimeFigureOut">
              <a:rPr lang="en-US" smtClean="0"/>
              <a:t>1/28/2017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7553-555C-45E2-9794-C844EC4F41A7}" type="slidenum">
              <a:rPr lang="en-US" smtClean="0"/>
              <a:t>‹#›</a:t>
            </a:fld>
            <a:endParaRPr lang="en-US"/>
          </a:p>
        </p:txBody>
      </p:sp>
      <p:pic>
        <p:nvPicPr>
          <p:cNvPr id="18" name="Picture 17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3432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90128-92B4-4567-A6F4-7DFF82C881C3}" type="datetimeFigureOut">
              <a:rPr lang="en-US" smtClean="0"/>
              <a:t>1/28/2017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7553-555C-45E2-9794-C844EC4F41A7}" type="slidenum">
              <a:rPr lang="en-US" smtClean="0"/>
              <a:t>‹#›</a:t>
            </a:fld>
            <a:endParaRPr lang="en-US"/>
          </a:p>
        </p:txBody>
      </p:sp>
      <p:pic>
        <p:nvPicPr>
          <p:cNvPr id="14" name="Picture 1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2987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90128-92B4-4567-A6F4-7DFF82C881C3}" type="datetimeFigureOut">
              <a:rPr lang="en-US" smtClean="0"/>
              <a:t>1/28/2017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7553-555C-45E2-9794-C844EC4F4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64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291" y="952578"/>
            <a:ext cx="3275013" cy="2322176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3334" y="952578"/>
            <a:ext cx="6012470" cy="4505221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4291" y="3274754"/>
            <a:ext cx="3275013" cy="2178918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90128-92B4-4567-A6F4-7DFF82C881C3}" type="datetimeFigureOut">
              <a:rPr lang="en-US" smtClean="0"/>
              <a:t>1/28/2017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7553-555C-45E2-9794-C844EC4F41A7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5605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24" y="1129513"/>
            <a:ext cx="5854872" cy="192420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8247" y="3053721"/>
            <a:ext cx="5846486" cy="2096013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25300" y="5469856"/>
            <a:ext cx="5849605" cy="320123"/>
          </a:xfrm>
        </p:spPr>
        <p:txBody>
          <a:bodyPr/>
          <a:lstStyle>
            <a:lvl1pPr algn="l">
              <a:defRPr/>
            </a:lvl1pPr>
          </a:lstStyle>
          <a:p>
            <a:fld id="{80990128-92B4-4567-A6F4-7DFF82C881C3}" type="datetimeFigureOut">
              <a:rPr lang="en-US" smtClean="0"/>
              <a:t>1/28/2017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25300" y="318640"/>
            <a:ext cx="4877818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76794" y="137408"/>
            <a:ext cx="811019" cy="503578"/>
          </a:xfrm>
        </p:spPr>
        <p:txBody>
          <a:bodyPr/>
          <a:lstStyle/>
          <a:p>
            <a:fld id="{90037553-555C-45E2-9794-C844EC4F41A7}" type="slidenum">
              <a:rPr lang="en-US" smtClean="0"/>
              <a:t>‹#›</a:t>
            </a:fld>
            <a:endParaRPr lang="en-US"/>
          </a:p>
        </p:txBody>
      </p:sp>
      <p:pic>
        <p:nvPicPr>
          <p:cNvPr id="22" name="Picture 21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t="474" r="48549" b="36564"/>
          <a:stretch/>
        </p:blipFill>
        <p:spPr>
          <a:xfrm>
            <a:off x="1125460" y="643464"/>
            <a:ext cx="5879592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9139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12192000" cy="74295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468769"/>
            <a:ext cx="12192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>
            <a:off x="0" y="6121269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30270" y="953324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0270" y="2171769"/>
            <a:ext cx="9603275" cy="329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32830" y="330370"/>
            <a:ext cx="251539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90128-92B4-4567-A6F4-7DFF82C881C3}" type="datetimeFigureOut">
              <a:rPr lang="en-US" smtClean="0"/>
              <a:t>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30270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18076" y="137408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90037553-555C-45E2-9794-C844EC4F4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307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cbi.nlm.nih.gov/books/NBK7627/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8403" y="1438275"/>
            <a:ext cx="9996797" cy="1802342"/>
          </a:xfrm>
        </p:spPr>
        <p:txBody>
          <a:bodyPr>
            <a:normAutofit fontScale="90000"/>
          </a:bodyPr>
          <a:lstStyle/>
          <a:p>
            <a:r>
              <a:rPr lang="en-US" dirty="0"/>
              <a:t>Case #1</a:t>
            </a:r>
            <a:br>
              <a:rPr lang="en-US" dirty="0"/>
            </a:br>
            <a:r>
              <a:rPr lang="en-US" dirty="0"/>
              <a:t>Bacterial Pathogenesis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8403" y="3956353"/>
            <a:ext cx="8637072" cy="1071095"/>
          </a:xfrm>
        </p:spPr>
        <p:txBody>
          <a:bodyPr/>
          <a:lstStyle/>
          <a:p>
            <a:r>
              <a:rPr lang="en-US" dirty="0"/>
              <a:t>PATH 417</a:t>
            </a:r>
          </a:p>
          <a:p>
            <a:r>
              <a:rPr lang="en-US" dirty="0"/>
              <a:t>Frank Lam</a:t>
            </a:r>
          </a:p>
        </p:txBody>
      </p:sp>
    </p:spTree>
    <p:extLst>
      <p:ext uri="{BB962C8B-B14F-4D97-AF65-F5344CB8AC3E}">
        <p14:creationId xmlns:p14="http://schemas.microsoft.com/office/powerpoint/2010/main" val="38723124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8403" y="945913"/>
            <a:ext cx="9377866" cy="2618554"/>
          </a:xfrm>
        </p:spPr>
        <p:txBody>
          <a:bodyPr>
            <a:normAutofit/>
          </a:bodyPr>
          <a:lstStyle/>
          <a:p>
            <a:r>
              <a:rPr lang="en-US" sz="4800" dirty="0"/>
              <a:t>Streptococcus pyogenes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456116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Streptococcus pyogenes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Entry²</a:t>
            </a:r>
            <a:endParaRPr lang="en-US" dirty="0"/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1129166" y="2402987"/>
            <a:ext cx="4645152" cy="3008767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Compromise of epidermis allows </a:t>
            </a:r>
            <a:r>
              <a:rPr lang="en-US" dirty="0" err="1"/>
              <a:t>S.Pyogenes</a:t>
            </a:r>
            <a:r>
              <a:rPr lang="en-US" dirty="0"/>
              <a:t> access to localized tissues</a:t>
            </a:r>
          </a:p>
          <a:p>
            <a:r>
              <a:rPr lang="en-US" dirty="0"/>
              <a:t>Fibronectin is common on mucosal surfaces</a:t>
            </a:r>
          </a:p>
          <a:p>
            <a:r>
              <a:rPr lang="en-US" dirty="0"/>
              <a:t>3 main interactions help </a:t>
            </a:r>
            <a:r>
              <a:rPr lang="en-US" dirty="0" err="1"/>
              <a:t>S.Pyogenes</a:t>
            </a:r>
            <a:r>
              <a:rPr lang="en-US" dirty="0"/>
              <a:t> adhere to epithelial cells</a:t>
            </a:r>
          </a:p>
          <a:p>
            <a:pPr marL="457200" indent="-457200">
              <a:buAutoNum type="arabicPeriod"/>
            </a:pPr>
            <a:r>
              <a:rPr lang="en-US" b="1" dirty="0" err="1"/>
              <a:t>Lipotechoic</a:t>
            </a:r>
            <a:r>
              <a:rPr lang="en-US" b="1" dirty="0"/>
              <a:t> Acid (LTA)</a:t>
            </a:r>
          </a:p>
          <a:p>
            <a:pPr marL="457200" indent="-457200">
              <a:buAutoNum type="arabicPeriod"/>
            </a:pPr>
            <a:r>
              <a:rPr lang="en-US" b="1" dirty="0"/>
              <a:t>Fibronectin-binding proteins (protein F)</a:t>
            </a:r>
          </a:p>
          <a:p>
            <a:pPr marL="457200" indent="-457200">
              <a:buAutoNum type="arabicPeriod"/>
            </a:pPr>
            <a:r>
              <a:rPr lang="en-US" b="1" dirty="0"/>
              <a:t>M Protein</a:t>
            </a:r>
          </a:p>
          <a:p>
            <a:endParaRPr lang="en-US" dirty="0"/>
          </a:p>
        </p:txBody>
      </p:sp>
      <p:sp>
        <p:nvSpPr>
          <p:cNvPr id="10" name="Content Placeholder 6"/>
          <p:cNvSpPr>
            <a:spLocks noGrp="1"/>
          </p:cNvSpPr>
          <p:nvPr>
            <p:ph sz="half" idx="2"/>
          </p:nvPr>
        </p:nvSpPr>
        <p:spPr>
          <a:xfrm>
            <a:off x="6553362" y="1652611"/>
            <a:ext cx="4645152" cy="3609854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AutoNum type="arabicPeriod"/>
            </a:pPr>
            <a:r>
              <a:rPr lang="en-US" b="1" dirty="0" err="1"/>
              <a:t>Lipotechoic</a:t>
            </a:r>
            <a:r>
              <a:rPr lang="en-US" b="1" dirty="0"/>
              <a:t> Acid (LTA)</a:t>
            </a:r>
          </a:p>
          <a:p>
            <a:pPr lvl="1"/>
            <a:r>
              <a:rPr lang="en-US" dirty="0"/>
              <a:t>Binds to fibronectin in host epithelial cell</a:t>
            </a:r>
          </a:p>
          <a:p>
            <a:pPr marL="457200" indent="-457200">
              <a:buAutoNum type="arabicPeriod"/>
            </a:pPr>
            <a:r>
              <a:rPr lang="en-US" b="1" dirty="0"/>
              <a:t>Fibronectin-binding proteins (protein F)</a:t>
            </a:r>
          </a:p>
          <a:p>
            <a:pPr lvl="1"/>
            <a:r>
              <a:rPr lang="en-US" dirty="0"/>
              <a:t>Adheres to the amino terminus of fibronectin on host epithelial cells, aiding 	</a:t>
            </a:r>
          </a:p>
          <a:p>
            <a:pPr marL="457200" indent="-457200">
              <a:buAutoNum type="arabicPeriod"/>
            </a:pPr>
            <a:r>
              <a:rPr lang="en-US" b="1" dirty="0"/>
              <a:t>M Protein</a:t>
            </a:r>
          </a:p>
          <a:p>
            <a:pPr lvl="1"/>
            <a:r>
              <a:rPr lang="en-US" dirty="0"/>
              <a:t>Complexes with LTA to aid in adhesion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Arrow: Right 2"/>
          <p:cNvSpPr/>
          <p:nvPr/>
        </p:nvSpPr>
        <p:spPr>
          <a:xfrm rot="18998148">
            <a:off x="5638416" y="3881531"/>
            <a:ext cx="589160" cy="3545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7536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7463" y="1613915"/>
            <a:ext cx="7262344" cy="3726371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85414" y="5547094"/>
            <a:ext cx="6895161" cy="131090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Adhesion to host cell with Protein F, M protein and LTA</a:t>
            </a:r>
          </a:p>
        </p:txBody>
      </p:sp>
      <p:sp>
        <p:nvSpPr>
          <p:cNvPr id="8" name="Title 4"/>
          <p:cNvSpPr>
            <a:spLocks noGrp="1"/>
          </p:cNvSpPr>
          <p:nvPr>
            <p:ph type="title"/>
          </p:nvPr>
        </p:nvSpPr>
        <p:spPr>
          <a:xfrm>
            <a:off x="1129166" y="953336"/>
            <a:ext cx="9607661" cy="1056319"/>
          </a:xfrm>
        </p:spPr>
        <p:txBody>
          <a:bodyPr/>
          <a:lstStyle/>
          <a:p>
            <a:r>
              <a:rPr lang="en-US" dirty="0"/>
              <a:t>Streptococcus pyogenes</a:t>
            </a:r>
          </a:p>
        </p:txBody>
      </p:sp>
    </p:spTree>
    <p:extLst>
      <p:ext uri="{BB962C8B-B14F-4D97-AF65-F5344CB8AC3E}">
        <p14:creationId xmlns:p14="http://schemas.microsoft.com/office/powerpoint/2010/main" val="17653695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8403" y="945913"/>
            <a:ext cx="9377866" cy="2618554"/>
          </a:xfrm>
        </p:spPr>
        <p:txBody>
          <a:bodyPr>
            <a:normAutofit/>
          </a:bodyPr>
          <a:lstStyle/>
          <a:p>
            <a:r>
              <a:rPr lang="en-US" sz="4800" dirty="0"/>
              <a:t>3. Multiplication and Spread</a:t>
            </a:r>
          </a:p>
        </p:txBody>
      </p:sp>
    </p:spTree>
    <p:extLst>
      <p:ext uri="{BB962C8B-B14F-4D97-AF65-F5344CB8AC3E}">
        <p14:creationId xmlns:p14="http://schemas.microsoft.com/office/powerpoint/2010/main" val="10674651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8403" y="945913"/>
            <a:ext cx="9377866" cy="2618554"/>
          </a:xfrm>
        </p:spPr>
        <p:txBody>
          <a:bodyPr>
            <a:normAutofit/>
          </a:bodyPr>
          <a:lstStyle/>
          <a:p>
            <a:r>
              <a:rPr lang="en-US" sz="4800" dirty="0"/>
              <a:t>Staphylococcus aureus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8696577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Staphylococcus aureus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129166" y="1690446"/>
            <a:ext cx="8052156" cy="40097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Does S. aureus spread beyond the initial site?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1700" dirty="0"/>
              <a:t>Usually infection remains localized at the entry site and does not spread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Secondary Site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In some cases where lesions combine to form a carbuncle, S. aureus may penetrate into the bloodstream and spread to secondary sites</a:t>
            </a:r>
          </a:p>
          <a:p>
            <a:r>
              <a:rPr lang="en-US" dirty="0"/>
              <a:t>The bloodstream can carry S. aureus to secondary sites such as the kidneys, heart, lungs, meninges and skeletal muscles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Text Placeholder 7"/>
          <p:cNvSpPr txBox="1">
            <a:spLocks/>
          </p:cNvSpPr>
          <p:nvPr/>
        </p:nvSpPr>
        <p:spPr>
          <a:xfrm>
            <a:off x="1129166" y="2169432"/>
            <a:ext cx="4645152" cy="8022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800" b="0" kern="1200" cap="none" baseline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000" b="1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b="1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b="1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b="1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Initial site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5235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29166" y="953336"/>
            <a:ext cx="9607661" cy="1056319"/>
          </a:xfrm>
        </p:spPr>
        <p:txBody>
          <a:bodyPr/>
          <a:lstStyle/>
          <a:p>
            <a:r>
              <a:rPr lang="en-US" dirty="0"/>
              <a:t>Staphylococcus aureus</a:t>
            </a:r>
            <a:br>
              <a:rPr lang="en-US" dirty="0"/>
            </a:b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129166" y="1690446"/>
            <a:ext cx="8052156" cy="40097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Is it intracellular or extracellular?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1129166" y="2974448"/>
            <a:ext cx="4645152" cy="1075038"/>
          </a:xfrm>
        </p:spPr>
        <p:txBody>
          <a:bodyPr>
            <a:normAutofit/>
          </a:bodyPr>
          <a:lstStyle/>
          <a:p>
            <a:r>
              <a:rPr lang="en-US" sz="1600" dirty="0"/>
              <a:t>Primarily</a:t>
            </a:r>
            <a:r>
              <a:rPr lang="en-US" sz="1700" dirty="0"/>
              <a:t> extracellular</a:t>
            </a:r>
          </a:p>
          <a:p>
            <a:endParaRPr lang="en-US" sz="17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1129166" y="3151312"/>
            <a:ext cx="4645152" cy="802237"/>
          </a:xfrm>
        </p:spPr>
        <p:txBody>
          <a:bodyPr/>
          <a:lstStyle/>
          <a:p>
            <a:r>
              <a:rPr lang="en-US" dirty="0"/>
              <a:t>Intracellular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1129166" y="3959831"/>
            <a:ext cx="4645152" cy="2487193"/>
          </a:xfrm>
        </p:spPr>
        <p:txBody>
          <a:bodyPr>
            <a:normAutofit/>
          </a:bodyPr>
          <a:lstStyle/>
          <a:p>
            <a:r>
              <a:rPr lang="en-US" sz="1600" dirty="0"/>
              <a:t>Can also be a facultative intracellular pathogen – able to survive intracellular inside host cell and immune cells</a:t>
            </a:r>
          </a:p>
        </p:txBody>
      </p:sp>
      <p:sp>
        <p:nvSpPr>
          <p:cNvPr id="10" name="Text Placeholder 7"/>
          <p:cNvSpPr txBox="1">
            <a:spLocks/>
          </p:cNvSpPr>
          <p:nvPr/>
        </p:nvSpPr>
        <p:spPr>
          <a:xfrm>
            <a:off x="1129166" y="2169432"/>
            <a:ext cx="4645152" cy="8022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800" b="0" kern="1200" cap="none" baseline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000" b="1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b="1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b="1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b="1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Extracellular</a:t>
            </a:r>
          </a:p>
        </p:txBody>
      </p:sp>
      <p:sp>
        <p:nvSpPr>
          <p:cNvPr id="2" name="Rectangle 1"/>
          <p:cNvSpPr/>
          <p:nvPr/>
        </p:nvSpPr>
        <p:spPr>
          <a:xfrm>
            <a:off x="6008913" y="2322438"/>
            <a:ext cx="48892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1" name="Content Placeholder 8"/>
          <p:cNvSpPr txBox="1">
            <a:spLocks/>
          </p:cNvSpPr>
          <p:nvPr/>
        </p:nvSpPr>
        <p:spPr>
          <a:xfrm>
            <a:off x="5853566" y="2308833"/>
            <a:ext cx="4645152" cy="24871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005966" y="953336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1200" dirty="0"/>
          </a:p>
          <a:p>
            <a:endParaRPr lang="en-US" sz="1200" dirty="0"/>
          </a:p>
        </p:txBody>
      </p:sp>
      <p:sp>
        <p:nvSpPr>
          <p:cNvPr id="12" name="Content Placeholder 8"/>
          <p:cNvSpPr txBox="1">
            <a:spLocks/>
          </p:cNvSpPr>
          <p:nvPr/>
        </p:nvSpPr>
        <p:spPr>
          <a:xfrm>
            <a:off x="6253002" y="2308833"/>
            <a:ext cx="4645152" cy="3985791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dirty="0"/>
              <a:t>Several mechanics exist which help S. aureus survive intracellularly</a:t>
            </a:r>
          </a:p>
          <a:p>
            <a:r>
              <a:rPr lang="en-US" sz="1700" dirty="0"/>
              <a:t>Some S. aureus express </a:t>
            </a:r>
            <a:r>
              <a:rPr lang="en-US" sz="1700" dirty="0" err="1"/>
              <a:t>staphylokinase</a:t>
            </a:r>
            <a:r>
              <a:rPr lang="en-US" sz="1700" dirty="0"/>
              <a:t>, which can complex with plasminogen and dissolve fibrin clots</a:t>
            </a:r>
          </a:p>
          <a:p>
            <a:pPr lvl="1"/>
            <a:r>
              <a:rPr lang="en-US" sz="1700" dirty="0"/>
              <a:t>Fibrin clots may aid in keeping S. aureus localized, and dissolving them could be a factor in spreading to secondary sites</a:t>
            </a:r>
          </a:p>
          <a:p>
            <a:r>
              <a:rPr lang="en-US" sz="1800" dirty="0"/>
              <a:t>By expressing mimic </a:t>
            </a:r>
            <a:r>
              <a:rPr lang="en-US" sz="1800" dirty="0" err="1"/>
              <a:t>endogous</a:t>
            </a:r>
            <a:r>
              <a:rPr lang="en-US" sz="1800" dirty="0"/>
              <a:t> ligands on its cell surface, S. aureus can trigger a signal cascade in the host cell and initiate receptor mediated endocytosis</a:t>
            </a:r>
          </a:p>
          <a:p>
            <a:r>
              <a:rPr lang="en-US" sz="1800" dirty="0" err="1"/>
              <a:t>FnBPs</a:t>
            </a:r>
            <a:r>
              <a:rPr lang="en-US" sz="1800" dirty="0"/>
              <a:t> mentioned earlier aid in internalization of S. aureus</a:t>
            </a:r>
          </a:p>
          <a:p>
            <a:r>
              <a:rPr lang="en-US" sz="1800" dirty="0"/>
              <a:t>S. Aureus is able to escape lysosomal killing from immune cells by compromising the lysosome membrane allowing it to exist in the cell cytoplasm</a:t>
            </a:r>
          </a:p>
          <a:p>
            <a:r>
              <a:rPr lang="en-US" sz="1800" dirty="0"/>
              <a:t>Growth and persistence is not guaranteed and varies depending on host susceptibility and strain variance</a:t>
            </a:r>
          </a:p>
          <a:p>
            <a:endParaRPr lang="en-US" sz="1700" dirty="0"/>
          </a:p>
        </p:txBody>
      </p:sp>
      <p:sp>
        <p:nvSpPr>
          <p:cNvPr id="4" name="Rectangle 3"/>
          <p:cNvSpPr/>
          <p:nvPr/>
        </p:nvSpPr>
        <p:spPr>
          <a:xfrm>
            <a:off x="6253002" y="1878419"/>
            <a:ext cx="23214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Survival mechanics</a:t>
            </a:r>
          </a:p>
        </p:txBody>
      </p:sp>
    </p:spTree>
    <p:extLst>
      <p:ext uri="{BB962C8B-B14F-4D97-AF65-F5344CB8AC3E}">
        <p14:creationId xmlns:p14="http://schemas.microsoft.com/office/powerpoint/2010/main" val="28967636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8403" y="945913"/>
            <a:ext cx="9377866" cy="2618554"/>
          </a:xfrm>
        </p:spPr>
        <p:txBody>
          <a:bodyPr>
            <a:normAutofit/>
          </a:bodyPr>
          <a:lstStyle/>
          <a:p>
            <a:r>
              <a:rPr lang="en-US" sz="4800" dirty="0"/>
              <a:t>Streptococcus pyogenes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8564727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Streptococcus pyogenes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129166" y="1690446"/>
            <a:ext cx="8052156" cy="40097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Does S. pyogenes spread beyond the initial site?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1129166" y="2974448"/>
            <a:ext cx="4645152" cy="1075038"/>
          </a:xfrm>
        </p:spPr>
        <p:txBody>
          <a:bodyPr>
            <a:normAutofit/>
          </a:bodyPr>
          <a:lstStyle/>
          <a:p>
            <a:r>
              <a:rPr lang="en-US" sz="1700" dirty="0"/>
              <a:t>Initially infects and colonizes the skin, causing superficial infections such as impetigo and cellulitis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1129166" y="3814146"/>
            <a:ext cx="4645152" cy="802237"/>
          </a:xfrm>
        </p:spPr>
        <p:txBody>
          <a:bodyPr/>
          <a:lstStyle/>
          <a:p>
            <a:r>
              <a:rPr lang="en-US" dirty="0"/>
              <a:t>Secondary Site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1129166" y="4630248"/>
            <a:ext cx="4645152" cy="2487193"/>
          </a:xfrm>
        </p:spPr>
        <p:txBody>
          <a:bodyPr>
            <a:normAutofit/>
          </a:bodyPr>
          <a:lstStyle/>
          <a:p>
            <a:r>
              <a:rPr lang="en-US" sz="1700" dirty="0"/>
              <a:t>Secondary site infection can occur if the initial infection is not resolved</a:t>
            </a:r>
          </a:p>
          <a:p>
            <a:endParaRPr lang="en-US" dirty="0"/>
          </a:p>
        </p:txBody>
      </p:sp>
      <p:sp>
        <p:nvSpPr>
          <p:cNvPr id="10" name="Text Placeholder 7"/>
          <p:cNvSpPr txBox="1">
            <a:spLocks/>
          </p:cNvSpPr>
          <p:nvPr/>
        </p:nvSpPr>
        <p:spPr>
          <a:xfrm>
            <a:off x="1129166" y="2169432"/>
            <a:ext cx="4645152" cy="8022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800" b="0" kern="1200" cap="none" baseline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000" b="1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b="1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b="1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b="1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Initial Site</a:t>
            </a:r>
          </a:p>
        </p:txBody>
      </p:sp>
      <p:sp>
        <p:nvSpPr>
          <p:cNvPr id="2" name="Rectangle 1"/>
          <p:cNvSpPr/>
          <p:nvPr/>
        </p:nvSpPr>
        <p:spPr>
          <a:xfrm>
            <a:off x="6008913" y="2322438"/>
            <a:ext cx="488924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An initial infection of the upper respiratory tract can spread to the sinus, middle ears, lungs which can cause sinusitis, otitis and pneumonia, although this is not common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7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S. pyogenes can also enter the bloodstream via bacteremia and infect the meninges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7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Entry into the bloodstream can also facilitate streptococcal toxic shock syndrome (STSS)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8939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Streptococcus pyogenes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129166" y="1690446"/>
            <a:ext cx="8052156" cy="40097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Is it intracellular or extracellular?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1129166" y="2974448"/>
            <a:ext cx="4645152" cy="1075038"/>
          </a:xfrm>
        </p:spPr>
        <p:txBody>
          <a:bodyPr>
            <a:normAutofit/>
          </a:bodyPr>
          <a:lstStyle/>
          <a:p>
            <a:r>
              <a:rPr lang="en-US" sz="1700" dirty="0"/>
              <a:t>Generally extracellular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1129166" y="3151312"/>
            <a:ext cx="4645152" cy="802237"/>
          </a:xfrm>
        </p:spPr>
        <p:txBody>
          <a:bodyPr/>
          <a:lstStyle/>
          <a:p>
            <a:r>
              <a:rPr lang="en-US" dirty="0"/>
              <a:t>Intracellular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1129166" y="3959831"/>
            <a:ext cx="4645152" cy="2487193"/>
          </a:xfrm>
        </p:spPr>
        <p:txBody>
          <a:bodyPr>
            <a:normAutofit/>
          </a:bodyPr>
          <a:lstStyle/>
          <a:p>
            <a:r>
              <a:rPr lang="en-US" sz="1700" dirty="0"/>
              <a:t>Some strains are able to avoid the host’s immune system and survive intracellularly</a:t>
            </a:r>
          </a:p>
          <a:p>
            <a:r>
              <a:rPr lang="en-US" sz="1700" dirty="0"/>
              <a:t>Examples:</a:t>
            </a:r>
          </a:p>
          <a:p>
            <a:pPr marL="0" indent="0">
              <a:buNone/>
            </a:pPr>
            <a:r>
              <a:rPr lang="en-US" sz="1700" dirty="0"/>
              <a:t>   1. By breaching phagocytic vacuoles in</a:t>
            </a:r>
          </a:p>
          <a:p>
            <a:endParaRPr lang="en-US" dirty="0"/>
          </a:p>
        </p:txBody>
      </p:sp>
      <p:sp>
        <p:nvSpPr>
          <p:cNvPr id="10" name="Text Placeholder 7"/>
          <p:cNvSpPr txBox="1">
            <a:spLocks/>
          </p:cNvSpPr>
          <p:nvPr/>
        </p:nvSpPr>
        <p:spPr>
          <a:xfrm>
            <a:off x="1129166" y="2169432"/>
            <a:ext cx="4645152" cy="8022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800" b="0" kern="1200" cap="none" baseline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000" b="1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b="1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b="1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b="1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Extracellular</a:t>
            </a:r>
          </a:p>
        </p:txBody>
      </p:sp>
      <p:sp>
        <p:nvSpPr>
          <p:cNvPr id="2" name="Rectangle 1"/>
          <p:cNvSpPr/>
          <p:nvPr/>
        </p:nvSpPr>
        <p:spPr>
          <a:xfrm>
            <a:off x="6008913" y="2322438"/>
            <a:ext cx="48892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1" name="Content Placeholder 8"/>
          <p:cNvSpPr txBox="1">
            <a:spLocks/>
          </p:cNvSpPr>
          <p:nvPr/>
        </p:nvSpPr>
        <p:spPr>
          <a:xfrm>
            <a:off x="6253002" y="2393986"/>
            <a:ext cx="4645152" cy="24871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700" dirty="0"/>
              <a:t>m</a:t>
            </a:r>
            <a:r>
              <a:rPr lang="en-US" sz="1700" dirty="0"/>
              <a:t>acrophages and polymorphonuclear neutrophils, they are able to survive and multiply in the cell cytoplasm</a:t>
            </a:r>
          </a:p>
          <a:p>
            <a:pPr marL="0" indent="0">
              <a:buNone/>
            </a:pPr>
            <a:r>
              <a:rPr lang="en-US" sz="1700" dirty="0"/>
              <a:t>2. Using their new host cell as a trafficking system, allowing unhindered secondary site infection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30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1. Encounter</a:t>
            </a:r>
          </a:p>
        </p:txBody>
      </p:sp>
    </p:spTree>
    <p:extLst>
      <p:ext uri="{BB962C8B-B14F-4D97-AF65-F5344CB8AC3E}">
        <p14:creationId xmlns:p14="http://schemas.microsoft.com/office/powerpoint/2010/main" val="28994321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4. Host Damage</a:t>
            </a:r>
          </a:p>
        </p:txBody>
      </p:sp>
    </p:spTree>
    <p:extLst>
      <p:ext uri="{BB962C8B-B14F-4D97-AF65-F5344CB8AC3E}">
        <p14:creationId xmlns:p14="http://schemas.microsoft.com/office/powerpoint/2010/main" val="14587438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8403" y="945913"/>
            <a:ext cx="9377866" cy="2618554"/>
          </a:xfrm>
        </p:spPr>
        <p:txBody>
          <a:bodyPr>
            <a:normAutofit/>
          </a:bodyPr>
          <a:lstStyle/>
          <a:p>
            <a:r>
              <a:rPr lang="en-US" sz="4800" dirty="0"/>
              <a:t>Staphylococcus aureus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6778429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Staphylococcus aureus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129166" y="1690446"/>
            <a:ext cx="8052156" cy="40097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Host Damage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1129166" y="2199979"/>
            <a:ext cx="4645152" cy="2885176"/>
          </a:xfrm>
        </p:spPr>
        <p:txBody>
          <a:bodyPr>
            <a:noAutofit/>
          </a:bodyPr>
          <a:lstStyle/>
          <a:p>
            <a:endParaRPr lang="en-US" sz="1700" dirty="0"/>
          </a:p>
          <a:p>
            <a:r>
              <a:rPr lang="en-US" sz="1700" dirty="0"/>
              <a:t>S. aureus can cause direct damage via toxins that forms pores in the cell membrane</a:t>
            </a:r>
          </a:p>
          <a:p>
            <a:r>
              <a:rPr lang="en-US" sz="1700" dirty="0"/>
              <a:t>The main toxins involved in this process are </a:t>
            </a:r>
            <a:r>
              <a:rPr lang="el-GR" sz="1700" dirty="0"/>
              <a:t>α, β, δ, γ</a:t>
            </a:r>
            <a:r>
              <a:rPr lang="en-US" sz="1700" dirty="0"/>
              <a:t>-toxins, and </a:t>
            </a:r>
            <a:r>
              <a:rPr lang="en-US" sz="1700" dirty="0" err="1"/>
              <a:t>leukocidins</a:t>
            </a:r>
            <a:endParaRPr lang="en-US" sz="1700" dirty="0"/>
          </a:p>
          <a:p>
            <a:r>
              <a:rPr lang="el-GR" sz="1700" dirty="0"/>
              <a:t>α</a:t>
            </a:r>
            <a:r>
              <a:rPr lang="en-US" sz="1700" dirty="0"/>
              <a:t>-toxins insert directly into the lipid bilayer of the host cell and forms a transmembrane pore, which causes vital molecules and ions to exit and kill</a:t>
            </a:r>
            <a:endParaRPr lang="en-US" sz="170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6408349" y="2227070"/>
            <a:ext cx="4645152" cy="248719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700" dirty="0"/>
              <a:t>the cell</a:t>
            </a:r>
          </a:p>
          <a:p>
            <a:r>
              <a:rPr lang="en-US" sz="1700" dirty="0" err="1"/>
              <a:t>Staphylokinase</a:t>
            </a:r>
            <a:r>
              <a:rPr lang="en-US" sz="1700" dirty="0"/>
              <a:t> expressed by S. aureus can form plasmin by complexing with plasminogen. This causes the fibrin clot to dissolve, allowing for ease of secondary site infection</a:t>
            </a:r>
          </a:p>
          <a:p>
            <a:r>
              <a:rPr lang="en-US" sz="1700" dirty="0"/>
              <a:t>Collagenase is able to break down collagen found in the extracellular matrix of epithelial cells, which can lead to a breakdown of the cell</a:t>
            </a:r>
          </a:p>
          <a:p>
            <a:endParaRPr lang="en-US" sz="1700" dirty="0"/>
          </a:p>
          <a:p>
            <a:pPr marL="0" indent="0">
              <a:buNone/>
            </a:pPr>
            <a:endParaRPr lang="en-US" sz="1700" dirty="0"/>
          </a:p>
          <a:p>
            <a:endParaRPr lang="en-US" sz="1700" dirty="0"/>
          </a:p>
          <a:p>
            <a:endParaRPr lang="en-US" sz="1700" dirty="0"/>
          </a:p>
          <a:p>
            <a:endParaRPr lang="en-US" sz="1700" dirty="0"/>
          </a:p>
        </p:txBody>
      </p:sp>
      <p:sp>
        <p:nvSpPr>
          <p:cNvPr id="10" name="Text Placeholder 7"/>
          <p:cNvSpPr txBox="1">
            <a:spLocks/>
          </p:cNvSpPr>
          <p:nvPr/>
        </p:nvSpPr>
        <p:spPr>
          <a:xfrm>
            <a:off x="1129166" y="1799007"/>
            <a:ext cx="4645152" cy="8022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800" b="0" kern="1200" cap="none" baseline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000" b="1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b="1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b="1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b="1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Direct</a:t>
            </a:r>
          </a:p>
        </p:txBody>
      </p:sp>
      <p:sp>
        <p:nvSpPr>
          <p:cNvPr id="2" name="Rectangle 1"/>
          <p:cNvSpPr/>
          <p:nvPr/>
        </p:nvSpPr>
        <p:spPr>
          <a:xfrm>
            <a:off x="6008913" y="2322438"/>
            <a:ext cx="48892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1" name="Content Placeholder 8"/>
          <p:cNvSpPr txBox="1">
            <a:spLocks/>
          </p:cNvSpPr>
          <p:nvPr/>
        </p:nvSpPr>
        <p:spPr>
          <a:xfrm>
            <a:off x="5853566" y="2308833"/>
            <a:ext cx="4645152" cy="24871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9189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Staphylococcus aureus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129166" y="1690446"/>
            <a:ext cx="8052156" cy="40097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Host Damage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1129166" y="2199979"/>
            <a:ext cx="4645152" cy="2885176"/>
          </a:xfrm>
        </p:spPr>
        <p:txBody>
          <a:bodyPr>
            <a:noAutofit/>
          </a:bodyPr>
          <a:lstStyle/>
          <a:p>
            <a:endParaRPr lang="en-US" sz="1700" dirty="0"/>
          </a:p>
          <a:p>
            <a:r>
              <a:rPr lang="en-US" sz="1700" dirty="0" err="1"/>
              <a:t>Superantigens</a:t>
            </a:r>
            <a:r>
              <a:rPr lang="en-US" sz="1700" dirty="0"/>
              <a:t> (</a:t>
            </a:r>
            <a:r>
              <a:rPr lang="en-US" sz="1700" dirty="0" err="1"/>
              <a:t>S</a:t>
            </a:r>
            <a:r>
              <a:rPr lang="en-US" sz="1700" dirty="0" err="1"/>
              <a:t>A</a:t>
            </a:r>
            <a:r>
              <a:rPr lang="en-US" sz="1700" dirty="0" err="1"/>
              <a:t>gs</a:t>
            </a:r>
            <a:r>
              <a:rPr lang="en-US" sz="1700" dirty="0"/>
              <a:t>) are proteins expressed by S. aureus that can cause systemic effects</a:t>
            </a:r>
          </a:p>
          <a:p>
            <a:r>
              <a:rPr lang="en-US" sz="1700" dirty="0"/>
              <a:t>Include </a:t>
            </a:r>
            <a:r>
              <a:rPr lang="en-US" sz="1700" b="1" dirty="0"/>
              <a:t>staphylococcal enterotoxins</a:t>
            </a:r>
            <a:r>
              <a:rPr lang="en-US" sz="1700" dirty="0"/>
              <a:t> and </a:t>
            </a:r>
            <a:r>
              <a:rPr lang="en-US" sz="1700" b="1" dirty="0"/>
              <a:t>Toxic Shock Syndrome toxins</a:t>
            </a:r>
          </a:p>
          <a:p>
            <a:r>
              <a:rPr lang="en-US" sz="1700" dirty="0"/>
              <a:t>These can bind with MHC-II on T-tells and antigen presenting cells, which trigger a large cytokine release 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6408349" y="2227070"/>
            <a:ext cx="4645152" cy="2487193"/>
          </a:xfrm>
        </p:spPr>
        <p:txBody>
          <a:bodyPr>
            <a:normAutofit/>
          </a:bodyPr>
          <a:lstStyle/>
          <a:p>
            <a:r>
              <a:rPr lang="en-US" sz="1700" dirty="0"/>
              <a:t>Cytokine release can cause inflammation at the site of infection</a:t>
            </a:r>
          </a:p>
          <a:p>
            <a:pPr marL="0" indent="0">
              <a:buNone/>
            </a:pPr>
            <a:endParaRPr lang="en-US" sz="1700" dirty="0"/>
          </a:p>
          <a:p>
            <a:endParaRPr lang="en-US" sz="17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Text Placeholder 7"/>
          <p:cNvSpPr txBox="1">
            <a:spLocks/>
          </p:cNvSpPr>
          <p:nvPr/>
        </p:nvSpPr>
        <p:spPr>
          <a:xfrm>
            <a:off x="1129166" y="1799007"/>
            <a:ext cx="4645152" cy="8022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800" b="0" kern="1200" cap="none" baseline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000" b="1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b="1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b="1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b="1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Indirect</a:t>
            </a:r>
          </a:p>
        </p:txBody>
      </p:sp>
      <p:sp>
        <p:nvSpPr>
          <p:cNvPr id="2" name="Rectangle 1"/>
          <p:cNvSpPr/>
          <p:nvPr/>
        </p:nvSpPr>
        <p:spPr>
          <a:xfrm>
            <a:off x="6008913" y="2322438"/>
            <a:ext cx="48892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1" name="Content Placeholder 8"/>
          <p:cNvSpPr txBox="1">
            <a:spLocks/>
          </p:cNvSpPr>
          <p:nvPr/>
        </p:nvSpPr>
        <p:spPr>
          <a:xfrm>
            <a:off x="5853566" y="2308833"/>
            <a:ext cx="4645152" cy="24871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7573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Staphylococcus aureus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129166" y="1690446"/>
            <a:ext cx="8052156" cy="40097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Stephanie’s signs and symptoms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1129166" y="2199979"/>
            <a:ext cx="4645152" cy="2885176"/>
          </a:xfrm>
        </p:spPr>
        <p:txBody>
          <a:bodyPr>
            <a:noAutofit/>
          </a:bodyPr>
          <a:lstStyle/>
          <a:p>
            <a:r>
              <a:rPr lang="en-US" sz="1400" dirty="0"/>
              <a:t>Red sores that are indicative of impetigo are likely caused by collagenases and proteases that have damaged or weakened the cells around the nose and mouth</a:t>
            </a:r>
          </a:p>
          <a:p>
            <a:r>
              <a:rPr lang="en-US" sz="1400" dirty="0" err="1"/>
              <a:t>SAgs</a:t>
            </a:r>
            <a:r>
              <a:rPr lang="en-US" sz="1400" dirty="0"/>
              <a:t> would result in inflammation and reddening of the area</a:t>
            </a:r>
          </a:p>
          <a:p>
            <a:r>
              <a:rPr lang="en-US" sz="1400" dirty="0"/>
              <a:t>Toxins such as </a:t>
            </a:r>
            <a:r>
              <a:rPr lang="el-GR" sz="1400" dirty="0"/>
              <a:t>α</a:t>
            </a:r>
            <a:r>
              <a:rPr lang="en-US" sz="1400" dirty="0"/>
              <a:t>-toxins may have killed the cells in the area by forming pores</a:t>
            </a:r>
          </a:p>
          <a:p>
            <a:r>
              <a:rPr lang="en-US" sz="1400" dirty="0"/>
              <a:t>Stephanie’s immune response may have released radicals that caused damage to her own cells</a:t>
            </a:r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</p:txBody>
      </p:sp>
      <p:sp>
        <p:nvSpPr>
          <p:cNvPr id="2" name="Rectangle 1"/>
          <p:cNvSpPr/>
          <p:nvPr/>
        </p:nvSpPr>
        <p:spPr>
          <a:xfrm>
            <a:off x="6008913" y="2322438"/>
            <a:ext cx="48892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1" name="Content Placeholder 8"/>
          <p:cNvSpPr txBox="1">
            <a:spLocks/>
          </p:cNvSpPr>
          <p:nvPr/>
        </p:nvSpPr>
        <p:spPr>
          <a:xfrm>
            <a:off x="5853566" y="2308833"/>
            <a:ext cx="4645152" cy="24871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1026" name="Picture 2" descr="http://4.bp.blogspot.com/-5p6_VXajobE/TuYHHAxbOII/AAAAAAAADAk/GbinD0NuY1g/s1600/Impetigo+-+Treatment+Prevention+patien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910" y="2091418"/>
            <a:ext cx="3970155" cy="2977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06349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8403" y="945913"/>
            <a:ext cx="9377866" cy="2618554"/>
          </a:xfrm>
        </p:spPr>
        <p:txBody>
          <a:bodyPr>
            <a:normAutofit/>
          </a:bodyPr>
          <a:lstStyle/>
          <a:p>
            <a:r>
              <a:rPr lang="en-US" sz="4800" dirty="0"/>
              <a:t>Streptococcus pyogenes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8587041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Streptococcus pyogenes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129166" y="1690446"/>
            <a:ext cx="8052156" cy="40097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Host Damage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1129166" y="2199979"/>
            <a:ext cx="4645152" cy="2885176"/>
          </a:xfrm>
        </p:spPr>
        <p:txBody>
          <a:bodyPr>
            <a:noAutofit/>
          </a:bodyPr>
          <a:lstStyle/>
          <a:p>
            <a:endParaRPr lang="en-US" sz="1700" dirty="0"/>
          </a:p>
          <a:p>
            <a:r>
              <a:rPr lang="en-US" sz="1700" dirty="0" err="1"/>
              <a:t>Streptolysin</a:t>
            </a:r>
            <a:r>
              <a:rPr lang="en-US" sz="1700" dirty="0"/>
              <a:t> O is a leucocidin that functions like the </a:t>
            </a:r>
            <a:r>
              <a:rPr lang="el-GR" sz="1700" dirty="0"/>
              <a:t>α</a:t>
            </a:r>
            <a:r>
              <a:rPr lang="en-US" sz="1700" dirty="0"/>
              <a:t>-toxin of S. aureus, inserting itself in the lipid bilayer of a wide range of cells and causing the cell contents to leak</a:t>
            </a:r>
          </a:p>
          <a:p>
            <a:r>
              <a:rPr lang="en-US" sz="1700" dirty="0" err="1"/>
              <a:t>Streptolysin</a:t>
            </a:r>
            <a:r>
              <a:rPr lang="en-US" sz="1700" dirty="0"/>
              <a:t> S is also leucocidin that targets immune cells and disrupts them using the same mechanism</a:t>
            </a:r>
          </a:p>
          <a:p>
            <a:endParaRPr lang="en-US" sz="170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6408349" y="2227070"/>
            <a:ext cx="4645152" cy="2487193"/>
          </a:xfrm>
        </p:spPr>
        <p:txBody>
          <a:bodyPr>
            <a:noAutofit/>
          </a:bodyPr>
          <a:lstStyle/>
          <a:p>
            <a:endParaRPr lang="en-US" sz="1700" dirty="0"/>
          </a:p>
          <a:p>
            <a:pPr marL="0" indent="0">
              <a:buNone/>
            </a:pPr>
            <a:endParaRPr lang="en-US" sz="1700" dirty="0"/>
          </a:p>
          <a:p>
            <a:endParaRPr lang="en-US" sz="1700" dirty="0"/>
          </a:p>
          <a:p>
            <a:endParaRPr lang="en-US" sz="1700" dirty="0"/>
          </a:p>
          <a:p>
            <a:endParaRPr lang="en-US" sz="1700" dirty="0"/>
          </a:p>
        </p:txBody>
      </p:sp>
      <p:sp>
        <p:nvSpPr>
          <p:cNvPr id="10" name="Text Placeholder 7"/>
          <p:cNvSpPr txBox="1">
            <a:spLocks/>
          </p:cNvSpPr>
          <p:nvPr/>
        </p:nvSpPr>
        <p:spPr>
          <a:xfrm>
            <a:off x="1129166" y="1799007"/>
            <a:ext cx="4645152" cy="8022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800" b="0" kern="1200" cap="none" baseline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000" b="1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b="1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b="1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b="1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Direct</a:t>
            </a:r>
          </a:p>
        </p:txBody>
      </p:sp>
      <p:sp>
        <p:nvSpPr>
          <p:cNvPr id="2" name="Rectangle 1"/>
          <p:cNvSpPr/>
          <p:nvPr/>
        </p:nvSpPr>
        <p:spPr>
          <a:xfrm>
            <a:off x="6008913" y="2322438"/>
            <a:ext cx="48892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1" name="Content Placeholder 8"/>
          <p:cNvSpPr txBox="1">
            <a:spLocks/>
          </p:cNvSpPr>
          <p:nvPr/>
        </p:nvSpPr>
        <p:spPr>
          <a:xfrm>
            <a:off x="5853566" y="2308833"/>
            <a:ext cx="4645152" cy="24871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2" name="Content Placeholder 6"/>
          <p:cNvSpPr txBox="1">
            <a:spLocks/>
          </p:cNvSpPr>
          <p:nvPr/>
        </p:nvSpPr>
        <p:spPr>
          <a:xfrm>
            <a:off x="6091675" y="2081203"/>
            <a:ext cx="4645152" cy="28851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en-US" sz="1700" dirty="0"/>
          </a:p>
          <a:p>
            <a:r>
              <a:rPr lang="en-US" sz="1700" dirty="0" err="1"/>
              <a:t>Streptodornase</a:t>
            </a:r>
            <a:r>
              <a:rPr lang="en-US" sz="1700" dirty="0"/>
              <a:t> A-D act as a </a:t>
            </a:r>
            <a:r>
              <a:rPr lang="en-US" sz="1700" dirty="0" err="1"/>
              <a:t>deoxyribonuclease</a:t>
            </a:r>
            <a:r>
              <a:rPr lang="en-US" sz="1700" dirty="0"/>
              <a:t> and degrades DNA</a:t>
            </a:r>
          </a:p>
          <a:p>
            <a:r>
              <a:rPr lang="en-US" sz="1700" dirty="0" err="1"/>
              <a:t>Streptokinases</a:t>
            </a:r>
            <a:r>
              <a:rPr lang="en-US" sz="1700" dirty="0"/>
              <a:t> can complex with plasminogen and dissolve fibrin clots</a:t>
            </a:r>
          </a:p>
          <a:p>
            <a:endParaRPr lang="en-US" sz="1700" dirty="0"/>
          </a:p>
          <a:p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3111973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Streptococcus pyogenes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129166" y="1690446"/>
            <a:ext cx="8052156" cy="40097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Host Damage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1129166" y="2199979"/>
            <a:ext cx="4645152" cy="2885176"/>
          </a:xfrm>
        </p:spPr>
        <p:txBody>
          <a:bodyPr>
            <a:noAutofit/>
          </a:bodyPr>
          <a:lstStyle/>
          <a:p>
            <a:endParaRPr lang="en-US" sz="1700" dirty="0"/>
          </a:p>
          <a:p>
            <a:r>
              <a:rPr lang="en-US" sz="1700" dirty="0"/>
              <a:t>Streptococcal pyrogenic toxins A, B, C, F are </a:t>
            </a:r>
            <a:r>
              <a:rPr lang="en-US" sz="1700" dirty="0" err="1"/>
              <a:t>S</a:t>
            </a:r>
            <a:r>
              <a:rPr lang="en-US" sz="1700" dirty="0" err="1"/>
              <a:t>A</a:t>
            </a:r>
            <a:r>
              <a:rPr lang="en-US" sz="1700" dirty="0" err="1"/>
              <a:t>gs</a:t>
            </a:r>
            <a:r>
              <a:rPr lang="en-US" sz="1700" dirty="0"/>
              <a:t> expressed by S. pyogenes that can trigger the same cytokine release as S. aureus, causing inflammation and rashes</a:t>
            </a:r>
          </a:p>
          <a:p>
            <a:endParaRPr lang="en-US" sz="1700" dirty="0"/>
          </a:p>
          <a:p>
            <a:endParaRPr lang="en-US" sz="1700" dirty="0"/>
          </a:p>
        </p:txBody>
      </p:sp>
      <p:sp>
        <p:nvSpPr>
          <p:cNvPr id="10" name="Text Placeholder 7"/>
          <p:cNvSpPr txBox="1">
            <a:spLocks/>
          </p:cNvSpPr>
          <p:nvPr/>
        </p:nvSpPr>
        <p:spPr>
          <a:xfrm>
            <a:off x="1129166" y="1799007"/>
            <a:ext cx="4645152" cy="8022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800" b="0" kern="1200" cap="none" baseline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000" b="1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b="1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b="1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b="1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Indirect</a:t>
            </a:r>
          </a:p>
        </p:txBody>
      </p:sp>
      <p:sp>
        <p:nvSpPr>
          <p:cNvPr id="2" name="Rectangle 1"/>
          <p:cNvSpPr/>
          <p:nvPr/>
        </p:nvSpPr>
        <p:spPr>
          <a:xfrm>
            <a:off x="6008913" y="2322438"/>
            <a:ext cx="48892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1" name="Content Placeholder 8"/>
          <p:cNvSpPr txBox="1">
            <a:spLocks/>
          </p:cNvSpPr>
          <p:nvPr/>
        </p:nvSpPr>
        <p:spPr>
          <a:xfrm>
            <a:off x="5853566" y="2308833"/>
            <a:ext cx="4645152" cy="24871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4846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Streptococcus pyogenes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129166" y="1690446"/>
            <a:ext cx="8052156" cy="40097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Stephanie’s signs and symptoms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1129166" y="2199979"/>
            <a:ext cx="4645152" cy="2885176"/>
          </a:xfrm>
        </p:spPr>
        <p:txBody>
          <a:bodyPr>
            <a:noAutofit/>
          </a:bodyPr>
          <a:lstStyle/>
          <a:p>
            <a:r>
              <a:rPr lang="en-US" sz="1400" dirty="0"/>
              <a:t>The protease activity of enzymes such as </a:t>
            </a:r>
            <a:r>
              <a:rPr lang="en-US" sz="1400" dirty="0" err="1"/>
              <a:t>s</a:t>
            </a:r>
            <a:r>
              <a:rPr lang="en-US" sz="1400" dirty="0" err="1"/>
              <a:t>treptodornase</a:t>
            </a:r>
            <a:r>
              <a:rPr lang="en-US" sz="1400" dirty="0"/>
              <a:t> and </a:t>
            </a:r>
            <a:r>
              <a:rPr lang="en-US" sz="1400" dirty="0" err="1"/>
              <a:t>streptolysin</a:t>
            </a:r>
            <a:r>
              <a:rPr lang="en-US" sz="1400" dirty="0"/>
              <a:t> can damage and destroy the cells at the site of infection, causing blisters, rashes and lesions that may be filled with pus</a:t>
            </a:r>
          </a:p>
          <a:p>
            <a:r>
              <a:rPr lang="en-US" sz="1400" dirty="0"/>
              <a:t>Exotoxin activity may cause inflammation in the area resulting in redness</a:t>
            </a:r>
            <a:endParaRPr lang="en-US" sz="1400" dirty="0"/>
          </a:p>
          <a:p>
            <a:endParaRPr lang="en-US" sz="1400" dirty="0"/>
          </a:p>
          <a:p>
            <a:endParaRPr lang="en-US" sz="1400" dirty="0"/>
          </a:p>
        </p:txBody>
      </p:sp>
      <p:sp>
        <p:nvSpPr>
          <p:cNvPr id="2" name="Rectangle 1"/>
          <p:cNvSpPr/>
          <p:nvPr/>
        </p:nvSpPr>
        <p:spPr>
          <a:xfrm>
            <a:off x="6008913" y="2322438"/>
            <a:ext cx="48892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1" name="Content Placeholder 8"/>
          <p:cNvSpPr txBox="1">
            <a:spLocks/>
          </p:cNvSpPr>
          <p:nvPr/>
        </p:nvSpPr>
        <p:spPr>
          <a:xfrm>
            <a:off x="5853566" y="2308833"/>
            <a:ext cx="4645152" cy="24871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2050" name="Picture 2" descr="http://images.sciencetimes.com/data/images/full/4382/impeti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250" y="2308518"/>
            <a:ext cx="3839577" cy="2487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07098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31051" y="2174951"/>
            <a:ext cx="9605635" cy="32938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200" dirty="0"/>
              <a:t>1. Baron S, editor. Medical Microbiology. 4th edition. Galveston (TX): University of Texas Medical Branch at Galveston; 1996. Available from: </a:t>
            </a:r>
            <a:r>
              <a:rPr lang="en-US" sz="1200" dirty="0">
                <a:hlinkClick r:id="rId2"/>
              </a:rPr>
              <a:t>https://www.ncbi.nlm.nih.gov/books/NBK7627/</a:t>
            </a:r>
            <a:endParaRPr lang="en-US" sz="1200" dirty="0"/>
          </a:p>
          <a:p>
            <a:pPr marL="0" indent="0">
              <a:buNone/>
            </a:pPr>
            <a:r>
              <a:rPr lang="en-US" sz="1200" dirty="0"/>
              <a:t>2. Levinson, W. (2010). </a:t>
            </a:r>
            <a:r>
              <a:rPr lang="en-US" sz="1200" i="1" dirty="0"/>
              <a:t>Review of medical microbiology and immunology.</a:t>
            </a:r>
          </a:p>
          <a:p>
            <a:pPr marL="0" indent="0">
              <a:buNone/>
            </a:pPr>
            <a:r>
              <a:rPr lang="en-US" sz="1200" dirty="0"/>
              <a:t>3. Ryan, K. J., &amp; Ray, C. G. (2014). </a:t>
            </a:r>
            <a:r>
              <a:rPr lang="en-US" sz="1200" i="1" dirty="0" err="1"/>
              <a:t>Sherris</a:t>
            </a:r>
            <a:r>
              <a:rPr lang="en-US" sz="1200" i="1" dirty="0"/>
              <a:t> Medical Microbiology</a:t>
            </a:r>
          </a:p>
          <a:p>
            <a:pPr marL="0" indent="0">
              <a:buNone/>
            </a:pP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1454070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Geographic Habitat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129166" y="1608683"/>
            <a:ext cx="4645152" cy="801943"/>
          </a:xfrm>
        </p:spPr>
        <p:txBody>
          <a:bodyPr/>
          <a:lstStyle/>
          <a:p>
            <a:r>
              <a:rPr lang="en-US" dirty="0"/>
              <a:t>Staphylococcus aureus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1129166" y="2410625"/>
            <a:ext cx="4645152" cy="2493876"/>
          </a:xfrm>
        </p:spPr>
        <p:txBody>
          <a:bodyPr/>
          <a:lstStyle/>
          <a:p>
            <a:r>
              <a:rPr lang="en-US" dirty="0"/>
              <a:t>Found worldwide</a:t>
            </a:r>
          </a:p>
          <a:p>
            <a:r>
              <a:rPr lang="en-US" dirty="0"/>
              <a:t>Able to tolerate environments without oxygen (facultative anaerobe)</a:t>
            </a:r>
            <a:r>
              <a:rPr lang="en-US" dirty="0"/>
              <a:t> ²</a:t>
            </a:r>
            <a:endParaRPr lang="en-US" dirty="0"/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6094337" y="1612137"/>
            <a:ext cx="4645152" cy="802237"/>
          </a:xfrm>
        </p:spPr>
        <p:txBody>
          <a:bodyPr/>
          <a:lstStyle/>
          <a:p>
            <a:r>
              <a:rPr lang="en-US" dirty="0"/>
              <a:t>Streptococcus pyogenes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6094337" y="2410625"/>
            <a:ext cx="4645152" cy="2487193"/>
          </a:xfrm>
        </p:spPr>
        <p:txBody>
          <a:bodyPr/>
          <a:lstStyle/>
          <a:p>
            <a:r>
              <a:rPr lang="en-US" dirty="0"/>
              <a:t>Found worldwide, more common in tropical regions</a:t>
            </a:r>
          </a:p>
          <a:p>
            <a:r>
              <a:rPr lang="en-US" dirty="0"/>
              <a:t>Able to tolerate environments without oxygen (facultative anaerobe)</a:t>
            </a:r>
            <a:r>
              <a:rPr lang="en-US" dirty="0"/>
              <a:t> ²</a:t>
            </a:r>
            <a:endParaRPr lang="en-US" dirty="0"/>
          </a:p>
          <a:p>
            <a:endParaRPr lang="en-US" dirty="0"/>
          </a:p>
        </p:txBody>
      </p:sp>
      <p:pic>
        <p:nvPicPr>
          <p:cNvPr id="1026" name="Picture 2" descr="http://www.drodd.com/images15/world-map-outline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913" y="4563128"/>
            <a:ext cx="2238375" cy="1133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9679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cdc.gov/media/subtopic/library/DiseaseAgents/img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2725" y="-15506700"/>
            <a:ext cx="24288750" cy="3143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 rot="20740650">
            <a:off x="695399" y="860953"/>
            <a:ext cx="4027867" cy="125191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Host Habitat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765778" y="1275644"/>
            <a:ext cx="1615722" cy="1057951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2652889" y="1168399"/>
            <a:ext cx="198994" cy="22013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14400" y="2333595"/>
            <a:ext cx="3296356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Naturally colonizes the anterior nares in 10-30% of the human population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Part of the natural skin flora</a:t>
            </a:r>
          </a:p>
          <a:p>
            <a:endParaRPr lang="en-US" sz="1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Also found on the skin, respiratory tract, mouth lower GI and vagina</a:t>
            </a:r>
          </a:p>
        </p:txBody>
      </p:sp>
      <p:cxnSp>
        <p:nvCxnSpPr>
          <p:cNvPr id="14" name="Straight Connector 13"/>
          <p:cNvCxnSpPr>
            <a:cxnSpLocks/>
          </p:cNvCxnSpPr>
          <p:nvPr/>
        </p:nvCxnSpPr>
        <p:spPr>
          <a:xfrm flipH="1">
            <a:off x="8164286" y="1275644"/>
            <a:ext cx="1110343" cy="903129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 rot="485368">
            <a:off x="7420908" y="810442"/>
            <a:ext cx="4027867" cy="124595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Characteristics</a:t>
            </a:r>
            <a:r>
              <a:rPr lang="en-US" sz="3200" dirty="0">
                <a:solidFill>
                  <a:schemeClr val="bg1"/>
                </a:solidFill>
              </a:rPr>
              <a:t>²</a:t>
            </a:r>
            <a:endParaRPr lang="en-US" sz="5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Oval 17"/>
          <p:cNvSpPr/>
          <p:nvPr/>
        </p:nvSpPr>
        <p:spPr>
          <a:xfrm>
            <a:off x="9235847" y="1161335"/>
            <a:ext cx="198994" cy="22013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374429" y="3952245"/>
            <a:ext cx="4179824" cy="563189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Staphylococcus</a:t>
            </a:r>
            <a:r>
              <a:rPr lang="en-US" sz="3600" dirty="0">
                <a:solidFill>
                  <a:schemeClr val="bg1"/>
                </a:solidFill>
              </a:rPr>
              <a:t> aureus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8717927" y="1943100"/>
            <a:ext cx="3474073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Optimal growth temperature is the same as human body temperature, 37° C</a:t>
            </a:r>
          </a:p>
          <a:p>
            <a:endParaRPr lang="en-US" sz="1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Temperature growth range is 7-48°C and pH growth range is 4.0-10.0 pH</a:t>
            </a:r>
          </a:p>
          <a:p>
            <a:endParaRPr lang="en-US" sz="1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Resilient to freezing temperatures down to -20°C, and tolerant to high saline environments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Able to persist in adverse conditions such as food and dry wounds, increasing chance of infecting host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Can survive in a aerobic and anaerobic environment</a:t>
            </a:r>
          </a:p>
        </p:txBody>
      </p:sp>
    </p:spTree>
    <p:extLst>
      <p:ext uri="{BB962C8B-B14F-4D97-AF65-F5344CB8AC3E}">
        <p14:creationId xmlns:p14="http://schemas.microsoft.com/office/powerpoint/2010/main" val="1251941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cdc.gov/media/subtopic/library/DiseaseAgents/img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18734" y="-12651174"/>
            <a:ext cx="24288750" cy="2466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 rot="20740650">
            <a:off x="550659" y="797444"/>
            <a:ext cx="4027867" cy="125191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Host Habitat</a:t>
            </a:r>
          </a:p>
        </p:txBody>
      </p:sp>
      <p:cxnSp>
        <p:nvCxnSpPr>
          <p:cNvPr id="7" name="Straight Connector 6"/>
          <p:cNvCxnSpPr>
            <a:cxnSpLocks/>
            <a:stCxn id="10" idx="5"/>
          </p:cNvCxnSpPr>
          <p:nvPr/>
        </p:nvCxnSpPr>
        <p:spPr>
          <a:xfrm>
            <a:off x="2469428" y="1451778"/>
            <a:ext cx="1362423" cy="1645484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2299576" y="1263882"/>
            <a:ext cx="198994" cy="22013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57561" y="2580781"/>
            <a:ext cx="329635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Naturally colonizes the nasopharyngeal mucosa and skin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Part of the natural flora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Also found in the mouth, lower GI and vagina</a:t>
            </a:r>
          </a:p>
        </p:txBody>
      </p:sp>
      <p:cxnSp>
        <p:nvCxnSpPr>
          <p:cNvPr id="14" name="Straight Connector 13"/>
          <p:cNvCxnSpPr>
            <a:cxnSpLocks/>
            <a:stCxn id="18" idx="3"/>
          </p:cNvCxnSpPr>
          <p:nvPr/>
        </p:nvCxnSpPr>
        <p:spPr>
          <a:xfrm flipH="1">
            <a:off x="6043884" y="1391164"/>
            <a:ext cx="3575860" cy="2148482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 rot="485368">
            <a:off x="7775663" y="730696"/>
            <a:ext cx="4027867" cy="125191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Characteristics</a:t>
            </a:r>
            <a:r>
              <a:rPr lang="en-US" sz="5400" dirty="0">
                <a:solidFill>
                  <a:schemeClr val="bg1"/>
                </a:solidFill>
              </a:rPr>
              <a:t>²</a:t>
            </a:r>
            <a:endParaRPr lang="en-US" sz="5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Oval 17"/>
          <p:cNvSpPr/>
          <p:nvPr/>
        </p:nvSpPr>
        <p:spPr>
          <a:xfrm>
            <a:off x="9590602" y="1203268"/>
            <a:ext cx="198994" cy="22013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 rot="20829667">
            <a:off x="3084141" y="3320344"/>
            <a:ext cx="4469365" cy="1561735"/>
          </a:xfrm>
          <a:prstGeom prst="rect">
            <a:avLst/>
          </a:prstGeom>
          <a:noFill/>
        </p:spPr>
        <p:txBody>
          <a:bodyPr wrap="none" rtlCol="0">
            <a:prstTxWarp prst="textArchDown">
              <a:avLst/>
            </a:prstTxWarp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Streptococcus </a:t>
            </a:r>
          </a:p>
          <a:p>
            <a:r>
              <a:rPr lang="en-US" sz="3200" dirty="0">
                <a:solidFill>
                  <a:schemeClr val="bg1"/>
                </a:solidFill>
              </a:rPr>
              <a:t>         pyogenes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357704" y="2273005"/>
            <a:ext cx="347407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Can survive in a aerobic and anaerobic environment</a:t>
            </a:r>
          </a:p>
        </p:txBody>
      </p:sp>
    </p:spTree>
    <p:extLst>
      <p:ext uri="{BB962C8B-B14F-4D97-AF65-F5344CB8AC3E}">
        <p14:creationId xmlns:p14="http://schemas.microsoft.com/office/powerpoint/2010/main" val="1926428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8403" y="945913"/>
            <a:ext cx="8637073" cy="602969"/>
          </a:xfrm>
        </p:spPr>
        <p:txBody>
          <a:bodyPr>
            <a:noAutofit/>
          </a:bodyPr>
          <a:lstStyle/>
          <a:p>
            <a:r>
              <a:rPr lang="en-US" sz="4000" dirty="0"/>
              <a:t>How did Stephanie get infected?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8403" y="1689014"/>
            <a:ext cx="8304846" cy="4207933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Compromise of epidermis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Stephanie may have scratched the skin around her nose and/or mouth while wiping her face, playing or being bitten by an insect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This creates a break in the physical skin barrier, allowing the commensal bacteria she is carrying to adhere, colonize and infect</a:t>
            </a:r>
          </a:p>
          <a:p>
            <a:r>
              <a:rPr lang="en-US" b="1" dirty="0"/>
              <a:t>External transmission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Stephanie may have contacted another host or object that was colonized with S. aureus, as they are highly resilient and able to survive on a wide variety of environments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Poor handwashing practices would increase the chances of infection as this is the main method of prevention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Content Placeholder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5475" y="2075131"/>
            <a:ext cx="1934053" cy="26436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09932" y="1181182"/>
            <a:ext cx="11242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22046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2. Entry</a:t>
            </a:r>
          </a:p>
        </p:txBody>
      </p:sp>
    </p:spTree>
    <p:extLst>
      <p:ext uri="{BB962C8B-B14F-4D97-AF65-F5344CB8AC3E}">
        <p14:creationId xmlns:p14="http://schemas.microsoft.com/office/powerpoint/2010/main" val="4206942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8403" y="945913"/>
            <a:ext cx="9377866" cy="2618554"/>
          </a:xfrm>
        </p:spPr>
        <p:txBody>
          <a:bodyPr>
            <a:normAutofit/>
          </a:bodyPr>
          <a:lstStyle/>
          <a:p>
            <a:r>
              <a:rPr lang="en-US" sz="4800" dirty="0"/>
              <a:t>Staphylococcus aureus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4211761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Staphylococcus aureus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129166" y="1616405"/>
            <a:ext cx="4645152" cy="801943"/>
          </a:xfrm>
        </p:spPr>
        <p:txBody>
          <a:bodyPr/>
          <a:lstStyle/>
          <a:p>
            <a:r>
              <a:rPr lang="en-US" dirty="0"/>
              <a:t>Entry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1129166" y="2418347"/>
            <a:ext cx="5672850" cy="3319979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Compromise of epidermis allows S. aureus access to localized tissues</a:t>
            </a:r>
          </a:p>
          <a:p>
            <a:r>
              <a:rPr lang="en-US" dirty="0"/>
              <a:t>Fibronectin is common on mucosal surfaces</a:t>
            </a:r>
          </a:p>
          <a:p>
            <a:r>
              <a:rPr lang="en-US" b="1" dirty="0"/>
              <a:t>Fibronectin connecting proteins (</a:t>
            </a:r>
            <a:r>
              <a:rPr lang="en-US" b="1" dirty="0" err="1"/>
              <a:t>FnBPs</a:t>
            </a:r>
            <a:r>
              <a:rPr lang="en-US" b="1" dirty="0"/>
              <a:t>) </a:t>
            </a:r>
            <a:r>
              <a:rPr lang="en-US" dirty="0"/>
              <a:t>expressed by S. aureus on its cell surface bind to fibronectin, adhering S. aureus to the epithelial cell</a:t>
            </a:r>
            <a:r>
              <a:rPr lang="en-US" dirty="0"/>
              <a:t>²</a:t>
            </a:r>
            <a:endParaRPr lang="en-US" dirty="0"/>
          </a:p>
          <a:p>
            <a:r>
              <a:rPr lang="en-US" b="1" dirty="0"/>
              <a:t>Surface clumping factors (</a:t>
            </a:r>
            <a:r>
              <a:rPr lang="en-US" b="1" dirty="0" err="1"/>
              <a:t>Clf</a:t>
            </a:r>
            <a:r>
              <a:rPr lang="en-US" b="1" dirty="0"/>
              <a:t>)</a:t>
            </a:r>
            <a:r>
              <a:rPr lang="en-US" dirty="0"/>
              <a:t> also bind to fibrinogen</a:t>
            </a:r>
            <a:r>
              <a:rPr lang="en-US" dirty="0"/>
              <a:t>²</a:t>
            </a:r>
            <a:endParaRPr lang="en-US" dirty="0"/>
          </a:p>
          <a:p>
            <a:r>
              <a:rPr lang="en-US" b="1" dirty="0"/>
              <a:t>Collagen receptors </a:t>
            </a:r>
            <a:r>
              <a:rPr lang="en-US" dirty="0"/>
              <a:t>on S. aureus help in binding to the exposed collagen on the host cell’s extracellular space</a:t>
            </a:r>
            <a:r>
              <a:rPr lang="en-US" dirty="0"/>
              <a:t>²</a:t>
            </a:r>
            <a:endParaRPr lang="en-US" b="1" dirty="0"/>
          </a:p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9327" y="1608947"/>
            <a:ext cx="2857500" cy="37147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978797" y="2787004"/>
            <a:ext cx="1744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Host Cell</a:t>
            </a:r>
          </a:p>
        </p:txBody>
      </p:sp>
    </p:spTree>
    <p:extLst>
      <p:ext uri="{BB962C8B-B14F-4D97-AF65-F5344CB8AC3E}">
        <p14:creationId xmlns:p14="http://schemas.microsoft.com/office/powerpoint/2010/main" val="3837671885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CDCE0"/>
      </a:lt2>
      <a:accent1>
        <a:srgbClr val="415588"/>
      </a:accent1>
      <a:accent2>
        <a:srgbClr val="4294B6"/>
      </a:accent2>
      <a:accent3>
        <a:srgbClr val="087D7C"/>
      </a:accent3>
      <a:accent4>
        <a:srgbClr val="2CB663"/>
      </a:accent4>
      <a:accent5>
        <a:srgbClr val="DF8822"/>
      </a:accent5>
      <a:accent6>
        <a:srgbClr val="BC410A"/>
      </a:accent6>
      <a:hlink>
        <a:srgbClr val="5977C4"/>
      </a:hlink>
      <a:folHlink>
        <a:srgbClr val="A1A9BF"/>
      </a:folHlink>
    </a:clrScheme>
    <a:fontScheme name="Gallery">
      <a:majorFont>
        <a:latin typeface="Century Gothic" panose="020B0502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  <a:lumMod val="108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E050AC27-895F-4B90-991D-A6818FC89AB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584</TotalTime>
  <Words>1310</Words>
  <Application>Microsoft Office PowerPoint</Application>
  <PresentationFormat>Widescreen</PresentationFormat>
  <Paragraphs>185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Arial</vt:lpstr>
      <vt:lpstr>Century Gothic</vt:lpstr>
      <vt:lpstr>Gallery</vt:lpstr>
      <vt:lpstr>Case #1 Bacterial Pathogenesis</vt:lpstr>
      <vt:lpstr>1. Encounter</vt:lpstr>
      <vt:lpstr>Geographic Habitat</vt:lpstr>
      <vt:lpstr>PowerPoint Presentation</vt:lpstr>
      <vt:lpstr>PowerPoint Presentation</vt:lpstr>
      <vt:lpstr>How did Stephanie get infected?</vt:lpstr>
      <vt:lpstr>2. Entry</vt:lpstr>
      <vt:lpstr>Staphylococcus aureus</vt:lpstr>
      <vt:lpstr>Staphylococcus aureus</vt:lpstr>
      <vt:lpstr>Streptococcus pyogenes</vt:lpstr>
      <vt:lpstr>Streptococcus pyogenes</vt:lpstr>
      <vt:lpstr>Streptococcus pyogenes</vt:lpstr>
      <vt:lpstr>3. Multiplication and Spread</vt:lpstr>
      <vt:lpstr>Staphylococcus aureus</vt:lpstr>
      <vt:lpstr>Staphylococcus aureus</vt:lpstr>
      <vt:lpstr>Staphylococcus aureus </vt:lpstr>
      <vt:lpstr>Streptococcus pyogenes</vt:lpstr>
      <vt:lpstr>Streptococcus pyogenes</vt:lpstr>
      <vt:lpstr>Streptococcus pyogenes</vt:lpstr>
      <vt:lpstr>4. Host Damage</vt:lpstr>
      <vt:lpstr>Staphylococcus aureus</vt:lpstr>
      <vt:lpstr>Staphylococcus aureus</vt:lpstr>
      <vt:lpstr>Staphylococcus aureus</vt:lpstr>
      <vt:lpstr>Staphylococcus aureus</vt:lpstr>
      <vt:lpstr>Streptococcus pyogenes</vt:lpstr>
      <vt:lpstr>Streptococcus pyogenes</vt:lpstr>
      <vt:lpstr>Streptococcus pyogenes</vt:lpstr>
      <vt:lpstr>Streptococcus pyogenes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Bacterial Pathogenesis</dc:title>
  <dc:creator>Frank Lam</dc:creator>
  <cp:lastModifiedBy>Frank Lam</cp:lastModifiedBy>
  <cp:revision>37</cp:revision>
  <dcterms:created xsi:type="dcterms:W3CDTF">2017-01-27T06:13:11Z</dcterms:created>
  <dcterms:modified xsi:type="dcterms:W3CDTF">2017-01-29T07:57:45Z</dcterms:modified>
</cp:coreProperties>
</file>