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7" r:id="rId4"/>
    <p:sldId id="270" r:id="rId5"/>
    <p:sldId id="286" r:id="rId6"/>
    <p:sldId id="287" r:id="rId7"/>
    <p:sldId id="288" r:id="rId8"/>
    <p:sldId id="267" r:id="rId9"/>
    <p:sldId id="266" r:id="rId10"/>
    <p:sldId id="289" r:id="rId11"/>
    <p:sldId id="293" r:id="rId12"/>
    <p:sldId id="285" r:id="rId13"/>
    <p:sldId id="294" r:id="rId14"/>
    <p:sldId id="29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3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2C715C4-CFB0-444B-AC5D-08657A5E3A43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3E47F6F-04E6-484F-B390-DC3DEC81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4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DD00F-9B6E-BE4C-8FB1-5CFC40498B3B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4FF4A-1C8F-A649-AA12-60361140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7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throttle.com/post/top-ten-great-sounding-engines/" TargetMode="External"/><Relationship Id="rId4" Type="http://schemas.openxmlformats.org/officeDocument/2006/relationships/hyperlink" Target="http://www.caranddriver.com/features/this-is-why-various-engine-types-sound-so-different-featur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throttle.com/post/top-ten-great-sounding-engines/" TargetMode="External"/><Relationship Id="rId4" Type="http://schemas.openxmlformats.org/officeDocument/2006/relationships/hyperlink" Target="http://www.caranddriver.com/features/this-is-why-various-engine-types-sound-so-different-featur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http://www.carthrottle.com/post/top-ten-great-sounding-engines/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http://www.caranddriver.com/features/this-is-why-various-engine-types-sound-so-different-feature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4FF4A-1C8F-A649-AA12-6036114033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6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http://www.carthrottle.com/post/top-ten-great-sounding-engines/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http://www.caranddriver.com/features/this-is-why-various-engine-types-sound-so-different-feature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4FF4A-1C8F-A649-AA12-6036114033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6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342BA03-1134-43E0-95C0-CB83ED5B08A9}" type="datetimeFigureOut">
              <a:rPr lang="en-US" smtClean="0"/>
              <a:t>16-05-24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CEF408C-4933-46E3-B4E6-3F10BF70B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own.edu/about/administration/sheridan-center/teaching-learning/assessing-student-learning/rubrics-scales" TargetMode="External"/><Relationship Id="rId3" Type="http://schemas.openxmlformats.org/officeDocument/2006/relationships/hyperlink" Target="https://www.cmu.edu/teaching/designteach/teach/rubric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Rubrics for Assessing Individual and/or Group Participation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91000"/>
            <a:ext cx="3962400" cy="457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Marie Krbavac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June 4,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8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Rubric Scales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008333"/>
              </p:ext>
            </p:extLst>
          </p:nvPr>
        </p:nvGraphicFramePr>
        <p:xfrm>
          <a:off x="609600" y="1828800"/>
          <a:ext cx="8077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057400"/>
                <a:gridCol w="1828800"/>
                <a:gridCol w="2895600"/>
              </a:tblGrid>
              <a:tr h="6564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Levels</a:t>
                      </a:r>
                      <a:endParaRPr lang="en-US" dirty="0"/>
                    </a:p>
                  </a:txBody>
                  <a:tcPr/>
                </a:tc>
              </a:tr>
              <a:tr h="3610708"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Average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Unacceptable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Marginal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Proficient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Distinguished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Unacceptable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Poor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Satisfactory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Good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Unacceptable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Emerging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Minimally Acceptable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Acceptable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Accomplished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Exemplary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08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Rubrics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participation rubrics in the handouts. Consider:</a:t>
            </a:r>
          </a:p>
          <a:p>
            <a:pPr lvl="1"/>
            <a:r>
              <a:rPr lang="en-US" dirty="0" smtClean="0"/>
              <a:t>Holistic vs. Analytic approach – advantages and disadvantages</a:t>
            </a:r>
          </a:p>
          <a:p>
            <a:pPr lvl="1"/>
            <a:r>
              <a:rPr lang="en-US" dirty="0" smtClean="0"/>
              <a:t>Size of the scale – advantages and disadvantages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9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Work on your own or in groups to create a rubric for assessing individual or group participation to use in your course</a:t>
            </a:r>
          </a:p>
        </p:txBody>
      </p:sp>
    </p:spTree>
    <p:extLst>
      <p:ext uri="{BB962C8B-B14F-4D97-AF65-F5344CB8AC3E}">
        <p14:creationId xmlns:p14="http://schemas.microsoft.com/office/powerpoint/2010/main" val="286511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rubric?</a:t>
            </a:r>
          </a:p>
          <a:p>
            <a:r>
              <a:rPr lang="en-US" dirty="0" smtClean="0"/>
              <a:t>Why are rubrics useful tools for assessment?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8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Brown University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http://www.brown.edu/about/administration/sheridan-center/teaching-learning/assessing-student-learning/rubrics-scales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Carnegie Mellon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https://www.cmu.edu/teaching/designteach/teach/</a:t>
            </a:r>
            <a:r>
              <a:rPr lang="en-US" dirty="0" smtClean="0">
                <a:hlinkClick r:id="rId3"/>
              </a:rPr>
              <a:t>rubrics.html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4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At the end of this session, you will be able to: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Describe what a rubric is</a:t>
            </a:r>
            <a:endParaRPr lang="en-CA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Explain why rubrics are useful tools for assessment</a:t>
            </a:r>
            <a:endParaRPr lang="en-CA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Develop or revise a rubric for assessing either individual or group participation in your class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772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assessment of participation (individual or group) mean to me?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599"/>
            <a:ext cx="7772400" cy="3429001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sz="5500" dirty="0" smtClean="0">
                <a:solidFill>
                  <a:srgbClr val="000000"/>
                </a:solidFill>
              </a:rPr>
              <a:t>Write </a:t>
            </a:r>
            <a:r>
              <a:rPr lang="en-US" sz="5500" dirty="0">
                <a:solidFill>
                  <a:srgbClr val="000000"/>
                </a:solidFill>
              </a:rPr>
              <a:t>your response </a:t>
            </a:r>
            <a:r>
              <a:rPr lang="en-US" sz="5500" dirty="0" smtClean="0">
                <a:solidFill>
                  <a:srgbClr val="000000"/>
                </a:solidFill>
              </a:rPr>
              <a:t>to these questions on </a:t>
            </a:r>
            <a:r>
              <a:rPr lang="en-US" sz="5500" dirty="0">
                <a:solidFill>
                  <a:srgbClr val="000000"/>
                </a:solidFill>
              </a:rPr>
              <a:t>a piece of paper and share at your </a:t>
            </a:r>
            <a:r>
              <a:rPr lang="en-US" sz="5500" dirty="0" smtClean="0">
                <a:solidFill>
                  <a:srgbClr val="000000"/>
                </a:solidFill>
              </a:rPr>
              <a:t>table</a:t>
            </a:r>
            <a:endParaRPr lang="en-US" sz="5500" dirty="0">
              <a:solidFill>
                <a:srgbClr val="000000"/>
              </a:solidFill>
            </a:endParaRPr>
          </a:p>
          <a:p>
            <a:pPr marL="754380" indent="-685800"/>
            <a:r>
              <a:rPr lang="en-US" sz="5500" dirty="0" smtClean="0">
                <a:solidFill>
                  <a:srgbClr val="000000"/>
                </a:solidFill>
              </a:rPr>
              <a:t>In my experience, individual and/or participation assessments have been… </a:t>
            </a:r>
          </a:p>
          <a:p>
            <a:pPr marL="754380" indent="-685800"/>
            <a:r>
              <a:rPr lang="en-US" sz="5500" dirty="0" smtClean="0">
                <a:solidFill>
                  <a:srgbClr val="000000"/>
                </a:solidFill>
              </a:rPr>
              <a:t>I think participation (individual and/or group) assessments </a:t>
            </a:r>
            <a:r>
              <a:rPr lang="en-US" sz="5500" dirty="0">
                <a:solidFill>
                  <a:srgbClr val="000000"/>
                </a:solidFill>
              </a:rPr>
              <a:t>should</a:t>
            </a:r>
            <a:r>
              <a:rPr lang="en-US" sz="5500" dirty="0" smtClean="0">
                <a:solidFill>
                  <a:srgbClr val="000000"/>
                </a:solidFill>
              </a:rPr>
              <a:t>…</a:t>
            </a:r>
          </a:p>
          <a:p>
            <a:pPr marL="68580" indent="0">
              <a:buNone/>
            </a:pPr>
            <a:endParaRPr lang="en-US" sz="5500" dirty="0">
              <a:solidFill>
                <a:srgbClr val="000000"/>
              </a:solidFill>
            </a:endParaRPr>
          </a:p>
          <a:p>
            <a:pPr marL="68580" indent="0">
              <a:buNone/>
            </a:pPr>
            <a:endParaRPr lang="en-US" sz="5500" dirty="0">
              <a:solidFill>
                <a:srgbClr val="000000"/>
              </a:solidFill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6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Assess?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students are learning</a:t>
            </a:r>
          </a:p>
          <a:p>
            <a:r>
              <a:rPr lang="en-US" dirty="0" smtClean="0"/>
              <a:t>Assist and motivate students in structuring their studying</a:t>
            </a:r>
          </a:p>
          <a:p>
            <a:r>
              <a:rPr lang="en-US" dirty="0" smtClean="0"/>
              <a:t>Help instructors know if they are successfully teaching</a:t>
            </a:r>
          </a:p>
          <a:p>
            <a:r>
              <a:rPr lang="en-US" dirty="0" smtClean="0"/>
              <a:t>A means to promote and reinforce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2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Rubric?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>
                <a:solidFill>
                  <a:srgbClr val="000000"/>
                </a:solidFill>
              </a:rPr>
              <a:t>attempt to communicate expectations of quality around a task.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used </a:t>
            </a:r>
            <a:r>
              <a:rPr lang="en-US" dirty="0">
                <a:solidFill>
                  <a:srgbClr val="000000"/>
                </a:solidFill>
              </a:rPr>
              <a:t>to delineate consistent criteria for grading.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allows </a:t>
            </a:r>
            <a:r>
              <a:rPr lang="en-US" dirty="0">
                <a:solidFill>
                  <a:srgbClr val="000000"/>
                </a:solidFill>
              </a:rPr>
              <a:t>teachers and students alike to evaluate criteria, which can be complex and subjective.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provide </a:t>
            </a:r>
            <a:r>
              <a:rPr lang="en-US" dirty="0">
                <a:solidFill>
                  <a:srgbClr val="000000"/>
                </a:solidFill>
              </a:rPr>
              <a:t>a basis for self-evaluation, reflection, and peer </a:t>
            </a:r>
            <a:r>
              <a:rPr lang="en-US" dirty="0" smtClean="0">
                <a:solidFill>
                  <a:srgbClr val="000000"/>
                </a:solidFill>
              </a:rPr>
              <a:t>review.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</a:rPr>
              <a:t>http://</a:t>
            </a:r>
            <a:r>
              <a:rPr lang="en-US" sz="1200" dirty="0" err="1">
                <a:solidFill>
                  <a:srgbClr val="000000"/>
                </a:solidFill>
              </a:rPr>
              <a:t>en.wikipedia.org</a:t>
            </a:r>
            <a:r>
              <a:rPr lang="en-US" sz="1200" dirty="0">
                <a:solidFill>
                  <a:srgbClr val="000000"/>
                </a:solidFill>
              </a:rPr>
              <a:t>/wiki/Rubric_%28academic%29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9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Activity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the engine notes and then rate their quality using the scale </a:t>
            </a:r>
          </a:p>
          <a:p>
            <a:pPr lvl="1"/>
            <a:r>
              <a:rPr lang="en-US" dirty="0" smtClean="0"/>
              <a:t>Poor</a:t>
            </a:r>
          </a:p>
          <a:p>
            <a:pPr lvl="1"/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Excellent</a:t>
            </a:r>
          </a:p>
          <a:p>
            <a:pPr lvl="1"/>
            <a:endParaRPr lang="en-US" dirty="0"/>
          </a:p>
          <a:p>
            <a:r>
              <a:rPr lang="en-US" dirty="0" smtClean="0"/>
              <a:t>Do you agree with other people?</a:t>
            </a:r>
          </a:p>
        </p:txBody>
      </p:sp>
    </p:spTree>
    <p:extLst>
      <p:ext uri="{BB962C8B-B14F-4D97-AF65-F5344CB8AC3E}">
        <p14:creationId xmlns:p14="http://schemas.microsoft.com/office/powerpoint/2010/main" val="355919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Activity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create a scale that includes descriptions for assessing an engine note</a:t>
            </a:r>
          </a:p>
          <a:p>
            <a:r>
              <a:rPr lang="en-US" dirty="0"/>
              <a:t>Listen to the engine notes and then rate their quality using </a:t>
            </a:r>
            <a:r>
              <a:rPr lang="en-US" dirty="0" smtClean="0"/>
              <a:t>your new </a:t>
            </a:r>
            <a:r>
              <a:rPr lang="en-US" dirty="0"/>
              <a:t>scale </a:t>
            </a:r>
            <a:endParaRPr lang="en-US" dirty="0" smtClean="0"/>
          </a:p>
          <a:p>
            <a:r>
              <a:rPr lang="en-US" dirty="0"/>
              <a:t>Do you agree with other people in your group?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Developing a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dirty="0" smtClean="0"/>
              <a:t>Share your thoughts with your group, how did the rubric work for you?</a:t>
            </a:r>
          </a:p>
          <a:p>
            <a:pPr lvl="2"/>
            <a:r>
              <a:rPr lang="en-US" sz="2000" dirty="0" smtClean="0"/>
              <a:t>What would have made it better?</a:t>
            </a:r>
          </a:p>
          <a:p>
            <a:pPr lvl="2"/>
            <a:r>
              <a:rPr lang="en-US" sz="2000" dirty="0" smtClean="0"/>
              <a:t>What would you consider incorporating into your assessment strategy?</a:t>
            </a:r>
          </a:p>
        </p:txBody>
      </p:sp>
    </p:spTree>
    <p:extLst>
      <p:ext uri="{BB962C8B-B14F-4D97-AF65-F5344CB8AC3E}">
        <p14:creationId xmlns:p14="http://schemas.microsoft.com/office/powerpoint/2010/main" val="330083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Rubrics for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Checklists – yes or no related to the process</a:t>
            </a:r>
          </a:p>
          <a:p>
            <a:r>
              <a:rPr lang="en-US" dirty="0" smtClean="0"/>
              <a:t>Holistic rubrics – assess the outcome or product</a:t>
            </a:r>
          </a:p>
          <a:p>
            <a:r>
              <a:rPr lang="en-US" dirty="0" smtClean="0"/>
              <a:t>Evaluative or analytical rubrics – multi-rating assessment of the process and product</a:t>
            </a:r>
          </a:p>
        </p:txBody>
      </p:sp>
    </p:spTree>
    <p:extLst>
      <p:ext uri="{BB962C8B-B14F-4D97-AF65-F5344CB8AC3E}">
        <p14:creationId xmlns:p14="http://schemas.microsoft.com/office/powerpoint/2010/main" val="384703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1801</TotalTime>
  <Words>538</Words>
  <Application>Microsoft Macintosh PowerPoint</Application>
  <PresentationFormat>On-screen Show (4:3)</PresentationFormat>
  <Paragraphs>103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Using Rubrics for Assessing Individual and/or Group Participation</vt:lpstr>
      <vt:lpstr>Objectives of this Session</vt:lpstr>
      <vt:lpstr>What does assessment of participation (individual or group) mean to me?</vt:lpstr>
      <vt:lpstr>Why do we Assess?</vt:lpstr>
      <vt:lpstr>What is a Rubric?</vt:lpstr>
      <vt:lpstr>Rubric Activity Part 1</vt:lpstr>
      <vt:lpstr>Rubric Activity Part 2</vt:lpstr>
      <vt:lpstr>Developing a Rubric</vt:lpstr>
      <vt:lpstr>Rubrics for Assessment</vt:lpstr>
      <vt:lpstr>Sample Rubric Scales</vt:lpstr>
      <vt:lpstr>Participation Rubrics</vt:lpstr>
      <vt:lpstr>Create Your Own Rubric</vt:lpstr>
      <vt:lpstr>Review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Erin Yun</cp:lastModifiedBy>
  <cp:revision>48</cp:revision>
  <cp:lastPrinted>2015-06-04T18:11:59Z</cp:lastPrinted>
  <dcterms:created xsi:type="dcterms:W3CDTF">2012-02-13T16:00:56Z</dcterms:created>
  <dcterms:modified xsi:type="dcterms:W3CDTF">2016-05-24T20:10:00Z</dcterms:modified>
</cp:coreProperties>
</file>