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62" r:id="rId4"/>
    <p:sldId id="263" r:id="rId5"/>
    <p:sldId id="269" r:id="rId6"/>
    <p:sldId id="296" r:id="rId7"/>
    <p:sldId id="270" r:id="rId8"/>
    <p:sldId id="297" r:id="rId9"/>
    <p:sldId id="300" r:id="rId10"/>
    <p:sldId id="301" r:id="rId11"/>
    <p:sldId id="302" r:id="rId12"/>
    <p:sldId id="303" r:id="rId13"/>
    <p:sldId id="304" r:id="rId14"/>
    <p:sldId id="283" r:id="rId15"/>
    <p:sldId id="298" r:id="rId16"/>
    <p:sldId id="305" r:id="rId17"/>
    <p:sldId id="272" r:id="rId18"/>
    <p:sldId id="299" r:id="rId19"/>
    <p:sldId id="306" r:id="rId20"/>
    <p:sldId id="29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7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18-04-07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395299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18-04-07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98948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18-04-07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305817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9726C6-C8FC-2B4A-ACD1-4114217E98D4}" type="datetimeFigureOut">
              <a:rPr lang="en-US" smtClean="0"/>
              <a:t>18-04-07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195063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29726C6-C8FC-2B4A-ACD1-4114217E98D4}" type="datetimeFigureOut">
              <a:rPr lang="en-US" smtClean="0"/>
              <a:t>18-04-07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41002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29726C6-C8FC-2B4A-ACD1-4114217E98D4}" type="datetimeFigureOut">
              <a:rPr lang="en-US" smtClean="0"/>
              <a:t>18-04-07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87336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29726C6-C8FC-2B4A-ACD1-4114217E98D4}" type="datetimeFigureOut">
              <a:rPr lang="en-US" smtClean="0"/>
              <a:t>18-04-07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130794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29726C6-C8FC-2B4A-ACD1-4114217E98D4}" type="datetimeFigureOut">
              <a:rPr lang="en-US" smtClean="0"/>
              <a:t>18-04-07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52567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726C6-C8FC-2B4A-ACD1-4114217E98D4}" type="datetimeFigureOut">
              <a:rPr lang="en-US" smtClean="0"/>
              <a:t>18-04-07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410665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9726C6-C8FC-2B4A-ACD1-4114217E98D4}" type="datetimeFigureOut">
              <a:rPr lang="en-US" smtClean="0"/>
              <a:t>18-04-07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06032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9726C6-C8FC-2B4A-ACD1-4114217E98D4}" type="datetimeFigureOut">
              <a:rPr lang="en-US" smtClean="0"/>
              <a:t>18-04-07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0DEEA-530F-BE4F-84B7-380997E1D74F}" type="slidenum">
              <a:rPr lang="en-US" smtClean="0"/>
              <a:t>‹#›</a:t>
            </a:fld>
            <a:endParaRPr lang="en-US"/>
          </a:p>
        </p:txBody>
      </p:sp>
    </p:spTree>
    <p:extLst>
      <p:ext uri="{BB962C8B-B14F-4D97-AF65-F5344CB8AC3E}">
        <p14:creationId xmlns:p14="http://schemas.microsoft.com/office/powerpoint/2010/main" val="295713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26C6-C8FC-2B4A-ACD1-4114217E98D4}" type="datetimeFigureOut">
              <a:rPr lang="en-US" smtClean="0"/>
              <a:t>18-04-07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DEEA-530F-BE4F-84B7-380997E1D74F}" type="slidenum">
              <a:rPr lang="en-US" smtClean="0"/>
              <a:t>‹#›</a:t>
            </a:fld>
            <a:endParaRPr lang="en-US"/>
          </a:p>
        </p:txBody>
      </p:sp>
    </p:spTree>
    <p:extLst>
      <p:ext uri="{BB962C8B-B14F-4D97-AF65-F5344CB8AC3E}">
        <p14:creationId xmlns:p14="http://schemas.microsoft.com/office/powerpoint/2010/main" val="137330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pps.who.int/iris/bitstream/handle/10665/66230/WHO_FCH_CAH_00.13_eng.pdf;jsessionid=C345965A84CF94676DDAC1F06B675F1C?sequence=1" TargetMode="External"/><Relationship Id="rId4" Type="http://schemas.openxmlformats.org/officeDocument/2006/relationships/hyperlink" Target="https://www.ncbi.nlm.nih.gov/pubmed/27341630" TargetMode="External"/><Relationship Id="rId5" Type="http://schemas.openxmlformats.org/officeDocument/2006/relationships/hyperlink" Target="https://www.britannica.com/science/mammary-gland" TargetMode="External"/><Relationship Id="rId6" Type="http://schemas.openxmlformats.org/officeDocument/2006/relationships/hyperlink" Target="https://www.webmd.boots.com/children/baby/guide/mastitis" TargetMode="External"/><Relationship Id="rId7" Type="http://schemas.openxmlformats.org/officeDocument/2006/relationships/hyperlink" Target="http://bjsm.bmj.com/content/37/4/284" TargetMode="External"/><Relationship Id="rId8" Type="http://schemas.openxmlformats.org/officeDocument/2006/relationships/hyperlink" Target="http://apps.who.int/iris/bitstream/handle/10665/66230/WHO_FCH_CAH_00.13_eng.pdf?sequence=1" TargetMode="External"/><Relationship Id="rId9" Type="http://schemas.openxmlformats.org/officeDocument/2006/relationships/hyperlink" Target="https://www.liebertpub.com/doi/pdf/10.1089/bfm.2014.9984" TargetMode="External"/><Relationship Id="rId10" Type="http://schemas.openxmlformats.org/officeDocument/2006/relationships/hyperlink" Target="https://www.healthlinkbc.ca/health-topics/tn8011" TargetMode="External"/><Relationship Id="rId1" Type="http://schemas.openxmlformats.org/officeDocument/2006/relationships/slideLayout" Target="../slideLayouts/slideLayout2.xml"/><Relationship Id="rId2" Type="http://schemas.openxmlformats.org/officeDocument/2006/relationships/hyperlink" Target="https://www.mayoclinic.org/diseases-conditions/mastitis/symptoms-causes/syc-203748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ptodate.com/contents/cephalexin-drug-information?source=see_link" TargetMode="External"/><Relationship Id="rId4" Type="http://schemas.openxmlformats.org/officeDocument/2006/relationships/hyperlink" Target="https://www.uptodate.com/contents/trimethoprim-sulfamethoxazole-co-trimoxazole-drug-information?source=see_link" TargetMode="External"/><Relationship Id="rId5" Type="http://schemas.openxmlformats.org/officeDocument/2006/relationships/hyperlink" Target="https://www.uptodate.com/contents/clindamycin-drug-information?source=see_link" TargetMode="External"/><Relationship Id="rId1" Type="http://schemas.openxmlformats.org/officeDocument/2006/relationships/slideLayout" Target="../slideLayouts/slideLayout2.xml"/><Relationship Id="rId2" Type="http://schemas.openxmlformats.org/officeDocument/2006/relationships/hyperlink" Target="https://www.uptodate.com/contents/dicloxacillin-drug-information?source=see_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3176747"/>
          </a:xfrm>
        </p:spPr>
        <p:txBody>
          <a:bodyPr>
            <a:normAutofit/>
          </a:bodyPr>
          <a:lstStyle/>
          <a:p>
            <a:r>
              <a:rPr lang="en-CA" b="1" dirty="0" smtClean="0"/>
              <a:t>Summary of </a:t>
            </a:r>
            <a:br>
              <a:rPr lang="en-CA" b="1" dirty="0" smtClean="0"/>
            </a:br>
            <a:r>
              <a:rPr lang="en-CA" b="1" dirty="0" smtClean="0"/>
              <a:t>Immune Response Questions</a:t>
            </a:r>
            <a:br>
              <a:rPr lang="en-CA" b="1" dirty="0" smtClean="0"/>
            </a:br>
            <a:r>
              <a:rPr lang="en-CA" b="1" dirty="0"/>
              <a:t/>
            </a:r>
            <a:br>
              <a:rPr lang="en-CA" b="1" dirty="0"/>
            </a:br>
            <a:r>
              <a:rPr lang="en-CA" b="1" dirty="0" smtClean="0"/>
              <a:t>Case 4 week 3</a:t>
            </a:r>
            <a:endParaRPr lang="en-US" dirty="0"/>
          </a:p>
        </p:txBody>
      </p:sp>
      <p:sp>
        <p:nvSpPr>
          <p:cNvPr id="5" name="Content Placeholder 4"/>
          <p:cNvSpPr>
            <a:spLocks noGrp="1"/>
          </p:cNvSpPr>
          <p:nvPr>
            <p:ph idx="1"/>
          </p:nvPr>
        </p:nvSpPr>
        <p:spPr/>
        <p:txBody>
          <a:bodyPr>
            <a:normAutofit fontScale="92500" lnSpcReduction="20000"/>
          </a:bodyPr>
          <a:lstStyle/>
          <a:p>
            <a:pPr marL="0" indent="0" algn="ctr">
              <a:buNone/>
            </a:pPr>
            <a:endParaRPr lang="en-US" dirty="0" smtClean="0"/>
          </a:p>
          <a:p>
            <a:pPr marL="0" indent="0" algn="ctr">
              <a:buNone/>
            </a:pPr>
            <a:endParaRPr lang="en-US" dirty="0"/>
          </a:p>
          <a:p>
            <a:pPr marL="0" indent="0" algn="r">
              <a:buNone/>
            </a:pPr>
            <a:endParaRPr lang="en-US" dirty="0" smtClean="0"/>
          </a:p>
          <a:p>
            <a:pPr marL="0" indent="0" algn="ct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en-US" dirty="0" smtClean="0"/>
          </a:p>
          <a:p>
            <a:pPr marL="0" indent="0" algn="r">
              <a:buNone/>
            </a:pPr>
            <a:r>
              <a:rPr lang="en-US" dirty="0" smtClean="0"/>
              <a:t>- Brian Black</a:t>
            </a:r>
            <a:endParaRPr lang="en-US" dirty="0"/>
          </a:p>
        </p:txBody>
      </p:sp>
    </p:spTree>
    <p:extLst>
      <p:ext uri="{BB962C8B-B14F-4D97-AF65-F5344CB8AC3E}">
        <p14:creationId xmlns:p14="http://schemas.microsoft.com/office/powerpoint/2010/main" val="321367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Disturbance of Normal Physiological Function</a:t>
            </a:r>
            <a:r>
              <a:rPr lang="en-CA" dirty="0"/>
              <a:t/>
            </a:r>
            <a:br>
              <a:rPr lang="en-CA" dirty="0"/>
            </a:br>
            <a:endParaRPr lang="en-US" dirty="0"/>
          </a:p>
        </p:txBody>
      </p:sp>
      <p:sp>
        <p:nvSpPr>
          <p:cNvPr id="3" name="Content Placeholder 2"/>
          <p:cNvSpPr>
            <a:spLocks noGrp="1"/>
          </p:cNvSpPr>
          <p:nvPr>
            <p:ph idx="1"/>
          </p:nvPr>
        </p:nvSpPr>
        <p:spPr/>
        <p:txBody>
          <a:bodyPr>
            <a:normAutofit fontScale="62500" lnSpcReduction="20000"/>
          </a:bodyPr>
          <a:lstStyle/>
          <a:p>
            <a:r>
              <a:rPr lang="en-CA" dirty="0" smtClean="0"/>
              <a:t>During a bout of mastitis, S</a:t>
            </a:r>
            <a:r>
              <a:rPr lang="en-CA" dirty="0"/>
              <a:t>. </a:t>
            </a:r>
            <a:r>
              <a:rPr lang="en-CA" dirty="0" err="1" smtClean="0"/>
              <a:t>aureus</a:t>
            </a:r>
            <a:r>
              <a:rPr lang="en-CA" dirty="0" smtClean="0"/>
              <a:t>, gains entry to breast tissue;</a:t>
            </a:r>
          </a:p>
          <a:p>
            <a:r>
              <a:rPr lang="en-CA" dirty="0" smtClean="0"/>
              <a:t>It forms </a:t>
            </a:r>
            <a:r>
              <a:rPr lang="en-CA" dirty="0"/>
              <a:t>a biofilm to initiate its replication. </a:t>
            </a:r>
            <a:endParaRPr lang="en-CA" dirty="0" smtClean="0"/>
          </a:p>
          <a:p>
            <a:r>
              <a:rPr lang="en-CA" dirty="0" smtClean="0"/>
              <a:t>In response, the host </a:t>
            </a:r>
            <a:r>
              <a:rPr lang="en-CA" dirty="0"/>
              <a:t>immune </a:t>
            </a:r>
            <a:r>
              <a:rPr lang="en-CA" dirty="0" smtClean="0"/>
              <a:t>initiates </a:t>
            </a:r>
            <a:r>
              <a:rPr lang="en-CA" dirty="0"/>
              <a:t>the inflammatory response, </a:t>
            </a:r>
            <a:r>
              <a:rPr lang="en-CA" dirty="0" smtClean="0"/>
              <a:t>leading to expression of transcription </a:t>
            </a:r>
            <a:r>
              <a:rPr lang="en-CA" dirty="0"/>
              <a:t>factor NF-</a:t>
            </a:r>
            <a:r>
              <a:rPr lang="en-CA" dirty="0" err="1"/>
              <a:t>κB</a:t>
            </a:r>
            <a:r>
              <a:rPr lang="en-CA" dirty="0"/>
              <a:t>. </a:t>
            </a:r>
            <a:endParaRPr lang="en-CA" dirty="0" smtClean="0"/>
          </a:p>
          <a:p>
            <a:r>
              <a:rPr lang="en-CA" dirty="0" smtClean="0"/>
              <a:t>NF</a:t>
            </a:r>
            <a:r>
              <a:rPr lang="en-CA" dirty="0"/>
              <a:t>-</a:t>
            </a:r>
            <a:r>
              <a:rPr lang="en-CA" dirty="0" err="1"/>
              <a:t>κB</a:t>
            </a:r>
            <a:r>
              <a:rPr lang="en-CA" dirty="0"/>
              <a:t> </a:t>
            </a:r>
            <a:r>
              <a:rPr lang="en-CA" dirty="0" smtClean="0"/>
              <a:t>causes transcription </a:t>
            </a:r>
            <a:r>
              <a:rPr lang="en-CA" dirty="0"/>
              <a:t>of inflammatory cytokines TNF-α and Interleukins 1 and </a:t>
            </a:r>
            <a:r>
              <a:rPr lang="en-CA" dirty="0" smtClean="0"/>
              <a:t>6. </a:t>
            </a:r>
          </a:p>
          <a:p>
            <a:r>
              <a:rPr lang="en-CA" dirty="0" smtClean="0"/>
              <a:t>These inflammatory </a:t>
            </a:r>
            <a:r>
              <a:rPr lang="en-CA" dirty="0"/>
              <a:t>cytokines cause the endothelial cells </a:t>
            </a:r>
            <a:r>
              <a:rPr lang="en-CA" dirty="0" smtClean="0"/>
              <a:t>in the vasculature in </a:t>
            </a:r>
            <a:r>
              <a:rPr lang="en-CA" dirty="0"/>
              <a:t>the breast to become </a:t>
            </a:r>
            <a:r>
              <a:rPr lang="en-CA" dirty="0" smtClean="0"/>
              <a:t>“stick and leaky”</a:t>
            </a:r>
            <a:r>
              <a:rPr lang="en-CA" dirty="0"/>
              <a:t>;</a:t>
            </a:r>
            <a:r>
              <a:rPr lang="en-CA" dirty="0" smtClean="0"/>
              <a:t> </a:t>
            </a:r>
          </a:p>
          <a:p>
            <a:r>
              <a:rPr lang="en-CA" dirty="0"/>
              <a:t>I</a:t>
            </a:r>
            <a:r>
              <a:rPr lang="en-CA" dirty="0" smtClean="0"/>
              <a:t>mmune </a:t>
            </a:r>
            <a:r>
              <a:rPr lang="en-CA" dirty="0"/>
              <a:t>cells such as neutrophils and dendritic </a:t>
            </a:r>
            <a:r>
              <a:rPr lang="en-CA" dirty="0" smtClean="0"/>
              <a:t>cells </a:t>
            </a:r>
            <a:r>
              <a:rPr lang="en-CA" dirty="0"/>
              <a:t>attach </a:t>
            </a:r>
            <a:r>
              <a:rPr lang="en-CA" dirty="0" smtClean="0"/>
              <a:t>to “sticky” sites and enter </a:t>
            </a:r>
            <a:r>
              <a:rPr lang="en-CA" dirty="0"/>
              <a:t>the site of </a:t>
            </a:r>
            <a:r>
              <a:rPr lang="en-CA" dirty="0" smtClean="0"/>
              <a:t>infection. </a:t>
            </a:r>
          </a:p>
          <a:p>
            <a:r>
              <a:rPr lang="en-CA" dirty="0" err="1" smtClean="0"/>
              <a:t>Edema</a:t>
            </a:r>
            <a:r>
              <a:rPr lang="en-CA" dirty="0" smtClean="0"/>
              <a:t> and swelling results from fluid movement through “leaky” vessels.</a:t>
            </a:r>
          </a:p>
          <a:p>
            <a:r>
              <a:rPr lang="en-CA" dirty="0" smtClean="0"/>
              <a:t>The breast tissue therefore becomes inflamed</a:t>
            </a:r>
            <a:r>
              <a:rPr lang="en-CA" dirty="0"/>
              <a:t>, </a:t>
            </a:r>
            <a:r>
              <a:rPr lang="en-CA" dirty="0" smtClean="0"/>
              <a:t>and the </a:t>
            </a:r>
            <a:r>
              <a:rPr lang="en-CA" dirty="0"/>
              <a:t>drainage of milk towards to areola region will be </a:t>
            </a:r>
            <a:r>
              <a:rPr lang="en-CA" dirty="0" smtClean="0"/>
              <a:t>clogged.</a:t>
            </a:r>
          </a:p>
          <a:p>
            <a:r>
              <a:rPr lang="en-CA" dirty="0"/>
              <a:t>R</a:t>
            </a:r>
            <a:r>
              <a:rPr lang="en-CA" dirty="0" smtClean="0"/>
              <a:t>educed </a:t>
            </a:r>
            <a:r>
              <a:rPr lang="en-CA" dirty="0"/>
              <a:t>milk </a:t>
            </a:r>
            <a:r>
              <a:rPr lang="en-CA" dirty="0" smtClean="0"/>
              <a:t>flow and altered </a:t>
            </a:r>
            <a:r>
              <a:rPr lang="en-CA" dirty="0"/>
              <a:t>nutrient composition </a:t>
            </a:r>
            <a:r>
              <a:rPr lang="en-CA" dirty="0" smtClean="0"/>
              <a:t>leads to insufficient </a:t>
            </a:r>
            <a:r>
              <a:rPr lang="en-CA" dirty="0"/>
              <a:t>nutrients </a:t>
            </a:r>
            <a:r>
              <a:rPr lang="en-CA" dirty="0" smtClean="0"/>
              <a:t>delivered to </a:t>
            </a:r>
            <a:r>
              <a:rPr lang="en-CA" dirty="0"/>
              <a:t>the nursing </a:t>
            </a:r>
            <a:r>
              <a:rPr lang="en-CA" dirty="0" smtClean="0"/>
              <a:t>infant.  </a:t>
            </a:r>
            <a:endParaRPr lang="en-US" dirty="0"/>
          </a:p>
        </p:txBody>
      </p:sp>
    </p:spTree>
    <p:extLst>
      <p:ext uri="{BB962C8B-B14F-4D97-AF65-F5344CB8AC3E}">
        <p14:creationId xmlns:p14="http://schemas.microsoft.com/office/powerpoint/2010/main" val="331764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4-07 at 1.59.19 PM.png"/>
          <p:cNvPicPr>
            <a:picLocks noGrp="1" noChangeAspect="1"/>
          </p:cNvPicPr>
          <p:nvPr>
            <p:ph idx="1"/>
          </p:nvPr>
        </p:nvPicPr>
        <p:blipFill>
          <a:blip r:embed="rId2">
            <a:extLst>
              <a:ext uri="{28A0092B-C50C-407E-A947-70E740481C1C}">
                <a14:useLocalDpi xmlns:a14="http://schemas.microsoft.com/office/drawing/2010/main" val="0"/>
              </a:ext>
            </a:extLst>
          </a:blip>
          <a:srcRect l="-61950" r="-61950"/>
          <a:stretch>
            <a:fillRect/>
          </a:stretch>
        </p:blipFill>
        <p:spPr/>
      </p:pic>
    </p:spTree>
    <p:extLst>
      <p:ext uri="{BB962C8B-B14F-4D97-AF65-F5344CB8AC3E}">
        <p14:creationId xmlns:p14="http://schemas.microsoft.com/office/powerpoint/2010/main" val="4432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Risk factors </a:t>
            </a:r>
            <a:r>
              <a:rPr lang="en-CA" dirty="0" smtClean="0"/>
              <a:t>for mastitis </a:t>
            </a:r>
            <a:r>
              <a:rPr lang="en-CA" dirty="0"/>
              <a:t/>
            </a:r>
            <a:br>
              <a:rPr lang="en-CA" dirty="0"/>
            </a:br>
            <a:endParaRPr lang="en-US" dirty="0"/>
          </a:p>
        </p:txBody>
      </p:sp>
      <p:sp>
        <p:nvSpPr>
          <p:cNvPr id="3" name="Content Placeholder 2"/>
          <p:cNvSpPr>
            <a:spLocks noGrp="1"/>
          </p:cNvSpPr>
          <p:nvPr>
            <p:ph idx="1"/>
          </p:nvPr>
        </p:nvSpPr>
        <p:spPr>
          <a:xfrm>
            <a:off x="457200" y="1048546"/>
            <a:ext cx="8229600" cy="5077618"/>
          </a:xfrm>
        </p:spPr>
        <p:txBody>
          <a:bodyPr>
            <a:normAutofit fontScale="70000" lnSpcReduction="20000"/>
          </a:bodyPr>
          <a:lstStyle/>
          <a:p>
            <a:r>
              <a:rPr lang="en-CA" dirty="0"/>
              <a:t>Baby with a cleft lip or palate</a:t>
            </a:r>
          </a:p>
          <a:p>
            <a:r>
              <a:rPr lang="en-CA" dirty="0"/>
              <a:t>Cracked nipples</a:t>
            </a:r>
          </a:p>
          <a:p>
            <a:r>
              <a:rPr lang="en-CA" dirty="0"/>
              <a:t>Infant attachment difficulties</a:t>
            </a:r>
          </a:p>
          <a:p>
            <a:r>
              <a:rPr lang="en-CA" dirty="0"/>
              <a:t>Milk Stasis</a:t>
            </a:r>
          </a:p>
          <a:p>
            <a:r>
              <a:rPr lang="en-CA" dirty="0"/>
              <a:t>Missed feeding</a:t>
            </a:r>
          </a:p>
          <a:p>
            <a:r>
              <a:rPr lang="en-CA" dirty="0"/>
              <a:t>Nipple Piercing</a:t>
            </a:r>
          </a:p>
          <a:p>
            <a:r>
              <a:rPr lang="en-CA" dirty="0"/>
              <a:t>Plastic backed breast pads</a:t>
            </a:r>
          </a:p>
          <a:p>
            <a:r>
              <a:rPr lang="en-CA" dirty="0"/>
              <a:t>Poor maternal nutrition</a:t>
            </a:r>
          </a:p>
          <a:p>
            <a:r>
              <a:rPr lang="en-CA" dirty="0"/>
              <a:t>Previous mastitis</a:t>
            </a:r>
          </a:p>
          <a:p>
            <a:r>
              <a:rPr lang="en-CA" dirty="0"/>
              <a:t>Restriction from a tight bra</a:t>
            </a:r>
          </a:p>
          <a:p>
            <a:r>
              <a:rPr lang="en-CA" dirty="0"/>
              <a:t>Short frenulum in infant</a:t>
            </a:r>
          </a:p>
          <a:p>
            <a:r>
              <a:rPr lang="en-CA" dirty="0"/>
              <a:t>Sore nipples</a:t>
            </a:r>
          </a:p>
          <a:p>
            <a:r>
              <a:rPr lang="en-CA" dirty="0"/>
              <a:t>Use of manual breast pump</a:t>
            </a:r>
          </a:p>
          <a:p>
            <a:r>
              <a:rPr lang="en-CA" dirty="0"/>
              <a:t>Yeast infection</a:t>
            </a:r>
          </a:p>
          <a:p>
            <a:r>
              <a:rPr lang="en-CA" dirty="0"/>
              <a:t>Maternal stress and fatigue</a:t>
            </a:r>
          </a:p>
          <a:p>
            <a:endParaRPr lang="en-US" dirty="0"/>
          </a:p>
        </p:txBody>
      </p:sp>
    </p:spTree>
    <p:extLst>
      <p:ext uri="{BB962C8B-B14F-4D97-AF65-F5344CB8AC3E}">
        <p14:creationId xmlns:p14="http://schemas.microsoft.com/office/powerpoint/2010/main" val="306276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this case, missed feedings, irregular nursing and maternal stress would be major precipitants.</a:t>
            </a:r>
            <a:endParaRPr lang="en-US" dirty="0"/>
          </a:p>
        </p:txBody>
      </p:sp>
    </p:spTree>
    <p:extLst>
      <p:ext uri="{BB962C8B-B14F-4D97-AF65-F5344CB8AC3E}">
        <p14:creationId xmlns:p14="http://schemas.microsoft.com/office/powerpoint/2010/main" val="298020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a:t>
            </a:r>
            <a:r>
              <a:rPr lang="en-CA" b="1" dirty="0" smtClean="0"/>
              <a:t>3: </a:t>
            </a:r>
            <a:r>
              <a:rPr lang="en-CA" i="1" dirty="0"/>
              <a:t>Was there anything that Elizabeth could have done to prevent acquiring this infection and is she at risk of being similarly infected in future instances of breastfeeding?</a:t>
            </a:r>
            <a:endParaRPr lang="en-CA" dirty="0"/>
          </a:p>
          <a:p>
            <a:endParaRPr lang="en-CA" dirty="0"/>
          </a:p>
          <a:p>
            <a:endParaRPr lang="en-CA" dirty="0"/>
          </a:p>
          <a:p>
            <a:endParaRPr lang="en-US" dirty="0"/>
          </a:p>
        </p:txBody>
      </p:sp>
    </p:spTree>
    <p:extLst>
      <p:ext uri="{BB962C8B-B14F-4D97-AF65-F5344CB8AC3E}">
        <p14:creationId xmlns:p14="http://schemas.microsoft.com/office/powerpoint/2010/main" val="257359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Consultation with lactation specialist;</a:t>
            </a:r>
          </a:p>
          <a:p>
            <a:r>
              <a:rPr lang="en-CA" dirty="0" smtClean="0"/>
              <a:t>Learning breastfeeding techniques;</a:t>
            </a:r>
          </a:p>
          <a:p>
            <a:r>
              <a:rPr lang="en-CA" dirty="0" smtClean="0"/>
              <a:t>Ensuring </a:t>
            </a:r>
            <a:r>
              <a:rPr lang="en-CA" dirty="0"/>
              <a:t>proper latching of the </a:t>
            </a:r>
            <a:r>
              <a:rPr lang="en-CA" dirty="0" smtClean="0"/>
              <a:t>baby;</a:t>
            </a:r>
          </a:p>
          <a:p>
            <a:r>
              <a:rPr lang="en-CA" dirty="0"/>
              <a:t>F</a:t>
            </a:r>
            <a:r>
              <a:rPr lang="en-CA" dirty="0" smtClean="0"/>
              <a:t>ully </a:t>
            </a:r>
            <a:r>
              <a:rPr lang="en-CA" dirty="0"/>
              <a:t>draining the milk from her breasts while breastfeeding, </a:t>
            </a:r>
            <a:endParaRPr lang="en-CA" dirty="0" smtClean="0"/>
          </a:p>
          <a:p>
            <a:r>
              <a:rPr lang="en-CA" dirty="0"/>
              <a:t>A</a:t>
            </a:r>
            <a:r>
              <a:rPr lang="en-CA" dirty="0" smtClean="0"/>
              <a:t>llowing </a:t>
            </a:r>
            <a:r>
              <a:rPr lang="en-CA" dirty="0"/>
              <a:t>the baby to completely empty one breast before feeding on the other breast, </a:t>
            </a:r>
            <a:endParaRPr lang="en-CA" dirty="0" smtClean="0"/>
          </a:p>
          <a:p>
            <a:r>
              <a:rPr lang="en-CA" dirty="0" smtClean="0"/>
              <a:t>Regularly breastfeeding </a:t>
            </a:r>
            <a:r>
              <a:rPr lang="en-CA" dirty="0"/>
              <a:t>(up to 8-12 times per day) </a:t>
            </a:r>
            <a:endParaRPr lang="en-CA" dirty="0" smtClean="0"/>
          </a:p>
          <a:p>
            <a:r>
              <a:rPr lang="en-CA" dirty="0" smtClean="0"/>
              <a:t>Not allowing milk to accumulate within breasts;</a:t>
            </a:r>
          </a:p>
          <a:p>
            <a:r>
              <a:rPr lang="en-CA" dirty="0" smtClean="0"/>
              <a:t>Using </a:t>
            </a:r>
            <a:r>
              <a:rPr lang="en-CA" dirty="0"/>
              <a:t>warm compresses with a clean </a:t>
            </a:r>
            <a:r>
              <a:rPr lang="en-CA" dirty="0" smtClean="0"/>
              <a:t>towel.</a:t>
            </a:r>
          </a:p>
          <a:p>
            <a:r>
              <a:rPr lang="en-CA" dirty="0" smtClean="0"/>
              <a:t>Adequate skin and nipple care.</a:t>
            </a:r>
          </a:p>
          <a:p>
            <a:endParaRPr lang="en-CA" dirty="0" smtClean="0"/>
          </a:p>
          <a:p>
            <a:endParaRPr lang="en-US" dirty="0"/>
          </a:p>
        </p:txBody>
      </p:sp>
    </p:spTree>
    <p:extLst>
      <p:ext uri="{BB962C8B-B14F-4D97-AF65-F5344CB8AC3E}">
        <p14:creationId xmlns:p14="http://schemas.microsoft.com/office/powerpoint/2010/main" val="92537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risk</a:t>
            </a:r>
            <a:endParaRPr lang="en-US" dirty="0"/>
          </a:p>
        </p:txBody>
      </p:sp>
      <p:sp>
        <p:nvSpPr>
          <p:cNvPr id="3" name="Content Placeholder 2"/>
          <p:cNvSpPr>
            <a:spLocks noGrp="1"/>
          </p:cNvSpPr>
          <p:nvPr>
            <p:ph idx="1"/>
          </p:nvPr>
        </p:nvSpPr>
        <p:spPr/>
        <p:txBody>
          <a:bodyPr/>
          <a:lstStyle/>
          <a:p>
            <a:r>
              <a:rPr lang="en-CA" dirty="0" smtClean="0"/>
              <a:t>Subsequent episodes of mastitis are possible if a breach </a:t>
            </a:r>
            <a:r>
              <a:rPr lang="en-CA" dirty="0"/>
              <a:t>in </a:t>
            </a:r>
            <a:r>
              <a:rPr lang="en-CA" dirty="0" smtClean="0"/>
              <a:t>the </a:t>
            </a:r>
            <a:r>
              <a:rPr lang="en-CA" dirty="0"/>
              <a:t>nipple areola complex, a</a:t>
            </a:r>
            <a:r>
              <a:rPr lang="en-CA" dirty="0" smtClean="0"/>
              <a:t> </a:t>
            </a:r>
            <a:r>
              <a:rPr lang="en-CA" dirty="0"/>
              <a:t>cracked nipple, </a:t>
            </a:r>
            <a:r>
              <a:rPr lang="en-CA" dirty="0" smtClean="0"/>
              <a:t>or milk stasis occurs.</a:t>
            </a:r>
          </a:p>
        </p:txBody>
      </p:sp>
    </p:spTree>
    <p:extLst>
      <p:ext uri="{BB962C8B-B14F-4D97-AF65-F5344CB8AC3E}">
        <p14:creationId xmlns:p14="http://schemas.microsoft.com/office/powerpoint/2010/main" val="386763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a:t>
            </a:r>
            <a:r>
              <a:rPr lang="en-CA" b="1" dirty="0" smtClean="0"/>
              <a:t>4: </a:t>
            </a:r>
            <a:r>
              <a:rPr lang="en-CA" i="1" dirty="0"/>
              <a:t>What is/are the antibiotic(s) of choice to treat this infection how do they work to rid the body of the organism? Should Elizabeth continue breastfeeding if on antibiotics and, if so, how will the antibiotics affect Amanda ?</a:t>
            </a:r>
            <a:endParaRPr lang="en-CA" dirty="0"/>
          </a:p>
          <a:p>
            <a:endParaRPr lang="en-CA" dirty="0"/>
          </a:p>
          <a:p>
            <a:endParaRPr lang="en-US" dirty="0"/>
          </a:p>
        </p:txBody>
      </p:sp>
    </p:spTree>
    <p:extLst>
      <p:ext uri="{BB962C8B-B14F-4D97-AF65-F5344CB8AC3E}">
        <p14:creationId xmlns:p14="http://schemas.microsoft.com/office/powerpoint/2010/main" val="134170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a:bodyPr>
          <a:lstStyle/>
          <a:p>
            <a:r>
              <a:rPr lang="en-CA" dirty="0"/>
              <a:t>M</a:t>
            </a:r>
            <a:r>
              <a:rPr lang="en-CA" dirty="0" smtClean="0"/>
              <a:t>anagement </a:t>
            </a:r>
            <a:r>
              <a:rPr lang="en-CA" dirty="0"/>
              <a:t>of </a:t>
            </a:r>
            <a:r>
              <a:rPr lang="en-CA" dirty="0" err="1"/>
              <a:t>nonsevere</a:t>
            </a:r>
            <a:r>
              <a:rPr lang="en-CA" dirty="0"/>
              <a:t> </a:t>
            </a:r>
            <a:r>
              <a:rPr lang="en-CA" dirty="0" smtClean="0"/>
              <a:t>mastitis includes </a:t>
            </a:r>
            <a:r>
              <a:rPr lang="en-CA" dirty="0" err="1" smtClean="0"/>
              <a:t>nonsteroidal</a:t>
            </a:r>
            <a:r>
              <a:rPr lang="en-CA" dirty="0" smtClean="0"/>
              <a:t> </a:t>
            </a:r>
            <a:r>
              <a:rPr lang="en-CA" dirty="0"/>
              <a:t>inflammatory agents, cold </a:t>
            </a:r>
            <a:r>
              <a:rPr lang="en-CA" dirty="0" smtClean="0"/>
              <a:t>compresses </a:t>
            </a:r>
            <a:r>
              <a:rPr lang="en-CA" dirty="0"/>
              <a:t>and complete emptying of the breast </a:t>
            </a:r>
            <a:r>
              <a:rPr lang="en-CA" dirty="0" smtClean="0"/>
              <a:t>via breastfeeding</a:t>
            </a:r>
            <a:r>
              <a:rPr lang="en-CA" dirty="0"/>
              <a:t>, pumping, </a:t>
            </a:r>
            <a:r>
              <a:rPr lang="en-CA" dirty="0" smtClean="0"/>
              <a:t>or hand expression. </a:t>
            </a:r>
          </a:p>
          <a:p>
            <a:r>
              <a:rPr lang="en-CA" dirty="0" smtClean="0"/>
              <a:t>Management </a:t>
            </a:r>
            <a:r>
              <a:rPr lang="en-CA" dirty="0"/>
              <a:t>of </a:t>
            </a:r>
            <a:r>
              <a:rPr lang="en-CA" dirty="0" smtClean="0"/>
              <a:t>mastitis with </a:t>
            </a:r>
            <a:r>
              <a:rPr lang="en-CA" dirty="0"/>
              <a:t>persistent symptoms beyond 12 to 24 </a:t>
            </a:r>
            <a:r>
              <a:rPr lang="en-CA" dirty="0" smtClean="0"/>
              <a:t>hours or </a:t>
            </a:r>
            <a:r>
              <a:rPr lang="en-CA" dirty="0"/>
              <a:t>with </a:t>
            </a:r>
            <a:r>
              <a:rPr lang="en-CA" dirty="0" smtClean="0"/>
              <a:t>fever</a:t>
            </a:r>
            <a:r>
              <a:rPr lang="en-CA" dirty="0"/>
              <a:t> </a:t>
            </a:r>
            <a:r>
              <a:rPr lang="en-CA" dirty="0" smtClean="0"/>
              <a:t>includes previous </a:t>
            </a:r>
            <a:r>
              <a:rPr lang="en-CA" dirty="0"/>
              <a:t>measures </a:t>
            </a:r>
            <a:r>
              <a:rPr lang="en-CA" dirty="0" smtClean="0"/>
              <a:t>and administration </a:t>
            </a:r>
            <a:r>
              <a:rPr lang="en-CA" dirty="0"/>
              <a:t>of antibiotic therapy with activity against </a:t>
            </a:r>
            <a:r>
              <a:rPr lang="en-CA" i="1" dirty="0"/>
              <a:t>S. </a:t>
            </a:r>
            <a:r>
              <a:rPr lang="en-CA" i="1" dirty="0" err="1"/>
              <a:t>aureus</a:t>
            </a:r>
            <a:r>
              <a:rPr lang="en-CA" dirty="0" smtClean="0"/>
              <a:t>.</a:t>
            </a:r>
          </a:p>
          <a:p>
            <a:endParaRPr lang="en-CA" dirty="0"/>
          </a:p>
          <a:p>
            <a:endParaRPr lang="en-US" dirty="0"/>
          </a:p>
        </p:txBody>
      </p:sp>
    </p:spTree>
    <p:extLst>
      <p:ext uri="{BB962C8B-B14F-4D97-AF65-F5344CB8AC3E}">
        <p14:creationId xmlns:p14="http://schemas.microsoft.com/office/powerpoint/2010/main" val="42644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CA" dirty="0"/>
              <a:t>O</a:t>
            </a:r>
            <a:r>
              <a:rPr lang="en-CA" dirty="0" smtClean="0"/>
              <a:t>ral </a:t>
            </a:r>
            <a:r>
              <a:rPr lang="en-CA" dirty="0"/>
              <a:t>antibiotics are prescribed for 10-14 days. </a:t>
            </a:r>
            <a:endParaRPr lang="en-CA" dirty="0" smtClean="0"/>
          </a:p>
          <a:p>
            <a:r>
              <a:rPr lang="en-CA" dirty="0" smtClean="0"/>
              <a:t>Erythromycin</a:t>
            </a:r>
            <a:r>
              <a:rPr lang="en-CA" dirty="0"/>
              <a:t>, </a:t>
            </a:r>
            <a:r>
              <a:rPr lang="en-CA" dirty="0" err="1"/>
              <a:t>Flucloxacillin</a:t>
            </a:r>
            <a:r>
              <a:rPr lang="en-CA" dirty="0"/>
              <a:t>, and </a:t>
            </a:r>
            <a:r>
              <a:rPr lang="en-CA" dirty="0" err="1"/>
              <a:t>Dicloxacillin</a:t>
            </a:r>
            <a:r>
              <a:rPr lang="en-CA" dirty="0"/>
              <a:t> are </a:t>
            </a:r>
            <a:r>
              <a:rPr lang="en-CA" dirty="0" err="1"/>
              <a:t>penicillinase</a:t>
            </a:r>
            <a:r>
              <a:rPr lang="en-CA" dirty="0"/>
              <a:t>-resistant penicillin antibiotics </a:t>
            </a:r>
            <a:r>
              <a:rPr lang="en-CA" dirty="0" smtClean="0"/>
              <a:t>are </a:t>
            </a:r>
            <a:r>
              <a:rPr lang="en-CA" dirty="0"/>
              <a:t>effective against S. </a:t>
            </a:r>
            <a:r>
              <a:rPr lang="en-CA" dirty="0" err="1" smtClean="0"/>
              <a:t>aureus</a:t>
            </a:r>
            <a:endParaRPr lang="en-CA" dirty="0" smtClean="0"/>
          </a:p>
          <a:p>
            <a:r>
              <a:rPr lang="en-CA" dirty="0" smtClean="0"/>
              <a:t>Cephalexin </a:t>
            </a:r>
            <a:r>
              <a:rPr lang="en-CA" dirty="0"/>
              <a:t>and Clindamycin are alternatives that can be prescribed, if the mother is allergic to penicillin. </a:t>
            </a:r>
            <a:endParaRPr lang="en-CA" dirty="0" smtClean="0"/>
          </a:p>
          <a:p>
            <a:r>
              <a:rPr lang="en-CA" dirty="0"/>
              <a:t>A</a:t>
            </a:r>
            <a:r>
              <a:rPr lang="en-CA" dirty="0" smtClean="0"/>
              <a:t>ntibiotics </a:t>
            </a:r>
            <a:r>
              <a:rPr lang="en-CA" dirty="0"/>
              <a:t>deemed safe for breastfeeding mothers </a:t>
            </a:r>
            <a:r>
              <a:rPr lang="en-CA" dirty="0" smtClean="0"/>
              <a:t>include amoxicillin</a:t>
            </a:r>
            <a:r>
              <a:rPr lang="en-CA" dirty="0"/>
              <a:t>, </a:t>
            </a:r>
            <a:r>
              <a:rPr lang="en-CA" dirty="0" err="1"/>
              <a:t>cephalosporins</a:t>
            </a:r>
            <a:r>
              <a:rPr lang="en-CA" dirty="0"/>
              <a:t>, aminoglycosides, and trimethoprim-</a:t>
            </a:r>
            <a:r>
              <a:rPr lang="en-CA" dirty="0" err="1"/>
              <a:t>sulfamethoxazole</a:t>
            </a:r>
            <a:r>
              <a:rPr lang="en-CA" dirty="0"/>
              <a:t> </a:t>
            </a:r>
            <a:endParaRPr lang="en-US" dirty="0"/>
          </a:p>
        </p:txBody>
      </p:sp>
    </p:spTree>
    <p:extLst>
      <p:ext uri="{BB962C8B-B14F-4D97-AF65-F5344CB8AC3E}">
        <p14:creationId xmlns:p14="http://schemas.microsoft.com/office/powerpoint/2010/main" val="19780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CA" dirty="0"/>
              <a:t>What are the signs </a:t>
            </a:r>
            <a:r>
              <a:rPr lang="en-CA" dirty="0" smtClean="0"/>
              <a:t>and symptoms of mastitis.</a:t>
            </a:r>
          </a:p>
          <a:p>
            <a:pPr marL="514350" lvl="0" indent="-514350">
              <a:buFont typeface="+mj-lt"/>
              <a:buAutoNum type="arabicPeriod"/>
            </a:pPr>
            <a:endParaRPr lang="en-CA" dirty="0"/>
          </a:p>
          <a:p>
            <a:pPr marL="514350" lvl="0" indent="-514350">
              <a:buFont typeface="+mj-lt"/>
              <a:buAutoNum type="arabicPeriod"/>
            </a:pPr>
            <a:r>
              <a:rPr lang="en-CA" dirty="0"/>
              <a:t>Which body system is </a:t>
            </a:r>
            <a:r>
              <a:rPr lang="en-CA" dirty="0" smtClean="0"/>
              <a:t>effected. How is the  normal physiological functioning of this area of the body been disturbed by the infection?</a:t>
            </a:r>
          </a:p>
          <a:p>
            <a:pPr marL="514350" lvl="0" indent="-514350">
              <a:buFont typeface="+mj-lt"/>
              <a:buAutoNum type="arabicPeriod"/>
            </a:pPr>
            <a:endParaRPr lang="en-CA" dirty="0" smtClean="0"/>
          </a:p>
          <a:p>
            <a:pPr marL="514350" lvl="0" indent="-514350">
              <a:buFont typeface="+mj-lt"/>
              <a:buAutoNum type="arabicPeriod"/>
            </a:pPr>
            <a:r>
              <a:rPr lang="en-CA" dirty="0" smtClean="0"/>
              <a:t>How is this condition prevented is the patient at risk </a:t>
            </a:r>
            <a:r>
              <a:rPr lang="en-CA" dirty="0"/>
              <a:t>of being similarly infected in future instances of breastfeeding</a:t>
            </a:r>
            <a:r>
              <a:rPr lang="en-CA" dirty="0" smtClean="0"/>
              <a:t>?</a:t>
            </a:r>
          </a:p>
          <a:p>
            <a:pPr marL="514350" lvl="0" indent="-514350">
              <a:buFont typeface="+mj-lt"/>
              <a:buAutoNum type="arabicPeriod"/>
            </a:pPr>
            <a:endParaRPr lang="en-CA" dirty="0"/>
          </a:p>
          <a:p>
            <a:pPr marL="514350" lvl="0" indent="-514350">
              <a:buFont typeface="+mj-lt"/>
              <a:buAutoNum type="arabicPeriod"/>
            </a:pPr>
            <a:r>
              <a:rPr lang="en-CA" dirty="0"/>
              <a:t>What is/are the antibiotic(s) of choice to treat </a:t>
            </a:r>
            <a:r>
              <a:rPr lang="en-CA" dirty="0" smtClean="0"/>
              <a:t>mastitis and how </a:t>
            </a:r>
            <a:r>
              <a:rPr lang="en-CA" dirty="0"/>
              <a:t>do they work to rid the body of the organism? </a:t>
            </a:r>
            <a:r>
              <a:rPr lang="en-CA" dirty="0" smtClean="0"/>
              <a:t>Can breast feeding continue during antibiotic therapy.</a:t>
            </a:r>
            <a:endParaRPr lang="en-CA" dirty="0"/>
          </a:p>
        </p:txBody>
      </p:sp>
    </p:spTree>
    <p:extLst>
      <p:ext uri="{BB962C8B-B14F-4D97-AF65-F5344CB8AC3E}">
        <p14:creationId xmlns:p14="http://schemas.microsoft.com/office/powerpoint/2010/main" val="223008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59" y="-138871"/>
            <a:ext cx="7427977" cy="877284"/>
          </a:xfrm>
        </p:spPr>
        <p:txBody>
          <a:bodyPr>
            <a:normAutofit/>
          </a:bodyPr>
          <a:lstStyle/>
          <a:p>
            <a:r>
              <a:rPr lang="en-US" sz="2600" dirty="0" smtClean="0"/>
              <a:t>References</a:t>
            </a:r>
            <a:endParaRPr lang="en-US" sz="2600" dirty="0"/>
          </a:p>
        </p:txBody>
      </p:sp>
      <p:sp>
        <p:nvSpPr>
          <p:cNvPr id="3" name="Content Placeholder 2"/>
          <p:cNvSpPr>
            <a:spLocks noGrp="1"/>
          </p:cNvSpPr>
          <p:nvPr>
            <p:ph idx="1"/>
          </p:nvPr>
        </p:nvSpPr>
        <p:spPr>
          <a:xfrm>
            <a:off x="147661" y="443047"/>
            <a:ext cx="8771153" cy="6306037"/>
          </a:xfrm>
        </p:spPr>
        <p:txBody>
          <a:bodyPr>
            <a:noAutofit/>
          </a:bodyPr>
          <a:lstStyle/>
          <a:p>
            <a:pPr marL="0" indent="0">
              <a:buNone/>
            </a:pPr>
            <a:r>
              <a:rPr lang="en-CA" sz="1150" dirty="0" smtClean="0"/>
              <a:t>Barbosa</a:t>
            </a:r>
            <a:r>
              <a:rPr lang="en-CA" sz="1150" dirty="0"/>
              <a:t>-</a:t>
            </a:r>
            <a:r>
              <a:rPr lang="en-CA" sz="1150" dirty="0" err="1"/>
              <a:t>Cesnik</a:t>
            </a:r>
            <a:r>
              <a:rPr lang="en-CA" sz="1150" dirty="0"/>
              <a:t> C, Schwartz K, </a:t>
            </a:r>
            <a:r>
              <a:rPr lang="en-CA" sz="1150" dirty="0" err="1"/>
              <a:t>Foxman</a:t>
            </a:r>
            <a:r>
              <a:rPr lang="en-CA" sz="1150" dirty="0"/>
              <a:t> B. Lactation Mastitis. JAMA. 2003;289(13):1609-1612. doi:10.1001/jama.289.13.1609 Mayo Clinic Staff. (June, 2015). Mastitis. Retrieved from: </a:t>
            </a:r>
            <a:r>
              <a:rPr lang="en-CA" sz="1150" dirty="0">
                <a:hlinkClick r:id="rId2"/>
              </a:rPr>
              <a:t>https://www.mayoclinic.org/diseases-conditions/mastitis/symptoms-causes/syc-20374829</a:t>
            </a:r>
            <a:r>
              <a:rPr lang="en-CA" sz="1150" dirty="0"/>
              <a:t> World Health Organization. (2000). Mastitis: causes and management. Retrieved from: </a:t>
            </a:r>
            <a:r>
              <a:rPr lang="en-CA" sz="1150" dirty="0">
                <a:hlinkClick r:id="rId3"/>
              </a:rPr>
              <a:t>http://apps.who.int/iris/bitstream/handle/10665/66230/WHO_FCH_CAH_00.13_eng.pdf;jsessionid=C345965A84CF94676DDAC1F06B675F1C?sequence=</a:t>
            </a:r>
            <a:r>
              <a:rPr lang="en-CA" sz="1150" dirty="0" smtClean="0">
                <a:hlinkClick r:id="rId3"/>
              </a:rPr>
              <a:t>1</a:t>
            </a:r>
            <a:endParaRPr lang="en-CA" sz="1150" dirty="0" smtClean="0"/>
          </a:p>
          <a:p>
            <a:pPr marL="0" indent="0">
              <a:buNone/>
            </a:pPr>
            <a:r>
              <a:rPr lang="en-CA" sz="1150" dirty="0" err="1" smtClean="0"/>
              <a:t>Sherrwood</a:t>
            </a:r>
            <a:r>
              <a:rPr lang="en-CA" sz="1150" dirty="0"/>
              <a:t>, L. (2016). Human physiology: from cells to systems. Boston, Mass: </a:t>
            </a:r>
            <a:r>
              <a:rPr lang="en-CA" sz="1150" dirty="0" err="1"/>
              <a:t>Cengage</a:t>
            </a:r>
            <a:r>
              <a:rPr lang="en-CA" sz="1150" dirty="0"/>
              <a:t> Learning.</a:t>
            </a:r>
          </a:p>
          <a:p>
            <a:pPr marL="0" indent="0">
              <a:buNone/>
            </a:pPr>
            <a:r>
              <a:rPr lang="en-CA" sz="1150" dirty="0" smtClean="0"/>
              <a:t>Parham</a:t>
            </a:r>
            <a:r>
              <a:rPr lang="en-CA" sz="1150" dirty="0"/>
              <a:t>, P. (2015). The immune system. New York, NY: Garland Science.</a:t>
            </a:r>
          </a:p>
          <a:p>
            <a:pPr marL="0" indent="0">
              <a:buNone/>
            </a:pPr>
            <a:r>
              <a:rPr lang="en-CA" sz="1150" dirty="0" smtClean="0"/>
              <a:t>Say</a:t>
            </a:r>
            <a:r>
              <a:rPr lang="en-CA" sz="1150" dirty="0"/>
              <a:t>, B., </a:t>
            </a:r>
            <a:r>
              <a:rPr lang="en-CA" sz="1150" dirty="0" err="1"/>
              <a:t>Dizdar</a:t>
            </a:r>
            <a:r>
              <a:rPr lang="en-CA" sz="1150" dirty="0"/>
              <a:t>, E. A., </a:t>
            </a:r>
            <a:r>
              <a:rPr lang="en-CA" sz="1150" dirty="0" err="1"/>
              <a:t>Degirmencioglu</a:t>
            </a:r>
            <a:r>
              <a:rPr lang="en-CA" sz="1150" dirty="0"/>
              <a:t>, H., </a:t>
            </a:r>
            <a:r>
              <a:rPr lang="en-CA" sz="1150" dirty="0" err="1"/>
              <a:t>Uras</a:t>
            </a:r>
            <a:r>
              <a:rPr lang="en-CA" sz="1150" dirty="0"/>
              <a:t>, N., Sari, F. N., </a:t>
            </a:r>
            <a:r>
              <a:rPr lang="en-CA" sz="1150" dirty="0" err="1"/>
              <a:t>Oguz</a:t>
            </a:r>
            <a:r>
              <a:rPr lang="en-CA" sz="1150" dirty="0"/>
              <a:t>, S., &amp; </a:t>
            </a:r>
            <a:r>
              <a:rPr lang="en-CA" sz="1150" dirty="0" err="1"/>
              <a:t>Canpolat</a:t>
            </a:r>
            <a:r>
              <a:rPr lang="en-CA" sz="1150" dirty="0"/>
              <a:t>, F. E. (2016, July). The effect of </a:t>
            </a:r>
            <a:r>
              <a:rPr lang="en-CA" sz="1150" dirty="0" err="1"/>
              <a:t>lactational</a:t>
            </a:r>
            <a:r>
              <a:rPr lang="en-CA" sz="1150" dirty="0"/>
              <a:t> mastitis on the macronutrient content of breast milk. Retrieved March 24, 2018, from </a:t>
            </a:r>
            <a:r>
              <a:rPr lang="en-CA" sz="1150" dirty="0">
                <a:hlinkClick r:id="rId4"/>
              </a:rPr>
              <a:t>https://www.ncbi.nlm.nih.gov/pubmed/27341630</a:t>
            </a:r>
            <a:endParaRPr lang="en-CA" sz="1150" dirty="0"/>
          </a:p>
          <a:p>
            <a:pPr marL="0" indent="0">
              <a:buNone/>
            </a:pPr>
            <a:r>
              <a:rPr lang="en-CA" sz="1150" dirty="0" smtClean="0"/>
              <a:t>Britannica</a:t>
            </a:r>
            <a:r>
              <a:rPr lang="en-CA" sz="1150" dirty="0"/>
              <a:t>, T. E. (2016, August 17). Mammary gland. Retrieved March 24, 2018, from </a:t>
            </a:r>
            <a:r>
              <a:rPr lang="en-CA" sz="1150" dirty="0">
                <a:hlinkClick r:id="rId5"/>
              </a:rPr>
              <a:t>https://www.britannica.com/science/mammary-gland</a:t>
            </a:r>
            <a:endParaRPr lang="en-CA" sz="1150" dirty="0"/>
          </a:p>
          <a:p>
            <a:pPr marL="0" indent="0">
              <a:buNone/>
            </a:pPr>
            <a:r>
              <a:rPr lang="en-CA" sz="1150" dirty="0" smtClean="0"/>
              <a:t>Mastitis</a:t>
            </a:r>
            <a:r>
              <a:rPr lang="en-CA" sz="1150" dirty="0"/>
              <a:t>. (</a:t>
            </a:r>
            <a:r>
              <a:rPr lang="en-CA" sz="1150" dirty="0" err="1"/>
              <a:t>n.d.</a:t>
            </a:r>
            <a:r>
              <a:rPr lang="en-CA" sz="1150" dirty="0"/>
              <a:t>). Retrieved March 24, 2018, from </a:t>
            </a:r>
            <a:r>
              <a:rPr lang="en-CA" sz="1150" dirty="0">
                <a:hlinkClick r:id="rId6"/>
              </a:rPr>
              <a:t>https://www.webmd.boots.com/children/baby/guide/mastitis</a:t>
            </a:r>
            <a:endParaRPr lang="en-CA" sz="1150" dirty="0"/>
          </a:p>
          <a:p>
            <a:pPr marL="0" indent="0">
              <a:buNone/>
            </a:pPr>
            <a:r>
              <a:rPr lang="en-CA" sz="1150" dirty="0" err="1" smtClean="0"/>
              <a:t>Toumi</a:t>
            </a:r>
            <a:r>
              <a:rPr lang="en-CA" sz="1150" dirty="0"/>
              <a:t>, H., &amp; Best, T. M. (2003, August 01). The inflammatory response: friend or enemy for muscle injury? Retrieved March 24, 2018, from </a:t>
            </a:r>
            <a:r>
              <a:rPr lang="en-CA" sz="1150" dirty="0">
                <a:hlinkClick r:id="rId7"/>
              </a:rPr>
              <a:t>http://bjsm.bmj.com/content/37/4/284</a:t>
            </a:r>
            <a:endParaRPr lang="en-CA" sz="1150" dirty="0"/>
          </a:p>
          <a:p>
            <a:pPr marL="0" indent="0">
              <a:buNone/>
            </a:pPr>
            <a:r>
              <a:rPr lang="en-CA" sz="1150" dirty="0" smtClean="0"/>
              <a:t>World </a:t>
            </a:r>
            <a:r>
              <a:rPr lang="en-CA" sz="1150" dirty="0"/>
              <a:t>Health Organization, Department of Child and Adolescent Health and Development. Mastitis Causes and Management. [internet] Peru; 2000 [cited mar 24, 2018]. Available from </a:t>
            </a:r>
            <a:r>
              <a:rPr lang="en-CA" sz="1150" dirty="0">
                <a:hlinkClick r:id="rId8"/>
              </a:rPr>
              <a:t>http://apps.who.int/iris/bitstream/handle/10665/66230/WHO_FCH_CAH_00.13_eng.pdf?sequence=1</a:t>
            </a:r>
            <a:endParaRPr lang="en-CA" sz="1150" dirty="0"/>
          </a:p>
          <a:p>
            <a:pPr marL="0" indent="0">
              <a:buNone/>
            </a:pPr>
            <a:r>
              <a:rPr lang="en-CA" sz="1150" dirty="0" smtClean="0"/>
              <a:t>Spencer </a:t>
            </a:r>
            <a:r>
              <a:rPr lang="en-CA" sz="1150" dirty="0"/>
              <a:t>JP, MD. Management of Mastitis in Breastfeeding Women. American Family Physician 2008;78(6):727-732.</a:t>
            </a:r>
          </a:p>
          <a:p>
            <a:pPr marL="0" indent="0">
              <a:buNone/>
            </a:pPr>
            <a:r>
              <a:rPr lang="en-CA" sz="1150" dirty="0" smtClean="0"/>
              <a:t>Lisa </a:t>
            </a:r>
            <a:r>
              <a:rPr lang="en-CA" sz="1150" dirty="0"/>
              <a:t>A. ABM Clinical Protocol #4: Mastitis, Revised March 2014. BREASTFEEDING MEDICINE [internet]. 2014 [cited Mar 24, 2018]; 9[5]. Available from </a:t>
            </a:r>
            <a:r>
              <a:rPr lang="en-CA" sz="1150" dirty="0">
                <a:hlinkClick r:id="rId9"/>
              </a:rPr>
              <a:t>https://www.liebertpub.com/doi/pdf/10.1089/bfm.</a:t>
            </a:r>
            <a:r>
              <a:rPr lang="en-CA" sz="1150" dirty="0" smtClean="0">
                <a:hlinkClick r:id="rId9"/>
              </a:rPr>
              <a:t>2014.9984</a:t>
            </a:r>
            <a:endParaRPr lang="en-CA" sz="1150" dirty="0" smtClean="0"/>
          </a:p>
          <a:p>
            <a:pPr marL="0" indent="0">
              <a:buNone/>
            </a:pPr>
            <a:r>
              <a:rPr lang="en-CA" sz="1150" dirty="0"/>
              <a:t>Preventing Mastitis. </a:t>
            </a:r>
            <a:r>
              <a:rPr lang="en-CA" sz="1150" dirty="0" err="1"/>
              <a:t>HealthLinkBC</a:t>
            </a:r>
            <a:r>
              <a:rPr lang="en-CA" sz="1150" dirty="0"/>
              <a:t>. 2017 March. Available from: </a:t>
            </a:r>
            <a:r>
              <a:rPr lang="en-CA" sz="1150" dirty="0">
                <a:hlinkClick r:id="rId10"/>
              </a:rPr>
              <a:t>https://www.healthlinkbc.ca/health-topics/tn8011</a:t>
            </a:r>
            <a:r>
              <a:rPr lang="en-CA" sz="1150" dirty="0"/>
              <a:t> Mastitis. Causes and Management. World Health Organization. 2000. Available from: </a:t>
            </a:r>
            <a:r>
              <a:rPr lang="en-CA" sz="1150" dirty="0" err="1"/>
              <a:t>apps.who.int</a:t>
            </a:r>
            <a:r>
              <a:rPr lang="en-CA" sz="1150" dirty="0"/>
              <a:t>/iris/</a:t>
            </a:r>
            <a:r>
              <a:rPr lang="en-CA" sz="1150" dirty="0" err="1"/>
              <a:t>bitstream</a:t>
            </a:r>
            <a:r>
              <a:rPr lang="en-CA" sz="1150" dirty="0"/>
              <a:t>/handle/10665/66230/WHO_FCH_CAH_00.13_eng.pdf;jsessionid=458B0A76D4A4A7A665E7D011ADBFE8B2?sequence=1 Mastitis. Mayo Clinic. 2015. Available from: </a:t>
            </a:r>
            <a:r>
              <a:rPr lang="en-CA" sz="1150" dirty="0">
                <a:hlinkClick r:id="rId2"/>
              </a:rPr>
              <a:t>https://www.mayoclinic.org/diseases-conditions/mastitis/symptoms-causes/syc-20374829</a:t>
            </a:r>
            <a:r>
              <a:rPr lang="en-CA" sz="1150" dirty="0"/>
              <a:t> Spencer JP. Management of Mastitis in Breastfeeding Women. American Family Physician. 2008 Sep 15; 75(6)</a:t>
            </a:r>
            <a:r>
              <a:rPr lang="en-CA" sz="1150" dirty="0" smtClean="0"/>
              <a:t>.</a:t>
            </a:r>
          </a:p>
          <a:p>
            <a:pPr marL="0" indent="0">
              <a:buNone/>
            </a:pPr>
            <a:r>
              <a:rPr lang="en-CA" sz="1150" dirty="0" err="1"/>
              <a:t>Auerbach</a:t>
            </a:r>
            <a:r>
              <a:rPr lang="en-CA" sz="1150" dirty="0"/>
              <a:t>, K. G. (1999). Breastfeeding Maternal Medication Use. Journal of Obstetric, </a:t>
            </a:r>
            <a:r>
              <a:rPr lang="en-CA" sz="1150" dirty="0" err="1"/>
              <a:t>Gynecologic</a:t>
            </a:r>
            <a:r>
              <a:rPr lang="en-CA" sz="1150" dirty="0"/>
              <a:t> &amp; Neonatal Nursing, 28(5), 554-563.</a:t>
            </a:r>
          </a:p>
          <a:p>
            <a:pPr marL="0" indent="0">
              <a:buNone/>
            </a:pPr>
            <a:r>
              <a:rPr lang="en-CA" sz="1150" dirty="0"/>
              <a:t>Mathew, JL. (2004). “Effects of maternal antibiotics on breast feeding infants.” Postgraduate Medical Journal. 80:196-200</a:t>
            </a:r>
          </a:p>
          <a:p>
            <a:pPr marL="0" indent="0">
              <a:buNone/>
            </a:pPr>
            <a:r>
              <a:rPr lang="en-CA" sz="1150" dirty="0"/>
              <a:t>Miller, E. L. (2002). The </a:t>
            </a:r>
            <a:r>
              <a:rPr lang="en-CA" sz="1150" dirty="0" err="1"/>
              <a:t>penicillins</a:t>
            </a:r>
            <a:r>
              <a:rPr lang="en-CA" sz="1150" dirty="0"/>
              <a:t>: a review and update. Journal of Midwifery &amp; Women’s Health, 47(6), 426-434.</a:t>
            </a:r>
          </a:p>
          <a:p>
            <a:pPr marL="0" indent="0">
              <a:buNone/>
            </a:pPr>
            <a:r>
              <a:rPr lang="en-CA" sz="1150" dirty="0"/>
              <a:t>Noonan, M. (2010). </a:t>
            </a:r>
            <a:r>
              <a:rPr lang="en-CA" sz="1150" dirty="0" err="1"/>
              <a:t>Lactational</a:t>
            </a:r>
            <a:r>
              <a:rPr lang="en-CA" sz="1150" dirty="0"/>
              <a:t> mastitis: Recognition and breastfeeding support. British Journal of Midwifery, 18(8), 503-508. 10.12968/bjom.2010.18.8.49321</a:t>
            </a:r>
          </a:p>
          <a:p>
            <a:pPr marL="0" indent="0">
              <a:buNone/>
            </a:pPr>
            <a:r>
              <a:rPr lang="en-CA" sz="1150" dirty="0" err="1"/>
              <a:t>Kohanski</a:t>
            </a:r>
            <a:r>
              <a:rPr lang="en-CA" sz="1150" dirty="0"/>
              <a:t>, Michael A., et al. (2010). “How Antibiotics Kill Bacteria: from Targets to Networks.” Nature Reviews Microbiology. 8(6): 423–435., doi:10.1038/nrmicro2333</a:t>
            </a:r>
            <a:r>
              <a:rPr lang="en-CA" sz="1150" dirty="0" smtClean="0"/>
              <a:t>.</a:t>
            </a:r>
            <a:endParaRPr lang="en-CA" sz="1150" dirty="0"/>
          </a:p>
          <a:p>
            <a:pPr marL="0" indent="0">
              <a:buNone/>
            </a:pPr>
            <a:endParaRPr lang="en-CA" sz="1150" dirty="0"/>
          </a:p>
          <a:p>
            <a:pPr marL="0" indent="0">
              <a:buNone/>
            </a:pPr>
            <a:endParaRPr lang="en-CA" sz="1150" dirty="0">
              <a:solidFill>
                <a:srgbClr val="000000"/>
              </a:solidFill>
            </a:endParaRPr>
          </a:p>
          <a:p>
            <a:pPr marL="0" indent="0">
              <a:buNone/>
            </a:pPr>
            <a:endParaRPr lang="en-US" sz="1150" dirty="0">
              <a:solidFill>
                <a:srgbClr val="000000"/>
              </a:solidFill>
            </a:endParaRPr>
          </a:p>
        </p:txBody>
      </p:sp>
    </p:spTree>
    <p:extLst>
      <p:ext uri="{BB962C8B-B14F-4D97-AF65-F5344CB8AC3E}">
        <p14:creationId xmlns:p14="http://schemas.microsoft.com/office/powerpoint/2010/main" val="202839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8"/>
            <a:ext cx="8229600" cy="555647"/>
          </a:xfrm>
        </p:spPr>
        <p:txBody>
          <a:bodyPr>
            <a:normAutofit fontScale="90000"/>
          </a:bodyPr>
          <a:lstStyle/>
          <a:p>
            <a:r>
              <a:rPr lang="en-US" dirty="0" smtClean="0"/>
              <a:t>Case:</a:t>
            </a:r>
            <a:endParaRPr lang="en-US" dirty="0"/>
          </a:p>
        </p:txBody>
      </p:sp>
      <p:sp>
        <p:nvSpPr>
          <p:cNvPr id="3" name="Content Placeholder 2"/>
          <p:cNvSpPr>
            <a:spLocks noGrp="1"/>
          </p:cNvSpPr>
          <p:nvPr>
            <p:ph idx="1"/>
          </p:nvPr>
        </p:nvSpPr>
        <p:spPr>
          <a:xfrm>
            <a:off x="260501" y="716326"/>
            <a:ext cx="8677947" cy="5812002"/>
          </a:xfrm>
        </p:spPr>
        <p:txBody>
          <a:bodyPr>
            <a:normAutofit fontScale="70000" lnSpcReduction="20000"/>
          </a:bodyPr>
          <a:lstStyle/>
          <a:p>
            <a:pPr marL="0" indent="0">
              <a:buNone/>
            </a:pPr>
            <a:r>
              <a:rPr lang="en-CA" b="1" dirty="0"/>
              <a:t>A New </a:t>
            </a:r>
            <a:r>
              <a:rPr lang="en-CA" b="1" dirty="0" smtClean="0"/>
              <a:t>Baby</a:t>
            </a:r>
          </a:p>
          <a:p>
            <a:endParaRPr lang="en-CA" dirty="0"/>
          </a:p>
          <a:p>
            <a:r>
              <a:rPr lang="en-CA" dirty="0"/>
              <a:t>Elizabeth’s pregnancy and the birth of Amanda had gone well however, Elizabeth and Amanda were now struggling with breastfeeding. Elizabeth was aware from her prenatal classes of the various reasons why breastfeeding might be difficult. On the advice of a friend she made arrangements for a lactation consultant to visit her at home. She continued trying to ‘latch’ and feed Amanda in the days leading up to the visit but stopped when she began to experience breast pain and noticed that her right breast was red all around the nipple. She was feeling stressed and tired, along with a feeling of general malaise that she attributed to the stress associated with trying to breastfeed her newborn </a:t>
            </a:r>
            <a:r>
              <a:rPr lang="en-CA" dirty="0" smtClean="0"/>
              <a:t>baby. Based </a:t>
            </a:r>
            <a:r>
              <a:rPr lang="en-CA" dirty="0"/>
              <a:t>on Elizabeth’s symptoms, the lactation consultant made a preliminary diagnosis of mastitis and suggested that Elizabeth see her doctor for a full diagnosis and possible antibiotic treatment. Do the symptoms that Elizabeth is experiencing concur with the preliminary diagnosis? What is the most likely bacterial cause and what are the antibiotics of choice to treat it?</a:t>
            </a:r>
          </a:p>
          <a:p>
            <a:pPr marL="0" indent="0">
              <a:buNone/>
            </a:pPr>
            <a:endParaRPr lang="en-CA" dirty="0"/>
          </a:p>
        </p:txBody>
      </p:sp>
    </p:spTree>
    <p:extLst>
      <p:ext uri="{BB962C8B-B14F-4D97-AF65-F5344CB8AC3E}">
        <p14:creationId xmlns:p14="http://schemas.microsoft.com/office/powerpoint/2010/main" val="129234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a:t>Our patient is experiencing an episode of </a:t>
            </a:r>
            <a:r>
              <a:rPr lang="en-US" dirty="0" err="1"/>
              <a:t>lactational</a:t>
            </a:r>
            <a:r>
              <a:rPr lang="en-US" dirty="0"/>
              <a:t> mastitis, an infection of the mammary glands which presents with localized pain, warmth, erythema, swelling over the breast in the setting of breast feeding. The most likely bacterial cause is Staphylococcus </a:t>
            </a:r>
            <a:r>
              <a:rPr lang="en-US" dirty="0" err="1"/>
              <a:t>aureus</a:t>
            </a:r>
            <a:r>
              <a:rPr lang="en-US" dirty="0"/>
              <a:t>. </a:t>
            </a:r>
            <a:endParaRPr lang="en-CA" dirty="0"/>
          </a:p>
          <a:p>
            <a:r>
              <a:rPr lang="en-US" dirty="0"/>
              <a:t> </a:t>
            </a:r>
            <a:endParaRPr lang="en-CA" dirty="0"/>
          </a:p>
          <a:p>
            <a:r>
              <a:rPr lang="en-US" dirty="0"/>
              <a:t>The antibiotic of choice depends upon the clinical scenario. For non-severe infection with no risk factors for MRSA, </a:t>
            </a:r>
            <a:r>
              <a:rPr lang="en-US" u="sng" dirty="0">
                <a:hlinkClick r:id="rId2"/>
              </a:rPr>
              <a:t>dicloxacillin</a:t>
            </a:r>
            <a:r>
              <a:rPr lang="en-US" dirty="0"/>
              <a:t> or </a:t>
            </a:r>
            <a:r>
              <a:rPr lang="en-US" u="sng" dirty="0">
                <a:hlinkClick r:id="rId3"/>
              </a:rPr>
              <a:t>cephalexin</a:t>
            </a:r>
            <a:r>
              <a:rPr lang="en-US" dirty="0"/>
              <a:t> would be appropriate. For non-severe infection with risk factors for MRSA, </a:t>
            </a:r>
            <a:r>
              <a:rPr lang="en-US" u="sng" dirty="0">
                <a:hlinkClick r:id="rId4"/>
              </a:rPr>
              <a:t>trimethoprim-sulfamethoxazole</a:t>
            </a:r>
            <a:r>
              <a:rPr lang="en-US" dirty="0"/>
              <a:t> (beyond the newborn period) or </a:t>
            </a:r>
            <a:r>
              <a:rPr lang="en-US" u="sng" dirty="0">
                <a:hlinkClick r:id="rId5"/>
              </a:rPr>
              <a:t>clindamycin</a:t>
            </a:r>
            <a:r>
              <a:rPr lang="en-US" dirty="0"/>
              <a:t> would be appropriate. Severe infection can be treated with </a:t>
            </a:r>
            <a:r>
              <a:rPr lang="en-US" dirty="0" err="1"/>
              <a:t>vancomycin</a:t>
            </a:r>
            <a:r>
              <a:rPr lang="en-US" dirty="0"/>
              <a:t>.</a:t>
            </a:r>
            <a:endParaRPr lang="en-CA" dirty="0"/>
          </a:p>
          <a:p>
            <a:pPr marL="0" indent="0">
              <a:buNone/>
            </a:pPr>
            <a:endParaRPr lang="en-CA" dirty="0"/>
          </a:p>
        </p:txBody>
      </p:sp>
    </p:spTree>
    <p:extLst>
      <p:ext uri="{BB962C8B-B14F-4D97-AF65-F5344CB8AC3E}">
        <p14:creationId xmlns:p14="http://schemas.microsoft.com/office/powerpoint/2010/main" val="147518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a:t>
            </a:r>
            <a:r>
              <a:rPr lang="en-CA" b="1" dirty="0" smtClean="0"/>
              <a:t>1: </a:t>
            </a:r>
            <a:r>
              <a:rPr lang="en-CA" i="1" dirty="0"/>
              <a:t>What are the signs (objective characteristics usually noted/detected by a healthcare professional) and symptoms (subjective characteristics experienced by the patient).</a:t>
            </a:r>
            <a:endParaRPr lang="en-CA" dirty="0"/>
          </a:p>
          <a:p>
            <a:endParaRPr lang="en-CA" dirty="0"/>
          </a:p>
          <a:p>
            <a:endParaRPr lang="en-US" dirty="0"/>
          </a:p>
        </p:txBody>
      </p:sp>
    </p:spTree>
    <p:extLst>
      <p:ext uri="{BB962C8B-B14F-4D97-AF65-F5344CB8AC3E}">
        <p14:creationId xmlns:p14="http://schemas.microsoft.com/office/powerpoint/2010/main" val="6206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Signs and Symptoms </a:t>
            </a:r>
            <a:endParaRPr lang="en-US" dirty="0"/>
          </a:p>
        </p:txBody>
      </p:sp>
      <p:sp>
        <p:nvSpPr>
          <p:cNvPr id="3" name="Content Placeholder 2"/>
          <p:cNvSpPr>
            <a:spLocks noGrp="1"/>
          </p:cNvSpPr>
          <p:nvPr>
            <p:ph idx="1"/>
          </p:nvPr>
        </p:nvSpPr>
        <p:spPr/>
        <p:txBody>
          <a:bodyPr/>
          <a:lstStyle/>
          <a:p>
            <a:r>
              <a:rPr lang="en-CA" dirty="0" smtClean="0"/>
              <a:t>Pain, erythema </a:t>
            </a:r>
            <a:r>
              <a:rPr lang="mr-IN" dirty="0" smtClean="0"/>
              <a:t>–</a:t>
            </a:r>
            <a:r>
              <a:rPr lang="en-CA" dirty="0" smtClean="0"/>
              <a:t> often in wedge shape around nipple, swelling, warmth, abnormal discharge.</a:t>
            </a:r>
          </a:p>
          <a:p>
            <a:r>
              <a:rPr lang="en-CA" dirty="0" smtClean="0"/>
              <a:t>Possibly fever, malaise.</a:t>
            </a:r>
            <a:endParaRPr lang="en-US" dirty="0"/>
          </a:p>
        </p:txBody>
      </p:sp>
    </p:spTree>
    <p:extLst>
      <p:ext uri="{BB962C8B-B14F-4D97-AF65-F5344CB8AC3E}">
        <p14:creationId xmlns:p14="http://schemas.microsoft.com/office/powerpoint/2010/main" val="414639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b="1" dirty="0"/>
              <a:t>Question </a:t>
            </a:r>
            <a:r>
              <a:rPr lang="en-CA" b="1" dirty="0" smtClean="0"/>
              <a:t>2: </a:t>
            </a:r>
            <a:r>
              <a:rPr lang="en-CA" i="1" dirty="0"/>
              <a:t>Which body system is effected. In what way has the normal physiological functioning of this area of the body been disturbed by the </a:t>
            </a:r>
            <a:r>
              <a:rPr lang="en-CA" i="1" dirty="0" smtClean="0"/>
              <a:t>infection. What </a:t>
            </a:r>
            <a:r>
              <a:rPr lang="en-CA" i="1" dirty="0"/>
              <a:t>made Elizabeth susceptible to this infection?</a:t>
            </a:r>
            <a:endParaRPr lang="en-CA" dirty="0"/>
          </a:p>
          <a:p>
            <a:endParaRPr lang="en-CA" dirty="0"/>
          </a:p>
          <a:p>
            <a:endParaRPr lang="en-US" dirty="0"/>
          </a:p>
        </p:txBody>
      </p:sp>
    </p:spTree>
    <p:extLst>
      <p:ext uri="{BB962C8B-B14F-4D97-AF65-F5344CB8AC3E}">
        <p14:creationId xmlns:p14="http://schemas.microsoft.com/office/powerpoint/2010/main" val="35326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smtClean="0"/>
              <a:t>The main </a:t>
            </a:r>
            <a:r>
              <a:rPr lang="en-CA" dirty="0"/>
              <a:t>organ affected by the infection is </a:t>
            </a:r>
            <a:r>
              <a:rPr lang="en-CA" dirty="0" smtClean="0"/>
              <a:t>the </a:t>
            </a:r>
            <a:r>
              <a:rPr lang="en-CA" dirty="0"/>
              <a:t>integumentary </a:t>
            </a:r>
            <a:r>
              <a:rPr lang="en-CA" dirty="0" smtClean="0"/>
              <a:t>system of the breast. </a:t>
            </a:r>
          </a:p>
          <a:p>
            <a:r>
              <a:rPr lang="en-CA" dirty="0" smtClean="0"/>
              <a:t>The </a:t>
            </a:r>
            <a:r>
              <a:rPr lang="en-CA" dirty="0"/>
              <a:t>integumentary system includes skin, hair, nails and glands which act as a physical barrier to protect the body from pathogens. </a:t>
            </a:r>
            <a:endParaRPr lang="en-CA" dirty="0" smtClean="0"/>
          </a:p>
          <a:p>
            <a:r>
              <a:rPr lang="en-CA" dirty="0" smtClean="0"/>
              <a:t>Within </a:t>
            </a:r>
            <a:r>
              <a:rPr lang="en-CA" dirty="0"/>
              <a:t>the breast, there are mammary glands which secretes milk to nourish infants. </a:t>
            </a:r>
            <a:endParaRPr lang="en-US" dirty="0"/>
          </a:p>
        </p:txBody>
      </p:sp>
    </p:spTree>
    <p:extLst>
      <p:ext uri="{BB962C8B-B14F-4D97-AF65-F5344CB8AC3E}">
        <p14:creationId xmlns:p14="http://schemas.microsoft.com/office/powerpoint/2010/main" val="132742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breast and mammary glands</a:t>
            </a:r>
            <a:endParaRPr lang="en-US" dirty="0"/>
          </a:p>
        </p:txBody>
      </p:sp>
      <p:pic>
        <p:nvPicPr>
          <p:cNvPr id="4" name="Content Placeholder 3" descr="Screen Shot 2018-04-07 at 1.51.32 PM.png"/>
          <p:cNvPicPr>
            <a:picLocks noGrp="1" noChangeAspect="1"/>
          </p:cNvPicPr>
          <p:nvPr>
            <p:ph idx="1"/>
          </p:nvPr>
        </p:nvPicPr>
        <p:blipFill>
          <a:blip r:embed="rId2">
            <a:extLst>
              <a:ext uri="{28A0092B-C50C-407E-A947-70E740481C1C}">
                <a14:useLocalDpi xmlns:a14="http://schemas.microsoft.com/office/drawing/2010/main" val="0"/>
              </a:ext>
            </a:extLst>
          </a:blip>
          <a:srcRect l="-35927" r="-35927"/>
          <a:stretch>
            <a:fillRect/>
          </a:stretch>
        </p:blipFill>
        <p:spPr/>
      </p:pic>
    </p:spTree>
    <p:extLst>
      <p:ext uri="{BB962C8B-B14F-4D97-AF65-F5344CB8AC3E}">
        <p14:creationId xmlns:p14="http://schemas.microsoft.com/office/powerpoint/2010/main" val="2581731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TotalTime>
  <Words>1032</Words>
  <Application>Microsoft Macintosh PowerPoint</Application>
  <PresentationFormat>On-screen Show (4:3)</PresentationFormat>
  <Paragraphs>102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Summary of  Immune Response Questions  Case 4 week 3</vt:lpstr>
      <vt:lpstr>Objectives:</vt:lpstr>
      <vt:lpstr>Case:</vt:lpstr>
      <vt:lpstr>Overview</vt:lpstr>
      <vt:lpstr>PowerPoint Presentation</vt:lpstr>
      <vt:lpstr>Signs and Symptoms </vt:lpstr>
      <vt:lpstr>PowerPoint Presentation</vt:lpstr>
      <vt:lpstr>PowerPoint Presentation</vt:lpstr>
      <vt:lpstr>The breast and mammary glands</vt:lpstr>
      <vt:lpstr>Disturbance of Normal Physiological Function </vt:lpstr>
      <vt:lpstr>PowerPoint Presentation</vt:lpstr>
      <vt:lpstr>Risk factors for mastitis  </vt:lpstr>
      <vt:lpstr>PowerPoint Presentation</vt:lpstr>
      <vt:lpstr>PowerPoint Presentation</vt:lpstr>
      <vt:lpstr>Prevention:</vt:lpstr>
      <vt:lpstr>Future risk</vt:lpstr>
      <vt:lpstr>PowerPoint Presentation</vt:lpstr>
      <vt:lpstr>Treatment</vt:lpstr>
      <vt:lpstr>PowerPoint Presentation</vt:lpstr>
      <vt:lpstr>References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Immune Response Questions  Case 3 week 3</dc:title>
  <dc:creator>Brian Black</dc:creator>
  <cp:lastModifiedBy>Brian Black</cp:lastModifiedBy>
  <cp:revision>50</cp:revision>
  <dcterms:created xsi:type="dcterms:W3CDTF">2018-03-17T17:11:00Z</dcterms:created>
  <dcterms:modified xsi:type="dcterms:W3CDTF">2018-04-07T21:17:16Z</dcterms:modified>
</cp:coreProperties>
</file>