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58" r:id="rId4"/>
    <p:sldId id="268" r:id="rId5"/>
    <p:sldId id="259" r:id="rId6"/>
    <p:sldId id="269" r:id="rId7"/>
    <p:sldId id="266" r:id="rId8"/>
    <p:sldId id="264" r:id="rId9"/>
    <p:sldId id="265" r:id="rId10"/>
    <p:sldId id="260" r:id="rId11"/>
    <p:sldId id="257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C23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224" autoAdjust="0"/>
  </p:normalViewPr>
  <p:slideViewPr>
    <p:cSldViewPr snapToGrid="0" snapToObjects="1">
      <p:cViewPr varScale="1">
        <p:scale>
          <a:sx n="156" d="100"/>
          <a:sy n="156" d="100"/>
        </p:scale>
        <p:origin x="-16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8" d="100"/>
        <a:sy n="18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B1D02-FC19-4449-A387-218DC44E8A57}" type="datetimeFigureOut">
              <a:rPr lang="en-US" smtClean="0"/>
              <a:t>16-05-30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BC16-0C81-6D4E-9263-DEB7BA9E8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04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B1D02-FC19-4449-A387-218DC44E8A57}" type="datetimeFigureOut">
              <a:rPr lang="en-US" smtClean="0"/>
              <a:t>16-05-30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BC16-0C81-6D4E-9263-DEB7BA9E8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45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B1D02-FC19-4449-A387-218DC44E8A57}" type="datetimeFigureOut">
              <a:rPr lang="en-US" smtClean="0"/>
              <a:t>16-05-30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BC16-0C81-6D4E-9263-DEB7BA9E8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59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B1D02-FC19-4449-A387-218DC44E8A57}" type="datetimeFigureOut">
              <a:rPr lang="en-US" smtClean="0"/>
              <a:t>16-05-30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BC16-0C81-6D4E-9263-DEB7BA9E8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16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B1D02-FC19-4449-A387-218DC44E8A57}" type="datetimeFigureOut">
              <a:rPr lang="en-US" smtClean="0"/>
              <a:t>16-05-30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BC16-0C81-6D4E-9263-DEB7BA9E8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62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B1D02-FC19-4449-A387-218DC44E8A57}" type="datetimeFigureOut">
              <a:rPr lang="en-US" smtClean="0"/>
              <a:t>16-05-30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BC16-0C81-6D4E-9263-DEB7BA9E8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13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B1D02-FC19-4449-A387-218DC44E8A57}" type="datetimeFigureOut">
              <a:rPr lang="en-US" smtClean="0"/>
              <a:t>16-05-30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BC16-0C81-6D4E-9263-DEB7BA9E8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64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B1D02-FC19-4449-A387-218DC44E8A57}" type="datetimeFigureOut">
              <a:rPr lang="en-US" smtClean="0"/>
              <a:t>16-05-30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BC16-0C81-6D4E-9263-DEB7BA9E8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14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B1D02-FC19-4449-A387-218DC44E8A57}" type="datetimeFigureOut">
              <a:rPr lang="en-US" smtClean="0"/>
              <a:t>16-05-30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BC16-0C81-6D4E-9263-DEB7BA9E8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30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B1D02-FC19-4449-A387-218DC44E8A57}" type="datetimeFigureOut">
              <a:rPr lang="en-US" smtClean="0"/>
              <a:t>16-05-30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BC16-0C81-6D4E-9263-DEB7BA9E8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57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B1D02-FC19-4449-A387-218DC44E8A57}" type="datetimeFigureOut">
              <a:rPr lang="en-US" smtClean="0"/>
              <a:t>16-05-30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BC16-0C81-6D4E-9263-DEB7BA9E8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63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B1D02-FC19-4449-A387-218DC44E8A57}" type="datetimeFigureOut">
              <a:rPr lang="en-US" smtClean="0"/>
              <a:t>16-05-30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7BC16-0C81-6D4E-9263-DEB7BA9E8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2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39396" y="1115224"/>
            <a:ext cx="4971796" cy="1208207"/>
          </a:xfrm>
          <a:prstGeom prst="rect">
            <a:avLst/>
          </a:prstGeom>
          <a:solidFill>
            <a:srgbClr val="0C234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58934" y="1146205"/>
            <a:ext cx="779069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n w="12700" cmpd="sng">
                  <a:solidFill>
                    <a:srgbClr val="0000FF"/>
                  </a:solidFill>
                  <a:prstDash val="solid"/>
                </a:ln>
                <a:solidFill>
                  <a:srgbClr val="FFFFFF"/>
                </a:solidFill>
                <a:latin typeface="Arial"/>
                <a:cs typeface="Arial"/>
              </a:rPr>
              <a:t>Alchemy</a:t>
            </a:r>
            <a:endParaRPr lang="en-US" sz="4800" b="1" dirty="0" smtClean="0">
              <a:ln w="12700" cmpd="sng">
                <a:solidFill>
                  <a:srgbClr val="0000FF"/>
                </a:solidFill>
                <a:prstDash val="solid"/>
              </a:ln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2400" b="1" dirty="0" smtClean="0">
                <a:latin typeface="Arial"/>
                <a:cs typeface="Arial"/>
              </a:rPr>
              <a:t>A solution to a pedagogical customization problem</a:t>
            </a:r>
          </a:p>
          <a:p>
            <a:endParaRPr lang="en-US" sz="2000" dirty="0">
              <a:latin typeface="Arial"/>
              <a:cs typeface="Arial"/>
            </a:endParaRPr>
          </a:p>
          <a:p>
            <a:endParaRPr lang="en-US" sz="2000" b="1" dirty="0" smtClean="0">
              <a:latin typeface="Arial"/>
              <a:cs typeface="Arial"/>
            </a:endParaRPr>
          </a:p>
          <a:p>
            <a:endParaRPr lang="en-US" sz="2000" b="1" dirty="0" smtClean="0">
              <a:latin typeface="Arial"/>
              <a:cs typeface="Arial"/>
            </a:endParaRPr>
          </a:p>
          <a:p>
            <a:endParaRPr lang="en-US" sz="2000" b="1" dirty="0">
              <a:latin typeface="Arial"/>
              <a:cs typeface="Arial"/>
            </a:endParaRPr>
          </a:p>
          <a:p>
            <a:pPr algn="r"/>
            <a:endParaRPr lang="en-US" sz="2000" b="1" dirty="0" smtClean="0">
              <a:latin typeface="Arial"/>
              <a:cs typeface="Arial"/>
            </a:endParaRPr>
          </a:p>
          <a:p>
            <a:pPr algn="r"/>
            <a:r>
              <a:rPr lang="en-US" sz="2000" b="1" dirty="0" smtClean="0">
                <a:latin typeface="Arial"/>
                <a:cs typeface="Arial"/>
              </a:rPr>
              <a:t>Russ Algar</a:t>
            </a:r>
            <a:r>
              <a:rPr lang="en-US" sz="2000" dirty="0" smtClean="0">
                <a:latin typeface="Arial"/>
                <a:cs typeface="Arial"/>
              </a:rPr>
              <a:t>, Jane Maxwell, </a:t>
            </a:r>
            <a:r>
              <a:rPr lang="en-US" sz="2000" i="1" dirty="0" smtClean="0">
                <a:latin typeface="Arial"/>
                <a:cs typeface="Arial"/>
              </a:rPr>
              <a:t>et al.</a:t>
            </a:r>
            <a:endParaRPr lang="en-US" sz="2000" dirty="0" smtClean="0">
              <a:latin typeface="Arial"/>
              <a:cs typeface="Arial"/>
            </a:endParaRPr>
          </a:p>
          <a:p>
            <a:pPr algn="r"/>
            <a:endParaRPr lang="en-US" sz="2000" dirty="0" smtClean="0">
              <a:latin typeface="Arial"/>
              <a:cs typeface="Arial"/>
            </a:endParaRPr>
          </a:p>
          <a:p>
            <a:pPr algn="r"/>
            <a:r>
              <a:rPr lang="en-US" sz="2000" dirty="0" smtClean="0">
                <a:latin typeface="Arial"/>
                <a:cs typeface="Arial"/>
              </a:rPr>
              <a:t>Department of Chemistry, University of British Columbia</a:t>
            </a:r>
          </a:p>
          <a:p>
            <a:pPr algn="r"/>
            <a:endParaRPr lang="en-US" sz="2000" dirty="0" smtClean="0">
              <a:latin typeface="Arial"/>
              <a:cs typeface="Arial"/>
            </a:endParaRPr>
          </a:p>
          <a:p>
            <a:pPr algn="r"/>
            <a:r>
              <a:rPr lang="en-US" sz="2000" dirty="0" err="1" smtClean="0">
                <a:latin typeface="Arial"/>
                <a:cs typeface="Arial"/>
              </a:rPr>
              <a:t>algar@chem.ubc.ca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2729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39396" y="281443"/>
            <a:ext cx="4224491" cy="524018"/>
          </a:xfrm>
          <a:prstGeom prst="rect">
            <a:avLst/>
          </a:prstGeom>
          <a:solidFill>
            <a:srgbClr val="0C234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0178" y="327913"/>
            <a:ext cx="618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Arial"/>
                <a:cs typeface="Arial"/>
              </a:rPr>
              <a:t>Implementation in CHEM 211</a:t>
            </a:r>
            <a:endParaRPr lang="en-US" sz="2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3819" y="1047180"/>
            <a:ext cx="8564051" cy="56205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000" b="1" dirty="0" smtClean="0">
                <a:solidFill>
                  <a:srgbClr val="0C2344"/>
                </a:solidFill>
                <a:latin typeface="Arial"/>
                <a:cs typeface="Arial"/>
              </a:rPr>
              <a:t>Course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C2344"/>
                </a:solidFill>
                <a:latin typeface="Arial"/>
                <a:cs typeface="Arial"/>
              </a:rPr>
              <a:t>CHEM 211: Introduction to Chemical Analysis 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C2344"/>
                </a:solidFill>
                <a:latin typeface="Arial"/>
                <a:cs typeface="Arial"/>
              </a:rPr>
              <a:t>~150 students</a:t>
            </a:r>
          </a:p>
          <a:p>
            <a:pPr algn="l">
              <a:lnSpc>
                <a:spcPct val="150000"/>
              </a:lnSpc>
            </a:pPr>
            <a:endParaRPr lang="en-US" sz="1200" b="1" dirty="0" smtClean="0">
              <a:solidFill>
                <a:srgbClr val="0C2344"/>
              </a:solidFill>
              <a:latin typeface="Arial"/>
              <a:cs typeface="Arial"/>
            </a:endParaRPr>
          </a:p>
          <a:p>
            <a:pPr algn="l">
              <a:lnSpc>
                <a:spcPct val="150000"/>
              </a:lnSpc>
            </a:pPr>
            <a:r>
              <a:rPr lang="en-US" sz="2000" b="1" dirty="0" smtClean="0">
                <a:solidFill>
                  <a:srgbClr val="0C2344"/>
                </a:solidFill>
                <a:latin typeface="Arial"/>
                <a:cs typeface="Arial"/>
              </a:rPr>
              <a:t>Delivered Content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sz="2000" i="1" dirty="0" smtClean="0">
                <a:solidFill>
                  <a:srgbClr val="0C2344"/>
                </a:solidFill>
                <a:latin typeface="Arial"/>
                <a:cs typeface="Arial"/>
              </a:rPr>
              <a:t>De novo </a:t>
            </a:r>
            <a:r>
              <a:rPr lang="en-US" sz="2000" dirty="0" smtClean="0">
                <a:solidFill>
                  <a:srgbClr val="0C2344"/>
                </a:solidFill>
                <a:latin typeface="Arial"/>
                <a:cs typeface="Arial"/>
              </a:rPr>
              <a:t>scenarios 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C2344"/>
                </a:solidFill>
                <a:latin typeface="Arial"/>
                <a:cs typeface="Arial"/>
              </a:rPr>
              <a:t>Interactive answer key to a difficult test question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C2344"/>
                </a:solidFill>
                <a:latin typeface="Arial"/>
                <a:cs typeface="Arial"/>
              </a:rPr>
              <a:t>Interactive homework worksheet</a:t>
            </a:r>
          </a:p>
          <a:p>
            <a:pPr algn="l">
              <a:lnSpc>
                <a:spcPct val="150000"/>
              </a:lnSpc>
            </a:pPr>
            <a:endParaRPr lang="en-US" sz="1100" b="1" dirty="0" smtClean="0">
              <a:solidFill>
                <a:srgbClr val="0C2344"/>
              </a:solidFill>
              <a:latin typeface="Arial"/>
              <a:cs typeface="Arial"/>
            </a:endParaRPr>
          </a:p>
          <a:p>
            <a:pPr algn="l">
              <a:lnSpc>
                <a:spcPct val="150000"/>
              </a:lnSpc>
            </a:pPr>
            <a:r>
              <a:rPr lang="en-US" sz="2000" b="1" dirty="0" smtClean="0">
                <a:solidFill>
                  <a:srgbClr val="0C2344"/>
                </a:solidFill>
                <a:latin typeface="Arial"/>
                <a:cs typeface="Arial"/>
              </a:rPr>
              <a:t>Student Participation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C2344"/>
                </a:solidFill>
                <a:latin typeface="Arial"/>
                <a:cs typeface="Arial"/>
              </a:rPr>
              <a:t>Participation mark earned (up to 2% of course grade)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C2344"/>
                </a:solidFill>
                <a:latin typeface="Arial"/>
                <a:cs typeface="Arial"/>
              </a:rPr>
              <a:t>73% of class earned non-zero participation mark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C2344"/>
                </a:solidFill>
                <a:latin typeface="Arial"/>
                <a:cs typeface="Arial"/>
              </a:rPr>
              <a:t>84% of non-zero grades were a full participation mark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endParaRPr lang="en-US" sz="2000" dirty="0">
              <a:solidFill>
                <a:srgbClr val="0C234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6029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1" t="1286" r="1059" b="1950"/>
          <a:stretch/>
        </p:blipFill>
        <p:spPr>
          <a:xfrm>
            <a:off x="209495" y="650379"/>
            <a:ext cx="8662875" cy="49888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39395" y="281443"/>
            <a:ext cx="3072284" cy="524018"/>
          </a:xfrm>
          <a:prstGeom prst="rect">
            <a:avLst/>
          </a:prstGeom>
          <a:solidFill>
            <a:srgbClr val="0C234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0178" y="327913"/>
            <a:ext cx="618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Arial"/>
                <a:cs typeface="Arial"/>
              </a:rPr>
              <a:t>Student Feedback</a:t>
            </a:r>
            <a:endParaRPr lang="en-US" sz="2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495" y="5967552"/>
            <a:ext cx="8934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#1 student comment: More content in Alchemy!  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6029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13095"/>
            <a:ext cx="916036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39396" y="281443"/>
            <a:ext cx="2103383" cy="524018"/>
          </a:xfrm>
          <a:prstGeom prst="rect">
            <a:avLst/>
          </a:prstGeom>
          <a:solidFill>
            <a:srgbClr val="0C234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0178" y="327913"/>
            <a:ext cx="618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Arial"/>
                <a:cs typeface="Arial"/>
              </a:rPr>
              <a:t>Prospectus</a:t>
            </a:r>
            <a:endParaRPr lang="en-US" sz="2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75675" y="1047180"/>
            <a:ext cx="8362195" cy="5620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en-US" sz="2000" b="1" dirty="0" smtClean="0">
              <a:solidFill>
                <a:srgbClr val="0C2344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C2344"/>
                </a:solidFill>
                <a:latin typeface="Arial"/>
                <a:cs typeface="Arial"/>
              </a:rPr>
              <a:t>Software upgrades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C2344"/>
                </a:solidFill>
                <a:latin typeface="Arial"/>
                <a:cs typeface="Arial"/>
              </a:rPr>
              <a:t>Extensive content development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C2344"/>
                </a:solidFill>
                <a:latin typeface="Arial"/>
                <a:cs typeface="Arial"/>
              </a:rPr>
              <a:t>Full integration into CHEM 211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C2344"/>
                </a:solidFill>
                <a:latin typeface="Arial"/>
                <a:cs typeface="Arial"/>
              </a:rPr>
              <a:t>Pilot in other courses</a:t>
            </a:r>
          </a:p>
        </p:txBody>
      </p:sp>
    </p:spTree>
    <p:extLst>
      <p:ext uri="{BB962C8B-B14F-4D97-AF65-F5344CB8AC3E}">
        <p14:creationId xmlns:p14="http://schemas.microsoft.com/office/powerpoint/2010/main" val="3421786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6603" y="1947058"/>
            <a:ext cx="4746918" cy="4683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latin typeface="Arial"/>
                <a:cs typeface="Arial"/>
              </a:rPr>
              <a:t>Textbook Model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  <a:sym typeface="Zapf Dingbats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  <a:sym typeface="Zapf Dingbats"/>
              </a:rPr>
              <a:t> </a:t>
            </a:r>
            <a:r>
              <a:rPr lang="en-US" sz="2000" dirty="0" smtClean="0">
                <a:latin typeface="Arial"/>
                <a:cs typeface="Arial"/>
                <a:sym typeface="Zapf Dingbats"/>
              </a:rPr>
              <a:t>  </a:t>
            </a:r>
            <a:r>
              <a:rPr lang="en-US" sz="2000" dirty="0" smtClean="0">
                <a:latin typeface="Arial"/>
                <a:cs typeface="Arial"/>
              </a:rPr>
              <a:t>Concepts appear disconnected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  <a:sym typeface="Zapf Dingbats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  <a:sym typeface="Zapf Dingbats"/>
              </a:rPr>
              <a:t>  </a:t>
            </a:r>
            <a:r>
              <a:rPr lang="en-US" sz="2000" dirty="0" smtClean="0">
                <a:latin typeface="Arial"/>
                <a:cs typeface="Arial"/>
                <a:sym typeface="Zapf Dingbats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Pattern recognition, plug &amp; chug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  <a:sym typeface="Zapf Dingbats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  <a:sym typeface="Zapf Dingbats"/>
              </a:rPr>
              <a:t>  </a:t>
            </a:r>
            <a:r>
              <a:rPr lang="en-US" sz="2000" dirty="0" smtClean="0">
                <a:latin typeface="Arial"/>
                <a:cs typeface="Arial"/>
                <a:sym typeface="Zapf Dingbats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Misconception: only one answer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  <a:sym typeface="Zapf Dingbats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  <a:sym typeface="Zapf Dingbats"/>
              </a:rPr>
              <a:t>  </a:t>
            </a:r>
            <a:r>
              <a:rPr lang="en-US" sz="2000" dirty="0" smtClean="0">
                <a:latin typeface="Arial"/>
                <a:cs typeface="Arial"/>
                <a:sym typeface="Zapf Dingbats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No </a:t>
            </a:r>
            <a:r>
              <a:rPr lang="en-US" sz="2000" dirty="0">
                <a:latin typeface="Arial"/>
                <a:cs typeface="Arial"/>
              </a:rPr>
              <a:t>feedback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  <a:sym typeface="Zapf Dingbats"/>
              </a:rPr>
              <a:t> </a:t>
            </a:r>
            <a:r>
              <a:rPr lang="en-US" sz="2000" dirty="0" smtClean="0">
                <a:latin typeface="Arial"/>
                <a:cs typeface="Arial"/>
                <a:sym typeface="Zapf Dingbats"/>
              </a:rPr>
              <a:t>   </a:t>
            </a:r>
            <a:r>
              <a:rPr lang="en-US" sz="2000" dirty="0" smtClean="0">
                <a:latin typeface="Arial"/>
                <a:cs typeface="Arial"/>
              </a:rPr>
              <a:t>Much of content is unused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2000" dirty="0" smtClean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endParaRPr lang="en-US" sz="2000" dirty="0" smtClean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endParaRPr lang="en-US" sz="2000" dirty="0" smtClean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8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" b="96250" l="3500" r="957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3521" y="1947058"/>
            <a:ext cx="3542363" cy="3542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39396" y="281443"/>
            <a:ext cx="4677515" cy="524018"/>
          </a:xfrm>
          <a:prstGeom prst="rect">
            <a:avLst/>
          </a:prstGeom>
          <a:solidFill>
            <a:srgbClr val="0C234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0179" y="327913"/>
            <a:ext cx="4952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Arial"/>
                <a:cs typeface="Arial"/>
              </a:rPr>
              <a:t>A Custom Resource is Needed</a:t>
            </a:r>
            <a:endParaRPr lang="en-US" sz="2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4889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0" y="-13368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60126"/>
            <a:ext cx="6535118" cy="38288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39395" y="281443"/>
            <a:ext cx="3922702" cy="524018"/>
          </a:xfrm>
          <a:prstGeom prst="rect">
            <a:avLst/>
          </a:prstGeom>
          <a:solidFill>
            <a:srgbClr val="0C234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0179" y="327913"/>
            <a:ext cx="4952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Arial"/>
                <a:cs typeface="Arial"/>
              </a:rPr>
              <a:t>A Better, More Flexible Fit</a:t>
            </a:r>
            <a:endParaRPr lang="en-US" sz="2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081142" y="2501232"/>
            <a:ext cx="1033853" cy="941598"/>
          </a:xfrm>
          <a:prstGeom prst="line">
            <a:avLst/>
          </a:prstGeom>
          <a:ln>
            <a:solidFill>
              <a:srgbClr val="0C23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063063" y="3386778"/>
            <a:ext cx="126103" cy="126103"/>
          </a:xfrm>
          <a:prstGeom prst="ellipse">
            <a:avLst/>
          </a:prstGeom>
          <a:solidFill>
            <a:srgbClr val="0C23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54554" y="4047178"/>
            <a:ext cx="126103" cy="126103"/>
          </a:xfrm>
          <a:prstGeom prst="ellipse">
            <a:avLst/>
          </a:prstGeom>
          <a:solidFill>
            <a:srgbClr val="0C23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840018" y="4513535"/>
            <a:ext cx="126103" cy="126103"/>
          </a:xfrm>
          <a:prstGeom prst="ellipse">
            <a:avLst/>
          </a:prstGeom>
          <a:solidFill>
            <a:srgbClr val="0C23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85934" y="5029312"/>
            <a:ext cx="126103" cy="126103"/>
          </a:xfrm>
          <a:prstGeom prst="ellipse">
            <a:avLst/>
          </a:prstGeom>
          <a:solidFill>
            <a:srgbClr val="0C23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624196" y="5355098"/>
            <a:ext cx="126103" cy="126103"/>
          </a:xfrm>
          <a:prstGeom prst="ellipse">
            <a:avLst/>
          </a:prstGeom>
          <a:solidFill>
            <a:srgbClr val="0C23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54436" y="1873076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C2344"/>
                </a:solidFill>
                <a:latin typeface="Arial"/>
                <a:cs typeface="Arial"/>
              </a:rPr>
              <a:t>Molds to our syllabus/</a:t>
            </a:r>
          </a:p>
          <a:p>
            <a:r>
              <a:rPr lang="en-US" dirty="0" smtClean="0">
                <a:solidFill>
                  <a:srgbClr val="0C2344"/>
                </a:solidFill>
                <a:latin typeface="Arial"/>
                <a:cs typeface="Arial"/>
              </a:rPr>
              <a:t>course content.</a:t>
            </a:r>
            <a:endParaRPr lang="en-US" dirty="0">
              <a:solidFill>
                <a:srgbClr val="0C2344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8937" y="1371929"/>
            <a:ext cx="297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C2344"/>
                </a:solidFill>
                <a:latin typeface="Arial"/>
                <a:cs typeface="Arial"/>
              </a:rPr>
              <a:t>Questions that reflect our course tests and exams.</a:t>
            </a:r>
            <a:endParaRPr lang="en-US" dirty="0">
              <a:solidFill>
                <a:srgbClr val="0C2344"/>
              </a:solidFill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313817" y="2044996"/>
            <a:ext cx="0" cy="2061137"/>
          </a:xfrm>
          <a:prstGeom prst="line">
            <a:avLst/>
          </a:prstGeom>
          <a:ln>
            <a:solidFill>
              <a:srgbClr val="0C23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906858" y="3060126"/>
            <a:ext cx="882319" cy="1501993"/>
          </a:xfrm>
          <a:prstGeom prst="line">
            <a:avLst/>
          </a:prstGeom>
          <a:ln>
            <a:solidFill>
              <a:srgbClr val="0C23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755234" y="2120936"/>
            <a:ext cx="2067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C2344"/>
                </a:solidFill>
                <a:latin typeface="Arial"/>
                <a:cs typeface="Arial"/>
              </a:rPr>
              <a:t>Addresses the difficulties of our students.</a:t>
            </a:r>
            <a:endParaRPr lang="en-US" dirty="0">
              <a:solidFill>
                <a:srgbClr val="0C2344"/>
              </a:solidFill>
              <a:latin typeface="Arial"/>
              <a:cs typeface="Arial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6156958" y="4639638"/>
            <a:ext cx="750676" cy="448937"/>
          </a:xfrm>
          <a:prstGeom prst="line">
            <a:avLst/>
          </a:prstGeom>
          <a:ln>
            <a:solidFill>
              <a:srgbClr val="0C23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306054" y="5735056"/>
            <a:ext cx="2517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C2344"/>
                </a:solidFill>
                <a:latin typeface="Arial"/>
                <a:cs typeface="Arial"/>
              </a:rPr>
              <a:t>Mimics our instructor feedback to students.</a:t>
            </a:r>
            <a:endParaRPr lang="en-US" dirty="0">
              <a:solidFill>
                <a:srgbClr val="0C2344"/>
              </a:solidFill>
              <a:latin typeface="Arial"/>
              <a:cs typeface="Arial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 flipV="1">
            <a:off x="5666070" y="5413303"/>
            <a:ext cx="639984" cy="415329"/>
          </a:xfrm>
          <a:prstGeom prst="line">
            <a:avLst/>
          </a:prstGeom>
          <a:ln>
            <a:solidFill>
              <a:srgbClr val="0C23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880898" y="3784761"/>
            <a:ext cx="2067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C2344"/>
                </a:solidFill>
                <a:latin typeface="Arial"/>
                <a:cs typeface="Arial"/>
              </a:rPr>
              <a:t>Conveniently and freely available to students.</a:t>
            </a:r>
            <a:endParaRPr lang="en-US" dirty="0">
              <a:solidFill>
                <a:srgbClr val="0C234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6029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289" y="1509889"/>
            <a:ext cx="2585155" cy="2585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22" y="2657122"/>
            <a:ext cx="1714500" cy="2857500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068" y="1237163"/>
            <a:ext cx="5235223" cy="392641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357959" y="3556324"/>
            <a:ext cx="4548977" cy="2116667"/>
            <a:chOff x="4228134" y="2074333"/>
            <a:chExt cx="4548977" cy="211666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28134" y="2074333"/>
              <a:ext cx="4548977" cy="21166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Rectangle 10"/>
            <p:cNvSpPr/>
            <p:nvPr/>
          </p:nvSpPr>
          <p:spPr>
            <a:xfrm>
              <a:off x="4437944" y="2180167"/>
              <a:ext cx="4042834" cy="25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60900" y="2762955"/>
              <a:ext cx="4042834" cy="2144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32113" y="2102502"/>
              <a:ext cx="430815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i="1" dirty="0" smtClean="0"/>
                <a:t>If</a:t>
              </a:r>
              <a:r>
                <a:rPr lang="en-US" sz="1700" dirty="0" smtClean="0"/>
                <a:t> you decide to stay on Earth, turn to page 51.</a:t>
              </a:r>
              <a:endParaRPr lang="en-US" sz="17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26163" y="2664132"/>
              <a:ext cx="361410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i="1" dirty="0" smtClean="0"/>
                <a:t>If</a:t>
              </a:r>
              <a:r>
                <a:rPr lang="en-US" sz="1700" dirty="0" smtClean="0"/>
                <a:t> you decide to leave, turn to page 52.</a:t>
              </a:r>
              <a:endParaRPr lang="en-US" sz="1700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6446" y="2683551"/>
            <a:ext cx="5065889" cy="379941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39396" y="281443"/>
            <a:ext cx="3672444" cy="524018"/>
          </a:xfrm>
          <a:prstGeom prst="rect">
            <a:avLst/>
          </a:prstGeom>
          <a:solidFill>
            <a:srgbClr val="0C234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50179" y="327913"/>
            <a:ext cx="4952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Arial"/>
                <a:cs typeface="Arial"/>
              </a:rPr>
              <a:t>Inspiration: CYOA Books</a:t>
            </a:r>
            <a:endParaRPr lang="en-US" sz="2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835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763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39396" y="281443"/>
            <a:ext cx="5533816" cy="524018"/>
          </a:xfrm>
          <a:prstGeom prst="rect">
            <a:avLst/>
          </a:prstGeom>
          <a:solidFill>
            <a:srgbClr val="0C234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0178" y="327913"/>
            <a:ext cx="618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Arial"/>
                <a:cs typeface="Arial"/>
              </a:rPr>
              <a:t>Design Criteria for our Custom Resource</a:t>
            </a:r>
            <a:endParaRPr lang="en-US" sz="2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54316" y="1068868"/>
            <a:ext cx="8564051" cy="2472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600" b="1" dirty="0" smtClean="0">
                <a:solidFill>
                  <a:srgbClr val="0C2344"/>
                </a:solidFill>
                <a:latin typeface="Arial"/>
                <a:cs typeface="Arial"/>
              </a:rPr>
              <a:t>Student Use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C2344"/>
                </a:solidFill>
                <a:latin typeface="Arial"/>
                <a:cs typeface="Arial"/>
              </a:rPr>
              <a:t>Online resource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C2344"/>
                </a:solidFill>
                <a:latin typeface="Arial"/>
                <a:cs typeface="Arial"/>
              </a:rPr>
              <a:t>Point-and-click through decision trees with text graphics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C2344"/>
                </a:solidFill>
                <a:latin typeface="Arial"/>
                <a:cs typeface="Arial"/>
              </a:rPr>
              <a:t>Enroll in a class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C2344"/>
                </a:solidFill>
                <a:latin typeface="Arial"/>
                <a:cs typeface="Arial"/>
              </a:rPr>
              <a:t>Complete assignments for grades and for extra practice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54316" y="3450157"/>
            <a:ext cx="8564051" cy="3054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600" b="1" dirty="0" smtClean="0">
                <a:solidFill>
                  <a:srgbClr val="0C2344"/>
                </a:solidFill>
                <a:latin typeface="Arial"/>
                <a:cs typeface="Arial"/>
              </a:rPr>
              <a:t>Instructor </a:t>
            </a:r>
            <a:r>
              <a:rPr lang="en-US" sz="1600" b="1" dirty="0" smtClean="0">
                <a:solidFill>
                  <a:srgbClr val="0C2344"/>
                </a:solidFill>
                <a:latin typeface="Arial"/>
                <a:cs typeface="Arial"/>
              </a:rPr>
              <a:t>Use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C2344"/>
                </a:solidFill>
                <a:latin typeface="Arial"/>
                <a:cs typeface="Arial"/>
              </a:rPr>
              <a:t>Online resource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C2344"/>
                </a:solidFill>
                <a:latin typeface="Arial"/>
                <a:cs typeface="Arial"/>
              </a:rPr>
              <a:t>Point-and-click construction of decision trees with text and graphics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C2344"/>
                </a:solidFill>
                <a:latin typeface="Arial"/>
                <a:cs typeface="Arial"/>
              </a:rPr>
              <a:t>Add co-instructors and </a:t>
            </a:r>
            <a:r>
              <a:rPr lang="en-US" sz="1600" dirty="0">
                <a:solidFill>
                  <a:srgbClr val="0C2344"/>
                </a:solidFill>
                <a:latin typeface="Arial"/>
                <a:cs typeface="Arial"/>
              </a:rPr>
              <a:t>o</a:t>
            </a:r>
            <a:r>
              <a:rPr lang="en-US" sz="1600" dirty="0" smtClean="0">
                <a:solidFill>
                  <a:srgbClr val="0C2344"/>
                </a:solidFill>
                <a:latin typeface="Arial"/>
                <a:cs typeface="Arial"/>
              </a:rPr>
              <a:t>rganize decision trees by class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C2344"/>
                </a:solidFill>
                <a:latin typeface="Arial"/>
                <a:cs typeface="Arial"/>
              </a:rPr>
              <a:t>Assign practice assignments and graded </a:t>
            </a:r>
            <a:r>
              <a:rPr lang="en-US" sz="1600" dirty="0" smtClean="0">
                <a:solidFill>
                  <a:srgbClr val="0C2344"/>
                </a:solidFill>
                <a:latin typeface="Arial"/>
                <a:cs typeface="Arial"/>
              </a:rPr>
              <a:t>assignments with due dates</a:t>
            </a:r>
            <a:endParaRPr lang="en-US" sz="1600" dirty="0" smtClean="0">
              <a:solidFill>
                <a:srgbClr val="0C2344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C2344"/>
                </a:solidFill>
                <a:latin typeface="Arial"/>
                <a:cs typeface="Arial"/>
              </a:rPr>
              <a:t>Record and view student results</a:t>
            </a:r>
          </a:p>
        </p:txBody>
      </p:sp>
    </p:spTree>
    <p:extLst>
      <p:ext uri="{BB962C8B-B14F-4D97-AF65-F5344CB8AC3E}">
        <p14:creationId xmlns:p14="http://schemas.microsoft.com/office/powerpoint/2010/main" val="1316029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alphaModFix amt="2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3317" y="1187803"/>
            <a:ext cx="8719042" cy="240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 smtClean="0">
                <a:latin typeface="Arial"/>
                <a:cs typeface="Arial"/>
              </a:rPr>
              <a:t>CPSC 319  Software Engineering </a:t>
            </a:r>
            <a:r>
              <a:rPr lang="en-US" b="1" dirty="0" smtClean="0">
                <a:latin typeface="Arial"/>
                <a:cs typeface="Arial"/>
              </a:rPr>
              <a:t>Project</a:t>
            </a:r>
            <a:endParaRPr lang="en-US" b="1" dirty="0">
              <a:latin typeface="Arial"/>
              <a:cs typeface="Arial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Third-year computer science course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Students formed into teams that a functioned as a mock software company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Developed a project from start to finish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Competition between different teams</a:t>
            </a:r>
          </a:p>
          <a:p>
            <a:pPr>
              <a:lnSpc>
                <a:spcPct val="120000"/>
              </a:lnSpc>
            </a:pPr>
            <a:endParaRPr lang="en-US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i="1" dirty="0" smtClean="0">
                <a:latin typeface="Arial"/>
                <a:cs typeface="Arial"/>
              </a:rPr>
              <a:t>We served as clients and chose a winning software product. </a:t>
            </a:r>
            <a:endParaRPr lang="en-US" i="1" dirty="0">
              <a:latin typeface="Arial"/>
              <a:cs typeface="Arial"/>
            </a:endParaRPr>
          </a:p>
        </p:txBody>
      </p:sp>
      <p:pic>
        <p:nvPicPr>
          <p:cNvPr id="5" name="Picture 4" descr="Screen Shot 2015-03-08 at 10.50.09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25" y="4030915"/>
            <a:ext cx="2427702" cy="10442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91867" y="4096129"/>
            <a:ext cx="1881010" cy="913793"/>
            <a:chOff x="4536722" y="4314787"/>
            <a:chExt cx="2208389" cy="1072834"/>
          </a:xfrm>
        </p:grpSpPr>
        <p:pic>
          <p:nvPicPr>
            <p:cNvPr id="7" name="Picture 6" descr="Screen Shot 2015-03-08 at 10.54.35 A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6722" y="4314787"/>
              <a:ext cx="2208389" cy="1072834"/>
            </a:xfrm>
            <a:prstGeom prst="rect">
              <a:avLst/>
            </a:prstGeom>
          </p:spPr>
        </p:pic>
        <p:pic>
          <p:nvPicPr>
            <p:cNvPr id="8" name="Picture 7" descr="Screen Shot 2015-03-08 at 10.54.04 AM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7868" y="4826000"/>
              <a:ext cx="576397" cy="505175"/>
            </a:xfrm>
            <a:prstGeom prst="rect">
              <a:avLst/>
            </a:prstGeom>
          </p:spPr>
        </p:pic>
      </p:grpSp>
      <p:pic>
        <p:nvPicPr>
          <p:cNvPr id="9" name="Picture 8" descr="Screen Shot 2015-03-08 at 10.56.29 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3878" y="4030945"/>
            <a:ext cx="1032931" cy="1044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5414" y="3927945"/>
            <a:ext cx="1248834" cy="11485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716" y="4669996"/>
            <a:ext cx="1083732" cy="198349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39396" y="281443"/>
            <a:ext cx="3509631" cy="524018"/>
          </a:xfrm>
          <a:prstGeom prst="rect">
            <a:avLst/>
          </a:prstGeom>
          <a:solidFill>
            <a:srgbClr val="0C234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0178" y="327913"/>
            <a:ext cx="618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Arial"/>
                <a:cs typeface="Arial"/>
              </a:rPr>
              <a:t>Resource Development</a:t>
            </a:r>
            <a:endParaRPr lang="en-US" sz="2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474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6B8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 Shot 2016-05-30 at 5.52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9527" y="407067"/>
            <a:ext cx="5465007" cy="63532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39396" y="281443"/>
            <a:ext cx="3558475" cy="524018"/>
          </a:xfrm>
          <a:prstGeom prst="rect">
            <a:avLst/>
          </a:prstGeom>
          <a:solidFill>
            <a:srgbClr val="0C234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0178" y="327913"/>
            <a:ext cx="618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Arial"/>
                <a:cs typeface="Arial"/>
              </a:rPr>
              <a:t>Decision Node (Student)</a:t>
            </a:r>
            <a:endParaRPr lang="en-US" sz="2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3757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6B8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6-05-25 at 3.01.28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3479"/>
            <a:ext cx="9144000" cy="56861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39395" y="281443"/>
            <a:ext cx="3485208" cy="524018"/>
          </a:xfrm>
          <a:prstGeom prst="rect">
            <a:avLst/>
          </a:prstGeom>
          <a:solidFill>
            <a:srgbClr val="0C234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5755" y="327913"/>
            <a:ext cx="618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Arial"/>
                <a:cs typeface="Arial"/>
              </a:rPr>
              <a:t>Tree Builder (Instructor)</a:t>
            </a:r>
            <a:endParaRPr lang="en-US" sz="2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980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6B87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39396" y="281443"/>
            <a:ext cx="3656163" cy="524018"/>
          </a:xfrm>
          <a:prstGeom prst="rect">
            <a:avLst/>
          </a:prstGeom>
          <a:solidFill>
            <a:srgbClr val="0C234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0178" y="327913"/>
            <a:ext cx="618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Arial"/>
                <a:cs typeface="Arial"/>
              </a:rPr>
              <a:t>Class Results (Instructor)</a:t>
            </a:r>
            <a:endParaRPr lang="en-US" sz="2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6-05-30 at 10.11.40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1" y="1053125"/>
            <a:ext cx="9095769" cy="506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57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363</Words>
  <Application>Microsoft Macintosh PowerPoint</Application>
  <PresentationFormat>On-screen Show (4:3)</PresentationFormat>
  <Paragraphs>77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 Algar</dc:creator>
  <cp:lastModifiedBy>Russ Algar</cp:lastModifiedBy>
  <cp:revision>67</cp:revision>
  <cp:lastPrinted>2016-05-31T17:25:12Z</cp:lastPrinted>
  <dcterms:created xsi:type="dcterms:W3CDTF">2016-05-31T06:10:11Z</dcterms:created>
  <dcterms:modified xsi:type="dcterms:W3CDTF">2016-05-31T17:27:15Z</dcterms:modified>
</cp:coreProperties>
</file>