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 varScale="1"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F7D4-7D2A-8849-9465-322DC2024E97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D0BD-8993-764D-A664-5E4901500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7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F7D4-7D2A-8849-9465-322DC2024E97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D0BD-8993-764D-A664-5E4901500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F7D4-7D2A-8849-9465-322DC2024E97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D0BD-8993-764D-A664-5E49015004A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9033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F7D4-7D2A-8849-9465-322DC2024E97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D0BD-8993-764D-A664-5E4901500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18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F7D4-7D2A-8849-9465-322DC2024E97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D0BD-8993-764D-A664-5E49015004A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7857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F7D4-7D2A-8849-9465-322DC2024E97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D0BD-8993-764D-A664-5E4901500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01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F7D4-7D2A-8849-9465-322DC2024E97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D0BD-8993-764D-A664-5E4901500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38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F7D4-7D2A-8849-9465-322DC2024E97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D0BD-8993-764D-A664-5E4901500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F7D4-7D2A-8849-9465-322DC2024E97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D0BD-8993-764D-A664-5E4901500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2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F7D4-7D2A-8849-9465-322DC2024E97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D0BD-8993-764D-A664-5E4901500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0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F7D4-7D2A-8849-9465-322DC2024E97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D0BD-8993-764D-A664-5E4901500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5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F7D4-7D2A-8849-9465-322DC2024E97}" type="datetimeFigureOut">
              <a:rPr lang="en-US" smtClean="0"/>
              <a:t>4/6/18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D0BD-8993-764D-A664-5E4901500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1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F7D4-7D2A-8849-9465-322DC2024E97}" type="datetimeFigureOut">
              <a:rPr lang="en-US" smtClean="0"/>
              <a:t>4/6/18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D0BD-8993-764D-A664-5E4901500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6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F7D4-7D2A-8849-9465-322DC2024E97}" type="datetimeFigureOut">
              <a:rPr lang="en-US" smtClean="0"/>
              <a:t>4/6/18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D0BD-8993-764D-A664-5E4901500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F7D4-7D2A-8849-9465-322DC2024E97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D0BD-8993-764D-A664-5E4901500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6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F7D4-7D2A-8849-9465-322DC2024E97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D0BD-8993-764D-A664-5E4901500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6F7D4-7D2A-8849-9465-322DC2024E97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A7D0BD-8993-764D-A664-5E4901500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0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B884-1BB4-0645-81C0-0DEBD2066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8087099" cy="1646302"/>
          </a:xfrm>
        </p:spPr>
        <p:txBody>
          <a:bodyPr/>
          <a:lstStyle/>
          <a:p>
            <a:r>
              <a:rPr lang="en-US" dirty="0"/>
              <a:t>Bacterial Pathogenesis of </a:t>
            </a:r>
            <a:r>
              <a:rPr lang="en-CA" i="1" dirty="0"/>
              <a:t>Staphylococcus aureus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185F9-9EAB-4042-8734-4A294E318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087098" cy="1096899"/>
          </a:xfrm>
        </p:spPr>
        <p:txBody>
          <a:bodyPr/>
          <a:lstStyle/>
          <a:p>
            <a:r>
              <a:rPr lang="en-US" dirty="0"/>
              <a:t>Case 4 Summary </a:t>
            </a:r>
          </a:p>
          <a:p>
            <a:r>
              <a:rPr lang="en-US" dirty="0"/>
              <a:t>Chris Cheng (#32929144) </a:t>
            </a:r>
          </a:p>
        </p:txBody>
      </p:sp>
    </p:spTree>
    <p:extLst>
      <p:ext uri="{BB962C8B-B14F-4D97-AF65-F5344CB8AC3E}">
        <p14:creationId xmlns:p14="http://schemas.microsoft.com/office/powerpoint/2010/main" val="1475496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F2B4773-3207-44CC-B7AC-892B7049821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BCA036-58BD-2C43-ABE3-D8D18F1C9F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4035" y="1933992"/>
            <a:ext cx="6233595" cy="33661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7C11FF-2B86-E947-A344-1B93CE89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/>
              <a:t>Bacterial Damage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C217F-3A42-1149-8510-458169AD7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167" y="2160589"/>
            <a:ext cx="3720916" cy="356073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Enterotoxins: </a:t>
            </a:r>
            <a:r>
              <a:rPr lang="en-US" sz="1500" dirty="0" err="1"/>
              <a:t>superantigen</a:t>
            </a:r>
            <a:r>
              <a:rPr lang="en-US" sz="1500" dirty="0"/>
              <a:t> that  activates T cells without antigen recognition, through non-specific interactions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Toxic shock syndrome toxin (TSST-1)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lead to the production of IL-1, IL-2, TNF-alpha and other cytokines, and may lead to fatality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Enzymes: proteases, lipase, DNase, and FAME/fatty acid modifying enzyme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Function in regards to host damage is unknown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01182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0BE40E3-5550-4CDD-B4FD-387C33EBF15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542E50F-8E6D-DF4D-96A1-77D152DF7F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400" r="20224" b="1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BCB5F6A-9EB0-40B0-9D13-3023E9A205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2D018B-DC09-8249-80FC-F55B49F2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/>
              <a:t>Staphylococcus aureus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2EF2BC-547C-E14E-AAF0-9F114CEA1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Gram positive cocci aerobic organisms</a:t>
            </a:r>
          </a:p>
          <a:p>
            <a:r>
              <a:rPr lang="en-US" dirty="0"/>
              <a:t>Can cause Mastitis, </a:t>
            </a:r>
            <a:r>
              <a:rPr lang="en-US"/>
              <a:t>pneumonia, endocarditis and osteomyelitis</a:t>
            </a:r>
          </a:p>
          <a:p>
            <a:r>
              <a:rPr lang="en-US"/>
              <a:t>Can normally be found on the skin and mucous membranes</a:t>
            </a:r>
          </a:p>
          <a:p>
            <a:r>
              <a:rPr lang="en-US"/>
              <a:t>Multidrug resistant</a:t>
            </a:r>
          </a:p>
          <a:p>
            <a:r>
              <a:rPr lang="en-US"/>
              <a:t>Can survive for an extended period of time in a diverse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39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0">
            <a:extLst>
              <a:ext uri="{FF2B5EF4-FFF2-40B4-BE49-F238E27FC236}">
                <a16:creationId xmlns:a16="http://schemas.microsoft.com/office/drawing/2014/main" id="{10BE40E3-5550-4CDD-B4FD-387C33EBF15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8712C9-8199-054B-9667-2B27BFD7FB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38"/>
          <a:stretch/>
        </p:blipFill>
        <p:spPr>
          <a:xfrm>
            <a:off x="1" y="8477"/>
            <a:ext cx="12191999" cy="6857990"/>
          </a:xfrm>
          <a:prstGeom prst="rect">
            <a:avLst/>
          </a:prstGeom>
        </p:spPr>
      </p:pic>
      <p:sp>
        <p:nvSpPr>
          <p:cNvPr id="28" name="Parallelogram 22">
            <a:extLst>
              <a:ext uri="{FF2B5EF4-FFF2-40B4-BE49-F238E27FC236}">
                <a16:creationId xmlns:a16="http://schemas.microsoft.com/office/drawing/2014/main" id="{442B55CB-F27D-4C06-89E5-4EC99A519C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8527540-7F01-4C2E-9641-738882048E3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6F60FB6-F855-43F0-A752-3719156C1E0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70669A81-0E9B-4B42-AFEA-8F672C6CFB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8C93E0C6-CF08-4771-B5A9-6018CB3AED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011F1B8-62C5-4D08-A621-EAD05C7D69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C6A6AECB-428C-4CB4-B65A-359F08B6D8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28D1A6ED-2AB6-46A3-A315-485B8BF936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B61CE46B-8525-46A8-AB7B-DCBCC1B65F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4412B991-9935-45FB-A17E-8F30DD8325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DD6B6433-CCD9-42F6-83C5-76BCAA8FEE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B44D3-6DE7-BC4E-9671-F43DCF8EC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207439"/>
            <a:ext cx="6487955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Where can you find </a:t>
            </a:r>
            <a:br>
              <a:rPr lang="en-US" i="1" dirty="0"/>
            </a:br>
            <a:r>
              <a:rPr lang="en-US" i="1" dirty="0"/>
              <a:t>Staphylococcus aureus?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F6131-3790-0541-9423-F2291A5CE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6047" y="1553238"/>
            <a:ext cx="6487955" cy="388236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Nasal: able to resist the attacks from nasal secretion-based defensins and cathelicidins</a:t>
            </a:r>
          </a:p>
          <a:p>
            <a:pPr>
              <a:lnSpc>
                <a:spcPct val="90000"/>
              </a:lnSpc>
            </a:pPr>
            <a:r>
              <a:rPr lang="en-US" dirty="0"/>
              <a:t>Other Skin/body surfaces: Can colonize the nipples </a:t>
            </a:r>
          </a:p>
          <a:p>
            <a:pPr>
              <a:lnSpc>
                <a:spcPct val="90000"/>
              </a:lnSpc>
            </a:pPr>
            <a:r>
              <a:rPr lang="en-US" dirty="0"/>
              <a:t>Inanimate surfaces: Can form biofilms on a variety of surfaces at the hospital or in the home</a:t>
            </a:r>
          </a:p>
          <a:p>
            <a:pPr>
              <a:lnSpc>
                <a:spcPct val="90000"/>
              </a:lnSpc>
            </a:pPr>
            <a:r>
              <a:rPr lang="en-US" dirty="0"/>
              <a:t>Other animals: s</a:t>
            </a:r>
            <a:r>
              <a:rPr lang="en-US" i="1" dirty="0"/>
              <a:t>taphylococcus aureus can colonize the fur of canines</a:t>
            </a:r>
          </a:p>
          <a:p>
            <a:pPr>
              <a:lnSpc>
                <a:spcPct val="90000"/>
              </a:lnSpc>
            </a:pPr>
            <a:r>
              <a:rPr lang="en-US" i="1" dirty="0"/>
              <a:t>Respiratory tract: </a:t>
            </a:r>
            <a:r>
              <a:rPr lang="en-US" dirty="0"/>
              <a:t>nasal passages and the pharynx by binding to cilia and mucin</a:t>
            </a:r>
          </a:p>
          <a:p>
            <a:pPr>
              <a:lnSpc>
                <a:spcPct val="90000"/>
              </a:lnSpc>
            </a:pPr>
            <a:r>
              <a:rPr lang="en-US" dirty="0"/>
              <a:t>Human Milk</a:t>
            </a:r>
          </a:p>
          <a:p>
            <a:pPr>
              <a:lnSpc>
                <a:spcPct val="90000"/>
              </a:lnSpc>
            </a:pPr>
            <a:r>
              <a:rPr lang="en-US" dirty="0"/>
              <a:t>Digestive tract: bind to intestinal mucus and formation of biofilms</a:t>
            </a:r>
          </a:p>
          <a:p>
            <a:pPr>
              <a:lnSpc>
                <a:spcPct val="90000"/>
              </a:lnSpc>
            </a:pPr>
            <a:r>
              <a:rPr lang="en-US" dirty="0"/>
              <a:t>vagina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7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E40E3-5550-4CDD-B4FD-387C33EBF15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D3A9D8-C550-334B-9299-6040C4BE99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681" r="6194" b="-2"/>
          <a:stretch/>
        </p:blipFill>
        <p:spPr>
          <a:xfrm>
            <a:off x="4857451" y="2159331"/>
            <a:ext cx="4415050" cy="3882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E37688-6908-0A4F-AA4E-132672FA7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 dirty="0"/>
              <a:t>Microbial Surface Components Recognizing Adhesive Matrix Molecules (MSCRAMMs)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559FB-5D52-5341-A27D-FB19CD80D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395734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Adhesins that bind to human epithelium </a:t>
            </a:r>
          </a:p>
          <a:p>
            <a:pPr>
              <a:lnSpc>
                <a:spcPct val="90000"/>
              </a:lnSpc>
            </a:pPr>
            <a:r>
              <a:rPr lang="en-US"/>
              <a:t>Three domains: a bacterial-surface binding domain, a membrane spanning domain, and a extracellular binding domain</a:t>
            </a:r>
          </a:p>
          <a:p>
            <a:pPr>
              <a:lnSpc>
                <a:spcPct val="90000"/>
              </a:lnSpc>
            </a:pPr>
            <a:r>
              <a:rPr lang="en-US"/>
              <a:t>Mediated by sortase enzymes</a:t>
            </a:r>
          </a:p>
          <a:p>
            <a:pPr>
              <a:lnSpc>
                <a:spcPct val="90000"/>
              </a:lnSpc>
            </a:pPr>
            <a:r>
              <a:rPr lang="en-US"/>
              <a:t>Colonize host nipples by utilizing fibronectin-binding-proteins(FnBP’s) </a:t>
            </a:r>
          </a:p>
          <a:p>
            <a:pPr>
              <a:lnSpc>
                <a:spcPct val="90000"/>
              </a:lnSpc>
            </a:pPr>
            <a:r>
              <a:rPr lang="en-US"/>
              <a:t>Clumping factors allow for adhesion to the host epithelium </a:t>
            </a:r>
          </a:p>
        </p:txBody>
      </p:sp>
    </p:spTree>
    <p:extLst>
      <p:ext uri="{BB962C8B-B14F-4D97-AF65-F5344CB8AC3E}">
        <p14:creationId xmlns:p14="http://schemas.microsoft.com/office/powerpoint/2010/main" val="341442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5B923-583A-5943-AA71-E62F0480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Accessory Gene Regulator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3075E-376C-214F-A333-B1725E553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6355"/>
            <a:ext cx="8596668" cy="3880773"/>
          </a:xfrm>
        </p:spPr>
        <p:txBody>
          <a:bodyPr>
            <a:normAutofit/>
          </a:bodyPr>
          <a:lstStyle/>
          <a:p>
            <a:r>
              <a:rPr lang="en-CA" dirty="0"/>
              <a:t>Promotes </a:t>
            </a:r>
            <a:r>
              <a:rPr lang="en-CA" dirty="0" err="1"/>
              <a:t>adhesin</a:t>
            </a:r>
            <a:r>
              <a:rPr lang="en-CA" dirty="0"/>
              <a:t> production during infection </a:t>
            </a:r>
          </a:p>
          <a:p>
            <a:r>
              <a:rPr lang="en-CA" dirty="0"/>
              <a:t>Regulates fibronectin binding protein production</a:t>
            </a:r>
          </a:p>
          <a:p>
            <a:r>
              <a:rPr lang="en-CA" dirty="0" err="1"/>
              <a:t>FnBP</a:t>
            </a:r>
            <a:r>
              <a:rPr lang="en-CA" dirty="0"/>
              <a:t> knockout causes 40% decrease in ability to bind to cultured epithelial cells</a:t>
            </a:r>
          </a:p>
          <a:p>
            <a:r>
              <a:rPr lang="en-CA" dirty="0"/>
              <a:t>Encodes for 2 operons</a:t>
            </a:r>
          </a:p>
          <a:p>
            <a:pPr lvl="1"/>
            <a:r>
              <a:rPr lang="en-CA" dirty="0"/>
              <a:t>P2 Operon: encodes for </a:t>
            </a:r>
            <a:r>
              <a:rPr lang="en-CA" dirty="0" err="1"/>
              <a:t>ArgC</a:t>
            </a:r>
            <a:r>
              <a:rPr lang="en-CA" dirty="0"/>
              <a:t>(receptor) and </a:t>
            </a:r>
            <a:r>
              <a:rPr lang="en-CA" dirty="0" err="1"/>
              <a:t>ArgA</a:t>
            </a:r>
            <a:r>
              <a:rPr lang="en-CA" dirty="0"/>
              <a:t> (response regulator)</a:t>
            </a:r>
          </a:p>
          <a:p>
            <a:pPr lvl="1"/>
            <a:r>
              <a:rPr lang="en-CA" dirty="0"/>
              <a:t>RNAIII: Downregulate </a:t>
            </a:r>
            <a:r>
              <a:rPr lang="en-CA" dirty="0" err="1"/>
              <a:t>adhesins</a:t>
            </a:r>
            <a:r>
              <a:rPr lang="en-CA" dirty="0"/>
              <a:t> and upregulate toxin production</a:t>
            </a:r>
          </a:p>
          <a:p>
            <a:pPr lvl="2"/>
            <a:r>
              <a:rPr lang="en-CA" dirty="0"/>
              <a:t>encodes for ∂-</a:t>
            </a:r>
            <a:r>
              <a:rPr lang="en-CA" dirty="0" err="1"/>
              <a:t>hemolysin</a:t>
            </a:r>
            <a:r>
              <a:rPr lang="en-CA" dirty="0"/>
              <a:t> (∂-toxin), a 26-amino acid protein able to lyse erythrocytes</a:t>
            </a:r>
          </a:p>
        </p:txBody>
      </p:sp>
    </p:spTree>
    <p:extLst>
      <p:ext uri="{BB962C8B-B14F-4D97-AF65-F5344CB8AC3E}">
        <p14:creationId xmlns:p14="http://schemas.microsoft.com/office/powerpoint/2010/main" val="363498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E40E3-5550-4CDD-B4FD-387C33EBF15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67099B-AAF0-EB4D-B4B4-8994A7906B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" b="12068"/>
          <a:stretch/>
        </p:blipFill>
        <p:spPr>
          <a:xfrm>
            <a:off x="4857451" y="2159331"/>
            <a:ext cx="4415050" cy="3882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A200DC-C77F-0D4B-A9EF-A6B10C88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Antimicrobial peptides (AMPS)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9C6EF-C6C6-1543-9EF7-55FDDABE4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395734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wide range of activity against pathogens (bacteria, fungi and viruses)</a:t>
            </a:r>
          </a:p>
          <a:p>
            <a:pPr>
              <a:lnSpc>
                <a:spcPct val="90000"/>
              </a:lnSpc>
            </a:pPr>
            <a:r>
              <a:rPr lang="en-US" dirty="0"/>
              <a:t>secreted by keratinocytes, hair bulb cells, </a:t>
            </a:r>
            <a:r>
              <a:rPr lang="en-US" dirty="0" err="1"/>
              <a:t>sebocytes</a:t>
            </a:r>
            <a:r>
              <a:rPr lang="en-US" dirty="0"/>
              <a:t> and eccrine sweat glands</a:t>
            </a:r>
          </a:p>
          <a:p>
            <a:pPr>
              <a:lnSpc>
                <a:spcPct val="90000"/>
              </a:lnSpc>
            </a:pPr>
            <a:r>
              <a:rPr lang="en-US" dirty="0"/>
              <a:t>expressed in </a:t>
            </a:r>
            <a:r>
              <a:rPr lang="en-US" dirty="0" err="1"/>
              <a:t>proforms</a:t>
            </a:r>
            <a:r>
              <a:rPr lang="en-US" dirty="0"/>
              <a:t> which require post-</a:t>
            </a:r>
            <a:r>
              <a:rPr lang="en-US" dirty="0" err="1"/>
              <a:t>secretional</a:t>
            </a:r>
            <a:r>
              <a:rPr lang="en-US" dirty="0"/>
              <a:t> activation to become activity</a:t>
            </a:r>
          </a:p>
          <a:p>
            <a:pPr>
              <a:lnSpc>
                <a:spcPct val="90000"/>
              </a:lnSpc>
            </a:pPr>
            <a:r>
              <a:rPr lang="en-US" dirty="0"/>
              <a:t>bind to the bacteria’s anionic surface structures, such as lipopolysaccharide, and prevent adherence to the skin</a:t>
            </a:r>
          </a:p>
        </p:txBody>
      </p:sp>
    </p:spTree>
    <p:extLst>
      <p:ext uri="{BB962C8B-B14F-4D97-AF65-F5344CB8AC3E}">
        <p14:creationId xmlns:p14="http://schemas.microsoft.com/office/powerpoint/2010/main" val="395471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0CA6E-E278-CF47-91FC-3D711E58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Evasion of Host Immune Responses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824764-844B-A04A-931A-4F893A2DF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Leukocidin</a:t>
            </a:r>
            <a:r>
              <a:rPr lang="en-US" dirty="0"/>
              <a:t>: Pore forming toxin that </a:t>
            </a:r>
            <a:r>
              <a:rPr lang="en-CA" dirty="0"/>
              <a:t>acts specifically on the membranes of </a:t>
            </a:r>
            <a:r>
              <a:rPr lang="en-CA" dirty="0" err="1"/>
              <a:t>polymorphonuclear</a:t>
            </a:r>
            <a:r>
              <a:rPr lang="en-CA" dirty="0"/>
              <a:t> (PMN) leukocytes, resulting in their destruction</a:t>
            </a:r>
          </a:p>
          <a:p>
            <a:r>
              <a:rPr lang="en-CA" dirty="0"/>
              <a:t>Microcapsule: surface polysaccharides of either serotype 5 or 7 and prevents phagocytosis</a:t>
            </a:r>
          </a:p>
          <a:p>
            <a:r>
              <a:rPr lang="en-CA" dirty="0"/>
              <a:t>Protein A: binds to Fc receptor of IgG, preventing it from opsonizing the bacteria</a:t>
            </a:r>
          </a:p>
          <a:p>
            <a:r>
              <a:rPr lang="en-CA" dirty="0" err="1"/>
              <a:t>Staphyloxanthin</a:t>
            </a:r>
            <a:r>
              <a:rPr lang="en-CA" dirty="0"/>
              <a:t>: antioxidant which prevents death by reactive oxygen species</a:t>
            </a:r>
          </a:p>
          <a:p>
            <a:r>
              <a:rPr lang="en-CA" dirty="0"/>
              <a:t>Biofilm: phagocytosis resistance</a:t>
            </a:r>
          </a:p>
          <a:p>
            <a:r>
              <a:rPr lang="en-CA" dirty="0"/>
              <a:t>PIA/PNAG and poly-</a:t>
            </a:r>
            <a:r>
              <a:rPr lang="el-GR" dirty="0"/>
              <a:t>γ-</a:t>
            </a:r>
            <a:r>
              <a:rPr lang="en-CA" dirty="0"/>
              <a:t>glutamic acid: inhibit phagocytosis</a:t>
            </a:r>
          </a:p>
          <a:p>
            <a:r>
              <a:rPr lang="en-CA" dirty="0" err="1"/>
              <a:t>SepA</a:t>
            </a:r>
            <a:r>
              <a:rPr lang="en-CA" dirty="0"/>
              <a:t>: degrades bactericidal AMPs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20420-C466-ED43-BC24-288714C99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Factors affecting Bacterial Replication, Invasion, and Spread</a:t>
            </a:r>
            <a:br>
              <a:rPr lang="en-C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51473-BB88-4C4F-9DD8-B73A5776C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Coagulase: </a:t>
            </a:r>
            <a:r>
              <a:rPr lang="en-CA" dirty="0"/>
              <a:t> binds to prothrombin to form an active protease complex called </a:t>
            </a:r>
            <a:r>
              <a:rPr lang="en-CA" dirty="0" err="1"/>
              <a:t>staphylothrombin</a:t>
            </a:r>
            <a:r>
              <a:rPr lang="en-CA" dirty="0"/>
              <a:t> and converts soluble fibrinogen into insoluble fibrin</a:t>
            </a:r>
            <a:endParaRPr lang="en-US" dirty="0"/>
          </a:p>
          <a:p>
            <a:pPr lvl="1"/>
            <a:r>
              <a:rPr lang="en-US" dirty="0"/>
              <a:t>Fibrin production is used to form clots which acts as a physical barrier </a:t>
            </a:r>
          </a:p>
          <a:p>
            <a:r>
              <a:rPr lang="en-CA" dirty="0" err="1"/>
              <a:t>Staphylokinase</a:t>
            </a:r>
            <a:r>
              <a:rPr lang="en-CA" dirty="0"/>
              <a:t>:  causes the dissolution of fibrin clots </a:t>
            </a:r>
          </a:p>
          <a:p>
            <a:pPr lvl="1"/>
            <a:r>
              <a:rPr lang="en-CA" dirty="0"/>
              <a:t>Works with coagulase to enhance replication and spread</a:t>
            </a:r>
          </a:p>
          <a:p>
            <a:r>
              <a:rPr lang="en-CA" dirty="0"/>
              <a:t>Alpha </a:t>
            </a:r>
            <a:r>
              <a:rPr lang="en-CA" dirty="0" err="1"/>
              <a:t>Hemolysin</a:t>
            </a:r>
            <a:r>
              <a:rPr lang="en-CA" dirty="0"/>
              <a:t> (Membrane Damaging toxin) </a:t>
            </a:r>
          </a:p>
          <a:p>
            <a:pPr lvl="1"/>
            <a:r>
              <a:rPr lang="en-CA" dirty="0"/>
              <a:t>Causes osmotic lysis of nearby cells by forming </a:t>
            </a:r>
            <a:r>
              <a:rPr lang="en-CA" dirty="0" err="1"/>
              <a:t>heptameric</a:t>
            </a:r>
            <a:r>
              <a:rPr lang="en-CA" dirty="0"/>
              <a:t> rings with a central pore through which cellular contents leak out</a:t>
            </a:r>
          </a:p>
          <a:p>
            <a:r>
              <a:rPr lang="en-CA" dirty="0"/>
              <a:t>PIA/PNAG and the </a:t>
            </a:r>
            <a:r>
              <a:rPr lang="en-CA" dirty="0" err="1"/>
              <a:t>ica</a:t>
            </a:r>
            <a:r>
              <a:rPr lang="en-CA" dirty="0"/>
              <a:t> Gene Cluster</a:t>
            </a:r>
          </a:p>
          <a:p>
            <a:pPr lvl="1"/>
            <a:r>
              <a:rPr lang="en-CA" dirty="0"/>
              <a:t>Required for formation of the extracellular biofilm matrix</a:t>
            </a:r>
          </a:p>
          <a:p>
            <a:r>
              <a:rPr lang="en-CA" dirty="0"/>
              <a:t>Phenol Soluble </a:t>
            </a:r>
            <a:r>
              <a:rPr lang="en-CA" dirty="0" err="1"/>
              <a:t>Modulins</a:t>
            </a:r>
            <a:r>
              <a:rPr lang="en-CA" dirty="0"/>
              <a:t>: </a:t>
            </a:r>
          </a:p>
          <a:p>
            <a:pPr lvl="1"/>
            <a:r>
              <a:rPr lang="en-CA" dirty="0"/>
              <a:t>antimicrobial activity against other organisms and contribute to biofilm maturation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8547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12">
            <a:extLst>
              <a:ext uri="{FF2B5EF4-FFF2-40B4-BE49-F238E27FC236}">
                <a16:creationId xmlns:a16="http://schemas.microsoft.com/office/drawing/2014/main" id="{10BE40E3-5550-4CDD-B4FD-387C33EBF15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A392D2-F69E-F04C-BC4A-9C815C7953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780" r="4364" b="4"/>
          <a:stretch/>
        </p:blipFill>
        <p:spPr>
          <a:xfrm>
            <a:off x="4857451" y="2159331"/>
            <a:ext cx="4415050" cy="388236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66E687E-B681-F644-9D91-77004874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Bacterial Damage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27528D-9D36-DF4C-A971-C4F47AB99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3957349" cy="388077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700"/>
              <a:t>Protein A (SpA):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activates tumor necrosis factor-alpha 1 (TNFR1) signalling, 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induces the release of pro-inflammatory chemokines and cytokines toward the site of injury</a:t>
            </a:r>
          </a:p>
          <a:p>
            <a:pPr>
              <a:lnSpc>
                <a:spcPct val="90000"/>
              </a:lnSpc>
            </a:pPr>
            <a:r>
              <a:rPr lang="en-US" sz="1700"/>
              <a:t>staphylococcal binding immunoglobulin protein (Sbi) 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Contributes to the inflammatory response</a:t>
            </a:r>
          </a:p>
          <a:p>
            <a:pPr>
              <a:lnSpc>
                <a:spcPct val="90000"/>
              </a:lnSpc>
            </a:pPr>
            <a:r>
              <a:rPr lang="en-US" sz="1700"/>
              <a:t>Membrane damaging toxins</a:t>
            </a:r>
          </a:p>
          <a:p>
            <a:pPr lvl="1">
              <a:lnSpc>
                <a:spcPct val="90000"/>
              </a:lnSpc>
            </a:pPr>
            <a:r>
              <a:rPr lang="en-US" sz="1700"/>
              <a:t>cause pore formation in the host membrane, and lead to the leakage of nearby molecules</a:t>
            </a:r>
          </a:p>
        </p:txBody>
      </p:sp>
    </p:spTree>
    <p:extLst>
      <p:ext uri="{BB962C8B-B14F-4D97-AF65-F5344CB8AC3E}">
        <p14:creationId xmlns:p14="http://schemas.microsoft.com/office/powerpoint/2010/main" val="35789410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{E0C0F7B6-9A92-0C4C-AF25-2FA710342E39}tf10001060</Template>
  <TotalTime>169</TotalTime>
  <Words>524</Words>
  <Application>Microsoft Macintosh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Bacterial Pathogenesis of Staphylococcus aureus</vt:lpstr>
      <vt:lpstr>Staphylococcus aureus</vt:lpstr>
      <vt:lpstr>Where can you find  Staphylococcus aureus? </vt:lpstr>
      <vt:lpstr>Microbial Surface Components Recognizing Adhesive Matrix Molecules (MSCRAMMs)</vt:lpstr>
      <vt:lpstr>Accessory Gene Regulator</vt:lpstr>
      <vt:lpstr>Antimicrobial peptides (AMPS)</vt:lpstr>
      <vt:lpstr>Evasion of Host Immune Responses</vt:lpstr>
      <vt:lpstr>Factors affecting Bacterial Replication, Invasion, and Spread </vt:lpstr>
      <vt:lpstr>Bacterial Damage</vt:lpstr>
      <vt:lpstr>Bacterial Damage Continued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Pathogenesis of Staphylococcus aureus</dc:title>
  <dc:creator>Chris Cheng</dc:creator>
  <cp:lastModifiedBy>Chris Cheng</cp:lastModifiedBy>
  <cp:revision>16</cp:revision>
  <dcterms:created xsi:type="dcterms:W3CDTF">2018-04-02T22:04:22Z</dcterms:created>
  <dcterms:modified xsi:type="dcterms:W3CDTF">2018-04-06T19:18:35Z</dcterms:modified>
</cp:coreProperties>
</file>