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1" r:id="rId1"/>
  </p:sldMasterIdLst>
  <p:notesMasterIdLst>
    <p:notesMasterId r:id="rId30"/>
  </p:notesMasterIdLst>
  <p:handoutMasterIdLst>
    <p:handoutMasterId r:id="rId31"/>
  </p:handoutMasterIdLst>
  <p:sldIdLst>
    <p:sldId id="291" r:id="rId2"/>
    <p:sldId id="319" r:id="rId3"/>
    <p:sldId id="320" r:id="rId4"/>
    <p:sldId id="318" r:id="rId5"/>
    <p:sldId id="308" r:id="rId6"/>
    <p:sldId id="332" r:id="rId7"/>
    <p:sldId id="299" r:id="rId8"/>
    <p:sldId id="300" r:id="rId9"/>
    <p:sldId id="301" r:id="rId10"/>
    <p:sldId id="302" r:id="rId11"/>
    <p:sldId id="303" r:id="rId12"/>
    <p:sldId id="304" r:id="rId13"/>
    <p:sldId id="323" r:id="rId14"/>
    <p:sldId id="324" r:id="rId15"/>
    <p:sldId id="321" r:id="rId16"/>
    <p:sldId id="325" r:id="rId17"/>
    <p:sldId id="322" r:id="rId18"/>
    <p:sldId id="334" r:id="rId19"/>
    <p:sldId id="310" r:id="rId20"/>
    <p:sldId id="311" r:id="rId21"/>
    <p:sldId id="329" r:id="rId22"/>
    <p:sldId id="335" r:id="rId23"/>
    <p:sldId id="313" r:id="rId24"/>
    <p:sldId id="336" r:id="rId25"/>
    <p:sldId id="314" r:id="rId26"/>
    <p:sldId id="309" r:id="rId27"/>
    <p:sldId id="307" r:id="rId28"/>
    <p:sldId id="317" r:id="rId29"/>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sabeau Iqbal" initials=" "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70" autoAdjust="0"/>
    <p:restoredTop sz="92409" autoAdjust="0"/>
  </p:normalViewPr>
  <p:slideViewPr>
    <p:cSldViewPr>
      <p:cViewPr>
        <p:scale>
          <a:sx n="100" d="100"/>
          <a:sy n="100" d="100"/>
        </p:scale>
        <p:origin x="-2160" y="-6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16"/>
    </p:cViewPr>
  </p:sorterViewPr>
  <p:notesViewPr>
    <p:cSldViewPr snapToGrid="0" snapToObjects="1">
      <p:cViewPr varScale="1">
        <p:scale>
          <a:sx n="80" d="100"/>
          <a:sy n="80" d="100"/>
        </p:scale>
        <p:origin x="-3008" y="-112"/>
      </p:cViewPr>
      <p:guideLst>
        <p:guide orient="horz" pos="2928"/>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commentAuthors" Target="commentAuthors.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CA"/>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2FB4432-C2B3-409A-8A13-9D5E7D9A119F}" type="datetimeFigureOut">
              <a:rPr lang="en-US"/>
              <a:pPr>
                <a:defRPr/>
              </a:pPr>
              <a:t>6/3/15</a:t>
            </a:fld>
            <a:endParaRPr lang="en-CA"/>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CA"/>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42B6556-27DA-4C86-A2E0-4B335A94A5EF}" type="slidenum">
              <a:rPr lang="en-CA"/>
              <a:pPr>
                <a:defRPr/>
              </a:pPr>
              <a:t>‹#›</a:t>
            </a:fld>
            <a:endParaRPr lang="en-CA"/>
          </a:p>
        </p:txBody>
      </p:sp>
    </p:spTree>
    <p:extLst>
      <p:ext uri="{BB962C8B-B14F-4D97-AF65-F5344CB8AC3E}">
        <p14:creationId xmlns:p14="http://schemas.microsoft.com/office/powerpoint/2010/main" val="37627706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CA"/>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0373199-624F-4E8C-84C9-CA5618613F67}" type="datetimeFigureOut">
              <a:rPr lang="en-US"/>
              <a:pPr>
                <a:defRPr/>
              </a:pPr>
              <a:t>6/3/15</a:t>
            </a:fld>
            <a:endParaRPr lang="en-CA"/>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CA"/>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6F976CF-C1C4-477E-B63D-64D1B078AFDA}" type="slidenum">
              <a:rPr lang="en-CA"/>
              <a:pPr>
                <a:defRPr/>
              </a:pPr>
              <a:t>‹#›</a:t>
            </a:fld>
            <a:endParaRPr lang="en-CA"/>
          </a:p>
        </p:txBody>
      </p:sp>
    </p:spTree>
    <p:extLst>
      <p:ext uri="{BB962C8B-B14F-4D97-AF65-F5344CB8AC3E}">
        <p14:creationId xmlns:p14="http://schemas.microsoft.com/office/powerpoint/2010/main" val="224589540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A7733DD-CEA8-4BFA-A68B-A00F6F2C814D}" type="slidenum">
              <a:rPr lang="en-CA" smtClean="0"/>
              <a:pPr fontAlgn="base">
                <a:spcBef>
                  <a:spcPct val="0"/>
                </a:spcBef>
                <a:spcAft>
                  <a:spcPct val="0"/>
                </a:spcAft>
                <a:defRPr/>
              </a:pPr>
              <a:t>1</a:t>
            </a:fld>
            <a:endParaRPr lang="en-CA" smtClean="0"/>
          </a:p>
        </p:txBody>
      </p:sp>
    </p:spTree>
    <p:extLst>
      <p:ext uri="{BB962C8B-B14F-4D97-AF65-F5344CB8AC3E}">
        <p14:creationId xmlns:p14="http://schemas.microsoft.com/office/powerpoint/2010/main" val="16527454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6F976CF-C1C4-477E-B63D-64D1B078AFDA}" type="slidenum">
              <a:rPr lang="en-CA" smtClean="0"/>
              <a:pPr>
                <a:defRPr/>
              </a:pPr>
              <a:t>25</a:t>
            </a:fld>
            <a:endParaRPr lang="en-CA"/>
          </a:p>
        </p:txBody>
      </p:sp>
    </p:spTree>
    <p:extLst>
      <p:ext uri="{BB962C8B-B14F-4D97-AF65-F5344CB8AC3E}">
        <p14:creationId xmlns:p14="http://schemas.microsoft.com/office/powerpoint/2010/main" val="2941117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C5B24C-6FB6-4D20-9BD4-4CCF83127229}" type="slidenum">
              <a:rPr lang="en-CA" smtClean="0"/>
              <a:pPr fontAlgn="base">
                <a:spcBef>
                  <a:spcPct val="0"/>
                </a:spcBef>
                <a:spcAft>
                  <a:spcPct val="0"/>
                </a:spcAft>
                <a:defRPr/>
              </a:pPr>
              <a:t>27</a:t>
            </a:fld>
            <a:endParaRPr lang="en-CA" smtClean="0"/>
          </a:p>
        </p:txBody>
      </p:sp>
    </p:spTree>
    <p:extLst>
      <p:ext uri="{BB962C8B-B14F-4D97-AF65-F5344CB8AC3E}">
        <p14:creationId xmlns:p14="http://schemas.microsoft.com/office/powerpoint/2010/main" val="20714215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C5B24C-6FB6-4D20-9BD4-4CCF83127229}" type="slidenum">
              <a:rPr lang="en-CA" smtClean="0"/>
              <a:pPr fontAlgn="base">
                <a:spcBef>
                  <a:spcPct val="0"/>
                </a:spcBef>
                <a:spcAft>
                  <a:spcPct val="0"/>
                </a:spcAft>
                <a:defRPr/>
              </a:pPr>
              <a:t>28</a:t>
            </a:fld>
            <a:endParaRPr lang="en-CA" smtClean="0"/>
          </a:p>
        </p:txBody>
      </p:sp>
    </p:spTree>
    <p:extLst>
      <p:ext uri="{BB962C8B-B14F-4D97-AF65-F5344CB8AC3E}">
        <p14:creationId xmlns:p14="http://schemas.microsoft.com/office/powerpoint/2010/main" val="2071421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DACUM history (get information)</a:t>
            </a:r>
            <a:endParaRPr lang="en-US" dirty="0"/>
          </a:p>
        </p:txBody>
      </p:sp>
      <p:sp>
        <p:nvSpPr>
          <p:cNvPr id="4" name="Slide Number Placeholder 3"/>
          <p:cNvSpPr>
            <a:spLocks noGrp="1"/>
          </p:cNvSpPr>
          <p:nvPr>
            <p:ph type="sldNum" sz="quarter" idx="10"/>
          </p:nvPr>
        </p:nvSpPr>
        <p:spPr/>
        <p:txBody>
          <a:bodyPr/>
          <a:lstStyle/>
          <a:p>
            <a:pPr>
              <a:defRPr/>
            </a:pPr>
            <a:fld id="{56F976CF-C1C4-477E-B63D-64D1B078AFDA}" type="slidenum">
              <a:rPr lang="en-CA" smtClean="0"/>
              <a:pPr>
                <a:defRPr/>
              </a:pPr>
              <a:t>5</a:t>
            </a:fld>
            <a:endParaRPr lang="en-CA"/>
          </a:p>
        </p:txBody>
      </p:sp>
    </p:spTree>
    <p:extLst>
      <p:ext uri="{BB962C8B-B14F-4D97-AF65-F5344CB8AC3E}">
        <p14:creationId xmlns:p14="http://schemas.microsoft.com/office/powerpoint/2010/main" val="3985861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3D4D0E-F468-4C03-881E-FD3C55F14161}" type="slidenum">
              <a:rPr lang="en-CA" smtClean="0"/>
              <a:pPr fontAlgn="base">
                <a:spcBef>
                  <a:spcPct val="0"/>
                </a:spcBef>
                <a:spcAft>
                  <a:spcPct val="0"/>
                </a:spcAft>
                <a:defRPr/>
              </a:pPr>
              <a:t>7</a:t>
            </a:fld>
            <a:endParaRPr lang="en-CA" smtClean="0"/>
          </a:p>
        </p:txBody>
      </p:sp>
    </p:spTree>
    <p:extLst>
      <p:ext uri="{BB962C8B-B14F-4D97-AF65-F5344CB8AC3E}">
        <p14:creationId xmlns:p14="http://schemas.microsoft.com/office/powerpoint/2010/main" val="3456821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DF63239-B139-43E5-A841-04CC3F0F0BE2}" type="slidenum">
              <a:rPr lang="en-CA" smtClean="0"/>
              <a:pPr fontAlgn="base">
                <a:spcBef>
                  <a:spcPct val="0"/>
                </a:spcBef>
                <a:spcAft>
                  <a:spcPct val="0"/>
                </a:spcAft>
                <a:defRPr/>
              </a:pPr>
              <a:t>8</a:t>
            </a:fld>
            <a:endParaRPr lang="en-CA" smtClean="0"/>
          </a:p>
        </p:txBody>
      </p:sp>
    </p:spTree>
    <p:extLst>
      <p:ext uri="{BB962C8B-B14F-4D97-AF65-F5344CB8AC3E}">
        <p14:creationId xmlns:p14="http://schemas.microsoft.com/office/powerpoint/2010/main" val="272756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B7B1969-1527-4865-B0AA-B15D327A822B}" type="slidenum">
              <a:rPr lang="en-CA" smtClean="0"/>
              <a:pPr fontAlgn="base">
                <a:spcBef>
                  <a:spcPct val="0"/>
                </a:spcBef>
                <a:spcAft>
                  <a:spcPct val="0"/>
                </a:spcAft>
                <a:defRPr/>
              </a:pPr>
              <a:t>9</a:t>
            </a:fld>
            <a:endParaRPr lang="en-CA" smtClean="0"/>
          </a:p>
        </p:txBody>
      </p:sp>
    </p:spTree>
    <p:extLst>
      <p:ext uri="{BB962C8B-B14F-4D97-AF65-F5344CB8AC3E}">
        <p14:creationId xmlns:p14="http://schemas.microsoft.com/office/powerpoint/2010/main" val="597187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FBE03B-C9E0-46C7-8F38-C59967751FAC}" type="slidenum">
              <a:rPr lang="en-CA" smtClean="0"/>
              <a:pPr fontAlgn="base">
                <a:spcBef>
                  <a:spcPct val="0"/>
                </a:spcBef>
                <a:spcAft>
                  <a:spcPct val="0"/>
                </a:spcAft>
                <a:defRPr/>
              </a:pPr>
              <a:t>10</a:t>
            </a:fld>
            <a:endParaRPr lang="en-CA" smtClean="0"/>
          </a:p>
        </p:txBody>
      </p:sp>
    </p:spTree>
    <p:extLst>
      <p:ext uri="{BB962C8B-B14F-4D97-AF65-F5344CB8AC3E}">
        <p14:creationId xmlns:p14="http://schemas.microsoft.com/office/powerpoint/2010/main" val="1434437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3500EC7-5B6B-4E28-BD6B-3D23C60F3C9D}" type="slidenum">
              <a:rPr lang="en-CA" smtClean="0"/>
              <a:pPr fontAlgn="base">
                <a:spcBef>
                  <a:spcPct val="0"/>
                </a:spcBef>
                <a:spcAft>
                  <a:spcPct val="0"/>
                </a:spcAft>
                <a:defRPr/>
              </a:pPr>
              <a:t>11</a:t>
            </a:fld>
            <a:endParaRPr lang="en-CA" smtClean="0"/>
          </a:p>
        </p:txBody>
      </p:sp>
    </p:spTree>
    <p:extLst>
      <p:ext uri="{BB962C8B-B14F-4D97-AF65-F5344CB8AC3E}">
        <p14:creationId xmlns:p14="http://schemas.microsoft.com/office/powerpoint/2010/main" val="1538112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CA" dirty="0" smtClean="0"/>
              <a:t>Examples:</a:t>
            </a:r>
          </a:p>
          <a:p>
            <a:pPr eaLnBrk="1" hangingPunct="1">
              <a:spcBef>
                <a:spcPct val="0"/>
              </a:spcBef>
            </a:pPr>
            <a:r>
              <a:rPr lang="en-CA" dirty="0" smtClean="0"/>
              <a:t>https://</a:t>
            </a:r>
            <a:r>
              <a:rPr lang="en-CA" dirty="0" err="1" smtClean="0"/>
              <a:t>teachingcommons.stanford.edu</a:t>
            </a:r>
            <a:r>
              <a:rPr lang="en-CA" dirty="0" smtClean="0"/>
              <a:t>/resources/course-preparation-resources/course-design-aids/course-goals-examples</a:t>
            </a:r>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3EE5FA7-5FC3-44B6-9BC0-0D01F14D381C}" type="slidenum">
              <a:rPr lang="en-CA" smtClean="0"/>
              <a:pPr fontAlgn="base">
                <a:spcBef>
                  <a:spcPct val="0"/>
                </a:spcBef>
                <a:spcAft>
                  <a:spcPct val="0"/>
                </a:spcAft>
                <a:defRPr/>
              </a:pPr>
              <a:t>12</a:t>
            </a:fld>
            <a:endParaRPr lang="en-CA" smtClean="0"/>
          </a:p>
        </p:txBody>
      </p:sp>
    </p:spTree>
    <p:extLst>
      <p:ext uri="{BB962C8B-B14F-4D97-AF65-F5344CB8AC3E}">
        <p14:creationId xmlns:p14="http://schemas.microsoft.com/office/powerpoint/2010/main" val="324200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3EE5FA7-5FC3-44B6-9BC0-0D01F14D381C}" type="slidenum">
              <a:rPr lang="en-CA" smtClean="0"/>
              <a:pPr fontAlgn="base">
                <a:spcBef>
                  <a:spcPct val="0"/>
                </a:spcBef>
                <a:spcAft>
                  <a:spcPct val="0"/>
                </a:spcAft>
                <a:defRPr/>
              </a:pPr>
              <a:t>17</a:t>
            </a:fld>
            <a:endParaRPr lang="en-CA" smtClean="0"/>
          </a:p>
        </p:txBody>
      </p:sp>
    </p:spTree>
    <p:extLst>
      <p:ext uri="{BB962C8B-B14F-4D97-AF65-F5344CB8AC3E}">
        <p14:creationId xmlns:p14="http://schemas.microsoft.com/office/powerpoint/2010/main" val="324200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CA"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4" name="Date Placeholder 3"/>
          <p:cNvSpPr>
            <a:spLocks noGrp="1"/>
          </p:cNvSpPr>
          <p:nvPr>
            <p:ph type="dt" sz="half" idx="10"/>
          </p:nvPr>
        </p:nvSpPr>
        <p:spPr/>
        <p:txBody>
          <a:bodyPr/>
          <a:lstStyle/>
          <a:p>
            <a:pPr>
              <a:defRPr/>
            </a:pPr>
            <a:r>
              <a:rPr lang="en-US" smtClean="0"/>
              <a:t>June 1, 2015</a:t>
            </a:r>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pPr>
              <a:defRPr/>
            </a:pPr>
            <a:r>
              <a:rPr lang="en-US" smtClean="0"/>
              <a:t>June 1, 2015</a:t>
            </a:r>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pPr>
              <a:defRPr/>
            </a:pPr>
            <a:fld id="{81401D22-298A-419E-B984-F93D66BB7EE5}" type="slidenum">
              <a:rPr lang="en-CA" smtClean="0"/>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pPr>
              <a:defRPr/>
            </a:pPr>
            <a:r>
              <a:rPr lang="en-US" smtClean="0"/>
              <a:t>June 1, 2015</a:t>
            </a:r>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pPr>
              <a:defRPr/>
            </a:pPr>
            <a:fld id="{69F02D6D-8854-4169-93A0-11032027049A}" type="slidenum">
              <a:rPr lang="en-CA" smtClean="0"/>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pPr>
              <a:defRPr/>
            </a:pPr>
            <a:r>
              <a:rPr lang="en-US" smtClean="0"/>
              <a:t>June 1, 2015</a:t>
            </a:r>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pPr>
              <a:defRPr/>
            </a:pPr>
            <a:fld id="{E142843C-CFEA-465C-B060-9336A325AA79}" type="slidenum">
              <a:rPr lang="en-CA" smtClean="0"/>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CA"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pPr>
              <a:defRPr/>
            </a:pPr>
            <a:r>
              <a:rPr lang="en-US" smtClean="0"/>
              <a:t>June 1, 2015</a:t>
            </a:r>
            <a:endParaRPr lang="en-CA"/>
          </a:p>
        </p:txBody>
      </p:sp>
      <p:sp>
        <p:nvSpPr>
          <p:cNvPr id="5" name="Footer Placeholder 4"/>
          <p:cNvSpPr>
            <a:spLocks noGrp="1"/>
          </p:cNvSpPr>
          <p:nvPr>
            <p:ph type="ftr" sz="quarter" idx="11"/>
          </p:nvPr>
        </p:nvSpPr>
        <p:spPr/>
        <p:txBody>
          <a:bodyPr/>
          <a:lstStyle/>
          <a:p>
            <a:pPr>
              <a:defRPr/>
            </a:pPr>
            <a:endParaRPr lang="en-CA"/>
          </a:p>
        </p:txBody>
      </p:sp>
      <p:sp>
        <p:nvSpPr>
          <p:cNvPr id="6" name="Slide Number Placeholder 5"/>
          <p:cNvSpPr>
            <a:spLocks noGrp="1"/>
          </p:cNvSpPr>
          <p:nvPr>
            <p:ph type="sldNum" sz="quarter" idx="12"/>
          </p:nvPr>
        </p:nvSpPr>
        <p:spPr/>
        <p:txBody>
          <a:bodyPr/>
          <a:lstStyle/>
          <a:p>
            <a:pPr>
              <a:defRPr/>
            </a:pPr>
            <a:fld id="{ADE23F48-F6CC-487F-8F84-AACB5DDF2FC0}" type="slidenum">
              <a:rPr lang="en-CA" smtClean="0"/>
              <a:pPr>
                <a:defRPr/>
              </a:pPr>
              <a:t>‹#›</a:t>
            </a:fld>
            <a:endParaRPr lang="en-CA"/>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Date Placeholder 4"/>
          <p:cNvSpPr>
            <a:spLocks noGrp="1"/>
          </p:cNvSpPr>
          <p:nvPr>
            <p:ph type="dt" sz="half" idx="10"/>
          </p:nvPr>
        </p:nvSpPr>
        <p:spPr/>
        <p:txBody>
          <a:bodyPr/>
          <a:lstStyle/>
          <a:p>
            <a:pPr>
              <a:defRPr/>
            </a:pPr>
            <a:r>
              <a:rPr lang="en-US" smtClean="0"/>
              <a:t>June 1, 2015</a:t>
            </a:r>
            <a:endParaRPr lang="en-CA"/>
          </a:p>
        </p:txBody>
      </p:sp>
      <p:sp>
        <p:nvSpPr>
          <p:cNvPr id="6" name="Footer Placeholder 5"/>
          <p:cNvSpPr>
            <a:spLocks noGrp="1"/>
          </p:cNvSpPr>
          <p:nvPr>
            <p:ph type="ftr" sz="quarter" idx="11"/>
          </p:nvPr>
        </p:nvSpPr>
        <p:spPr/>
        <p:txBody>
          <a:bodyPr/>
          <a:lstStyle/>
          <a:p>
            <a:pPr>
              <a:defRPr/>
            </a:pPr>
            <a:endParaRPr lang="en-CA"/>
          </a:p>
        </p:txBody>
      </p:sp>
      <p:sp>
        <p:nvSpPr>
          <p:cNvPr id="7" name="Slide Number Placeholder 6"/>
          <p:cNvSpPr>
            <a:spLocks noGrp="1"/>
          </p:cNvSpPr>
          <p:nvPr>
            <p:ph type="sldNum" sz="quarter" idx="12"/>
          </p:nvPr>
        </p:nvSpPr>
        <p:spPr/>
        <p:txBody>
          <a:bodyPr/>
          <a:lstStyle/>
          <a:p>
            <a:pPr>
              <a:defRPr/>
            </a:pPr>
            <a:fld id="{64D2E1BF-F3CB-40B5-BA88-39FAB238EA0C}" type="slidenum">
              <a:rPr lang="en-CA" smtClean="0"/>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Date Placeholder 6"/>
          <p:cNvSpPr>
            <a:spLocks noGrp="1"/>
          </p:cNvSpPr>
          <p:nvPr>
            <p:ph type="dt" sz="half" idx="10"/>
          </p:nvPr>
        </p:nvSpPr>
        <p:spPr/>
        <p:txBody>
          <a:bodyPr/>
          <a:lstStyle/>
          <a:p>
            <a:pPr>
              <a:defRPr/>
            </a:pPr>
            <a:r>
              <a:rPr lang="en-US" smtClean="0"/>
              <a:t>June 1, 2015</a:t>
            </a:r>
            <a:endParaRPr lang="en-CA"/>
          </a:p>
        </p:txBody>
      </p:sp>
      <p:sp>
        <p:nvSpPr>
          <p:cNvPr id="8" name="Footer Placeholder 7"/>
          <p:cNvSpPr>
            <a:spLocks noGrp="1"/>
          </p:cNvSpPr>
          <p:nvPr>
            <p:ph type="ftr" sz="quarter" idx="11"/>
          </p:nvPr>
        </p:nvSpPr>
        <p:spPr/>
        <p:txBody>
          <a:bodyPr/>
          <a:lstStyle/>
          <a:p>
            <a:pPr>
              <a:defRPr/>
            </a:pPr>
            <a:endParaRPr lang="en-CA"/>
          </a:p>
        </p:txBody>
      </p:sp>
      <p:sp>
        <p:nvSpPr>
          <p:cNvPr id="9" name="Slide Number Placeholder 8"/>
          <p:cNvSpPr>
            <a:spLocks noGrp="1"/>
          </p:cNvSpPr>
          <p:nvPr>
            <p:ph type="sldNum" sz="quarter" idx="12"/>
          </p:nvPr>
        </p:nvSpPr>
        <p:spPr/>
        <p:txBody>
          <a:bodyPr/>
          <a:lstStyle/>
          <a:p>
            <a:pPr>
              <a:defRPr/>
            </a:pPr>
            <a:fld id="{B20476CA-1F7F-45EE-ABE0-E289F2AABDE0}" type="slidenum">
              <a:rPr lang="en-CA" smtClean="0"/>
              <a:pPr>
                <a:defRPr/>
              </a:pPr>
              <a:t>‹#›</a:t>
            </a:fld>
            <a:endParaRPr lang="en-CA"/>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June 1, 2015</a:t>
            </a:r>
            <a:endParaRPr lang="en-CA"/>
          </a:p>
        </p:txBody>
      </p:sp>
      <p:sp>
        <p:nvSpPr>
          <p:cNvPr id="4" name="Footer Placeholder 3"/>
          <p:cNvSpPr>
            <a:spLocks noGrp="1"/>
          </p:cNvSpPr>
          <p:nvPr>
            <p:ph type="ftr" sz="quarter" idx="11"/>
          </p:nvPr>
        </p:nvSpPr>
        <p:spPr/>
        <p:txBody>
          <a:bodyPr/>
          <a:lstStyle/>
          <a:p>
            <a:pPr>
              <a:defRPr/>
            </a:pPr>
            <a:endParaRPr lang="en-CA"/>
          </a:p>
        </p:txBody>
      </p:sp>
      <p:sp>
        <p:nvSpPr>
          <p:cNvPr id="5" name="Slide Number Placeholder 4"/>
          <p:cNvSpPr>
            <a:spLocks noGrp="1"/>
          </p:cNvSpPr>
          <p:nvPr>
            <p:ph type="sldNum" sz="quarter" idx="12"/>
          </p:nvPr>
        </p:nvSpPr>
        <p:spPr/>
        <p:txBody>
          <a:bodyPr/>
          <a:lstStyle/>
          <a:p>
            <a:pPr>
              <a:defRPr/>
            </a:pPr>
            <a:fld id="{3F4255E0-CE20-48F2-9E33-37C4BD34E876}" type="slidenum">
              <a:rPr lang="en-CA" smtClean="0"/>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June 1, 2015</a:t>
            </a:r>
            <a:endParaRPr lang="en-CA"/>
          </a:p>
        </p:txBody>
      </p:sp>
      <p:sp>
        <p:nvSpPr>
          <p:cNvPr id="3" name="Footer Placeholder 2"/>
          <p:cNvSpPr>
            <a:spLocks noGrp="1"/>
          </p:cNvSpPr>
          <p:nvPr>
            <p:ph type="ftr" sz="quarter" idx="11"/>
          </p:nvPr>
        </p:nvSpPr>
        <p:spPr/>
        <p:txBody>
          <a:bodyPr/>
          <a:lstStyle/>
          <a:p>
            <a:pPr>
              <a:defRPr/>
            </a:pPr>
            <a:endParaRPr lang="en-CA"/>
          </a:p>
        </p:txBody>
      </p:sp>
      <p:sp>
        <p:nvSpPr>
          <p:cNvPr id="4" name="Slide Number Placeholder 3"/>
          <p:cNvSpPr>
            <a:spLocks noGrp="1"/>
          </p:cNvSpPr>
          <p:nvPr>
            <p:ph type="sldNum" sz="quarter" idx="12"/>
          </p:nvPr>
        </p:nvSpPr>
        <p:spPr/>
        <p:txBody>
          <a:bodyPr/>
          <a:lstStyle/>
          <a:p>
            <a:pPr>
              <a:defRPr/>
            </a:pPr>
            <a:fld id="{BE5BE894-3DFE-4C72-B779-1418E77EF7A2}" type="slidenum">
              <a:rPr lang="en-CA" smtClean="0"/>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CA"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pPr>
              <a:defRPr/>
            </a:pPr>
            <a:r>
              <a:rPr lang="en-US" smtClean="0"/>
              <a:t>June 1, 2015</a:t>
            </a:r>
            <a:endParaRPr lang="en-CA"/>
          </a:p>
        </p:txBody>
      </p:sp>
      <p:sp>
        <p:nvSpPr>
          <p:cNvPr id="6" name="Footer Placeholder 5"/>
          <p:cNvSpPr>
            <a:spLocks noGrp="1"/>
          </p:cNvSpPr>
          <p:nvPr>
            <p:ph type="ftr" sz="quarter" idx="11"/>
          </p:nvPr>
        </p:nvSpPr>
        <p:spPr/>
        <p:txBody>
          <a:bodyPr/>
          <a:lstStyle/>
          <a:p>
            <a:pPr>
              <a:defRPr/>
            </a:pPr>
            <a:endParaRPr lang="en-CA"/>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CA"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pPr>
              <a:defRPr/>
            </a:pPr>
            <a:r>
              <a:rPr lang="en-US" smtClean="0"/>
              <a:t>June 1, 2015</a:t>
            </a:r>
            <a:endParaRPr lang="en-CA"/>
          </a:p>
        </p:txBody>
      </p:sp>
      <p:sp>
        <p:nvSpPr>
          <p:cNvPr id="6" name="Footer Placeholder 5"/>
          <p:cNvSpPr>
            <a:spLocks noGrp="1"/>
          </p:cNvSpPr>
          <p:nvPr>
            <p:ph type="ftr" sz="quarter" idx="11"/>
          </p:nvPr>
        </p:nvSpPr>
        <p:spPr/>
        <p:txBody>
          <a:bodyPr/>
          <a:lstStyle/>
          <a:p>
            <a:pPr>
              <a:defRPr/>
            </a:pPr>
            <a:endParaRPr lang="en-CA"/>
          </a:p>
        </p:txBody>
      </p:sp>
      <p:sp>
        <p:nvSpPr>
          <p:cNvPr id="7" name="Slide Number Placeholder 6"/>
          <p:cNvSpPr>
            <a:spLocks noGrp="1"/>
          </p:cNvSpPr>
          <p:nvPr>
            <p:ph type="sldNum" sz="quarter" idx="12"/>
          </p:nvPr>
        </p:nvSpPr>
        <p:spPr/>
        <p:txBody>
          <a:bodyPr/>
          <a:lstStyle/>
          <a:p>
            <a:pPr>
              <a:defRPr/>
            </a:pPr>
            <a:fld id="{8967D1B2-66AF-4B6B-9315-66669D2E4767}" type="slidenum">
              <a:rPr lang="en-CA" smtClean="0"/>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CA"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r>
              <a:rPr lang="en-US" smtClean="0"/>
              <a:t>June 1, 2015</a:t>
            </a:r>
            <a:endParaRPr lang="en-CA"/>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n-CA"/>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DFD7E561-7F26-420D-BF30-1D4F464F4B9C}" type="slidenum">
              <a:rPr lang="en-CA" smtClean="0"/>
              <a:pPr>
                <a:defRPr/>
              </a:pPr>
              <a:t>‹#›</a:t>
            </a:fld>
            <a:endParaRPr lang="en-CA"/>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hf hdr="0" ft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creativecommons.org/licenses/by-nc/4.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normAutofit fontScale="90000"/>
          </a:bodyPr>
          <a:lstStyle/>
          <a:p>
            <a:pPr eaLnBrk="1" hangingPunct="1">
              <a:defRPr/>
            </a:pPr>
            <a:r>
              <a:rPr lang="en-CA" b="1" dirty="0" smtClean="0">
                <a:latin typeface="Arial"/>
                <a:cs typeface="Arial"/>
              </a:rPr>
              <a:t>Developing Course Goals and Learning Objectives</a:t>
            </a:r>
          </a:p>
        </p:txBody>
      </p:sp>
      <p:sp>
        <p:nvSpPr>
          <p:cNvPr id="5123" name="Subtitle 2"/>
          <p:cNvSpPr>
            <a:spLocks noGrp="1"/>
          </p:cNvSpPr>
          <p:nvPr>
            <p:ph type="subTitle" idx="1"/>
          </p:nvPr>
        </p:nvSpPr>
        <p:spPr>
          <a:xfrm>
            <a:off x="533400" y="3501008"/>
            <a:ext cx="7854950" cy="2520280"/>
          </a:xfrm>
        </p:spPr>
        <p:txBody>
          <a:bodyPr>
            <a:normAutofit/>
          </a:bodyPr>
          <a:lstStyle/>
          <a:p>
            <a:pPr marR="0" algn="ctr" eaLnBrk="1" hangingPunct="1">
              <a:buFont typeface="Arial" charset="0"/>
              <a:buNone/>
            </a:pPr>
            <a:r>
              <a:rPr lang="en-CA" dirty="0" smtClean="0">
                <a:latin typeface="Arial"/>
                <a:cs typeface="Arial"/>
              </a:rPr>
              <a:t>Course Design Intensive</a:t>
            </a:r>
          </a:p>
          <a:p>
            <a:pPr marR="0" algn="ctr" eaLnBrk="1" hangingPunct="1">
              <a:buFont typeface="Arial" charset="0"/>
              <a:buNone/>
            </a:pPr>
            <a:r>
              <a:rPr lang="en-CA" dirty="0" smtClean="0">
                <a:latin typeface="Arial"/>
                <a:cs typeface="Arial"/>
              </a:rPr>
              <a:t>June 2015</a:t>
            </a:r>
          </a:p>
          <a:p>
            <a:pPr marR="0" algn="ctr" eaLnBrk="1" hangingPunct="1">
              <a:buFont typeface="Arial" charset="0"/>
              <a:buNone/>
            </a:pPr>
            <a:r>
              <a:rPr lang="en-CA" sz="1200" dirty="0" smtClean="0">
                <a:latin typeface="Arial"/>
                <a:cs typeface="Arial"/>
              </a:rPr>
              <a:t>University of British Columbia, Centre for Teaching, Learning and Technology</a:t>
            </a:r>
          </a:p>
          <a:p>
            <a:pPr marR="0" algn="ctr" eaLnBrk="1" hangingPunct="1">
              <a:buFont typeface="Arial" charset="0"/>
              <a:buNone/>
            </a:pPr>
            <a:endParaRPr lang="en-CA" dirty="0">
              <a:latin typeface="Arial"/>
              <a:cs typeface="Arial"/>
            </a:endParaRPr>
          </a:p>
          <a:p>
            <a:pPr algn="ctr"/>
            <a:r>
              <a:rPr lang="en-CA" dirty="0">
                <a:cs typeface="Arial"/>
              </a:rPr>
              <a:t>Marie </a:t>
            </a:r>
            <a:r>
              <a:rPr lang="en-CA" dirty="0" err="1">
                <a:cs typeface="Arial"/>
              </a:rPr>
              <a:t>Krbavac</a:t>
            </a:r>
            <a:r>
              <a:rPr lang="en-CA" dirty="0">
                <a:cs typeface="Arial"/>
              </a:rPr>
              <a:t>, MA</a:t>
            </a:r>
            <a:endParaRPr lang="en-CA" sz="1800" dirty="0">
              <a:cs typeface="Arial"/>
            </a:endParaRPr>
          </a:p>
          <a:p>
            <a:pPr algn="ctr"/>
            <a:r>
              <a:rPr lang="en-CA" dirty="0" smtClean="0">
                <a:latin typeface="Arial"/>
                <a:cs typeface="Arial"/>
              </a:rPr>
              <a:t>Isabeau Iqbal, PhD</a:t>
            </a:r>
            <a:endParaRPr lang="en-CA" sz="1800" dirty="0">
              <a:latin typeface="Arial"/>
              <a:cs typeface="Arial"/>
            </a:endParaRPr>
          </a:p>
        </p:txBody>
      </p:sp>
      <p:sp>
        <p:nvSpPr>
          <p:cNvPr id="5" name="Rectangle 4"/>
          <p:cNvSpPr/>
          <p:nvPr/>
        </p:nvSpPr>
        <p:spPr>
          <a:xfrm>
            <a:off x="323528" y="6021288"/>
            <a:ext cx="8564580" cy="646331"/>
          </a:xfrm>
          <a:prstGeom prst="rect">
            <a:avLst/>
          </a:prstGeom>
        </p:spPr>
        <p:txBody>
          <a:bodyPr wrap="square">
            <a:spAutoFit/>
          </a:bodyPr>
          <a:lstStyle/>
          <a:p>
            <a:r>
              <a:rPr lang="en-CA" sz="1200" dirty="0" smtClean="0">
                <a:solidFill>
                  <a:schemeClr val="tx2"/>
                </a:solidFill>
              </a:rPr>
              <a:t>This work is licensed under the Creative Commons Attribution-</a:t>
            </a:r>
            <a:r>
              <a:rPr lang="en-CA" sz="1200" dirty="0" err="1" smtClean="0">
                <a:solidFill>
                  <a:schemeClr val="tx2"/>
                </a:solidFill>
              </a:rPr>
              <a:t>NonCommercial</a:t>
            </a:r>
            <a:r>
              <a:rPr lang="en-CA" sz="1200" dirty="0" smtClean="0">
                <a:solidFill>
                  <a:schemeClr val="tx2"/>
                </a:solidFill>
              </a:rPr>
              <a:t> 4.0 International License. To view a copy of this license, visit </a:t>
            </a:r>
            <a:r>
              <a:rPr lang="en-CA" sz="1200" dirty="0" smtClean="0">
                <a:solidFill>
                  <a:schemeClr val="tx2"/>
                </a:solidFill>
                <a:hlinkClick r:id="rId3"/>
              </a:rPr>
              <a:t>http://creativecommons.org/licenses/by-nc/4.0/</a:t>
            </a:r>
            <a:r>
              <a:rPr lang="en-CA" sz="1200" dirty="0" smtClean="0">
                <a:solidFill>
                  <a:schemeClr val="tx2"/>
                </a:solidFill>
              </a:rPr>
              <a:t>.  Many people have contributed to these slides: they include the facilitators listed above, as well as </a:t>
            </a:r>
            <a:r>
              <a:rPr lang="en-CA" sz="1200" dirty="0" err="1" smtClean="0">
                <a:solidFill>
                  <a:schemeClr val="tx2"/>
                </a:solidFill>
              </a:rPr>
              <a:t>Roselynn</a:t>
            </a:r>
            <a:r>
              <a:rPr lang="en-CA" sz="1200" dirty="0" smtClean="0">
                <a:solidFill>
                  <a:schemeClr val="tx2"/>
                </a:solidFill>
              </a:rPr>
              <a:t> </a:t>
            </a:r>
            <a:r>
              <a:rPr lang="en-CA" sz="1200" dirty="0" err="1" smtClean="0">
                <a:solidFill>
                  <a:schemeClr val="tx2"/>
                </a:solidFill>
              </a:rPr>
              <a:t>Verwoord</a:t>
            </a:r>
            <a:r>
              <a:rPr lang="en-CA" sz="1200" dirty="0" smtClean="0">
                <a:solidFill>
                  <a:schemeClr val="tx2"/>
                </a:solidFill>
              </a:rPr>
              <a:t> and Janice Johnson.</a:t>
            </a:r>
            <a:endParaRPr lang="en-CA" sz="1200" b="1" dirty="0">
              <a:solidFill>
                <a:schemeClr val="tx2"/>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395536" y="1628800"/>
            <a:ext cx="7776864" cy="3240360"/>
          </a:xfrm>
        </p:spPr>
        <p:txBody>
          <a:bodyPr>
            <a:normAutofit/>
          </a:bodyPr>
          <a:lstStyle/>
          <a:p>
            <a:pPr marL="0" indent="0" eaLnBrk="1" hangingPunct="1">
              <a:buNone/>
            </a:pPr>
            <a:r>
              <a:rPr lang="en-US" sz="2800" dirty="0" smtClean="0">
                <a:latin typeface="Arial"/>
                <a:cs typeface="Arial"/>
              </a:rPr>
              <a:t>Within each course statement/goal (the large </a:t>
            </a:r>
            <a:r>
              <a:rPr lang="en-US" sz="2800" dirty="0" err="1" smtClean="0">
                <a:latin typeface="Arial"/>
                <a:cs typeface="Arial"/>
              </a:rPr>
              <a:t>stickies</a:t>
            </a:r>
            <a:r>
              <a:rPr lang="en-US" sz="2800" dirty="0" smtClean="0">
                <a:latin typeface="Arial"/>
                <a:cs typeface="Arial"/>
              </a:rPr>
              <a:t>), organize your learning topics/concepts (the small </a:t>
            </a:r>
            <a:r>
              <a:rPr lang="en-US" sz="2800" dirty="0" err="1" smtClean="0">
                <a:latin typeface="Arial"/>
                <a:cs typeface="Arial"/>
              </a:rPr>
              <a:t>stickies</a:t>
            </a:r>
            <a:r>
              <a:rPr lang="en-US" sz="2800" dirty="0" smtClean="0">
                <a:latin typeface="Arial"/>
                <a:cs typeface="Arial"/>
              </a:rPr>
              <a:t>) in some logical fashion</a:t>
            </a:r>
          </a:p>
          <a:p>
            <a:pPr lvl="1" eaLnBrk="1" hangingPunct="1"/>
            <a:r>
              <a:rPr lang="en-US" sz="2400" dirty="0" smtClean="0">
                <a:latin typeface="Arial"/>
                <a:cs typeface="Arial"/>
              </a:rPr>
              <a:t>Simple -&gt; complex</a:t>
            </a:r>
          </a:p>
          <a:p>
            <a:pPr lvl="1" eaLnBrk="1" hangingPunct="1"/>
            <a:r>
              <a:rPr lang="en-US" sz="2400" dirty="0" smtClean="0">
                <a:latin typeface="Arial"/>
                <a:cs typeface="Arial"/>
              </a:rPr>
              <a:t>General -&gt; specific, or vice versa</a:t>
            </a:r>
          </a:p>
          <a:p>
            <a:pPr lvl="1" eaLnBrk="1" hangingPunct="1"/>
            <a:r>
              <a:rPr lang="en-US" sz="2400" dirty="0" smtClean="0">
                <a:latin typeface="Arial"/>
                <a:cs typeface="Arial"/>
              </a:rPr>
              <a:t>Chronological</a:t>
            </a:r>
          </a:p>
          <a:p>
            <a:pPr lvl="1" eaLnBrk="1" hangingPunct="1"/>
            <a:r>
              <a:rPr lang="en-US" sz="2400" dirty="0" smtClean="0">
                <a:latin typeface="Arial"/>
                <a:cs typeface="Arial"/>
              </a:rPr>
              <a:t>Concrete -&gt; abstract, or vice versa</a:t>
            </a:r>
            <a:endParaRPr lang="en-CA" sz="2400" dirty="0" smtClean="0">
              <a:latin typeface="Arial"/>
              <a:cs typeface="Arial"/>
            </a:endParaRPr>
          </a:p>
          <a:p>
            <a:pPr eaLnBrk="1" hangingPunct="1"/>
            <a:endParaRPr lang="en-CA" sz="2800" dirty="0" smtClean="0"/>
          </a:p>
        </p:txBody>
      </p:sp>
      <p:sp>
        <p:nvSpPr>
          <p:cNvPr id="5" name="Rectangle 2"/>
          <p:cNvSpPr txBox="1">
            <a:spLocks noChangeArrowheads="1"/>
          </p:cNvSpPr>
          <p:nvPr/>
        </p:nvSpPr>
        <p:spPr>
          <a:xfrm>
            <a:off x="323528" y="548680"/>
            <a:ext cx="8424936"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defRPr/>
            </a:pPr>
            <a:r>
              <a:rPr lang="en-US" sz="3600" dirty="0">
                <a:latin typeface="Arial"/>
                <a:cs typeface="Arial"/>
              </a:rPr>
              <a:t>SWBAT: drive a car effectively and safely</a:t>
            </a:r>
            <a:endParaRPr lang="en-CA" sz="3600" dirty="0">
              <a:latin typeface="Arial"/>
              <a:cs typeface="Arial"/>
            </a:endParaRPr>
          </a:p>
        </p:txBody>
      </p:sp>
      <p:sp>
        <p:nvSpPr>
          <p:cNvPr id="2" name="Date Placeholder 1"/>
          <p:cNvSpPr>
            <a:spLocks noGrp="1"/>
          </p:cNvSpPr>
          <p:nvPr>
            <p:ph type="dt" sz="half" idx="10"/>
          </p:nvPr>
        </p:nvSpPr>
        <p:spPr/>
        <p:txBody>
          <a:bodyPr/>
          <a:lstStyle/>
          <a:p>
            <a:pPr>
              <a:defRPr/>
            </a:pPr>
            <a:r>
              <a:rPr lang="en-US" smtClean="0"/>
              <a:t>June 1, 2015</a:t>
            </a:r>
            <a:endParaRPr lang="en-CA"/>
          </a:p>
        </p:txBody>
      </p:sp>
      <p:sp>
        <p:nvSpPr>
          <p:cNvPr id="3" name="Slide Number Placeholder 2"/>
          <p:cNvSpPr>
            <a:spLocks noGrp="1"/>
          </p:cNvSpPr>
          <p:nvPr>
            <p:ph type="sldNum" sz="quarter" idx="12"/>
          </p:nvPr>
        </p:nvSpPr>
        <p:spPr/>
        <p:txBody>
          <a:bodyPr/>
          <a:lstStyle/>
          <a:p>
            <a:pPr>
              <a:defRPr/>
            </a:pPr>
            <a:fld id="{E142843C-CFEA-465C-B060-9336A325AA79}" type="slidenum">
              <a:rPr lang="en-CA" smtClean="0"/>
              <a:pPr>
                <a:defRPr/>
              </a:pPr>
              <a:t>10</a:t>
            </a:fld>
            <a:endParaRPr lang="en-CA"/>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smtClean="0">
                <a:latin typeface="+mn-lt"/>
              </a:rPr>
              <a:t>DACUM chart: Two components</a:t>
            </a:r>
            <a:endParaRPr lang="en-CA" dirty="0" smtClean="0">
              <a:latin typeface="+mn-lt"/>
            </a:endParaRPr>
          </a:p>
        </p:txBody>
      </p:sp>
      <p:sp>
        <p:nvSpPr>
          <p:cNvPr id="11267" name="Rectangle 3"/>
          <p:cNvSpPr>
            <a:spLocks noGrp="1" noChangeArrowheads="1"/>
          </p:cNvSpPr>
          <p:nvPr>
            <p:ph idx="1"/>
          </p:nvPr>
        </p:nvSpPr>
        <p:spPr>
          <a:xfrm>
            <a:off x="827584" y="2636912"/>
            <a:ext cx="2170584" cy="532656"/>
          </a:xfrm>
        </p:spPr>
        <p:txBody>
          <a:bodyPr/>
          <a:lstStyle/>
          <a:p>
            <a:pPr marL="0" indent="0" eaLnBrk="1" hangingPunct="1">
              <a:buNone/>
            </a:pPr>
            <a:r>
              <a:rPr lang="en-US" b="1" dirty="0" smtClean="0"/>
              <a:t>Course goals</a:t>
            </a:r>
          </a:p>
        </p:txBody>
      </p:sp>
      <p:sp>
        <p:nvSpPr>
          <p:cNvPr id="2" name="Date Placeholder 1"/>
          <p:cNvSpPr>
            <a:spLocks noGrp="1"/>
          </p:cNvSpPr>
          <p:nvPr>
            <p:ph type="dt" sz="half" idx="10"/>
          </p:nvPr>
        </p:nvSpPr>
        <p:spPr/>
        <p:txBody>
          <a:bodyPr/>
          <a:lstStyle/>
          <a:p>
            <a:pPr>
              <a:defRPr/>
            </a:pPr>
            <a:r>
              <a:rPr lang="en-US" smtClean="0"/>
              <a:t>June 1, 2015</a:t>
            </a:r>
            <a:endParaRPr lang="en-CA"/>
          </a:p>
        </p:txBody>
      </p:sp>
      <p:sp>
        <p:nvSpPr>
          <p:cNvPr id="3" name="Slide Number Placeholder 2"/>
          <p:cNvSpPr>
            <a:spLocks noGrp="1"/>
          </p:cNvSpPr>
          <p:nvPr>
            <p:ph type="sldNum" sz="quarter" idx="12"/>
          </p:nvPr>
        </p:nvSpPr>
        <p:spPr/>
        <p:txBody>
          <a:bodyPr/>
          <a:lstStyle/>
          <a:p>
            <a:pPr>
              <a:defRPr/>
            </a:pPr>
            <a:fld id="{E142843C-CFEA-465C-B060-9336A325AA79}" type="slidenum">
              <a:rPr lang="en-CA" smtClean="0"/>
              <a:pPr>
                <a:defRPr/>
              </a:pPr>
              <a:t>11</a:t>
            </a:fld>
            <a:endParaRPr lang="en-CA"/>
          </a:p>
        </p:txBody>
      </p:sp>
      <p:pic>
        <p:nvPicPr>
          <p:cNvPr id="4" name="Picture 3"/>
          <p:cNvPicPr>
            <a:picLocks noChangeAspect="1"/>
          </p:cNvPicPr>
          <p:nvPr/>
        </p:nvPicPr>
        <p:blipFill>
          <a:blip r:embed="rId3"/>
          <a:stretch>
            <a:fillRect/>
          </a:stretch>
        </p:blipFill>
        <p:spPr>
          <a:xfrm>
            <a:off x="971600" y="3068960"/>
            <a:ext cx="6286500" cy="2171700"/>
          </a:xfrm>
          <a:prstGeom prst="rect">
            <a:avLst/>
          </a:prstGeom>
        </p:spPr>
      </p:pic>
      <p:sp>
        <p:nvSpPr>
          <p:cNvPr id="5" name="Rectangle 4"/>
          <p:cNvSpPr/>
          <p:nvPr/>
        </p:nvSpPr>
        <p:spPr>
          <a:xfrm>
            <a:off x="3563888" y="2636912"/>
            <a:ext cx="3075181" cy="461665"/>
          </a:xfrm>
          <a:prstGeom prst="rect">
            <a:avLst/>
          </a:prstGeom>
        </p:spPr>
        <p:txBody>
          <a:bodyPr wrap="none">
            <a:spAutoFit/>
          </a:bodyPr>
          <a:lstStyle/>
          <a:p>
            <a:pPr eaLnBrk="1" hangingPunct="1"/>
            <a:r>
              <a:rPr lang="en-US" sz="2400" b="1" dirty="0"/>
              <a:t>Learning objectives</a:t>
            </a:r>
            <a:endParaRPr lang="en-CA" sz="2400" b="1"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7544" y="476672"/>
            <a:ext cx="8229600" cy="1143000"/>
          </a:xfrm>
        </p:spPr>
        <p:txBody>
          <a:bodyPr rtlCol="0">
            <a:normAutofit/>
          </a:bodyPr>
          <a:lstStyle/>
          <a:p>
            <a:pPr>
              <a:defRPr/>
            </a:pPr>
            <a:r>
              <a:rPr lang="en-US" dirty="0" smtClean="0">
                <a:latin typeface="+mn-lt"/>
              </a:rPr>
              <a:t>Course Goals &amp; </a:t>
            </a:r>
            <a:r>
              <a:rPr lang="en-US" dirty="0"/>
              <a:t>Learning </a:t>
            </a:r>
            <a:r>
              <a:rPr lang="en-US" dirty="0" smtClean="0"/>
              <a:t>Objectives </a:t>
            </a:r>
            <a:endParaRPr lang="en-CA" dirty="0" smtClean="0">
              <a:latin typeface="+mn-lt"/>
            </a:endParaRPr>
          </a:p>
        </p:txBody>
      </p:sp>
      <p:sp>
        <p:nvSpPr>
          <p:cNvPr id="11267" name="Rectangle 3"/>
          <p:cNvSpPr>
            <a:spLocks noGrp="1" noChangeArrowheads="1"/>
          </p:cNvSpPr>
          <p:nvPr>
            <p:ph idx="1"/>
          </p:nvPr>
        </p:nvSpPr>
        <p:spPr>
          <a:xfrm>
            <a:off x="467544" y="1628800"/>
            <a:ext cx="8229600" cy="4361607"/>
          </a:xfrm>
        </p:spPr>
        <p:txBody>
          <a:bodyPr>
            <a:normAutofit/>
          </a:bodyPr>
          <a:lstStyle/>
          <a:p>
            <a:pPr marL="0" indent="0">
              <a:buNone/>
            </a:pPr>
            <a:r>
              <a:rPr lang="en-US" sz="3600" b="1" i="1" dirty="0" smtClean="0"/>
              <a:t>Course goals: </a:t>
            </a:r>
          </a:p>
          <a:p>
            <a:r>
              <a:rPr lang="en-US" sz="2800" dirty="0" smtClean="0"/>
              <a:t>General statements (typically 4-5) that describe </a:t>
            </a:r>
            <a:r>
              <a:rPr lang="en-US" sz="2800" dirty="0"/>
              <a:t>what you want your student to </a:t>
            </a:r>
            <a:r>
              <a:rPr lang="en-US" sz="2800" dirty="0" smtClean="0"/>
              <a:t>know/do as a result of taking this course</a:t>
            </a:r>
          </a:p>
          <a:p>
            <a:r>
              <a:rPr lang="en-US" sz="2800" dirty="0" smtClean="0"/>
              <a:t>Should be consistent with program/Faculty goals and the institutional mission</a:t>
            </a:r>
          </a:p>
          <a:p>
            <a:r>
              <a:rPr lang="en-US" sz="2800" dirty="0" smtClean="0"/>
              <a:t>Sometimes written from the instructor’s point of view</a:t>
            </a:r>
          </a:p>
          <a:p>
            <a:pPr eaLnBrk="1" hangingPunct="1"/>
            <a:endParaRPr lang="en-US" sz="2800" dirty="0" smtClean="0"/>
          </a:p>
        </p:txBody>
      </p:sp>
      <p:sp>
        <p:nvSpPr>
          <p:cNvPr id="2" name="Date Placeholder 1"/>
          <p:cNvSpPr>
            <a:spLocks noGrp="1"/>
          </p:cNvSpPr>
          <p:nvPr>
            <p:ph type="dt" sz="half" idx="10"/>
          </p:nvPr>
        </p:nvSpPr>
        <p:spPr/>
        <p:txBody>
          <a:bodyPr/>
          <a:lstStyle/>
          <a:p>
            <a:pPr>
              <a:defRPr/>
            </a:pPr>
            <a:r>
              <a:rPr lang="en-US" smtClean="0"/>
              <a:t>June 1, 2015</a:t>
            </a:r>
            <a:endParaRPr lang="en-CA"/>
          </a:p>
        </p:txBody>
      </p:sp>
      <p:sp>
        <p:nvSpPr>
          <p:cNvPr id="3" name="Slide Number Placeholder 2"/>
          <p:cNvSpPr>
            <a:spLocks noGrp="1"/>
          </p:cNvSpPr>
          <p:nvPr>
            <p:ph type="sldNum" sz="quarter" idx="12"/>
          </p:nvPr>
        </p:nvSpPr>
        <p:spPr/>
        <p:txBody>
          <a:bodyPr/>
          <a:lstStyle/>
          <a:p>
            <a:pPr>
              <a:defRPr/>
            </a:pPr>
            <a:fld id="{E142843C-CFEA-465C-B060-9336A325AA79}" type="slidenum">
              <a:rPr lang="en-CA" smtClean="0"/>
              <a:pPr>
                <a:defRPr/>
              </a:pPr>
              <a:t>12</a:t>
            </a:fld>
            <a:endParaRPr lang="en-CA"/>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solidFill>
                  <a:srgbClr val="660066"/>
                </a:solidFill>
              </a:rPr>
              <a:t>Cross</a:t>
            </a:r>
            <a:r>
              <a:rPr lang="en-US" sz="3600" dirty="0" smtClean="0">
                <a:solidFill>
                  <a:srgbClr val="660066"/>
                </a:solidFill>
              </a:rPr>
              <a:t>-cultural dance studies course goals</a:t>
            </a:r>
            <a:r>
              <a:rPr lang="en-US" dirty="0" smtClean="0">
                <a:solidFill>
                  <a:srgbClr val="660066"/>
                </a:solidFill>
              </a:rPr>
              <a:t> </a:t>
            </a:r>
            <a:r>
              <a:rPr lang="en-US" sz="3100" dirty="0" smtClean="0">
                <a:solidFill>
                  <a:srgbClr val="660066"/>
                </a:solidFill>
              </a:rPr>
              <a:t>(example)</a:t>
            </a:r>
            <a:endParaRPr lang="en-US" sz="3100" dirty="0">
              <a:solidFill>
                <a:srgbClr val="660066"/>
              </a:solidFill>
            </a:endParaRPr>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US" dirty="0" smtClean="0"/>
              <a:t>Course Goals: </a:t>
            </a:r>
            <a:endParaRPr lang="en-US" dirty="0"/>
          </a:p>
          <a:p>
            <a:r>
              <a:rPr lang="en-US" dirty="0"/>
              <a:t>To appreciate dance as a cultural practice that occurs universally and with infinite variety</a:t>
            </a:r>
          </a:p>
          <a:p>
            <a:r>
              <a:rPr lang="en-US" dirty="0"/>
              <a:t>To recognize, reflect upon and be able to articulate the essential components of dance movement</a:t>
            </a:r>
          </a:p>
          <a:p>
            <a:r>
              <a:rPr lang="en-US" dirty="0"/>
              <a:t>To understand that dance is a form of human expression as well as a means of </a:t>
            </a:r>
            <a:r>
              <a:rPr lang="en-US" dirty="0" smtClean="0"/>
              <a:t>communication</a:t>
            </a:r>
          </a:p>
          <a:p>
            <a:endParaRPr lang="en-US" dirty="0"/>
          </a:p>
          <a:p>
            <a:pPr marL="0" indent="0">
              <a:buNone/>
            </a:pPr>
            <a:r>
              <a:rPr lang="en-US" sz="1200" dirty="0" smtClean="0"/>
              <a:t>(Source: http</a:t>
            </a:r>
            <a:r>
              <a:rPr lang="en-US" sz="1200" dirty="0"/>
              <a:t>://</a:t>
            </a:r>
            <a:r>
              <a:rPr lang="en-US" sz="1200" dirty="0" err="1"/>
              <a:t>www.washington.edu</a:t>
            </a:r>
            <a:r>
              <a:rPr lang="en-US" sz="1200" dirty="0"/>
              <a:t>/students/</a:t>
            </a:r>
            <a:r>
              <a:rPr lang="en-US" sz="1200" dirty="0" err="1"/>
              <a:t>icd</a:t>
            </a:r>
            <a:r>
              <a:rPr lang="en-US" sz="1200" dirty="0"/>
              <a:t>/S/dance/</a:t>
            </a:r>
            <a:r>
              <a:rPr lang="en-US" sz="1200" dirty="0" smtClean="0"/>
              <a:t>250bcoop.html)</a:t>
            </a:r>
            <a:endParaRPr lang="en-US" sz="1200" dirty="0"/>
          </a:p>
        </p:txBody>
      </p:sp>
      <p:sp>
        <p:nvSpPr>
          <p:cNvPr id="4" name="Date Placeholder 3"/>
          <p:cNvSpPr>
            <a:spLocks noGrp="1"/>
          </p:cNvSpPr>
          <p:nvPr>
            <p:ph type="dt" sz="half" idx="10"/>
          </p:nvPr>
        </p:nvSpPr>
        <p:spPr/>
        <p:txBody>
          <a:bodyPr/>
          <a:lstStyle/>
          <a:p>
            <a:pPr>
              <a:defRPr/>
            </a:pPr>
            <a:r>
              <a:rPr lang="en-US" smtClean="0"/>
              <a:t>June 1, 2015</a:t>
            </a:r>
            <a:endParaRPr lang="en-CA"/>
          </a:p>
        </p:txBody>
      </p:sp>
      <p:sp>
        <p:nvSpPr>
          <p:cNvPr id="5" name="Slide Number Placeholder 4"/>
          <p:cNvSpPr>
            <a:spLocks noGrp="1"/>
          </p:cNvSpPr>
          <p:nvPr>
            <p:ph type="sldNum" sz="quarter" idx="12"/>
          </p:nvPr>
        </p:nvSpPr>
        <p:spPr/>
        <p:txBody>
          <a:bodyPr/>
          <a:lstStyle/>
          <a:p>
            <a:pPr>
              <a:defRPr/>
            </a:pPr>
            <a:fld id="{E142843C-CFEA-465C-B060-9336A325AA79}" type="slidenum">
              <a:rPr lang="en-CA" smtClean="0"/>
              <a:pPr>
                <a:defRPr/>
              </a:pPr>
              <a:t>13</a:t>
            </a:fld>
            <a:endParaRPr lang="en-CA"/>
          </a:p>
        </p:txBody>
      </p:sp>
    </p:spTree>
    <p:extLst>
      <p:ext uri="{BB962C8B-B14F-4D97-AF65-F5344CB8AC3E}">
        <p14:creationId xmlns:p14="http://schemas.microsoft.com/office/powerpoint/2010/main" val="294719695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660066"/>
                </a:solidFill>
              </a:rPr>
              <a:t>Computer programming course goals </a:t>
            </a:r>
            <a:r>
              <a:rPr lang="en-US" sz="3100" dirty="0" smtClean="0">
                <a:solidFill>
                  <a:srgbClr val="660066"/>
                </a:solidFill>
              </a:rPr>
              <a:t>(example)</a:t>
            </a:r>
            <a:endParaRPr lang="en-US" sz="3100" dirty="0">
              <a:solidFill>
                <a:srgbClr val="660066"/>
              </a:solidFill>
            </a:endParaRPr>
          </a:p>
        </p:txBody>
      </p:sp>
      <p:sp>
        <p:nvSpPr>
          <p:cNvPr id="3" name="Content Placeholder 2"/>
          <p:cNvSpPr>
            <a:spLocks noGrp="1"/>
          </p:cNvSpPr>
          <p:nvPr>
            <p:ph idx="1"/>
          </p:nvPr>
        </p:nvSpPr>
        <p:spPr/>
        <p:txBody>
          <a:bodyPr>
            <a:normAutofit/>
          </a:bodyPr>
          <a:lstStyle/>
          <a:p>
            <a:pPr marL="0" indent="0">
              <a:buNone/>
            </a:pPr>
            <a:r>
              <a:rPr lang="en-US" dirty="0" smtClean="0"/>
              <a:t>Course Goals: </a:t>
            </a:r>
            <a:endParaRPr lang="en-US" dirty="0"/>
          </a:p>
          <a:p>
            <a:r>
              <a:rPr lang="en-US" dirty="0" smtClean="0"/>
              <a:t>To </a:t>
            </a:r>
            <a:r>
              <a:rPr lang="en-US" dirty="0"/>
              <a:t>teach basic programming-in-the-small abilities and concepts, with procedural/functional abstraction and simple built-in </a:t>
            </a:r>
            <a:r>
              <a:rPr lang="en-US" dirty="0" err="1"/>
              <a:t>datatype</a:t>
            </a:r>
            <a:r>
              <a:rPr lang="en-US" dirty="0"/>
              <a:t> manipulation the highlights. </a:t>
            </a:r>
          </a:p>
          <a:p>
            <a:endParaRPr lang="en-US" sz="1050" dirty="0" smtClean="0"/>
          </a:p>
          <a:p>
            <a:r>
              <a:rPr lang="en-US" dirty="0" smtClean="0"/>
              <a:t>To </a:t>
            </a:r>
            <a:r>
              <a:rPr lang="en-US" dirty="0"/>
              <a:t>teach basic abilities of writing, executing, and debugging programs. </a:t>
            </a:r>
          </a:p>
          <a:p>
            <a:endParaRPr lang="en-US" dirty="0"/>
          </a:p>
          <a:p>
            <a:pPr marL="0" indent="0">
              <a:buNone/>
            </a:pPr>
            <a:r>
              <a:rPr lang="en-US" sz="1200" dirty="0" smtClean="0"/>
              <a:t>(Source</a:t>
            </a:r>
            <a:r>
              <a:rPr lang="en-US" sz="1200" dirty="0"/>
              <a:t>: http://</a:t>
            </a:r>
            <a:r>
              <a:rPr lang="en-US" sz="1200" dirty="0" err="1"/>
              <a:t>www.cs.washington.edu</a:t>
            </a:r>
            <a:r>
              <a:rPr lang="en-US" sz="1200" dirty="0"/>
              <a:t>/education/syllabi/142.html)</a:t>
            </a:r>
          </a:p>
        </p:txBody>
      </p:sp>
      <p:sp>
        <p:nvSpPr>
          <p:cNvPr id="4" name="Date Placeholder 3"/>
          <p:cNvSpPr>
            <a:spLocks noGrp="1"/>
          </p:cNvSpPr>
          <p:nvPr>
            <p:ph type="dt" sz="half" idx="10"/>
          </p:nvPr>
        </p:nvSpPr>
        <p:spPr/>
        <p:txBody>
          <a:bodyPr/>
          <a:lstStyle/>
          <a:p>
            <a:pPr>
              <a:defRPr/>
            </a:pPr>
            <a:r>
              <a:rPr lang="en-US" smtClean="0"/>
              <a:t>June 1, 2015</a:t>
            </a:r>
            <a:endParaRPr lang="en-CA"/>
          </a:p>
        </p:txBody>
      </p:sp>
      <p:sp>
        <p:nvSpPr>
          <p:cNvPr id="5" name="Slide Number Placeholder 4"/>
          <p:cNvSpPr>
            <a:spLocks noGrp="1"/>
          </p:cNvSpPr>
          <p:nvPr>
            <p:ph type="sldNum" sz="quarter" idx="12"/>
          </p:nvPr>
        </p:nvSpPr>
        <p:spPr/>
        <p:txBody>
          <a:bodyPr/>
          <a:lstStyle/>
          <a:p>
            <a:pPr>
              <a:defRPr/>
            </a:pPr>
            <a:fld id="{E142843C-CFEA-465C-B060-9336A325AA79}" type="slidenum">
              <a:rPr lang="en-CA" smtClean="0"/>
              <a:pPr>
                <a:defRPr/>
              </a:pPr>
              <a:t>14</a:t>
            </a:fld>
            <a:endParaRPr lang="en-CA"/>
          </a:p>
        </p:txBody>
      </p:sp>
    </p:spTree>
    <p:extLst>
      <p:ext uri="{BB962C8B-B14F-4D97-AF65-F5344CB8AC3E}">
        <p14:creationId xmlns:p14="http://schemas.microsoft.com/office/powerpoint/2010/main" val="352340427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a:t>Learning objectives articulate the knowledge, skills and/or attitudes you want students to acquire by the end of the </a:t>
            </a:r>
            <a:r>
              <a:rPr lang="en-US" dirty="0" smtClean="0"/>
              <a:t>class or </a:t>
            </a:r>
            <a:r>
              <a:rPr lang="en-US" dirty="0"/>
              <a:t>after completing a specific </a:t>
            </a:r>
            <a:r>
              <a:rPr lang="en-US" dirty="0" smtClean="0"/>
              <a:t>assignment</a:t>
            </a:r>
          </a:p>
          <a:p>
            <a:endParaRPr lang="en-US" dirty="0" smtClean="0"/>
          </a:p>
          <a:p>
            <a:r>
              <a:rPr lang="en-US" dirty="0" smtClean="0"/>
              <a:t>Describe an </a:t>
            </a:r>
            <a:r>
              <a:rPr lang="en-US" dirty="0"/>
              <a:t>intended result of instruction, rather than the process of instruction itself</a:t>
            </a:r>
          </a:p>
        </p:txBody>
      </p:sp>
      <p:sp>
        <p:nvSpPr>
          <p:cNvPr id="4" name="Date Placeholder 3"/>
          <p:cNvSpPr>
            <a:spLocks noGrp="1"/>
          </p:cNvSpPr>
          <p:nvPr>
            <p:ph type="dt" sz="half" idx="10"/>
          </p:nvPr>
        </p:nvSpPr>
        <p:spPr/>
        <p:txBody>
          <a:bodyPr/>
          <a:lstStyle/>
          <a:p>
            <a:pPr>
              <a:defRPr/>
            </a:pPr>
            <a:r>
              <a:rPr lang="en-US" smtClean="0"/>
              <a:t>June 1, 2015</a:t>
            </a:r>
            <a:endParaRPr lang="en-CA"/>
          </a:p>
        </p:txBody>
      </p:sp>
      <p:sp>
        <p:nvSpPr>
          <p:cNvPr id="5" name="Slide Number Placeholder 4"/>
          <p:cNvSpPr>
            <a:spLocks noGrp="1"/>
          </p:cNvSpPr>
          <p:nvPr>
            <p:ph type="sldNum" sz="quarter" idx="12"/>
          </p:nvPr>
        </p:nvSpPr>
        <p:spPr/>
        <p:txBody>
          <a:bodyPr/>
          <a:lstStyle/>
          <a:p>
            <a:pPr>
              <a:defRPr/>
            </a:pPr>
            <a:fld id="{E142843C-CFEA-465C-B060-9336A325AA79}" type="slidenum">
              <a:rPr lang="en-CA" smtClean="0"/>
              <a:pPr>
                <a:defRPr/>
              </a:pPr>
              <a:t>15</a:t>
            </a:fld>
            <a:endParaRPr lang="en-CA"/>
          </a:p>
        </p:txBody>
      </p:sp>
    </p:spTree>
    <p:extLst>
      <p:ext uri="{BB962C8B-B14F-4D97-AF65-F5344CB8AC3E}">
        <p14:creationId xmlns:p14="http://schemas.microsoft.com/office/powerpoint/2010/main" val="404976505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18592524"/>
              </p:ext>
            </p:extLst>
          </p:nvPr>
        </p:nvGraphicFramePr>
        <p:xfrm>
          <a:off x="395536" y="692696"/>
          <a:ext cx="8280920" cy="5334115"/>
        </p:xfrm>
        <a:graphic>
          <a:graphicData uri="http://schemas.openxmlformats.org/drawingml/2006/table">
            <a:tbl>
              <a:tblPr firstRow="1" bandRow="1">
                <a:tableStyleId>{BC89EF96-8CEA-46FF-86C4-4CE0E7609802}</a:tableStyleId>
              </a:tblPr>
              <a:tblGrid>
                <a:gridCol w="4140460"/>
                <a:gridCol w="4140460"/>
              </a:tblGrid>
              <a:tr h="762115">
                <a:tc>
                  <a:txBody>
                    <a:bodyPr/>
                    <a:lstStyle/>
                    <a:p>
                      <a:r>
                        <a:rPr lang="en-US" sz="3200" dirty="0" smtClean="0"/>
                        <a:t>Course Goals</a:t>
                      </a:r>
                      <a:endParaRPr lang="en-US" sz="3200" dirty="0">
                        <a:solidFill>
                          <a:schemeClr val="tx1"/>
                        </a:solidFill>
                      </a:endParaRPr>
                    </a:p>
                  </a:txBody>
                  <a:tcPr/>
                </a:tc>
                <a:tc>
                  <a:txBody>
                    <a:bodyPr/>
                    <a:lstStyle/>
                    <a:p>
                      <a:r>
                        <a:rPr lang="en-US" sz="3200" dirty="0" smtClean="0"/>
                        <a:t>Learning Objectives</a:t>
                      </a:r>
                      <a:endParaRPr lang="en-US" sz="3200" dirty="0">
                        <a:solidFill>
                          <a:schemeClr val="tx1"/>
                        </a:solidFill>
                      </a:endParaRPr>
                    </a:p>
                  </a:txBody>
                  <a:tcPr/>
                </a:tc>
              </a:tr>
              <a:tr h="11997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General statements (typically 4-5) that describe what you want your student to know/do as a result of taking this course.</a:t>
                      </a:r>
                    </a:p>
                    <a:p>
                      <a:endParaRPr lang="en-US" dirty="0"/>
                    </a:p>
                  </a:txBody>
                  <a:tcPr/>
                </a:tc>
                <a:tc>
                  <a:txBody>
                    <a:bodyPr/>
                    <a:lstStyle/>
                    <a:p>
                      <a:r>
                        <a:rPr lang="en-CA" sz="1800" kern="1200" dirty="0" smtClean="0">
                          <a:effectLst/>
                        </a:rPr>
                        <a:t>Articulates</a:t>
                      </a:r>
                      <a:r>
                        <a:rPr lang="en-CA" sz="1800" kern="1200" baseline="0" dirty="0" smtClean="0">
                          <a:effectLst/>
                        </a:rPr>
                        <a:t> the knowledge, skills and/or attitudes </a:t>
                      </a:r>
                      <a:r>
                        <a:rPr lang="en-CA" sz="1800" kern="1200" dirty="0" smtClean="0">
                          <a:effectLst/>
                        </a:rPr>
                        <a:t>the learner is expected to achieve by the end</a:t>
                      </a:r>
                      <a:r>
                        <a:rPr lang="en-US" dirty="0" smtClean="0">
                          <a:effectLst/>
                        </a:rPr>
                        <a:t> of a lesson, activity, assignment </a:t>
                      </a:r>
                      <a:r>
                        <a:rPr lang="en-US" dirty="0" err="1" smtClean="0">
                          <a:effectLst/>
                        </a:rPr>
                        <a:t>etc</a:t>
                      </a:r>
                      <a:endParaRPr lang="en-US" dirty="0"/>
                    </a:p>
                  </a:txBody>
                  <a:tcPr/>
                </a:tc>
              </a:tr>
              <a:tr h="3006702">
                <a:tc>
                  <a:txBody>
                    <a:bodyPr/>
                    <a:lstStyle/>
                    <a:p>
                      <a:r>
                        <a:rPr lang="en-US" dirty="0" smtClean="0"/>
                        <a:t>Elementary</a:t>
                      </a:r>
                      <a:r>
                        <a:rPr lang="en-US" baseline="0" dirty="0" smtClean="0"/>
                        <a:t> Spanish</a:t>
                      </a:r>
                      <a:endParaRPr lang="en-US" dirty="0" smtClean="0"/>
                    </a:p>
                    <a:p>
                      <a:r>
                        <a:rPr lang="en-US" dirty="0" smtClean="0"/>
                        <a:t>To develop skills that will enable you to listen, speak, read, and write in the target language at the Novice mid or high Proficiency Level.</a:t>
                      </a:r>
                      <a:endParaRPr lang="en-US" dirty="0"/>
                    </a:p>
                  </a:txBody>
                  <a:tcPr/>
                </a:tc>
                <a:tc>
                  <a:txBody>
                    <a:bodyPr/>
                    <a:lstStyle/>
                    <a:p>
                      <a:r>
                        <a:rPr lang="en-US" b="1" dirty="0" smtClean="0"/>
                        <a:t>1.1</a:t>
                      </a:r>
                      <a:r>
                        <a:rPr lang="en-US" dirty="0" smtClean="0"/>
                        <a:t> use listening and speaking skills to cope with subject areas such as articles of clothing, naming of basic objects, colors, names of family members, the weather, days of the week, months of the year, today’s date and year, telling time, etc. </a:t>
                      </a:r>
                    </a:p>
                    <a:p>
                      <a:r>
                        <a:rPr lang="en-US" b="1" dirty="0" smtClean="0"/>
                        <a:t>1.2</a:t>
                      </a:r>
                      <a:r>
                        <a:rPr lang="en-US" dirty="0" smtClean="0"/>
                        <a:t> improve pronunciation so as to be understood by a native speaker used to dealing with foreigners. </a:t>
                      </a:r>
                    </a:p>
                    <a:p>
                      <a:endParaRPr lang="en-US" dirty="0"/>
                    </a:p>
                  </a:txBody>
                  <a:tcPr/>
                </a:tc>
              </a:tr>
            </a:tbl>
          </a:graphicData>
        </a:graphic>
      </p:graphicFrame>
      <p:sp>
        <p:nvSpPr>
          <p:cNvPr id="4" name="Date Placeholder 3"/>
          <p:cNvSpPr>
            <a:spLocks noGrp="1"/>
          </p:cNvSpPr>
          <p:nvPr>
            <p:ph type="dt" sz="half" idx="10"/>
          </p:nvPr>
        </p:nvSpPr>
        <p:spPr/>
        <p:txBody>
          <a:bodyPr/>
          <a:lstStyle/>
          <a:p>
            <a:pPr>
              <a:defRPr/>
            </a:pPr>
            <a:r>
              <a:rPr lang="en-US" smtClean="0"/>
              <a:t>June 1, 2015</a:t>
            </a:r>
            <a:endParaRPr lang="en-CA"/>
          </a:p>
        </p:txBody>
      </p:sp>
      <p:sp>
        <p:nvSpPr>
          <p:cNvPr id="5" name="Slide Number Placeholder 4"/>
          <p:cNvSpPr>
            <a:spLocks noGrp="1"/>
          </p:cNvSpPr>
          <p:nvPr>
            <p:ph type="sldNum" sz="quarter" idx="12"/>
          </p:nvPr>
        </p:nvSpPr>
        <p:spPr/>
        <p:txBody>
          <a:bodyPr/>
          <a:lstStyle/>
          <a:p>
            <a:pPr>
              <a:defRPr/>
            </a:pPr>
            <a:fld id="{E142843C-CFEA-465C-B060-9336A325AA79}" type="slidenum">
              <a:rPr lang="en-CA" smtClean="0"/>
              <a:pPr>
                <a:defRPr/>
              </a:pPr>
              <a:t>16</a:t>
            </a:fld>
            <a:endParaRPr lang="en-CA"/>
          </a:p>
        </p:txBody>
      </p:sp>
      <p:sp>
        <p:nvSpPr>
          <p:cNvPr id="8" name="TextBox 7"/>
          <p:cNvSpPr txBox="1"/>
          <p:nvPr/>
        </p:nvSpPr>
        <p:spPr>
          <a:xfrm>
            <a:off x="539552" y="6381328"/>
            <a:ext cx="5616624" cy="261610"/>
          </a:xfrm>
          <a:prstGeom prst="rect">
            <a:avLst/>
          </a:prstGeom>
          <a:noFill/>
        </p:spPr>
        <p:txBody>
          <a:bodyPr wrap="square" rtlCol="0">
            <a:spAutoFit/>
          </a:bodyPr>
          <a:lstStyle/>
          <a:p>
            <a:r>
              <a:rPr lang="en-US" sz="1100" dirty="0" smtClean="0"/>
              <a:t>Source: http</a:t>
            </a:r>
            <a:r>
              <a:rPr lang="en-US" sz="1100" dirty="0"/>
              <a:t>://</a:t>
            </a:r>
            <a:r>
              <a:rPr lang="en-US" sz="1100" dirty="0" err="1"/>
              <a:t>www.baylor.edu</a:t>
            </a:r>
            <a:r>
              <a:rPr lang="en-US" sz="1100" dirty="0"/>
              <a:t>/</a:t>
            </a:r>
            <a:r>
              <a:rPr lang="en-US" sz="1100" dirty="0" err="1"/>
              <a:t>spanish</a:t>
            </a:r>
            <a:r>
              <a:rPr lang="en-US" sz="1100" dirty="0"/>
              <a:t>/</a:t>
            </a:r>
            <a:r>
              <a:rPr lang="en-US" sz="1100" dirty="0" err="1"/>
              <a:t>index.php?id</a:t>
            </a:r>
            <a:r>
              <a:rPr lang="en-US" sz="1100" dirty="0"/>
              <a:t>=858957</a:t>
            </a:r>
          </a:p>
        </p:txBody>
      </p:sp>
    </p:spTree>
    <p:extLst>
      <p:ext uri="{BB962C8B-B14F-4D97-AF65-F5344CB8AC3E}">
        <p14:creationId xmlns:p14="http://schemas.microsoft.com/office/powerpoint/2010/main" val="173419324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7544" y="476672"/>
            <a:ext cx="8229600" cy="1143000"/>
          </a:xfrm>
        </p:spPr>
        <p:txBody>
          <a:bodyPr rtlCol="0">
            <a:normAutofit/>
          </a:bodyPr>
          <a:lstStyle/>
          <a:p>
            <a:pPr>
              <a:defRPr/>
            </a:pPr>
            <a:r>
              <a:rPr lang="en-US" dirty="0" smtClean="0"/>
              <a:t>Learning Objectives </a:t>
            </a:r>
            <a:endParaRPr lang="en-CA" dirty="0" smtClean="0">
              <a:latin typeface="+mn-lt"/>
            </a:endParaRPr>
          </a:p>
        </p:txBody>
      </p:sp>
      <p:sp>
        <p:nvSpPr>
          <p:cNvPr id="11267" name="Rectangle 3"/>
          <p:cNvSpPr>
            <a:spLocks noGrp="1" noChangeArrowheads="1"/>
          </p:cNvSpPr>
          <p:nvPr>
            <p:ph idx="1"/>
          </p:nvPr>
        </p:nvSpPr>
        <p:spPr>
          <a:xfrm>
            <a:off x="467544" y="1700808"/>
            <a:ext cx="8229600" cy="4361607"/>
          </a:xfrm>
        </p:spPr>
        <p:txBody>
          <a:bodyPr>
            <a:normAutofit/>
          </a:bodyPr>
          <a:lstStyle/>
          <a:p>
            <a:pPr eaLnBrk="1" hangingPunct="1"/>
            <a:r>
              <a:rPr lang="en-CA" sz="2800" dirty="0" smtClean="0">
                <a:solidFill>
                  <a:srgbClr val="000000"/>
                </a:solidFill>
              </a:rPr>
              <a:t>When learner achieves a series of related learning objectives, achieved a </a:t>
            </a:r>
            <a:r>
              <a:rPr lang="en-CA" sz="2800" i="1" dirty="0" smtClean="0">
                <a:solidFill>
                  <a:srgbClr val="000000"/>
                </a:solidFill>
              </a:rPr>
              <a:t>Course Goal</a:t>
            </a:r>
          </a:p>
          <a:p>
            <a:pPr eaLnBrk="1" hangingPunct="1"/>
            <a:endParaRPr lang="en-CA" sz="2800" i="1" dirty="0" smtClean="0">
              <a:solidFill>
                <a:srgbClr val="000000"/>
              </a:solidFill>
            </a:endParaRPr>
          </a:p>
          <a:p>
            <a:pPr eaLnBrk="1" hangingPunct="1"/>
            <a:r>
              <a:rPr lang="en-CA" sz="2800" i="1" dirty="0" smtClean="0">
                <a:solidFill>
                  <a:srgbClr val="000000"/>
                </a:solidFill>
              </a:rPr>
              <a:t>Learning objectives</a:t>
            </a:r>
            <a:r>
              <a:rPr lang="en-CA" sz="2800" dirty="0" smtClean="0">
                <a:solidFill>
                  <a:srgbClr val="000000"/>
                </a:solidFill>
              </a:rPr>
              <a:t> – often prerequisites for next level of learning/course or entry level job skills </a:t>
            </a:r>
            <a:endParaRPr lang="en-CA" sz="2800" i="1" dirty="0" smtClean="0">
              <a:solidFill>
                <a:srgbClr val="000000"/>
              </a:solidFill>
            </a:endParaRPr>
          </a:p>
        </p:txBody>
      </p:sp>
      <p:sp>
        <p:nvSpPr>
          <p:cNvPr id="2" name="Date Placeholder 1"/>
          <p:cNvSpPr>
            <a:spLocks noGrp="1"/>
          </p:cNvSpPr>
          <p:nvPr>
            <p:ph type="dt" sz="half" idx="10"/>
          </p:nvPr>
        </p:nvSpPr>
        <p:spPr/>
        <p:txBody>
          <a:bodyPr/>
          <a:lstStyle/>
          <a:p>
            <a:pPr>
              <a:defRPr/>
            </a:pPr>
            <a:r>
              <a:rPr lang="en-US" smtClean="0"/>
              <a:t>June 1, 2015</a:t>
            </a:r>
            <a:endParaRPr lang="en-CA"/>
          </a:p>
        </p:txBody>
      </p:sp>
      <p:sp>
        <p:nvSpPr>
          <p:cNvPr id="3" name="Slide Number Placeholder 2"/>
          <p:cNvSpPr>
            <a:spLocks noGrp="1"/>
          </p:cNvSpPr>
          <p:nvPr>
            <p:ph type="sldNum" sz="quarter" idx="12"/>
          </p:nvPr>
        </p:nvSpPr>
        <p:spPr/>
        <p:txBody>
          <a:bodyPr/>
          <a:lstStyle/>
          <a:p>
            <a:pPr>
              <a:defRPr/>
            </a:pPr>
            <a:fld id="{E142843C-CFEA-465C-B060-9336A325AA79}" type="slidenum">
              <a:rPr lang="en-CA" smtClean="0"/>
              <a:pPr>
                <a:defRPr/>
              </a:pPr>
              <a:t>17</a:t>
            </a:fld>
            <a:endParaRPr lang="en-CA"/>
          </a:p>
        </p:txBody>
      </p:sp>
    </p:spTree>
    <p:extLst>
      <p:ext uri="{BB962C8B-B14F-4D97-AF65-F5344CB8AC3E}">
        <p14:creationId xmlns:p14="http://schemas.microsoft.com/office/powerpoint/2010/main" val="54152566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Domains of learning</a:t>
            </a:r>
            <a:endParaRPr lang="en-US" dirty="0"/>
          </a:p>
        </p:txBody>
      </p:sp>
      <p:sp>
        <p:nvSpPr>
          <p:cNvPr id="4" name="Date Placeholder 3"/>
          <p:cNvSpPr>
            <a:spLocks noGrp="1"/>
          </p:cNvSpPr>
          <p:nvPr>
            <p:ph type="dt" sz="half" idx="10"/>
          </p:nvPr>
        </p:nvSpPr>
        <p:spPr/>
        <p:txBody>
          <a:bodyPr/>
          <a:lstStyle/>
          <a:p>
            <a:pPr>
              <a:defRPr/>
            </a:pPr>
            <a:r>
              <a:rPr lang="en-US" smtClean="0"/>
              <a:t>June 1, 2015</a:t>
            </a:r>
            <a:endParaRPr lang="en-CA"/>
          </a:p>
        </p:txBody>
      </p:sp>
      <p:sp>
        <p:nvSpPr>
          <p:cNvPr id="5" name="Slide Number Placeholder 4"/>
          <p:cNvSpPr>
            <a:spLocks noGrp="1"/>
          </p:cNvSpPr>
          <p:nvPr>
            <p:ph type="sldNum" sz="quarter" idx="12"/>
          </p:nvPr>
        </p:nvSpPr>
        <p:spPr/>
        <p:txBody>
          <a:bodyPr/>
          <a:lstStyle/>
          <a:p>
            <a:pPr>
              <a:defRPr/>
            </a:pPr>
            <a:fld id="{E142843C-CFEA-465C-B060-9336A325AA79}" type="slidenum">
              <a:rPr lang="en-CA" smtClean="0"/>
              <a:pPr>
                <a:defRPr/>
              </a:pPr>
              <a:t>18</a:t>
            </a:fld>
            <a:endParaRPr lang="en-CA"/>
          </a:p>
        </p:txBody>
      </p:sp>
      <p:pic>
        <p:nvPicPr>
          <p:cNvPr id="6" name="Picture 5"/>
          <p:cNvPicPr>
            <a:picLocks noChangeAspect="1"/>
          </p:cNvPicPr>
          <p:nvPr/>
        </p:nvPicPr>
        <p:blipFill>
          <a:blip r:embed="rId2"/>
          <a:stretch>
            <a:fillRect/>
          </a:stretch>
        </p:blipFill>
        <p:spPr>
          <a:xfrm>
            <a:off x="0" y="1676400"/>
            <a:ext cx="9144000" cy="3505200"/>
          </a:xfrm>
          <a:prstGeom prst="rect">
            <a:avLst/>
          </a:prstGeom>
        </p:spPr>
      </p:pic>
      <p:sp>
        <p:nvSpPr>
          <p:cNvPr id="7" name="TextBox 6"/>
          <p:cNvSpPr txBox="1"/>
          <p:nvPr/>
        </p:nvSpPr>
        <p:spPr>
          <a:xfrm>
            <a:off x="1331640" y="5805264"/>
            <a:ext cx="6336704" cy="307777"/>
          </a:xfrm>
          <a:prstGeom prst="rect">
            <a:avLst/>
          </a:prstGeom>
          <a:noFill/>
        </p:spPr>
        <p:txBody>
          <a:bodyPr wrap="square" rtlCol="0">
            <a:spAutoFit/>
          </a:bodyPr>
          <a:lstStyle/>
          <a:p>
            <a:r>
              <a:rPr lang="en-US" sz="1400" dirty="0" smtClean="0"/>
              <a:t>Image: http</a:t>
            </a:r>
            <a:r>
              <a:rPr lang="en-US" sz="1400" dirty="0"/>
              <a:t>://</a:t>
            </a:r>
            <a:r>
              <a:rPr lang="en-US" sz="1400" dirty="0" err="1"/>
              <a:t>www.icomproductions.ca</a:t>
            </a:r>
            <a:r>
              <a:rPr lang="en-US" sz="1400" dirty="0"/>
              <a:t>/what-we-know/</a:t>
            </a:r>
          </a:p>
        </p:txBody>
      </p:sp>
    </p:spTree>
    <p:extLst>
      <p:ext uri="{BB962C8B-B14F-4D97-AF65-F5344CB8AC3E}">
        <p14:creationId xmlns:p14="http://schemas.microsoft.com/office/powerpoint/2010/main" val="113608266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rPr>
              <a:t>Writing Learning Objectives</a:t>
            </a:r>
            <a:endParaRPr lang="en-US" dirty="0">
              <a:latin typeface="+mn-lt"/>
            </a:endParaRPr>
          </a:p>
        </p:txBody>
      </p:sp>
      <p:sp>
        <p:nvSpPr>
          <p:cNvPr id="3" name="Content Placeholder 2"/>
          <p:cNvSpPr>
            <a:spLocks noGrp="1"/>
          </p:cNvSpPr>
          <p:nvPr>
            <p:ph idx="1"/>
          </p:nvPr>
        </p:nvSpPr>
        <p:spPr/>
        <p:txBody>
          <a:bodyPr>
            <a:normAutofit/>
          </a:bodyPr>
          <a:lstStyle/>
          <a:p>
            <a:r>
              <a:rPr lang="en-US" sz="2800" dirty="0" smtClean="0"/>
              <a:t>Learning Domains</a:t>
            </a:r>
          </a:p>
          <a:p>
            <a:pPr lvl="1"/>
            <a:r>
              <a:rPr lang="en-US" sz="2800" dirty="0" smtClean="0"/>
              <a:t>Cognitive – knowledge, intellectual</a:t>
            </a:r>
          </a:p>
          <a:p>
            <a:pPr lvl="1"/>
            <a:r>
              <a:rPr lang="en-US" sz="2800" dirty="0" smtClean="0"/>
              <a:t>Affective – attitudes, emotions</a:t>
            </a:r>
          </a:p>
          <a:p>
            <a:pPr lvl="1"/>
            <a:r>
              <a:rPr lang="en-US" sz="2800" dirty="0" smtClean="0"/>
              <a:t>Psychomotor – skills, often physical</a:t>
            </a:r>
          </a:p>
        </p:txBody>
      </p:sp>
      <p:sp>
        <p:nvSpPr>
          <p:cNvPr id="4" name="Date Placeholder 3"/>
          <p:cNvSpPr>
            <a:spLocks noGrp="1"/>
          </p:cNvSpPr>
          <p:nvPr>
            <p:ph type="dt" sz="half" idx="10"/>
          </p:nvPr>
        </p:nvSpPr>
        <p:spPr/>
        <p:txBody>
          <a:bodyPr/>
          <a:lstStyle/>
          <a:p>
            <a:pPr>
              <a:defRPr/>
            </a:pPr>
            <a:r>
              <a:rPr lang="en-US" smtClean="0"/>
              <a:t>June 1, 2015</a:t>
            </a:r>
            <a:endParaRPr lang="en-CA"/>
          </a:p>
        </p:txBody>
      </p:sp>
      <p:sp>
        <p:nvSpPr>
          <p:cNvPr id="5" name="Slide Number Placeholder 4"/>
          <p:cNvSpPr>
            <a:spLocks noGrp="1"/>
          </p:cNvSpPr>
          <p:nvPr>
            <p:ph type="sldNum" sz="quarter" idx="12"/>
          </p:nvPr>
        </p:nvSpPr>
        <p:spPr/>
        <p:txBody>
          <a:bodyPr/>
          <a:lstStyle/>
          <a:p>
            <a:pPr>
              <a:defRPr/>
            </a:pPr>
            <a:fld id="{E142843C-CFEA-465C-B060-9336A325AA79}" type="slidenum">
              <a:rPr lang="en-CA" smtClean="0"/>
              <a:pPr>
                <a:defRPr/>
              </a:pPr>
              <a:t>19</a:t>
            </a:fld>
            <a:endParaRPr lang="en-CA"/>
          </a:p>
        </p:txBody>
      </p:sp>
    </p:spTree>
    <p:extLst>
      <p:ext uri="{BB962C8B-B14F-4D97-AF65-F5344CB8AC3E}">
        <p14:creationId xmlns:p14="http://schemas.microsoft.com/office/powerpoint/2010/main" val="153261075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Learning-centered approach to integrated course design </a:t>
            </a:r>
            <a:r>
              <a:rPr lang="en-US" sz="1800" dirty="0" smtClean="0"/>
              <a:t>(Fink, 2013)</a:t>
            </a:r>
            <a:endParaRPr lang="en-US" sz="1800" dirty="0"/>
          </a:p>
        </p:txBody>
      </p:sp>
      <p:sp>
        <p:nvSpPr>
          <p:cNvPr id="3" name="Content Placeholder 2"/>
          <p:cNvSpPr>
            <a:spLocks noGrp="1"/>
          </p:cNvSpPr>
          <p:nvPr>
            <p:ph idx="1"/>
          </p:nvPr>
        </p:nvSpPr>
        <p:spPr>
          <a:xfrm>
            <a:off x="467544" y="1916832"/>
            <a:ext cx="8229600" cy="3556992"/>
          </a:xfrm>
        </p:spPr>
        <p:txBody>
          <a:bodyPr>
            <a:normAutofit/>
          </a:bodyPr>
          <a:lstStyle/>
          <a:p>
            <a:pPr marL="0" indent="0">
              <a:buNone/>
            </a:pPr>
            <a:endParaRPr lang="en-US" dirty="0"/>
          </a:p>
          <a:p>
            <a:pPr marL="0" indent="0">
              <a:buNone/>
            </a:pPr>
            <a:r>
              <a:rPr lang="en-CA" sz="3200" dirty="0" smtClean="0"/>
              <a:t>“The heart of this approach is to decide what students can and should learn in relation to the subject and then figure out how learning can be facilitated.”</a:t>
            </a:r>
            <a:r>
              <a:rPr lang="en-US" sz="3200" dirty="0" smtClean="0"/>
              <a:t> </a:t>
            </a:r>
          </a:p>
          <a:p>
            <a:pPr marL="0" indent="0">
              <a:buNone/>
            </a:pPr>
            <a:endParaRPr lang="en-US" dirty="0"/>
          </a:p>
          <a:p>
            <a:pPr marL="0" indent="0">
              <a:buNone/>
            </a:pPr>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June 1, 2015</a:t>
            </a:r>
            <a:endParaRPr lang="en-CA"/>
          </a:p>
        </p:txBody>
      </p:sp>
      <p:sp>
        <p:nvSpPr>
          <p:cNvPr id="5" name="Slide Number Placeholder 4"/>
          <p:cNvSpPr>
            <a:spLocks noGrp="1"/>
          </p:cNvSpPr>
          <p:nvPr>
            <p:ph type="sldNum" sz="quarter" idx="12"/>
          </p:nvPr>
        </p:nvSpPr>
        <p:spPr/>
        <p:txBody>
          <a:bodyPr/>
          <a:lstStyle/>
          <a:p>
            <a:pPr>
              <a:defRPr/>
            </a:pPr>
            <a:fld id="{E142843C-CFEA-465C-B060-9336A325AA79}" type="slidenum">
              <a:rPr lang="en-CA" smtClean="0"/>
              <a:pPr>
                <a:defRPr/>
              </a:pPr>
              <a:t>2</a:t>
            </a:fld>
            <a:endParaRPr lang="en-CA"/>
          </a:p>
        </p:txBody>
      </p:sp>
    </p:spTree>
    <p:extLst>
      <p:ext uri="{BB962C8B-B14F-4D97-AF65-F5344CB8AC3E}">
        <p14:creationId xmlns:p14="http://schemas.microsoft.com/office/powerpoint/2010/main" val="3233736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mn-lt"/>
              </a:rPr>
              <a:t>Different Levels of Learning</a:t>
            </a:r>
            <a:endParaRPr lang="en-US" sz="4400" dirty="0">
              <a:latin typeface="+mn-lt"/>
            </a:endParaRPr>
          </a:p>
        </p:txBody>
      </p:sp>
      <p:sp>
        <p:nvSpPr>
          <p:cNvPr id="3" name="Content Placeholder 2"/>
          <p:cNvSpPr>
            <a:spLocks noGrp="1"/>
          </p:cNvSpPr>
          <p:nvPr>
            <p:ph idx="1"/>
          </p:nvPr>
        </p:nvSpPr>
        <p:spPr>
          <a:xfrm>
            <a:off x="457200" y="1772816"/>
            <a:ext cx="8229600" cy="4704184"/>
          </a:xfrm>
        </p:spPr>
        <p:txBody>
          <a:bodyPr/>
          <a:lstStyle/>
          <a:p>
            <a:r>
              <a:rPr lang="en-US" dirty="0" smtClean="0"/>
              <a:t>Learners must be able to do/know things on lower levels before can do/know things at higher levels</a:t>
            </a:r>
          </a:p>
          <a:p>
            <a:pPr lvl="1"/>
            <a:r>
              <a:rPr lang="en-US" dirty="0" smtClean="0"/>
              <a:t>Cumulative, hierarchy</a:t>
            </a:r>
          </a:p>
          <a:p>
            <a:r>
              <a:rPr lang="en-US" dirty="0" smtClean="0"/>
              <a:t>Example verbs for use in DACUM/course profile chart</a:t>
            </a:r>
          </a:p>
          <a:p>
            <a:pPr lvl="1"/>
            <a:r>
              <a:rPr lang="en-US" dirty="0" smtClean="0"/>
              <a:t>“Cheat sheet” for writing learning objectives</a:t>
            </a:r>
            <a:endParaRPr lang="en-US" dirty="0"/>
          </a:p>
        </p:txBody>
      </p:sp>
      <p:sp>
        <p:nvSpPr>
          <p:cNvPr id="4" name="Date Placeholder 3"/>
          <p:cNvSpPr>
            <a:spLocks noGrp="1"/>
          </p:cNvSpPr>
          <p:nvPr>
            <p:ph type="dt" sz="half" idx="10"/>
          </p:nvPr>
        </p:nvSpPr>
        <p:spPr/>
        <p:txBody>
          <a:bodyPr/>
          <a:lstStyle/>
          <a:p>
            <a:pPr>
              <a:defRPr/>
            </a:pPr>
            <a:r>
              <a:rPr lang="en-US" smtClean="0"/>
              <a:t>June 1, 2015</a:t>
            </a:r>
            <a:endParaRPr lang="en-CA"/>
          </a:p>
        </p:txBody>
      </p:sp>
      <p:sp>
        <p:nvSpPr>
          <p:cNvPr id="5" name="Slide Number Placeholder 4"/>
          <p:cNvSpPr>
            <a:spLocks noGrp="1"/>
          </p:cNvSpPr>
          <p:nvPr>
            <p:ph type="sldNum" sz="quarter" idx="12"/>
          </p:nvPr>
        </p:nvSpPr>
        <p:spPr/>
        <p:txBody>
          <a:bodyPr/>
          <a:lstStyle/>
          <a:p>
            <a:pPr>
              <a:defRPr/>
            </a:pPr>
            <a:fld id="{E142843C-CFEA-465C-B060-9336A325AA79}" type="slidenum">
              <a:rPr lang="en-CA" smtClean="0"/>
              <a:pPr>
                <a:defRPr/>
              </a:pPr>
              <a:t>20</a:t>
            </a:fld>
            <a:endParaRPr lang="en-CA"/>
          </a:p>
        </p:txBody>
      </p:sp>
    </p:spTree>
    <p:extLst>
      <p:ext uri="{BB962C8B-B14F-4D97-AF65-F5344CB8AC3E}">
        <p14:creationId xmlns:p14="http://schemas.microsoft.com/office/powerpoint/2010/main" val="392295397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Driving a car</a:t>
            </a:r>
            <a:endParaRPr lang="en-US" dirty="0"/>
          </a:p>
        </p:txBody>
      </p:sp>
      <p:sp>
        <p:nvSpPr>
          <p:cNvPr id="3" name="Content Placeholder 2"/>
          <p:cNvSpPr>
            <a:spLocks noGrp="1"/>
          </p:cNvSpPr>
          <p:nvPr>
            <p:ph idx="1"/>
          </p:nvPr>
        </p:nvSpPr>
        <p:spPr/>
        <p:txBody>
          <a:bodyPr>
            <a:normAutofit/>
          </a:bodyPr>
          <a:lstStyle/>
          <a:p>
            <a:r>
              <a:rPr lang="en-US" sz="2800" dirty="0" smtClean="0"/>
              <a:t>In your groups, go back to your DACUM</a:t>
            </a:r>
          </a:p>
          <a:p>
            <a:pPr marL="0" indent="0">
              <a:buNone/>
            </a:pPr>
            <a:endParaRPr lang="en-US" sz="2800" dirty="0" smtClean="0"/>
          </a:p>
          <a:p>
            <a:r>
              <a:rPr lang="en-CA" sz="2800" dirty="0"/>
              <a:t>C</a:t>
            </a:r>
            <a:r>
              <a:rPr lang="en-CA" sz="2800" dirty="0" smtClean="0"/>
              <a:t>hoose </a:t>
            </a:r>
            <a:r>
              <a:rPr lang="en-CA" sz="2800" b="1" dirty="0"/>
              <a:t>one course goal </a:t>
            </a:r>
            <a:r>
              <a:rPr lang="en-CA" sz="2800" b="1" dirty="0" smtClean="0"/>
              <a:t>and 2</a:t>
            </a:r>
            <a:r>
              <a:rPr lang="en-CA" sz="2800" b="1" dirty="0"/>
              <a:t>-3 of its related learning objectives </a:t>
            </a:r>
            <a:endParaRPr lang="en-CA" sz="2800" b="1" dirty="0" smtClean="0"/>
          </a:p>
          <a:p>
            <a:pPr lvl="1"/>
            <a:r>
              <a:rPr lang="en-CA" sz="2800" dirty="0" smtClean="0"/>
              <a:t>Using Bloom’s taxonomy, write out 2 or 3 learning objectives (on post-its)</a:t>
            </a:r>
          </a:p>
          <a:p>
            <a:pPr marL="548640" lvl="2" indent="0">
              <a:buNone/>
            </a:pPr>
            <a:endParaRPr lang="en-US" sz="2600" dirty="0"/>
          </a:p>
        </p:txBody>
      </p:sp>
      <p:sp>
        <p:nvSpPr>
          <p:cNvPr id="4" name="Date Placeholder 3"/>
          <p:cNvSpPr>
            <a:spLocks noGrp="1"/>
          </p:cNvSpPr>
          <p:nvPr>
            <p:ph type="dt" sz="half" idx="10"/>
          </p:nvPr>
        </p:nvSpPr>
        <p:spPr/>
        <p:txBody>
          <a:bodyPr/>
          <a:lstStyle/>
          <a:p>
            <a:pPr>
              <a:defRPr/>
            </a:pPr>
            <a:r>
              <a:rPr lang="en-US" smtClean="0"/>
              <a:t>June 1, 2015</a:t>
            </a:r>
            <a:endParaRPr lang="en-CA"/>
          </a:p>
        </p:txBody>
      </p:sp>
      <p:sp>
        <p:nvSpPr>
          <p:cNvPr id="5" name="Slide Number Placeholder 4"/>
          <p:cNvSpPr>
            <a:spLocks noGrp="1"/>
          </p:cNvSpPr>
          <p:nvPr>
            <p:ph type="sldNum" sz="quarter" idx="12"/>
          </p:nvPr>
        </p:nvSpPr>
        <p:spPr/>
        <p:txBody>
          <a:bodyPr/>
          <a:lstStyle/>
          <a:p>
            <a:pPr>
              <a:defRPr/>
            </a:pPr>
            <a:fld id="{E142843C-CFEA-465C-B060-9336A325AA79}" type="slidenum">
              <a:rPr lang="en-CA" smtClean="0"/>
              <a:pPr>
                <a:defRPr/>
              </a:pPr>
              <a:t>21</a:t>
            </a:fld>
            <a:endParaRPr lang="en-CA"/>
          </a:p>
        </p:txBody>
      </p:sp>
    </p:spTree>
    <p:extLst>
      <p:ext uri="{BB962C8B-B14F-4D97-AF65-F5344CB8AC3E}">
        <p14:creationId xmlns:p14="http://schemas.microsoft.com/office/powerpoint/2010/main" val="127180347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pPr marL="0" indent="0">
              <a:buNone/>
            </a:pPr>
            <a:r>
              <a:rPr lang="en-US" sz="3600" dirty="0"/>
              <a:t>Learning objectives articulate the knowledge, skills and/or attitudes you want students to acquire by the end of the </a:t>
            </a:r>
            <a:r>
              <a:rPr lang="en-US" sz="3600" dirty="0" smtClean="0"/>
              <a:t>class or </a:t>
            </a:r>
            <a:r>
              <a:rPr lang="en-US" sz="3600" dirty="0"/>
              <a:t>after completing a specific </a:t>
            </a:r>
            <a:r>
              <a:rPr lang="en-US" sz="3600" dirty="0" smtClean="0"/>
              <a:t>assignment</a:t>
            </a:r>
          </a:p>
          <a:p>
            <a:pPr marL="0" indent="0">
              <a:buNone/>
            </a:pPr>
            <a:endParaRPr lang="en-US" sz="3600" dirty="0"/>
          </a:p>
          <a:p>
            <a:pPr marL="0" indent="0">
              <a:buNone/>
            </a:pPr>
            <a:r>
              <a:rPr lang="en-US" sz="3600" dirty="0" smtClean="0"/>
              <a:t>“What will the learners be able to do/ know/feel by the end of this session?”</a:t>
            </a:r>
          </a:p>
          <a:p>
            <a:pPr marL="0" indent="0">
              <a:buNone/>
            </a:pPr>
            <a:endParaRPr lang="en-US" dirty="0" smtClean="0"/>
          </a:p>
        </p:txBody>
      </p:sp>
      <p:sp>
        <p:nvSpPr>
          <p:cNvPr id="4" name="Date Placeholder 3"/>
          <p:cNvSpPr>
            <a:spLocks noGrp="1"/>
          </p:cNvSpPr>
          <p:nvPr>
            <p:ph type="dt" sz="half" idx="10"/>
          </p:nvPr>
        </p:nvSpPr>
        <p:spPr/>
        <p:txBody>
          <a:bodyPr/>
          <a:lstStyle/>
          <a:p>
            <a:pPr>
              <a:defRPr/>
            </a:pPr>
            <a:r>
              <a:rPr lang="en-US" smtClean="0"/>
              <a:t>June 1, 2015</a:t>
            </a:r>
            <a:endParaRPr lang="en-CA"/>
          </a:p>
        </p:txBody>
      </p:sp>
      <p:sp>
        <p:nvSpPr>
          <p:cNvPr id="5" name="Slide Number Placeholder 4"/>
          <p:cNvSpPr>
            <a:spLocks noGrp="1"/>
          </p:cNvSpPr>
          <p:nvPr>
            <p:ph type="sldNum" sz="quarter" idx="12"/>
          </p:nvPr>
        </p:nvSpPr>
        <p:spPr/>
        <p:txBody>
          <a:bodyPr/>
          <a:lstStyle/>
          <a:p>
            <a:pPr>
              <a:defRPr/>
            </a:pPr>
            <a:fld id="{E142843C-CFEA-465C-B060-9336A325AA79}" type="slidenum">
              <a:rPr lang="en-CA" smtClean="0"/>
              <a:pPr>
                <a:defRPr/>
              </a:pPr>
              <a:t>22</a:t>
            </a:fld>
            <a:endParaRPr lang="en-CA"/>
          </a:p>
        </p:txBody>
      </p:sp>
    </p:spTree>
    <p:extLst>
      <p:ext uri="{BB962C8B-B14F-4D97-AF65-F5344CB8AC3E}">
        <p14:creationId xmlns:p14="http://schemas.microsoft.com/office/powerpoint/2010/main" val="234834408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Verbs to Avoid</a:t>
            </a:r>
            <a:endParaRPr lang="en-US" dirty="0">
              <a:latin typeface="+mn-lt"/>
            </a:endParaRPr>
          </a:p>
        </p:txBody>
      </p:sp>
      <p:sp>
        <p:nvSpPr>
          <p:cNvPr id="3" name="Content Placeholder 2"/>
          <p:cNvSpPr>
            <a:spLocks noGrp="1"/>
          </p:cNvSpPr>
          <p:nvPr>
            <p:ph idx="1"/>
          </p:nvPr>
        </p:nvSpPr>
        <p:spPr>
          <a:xfrm>
            <a:off x="611560" y="1412776"/>
            <a:ext cx="8003232" cy="2116832"/>
          </a:xfrm>
        </p:spPr>
        <p:txBody>
          <a:bodyPr/>
          <a:lstStyle/>
          <a:p>
            <a:pPr lvl="1" algn="ctr"/>
            <a:r>
              <a:rPr lang="en-US" sz="3600" dirty="0" smtClean="0"/>
              <a:t>Understand</a:t>
            </a:r>
          </a:p>
          <a:p>
            <a:pPr lvl="1" algn="ctr"/>
            <a:r>
              <a:rPr lang="en-US" sz="3600" dirty="0" smtClean="0"/>
              <a:t>Know</a:t>
            </a:r>
          </a:p>
          <a:p>
            <a:pPr lvl="1" algn="ctr"/>
            <a:r>
              <a:rPr lang="en-US" sz="3600" dirty="0" smtClean="0"/>
              <a:t>Learn</a:t>
            </a:r>
          </a:p>
          <a:p>
            <a:endParaRPr lang="en-US" b="1" dirty="0" smtClean="0"/>
          </a:p>
          <a:p>
            <a:endParaRPr lang="en-US" b="1" dirty="0"/>
          </a:p>
          <a:p>
            <a:endParaRPr lang="en-US" dirty="0"/>
          </a:p>
        </p:txBody>
      </p:sp>
      <p:sp>
        <p:nvSpPr>
          <p:cNvPr id="4" name="Date Placeholder 3"/>
          <p:cNvSpPr>
            <a:spLocks noGrp="1"/>
          </p:cNvSpPr>
          <p:nvPr>
            <p:ph type="dt" sz="half" idx="10"/>
          </p:nvPr>
        </p:nvSpPr>
        <p:spPr/>
        <p:txBody>
          <a:bodyPr/>
          <a:lstStyle/>
          <a:p>
            <a:pPr>
              <a:defRPr/>
            </a:pPr>
            <a:r>
              <a:rPr lang="en-US" smtClean="0"/>
              <a:t>June 1, 2015</a:t>
            </a:r>
            <a:endParaRPr lang="en-CA"/>
          </a:p>
        </p:txBody>
      </p:sp>
      <p:sp>
        <p:nvSpPr>
          <p:cNvPr id="5" name="Slide Number Placeholder 4"/>
          <p:cNvSpPr>
            <a:spLocks noGrp="1"/>
          </p:cNvSpPr>
          <p:nvPr>
            <p:ph type="sldNum" sz="quarter" idx="12"/>
          </p:nvPr>
        </p:nvSpPr>
        <p:spPr/>
        <p:txBody>
          <a:bodyPr/>
          <a:lstStyle/>
          <a:p>
            <a:pPr>
              <a:defRPr/>
            </a:pPr>
            <a:fld id="{E142843C-CFEA-465C-B060-9336A325AA79}" type="slidenum">
              <a:rPr lang="en-CA" smtClean="0"/>
              <a:pPr>
                <a:defRPr/>
              </a:pPr>
              <a:t>23</a:t>
            </a:fld>
            <a:endParaRPr lang="en-CA"/>
          </a:p>
        </p:txBody>
      </p:sp>
      <p:sp>
        <p:nvSpPr>
          <p:cNvPr id="6" name="TextBox 5"/>
          <p:cNvSpPr txBox="1"/>
          <p:nvPr/>
        </p:nvSpPr>
        <p:spPr>
          <a:xfrm>
            <a:off x="539552" y="3789040"/>
            <a:ext cx="8208912" cy="1846659"/>
          </a:xfrm>
          <a:prstGeom prst="rect">
            <a:avLst/>
          </a:prstGeom>
          <a:noFill/>
        </p:spPr>
        <p:txBody>
          <a:bodyPr wrap="square" rtlCol="0">
            <a:spAutoFit/>
          </a:bodyPr>
          <a:lstStyle/>
          <a:p>
            <a:pPr marL="0" indent="0">
              <a:buNone/>
            </a:pPr>
            <a:r>
              <a:rPr lang="en-US" sz="2400" b="1" dirty="0"/>
              <a:t>Why do we want to avoid using these</a:t>
            </a:r>
            <a:r>
              <a:rPr lang="en-US" sz="2400" b="1" dirty="0" smtClean="0"/>
              <a:t>?</a:t>
            </a:r>
          </a:p>
          <a:p>
            <a:pPr marL="0" indent="0">
              <a:buNone/>
            </a:pPr>
            <a:endParaRPr lang="en-US" sz="2400" b="1" dirty="0"/>
          </a:p>
          <a:p>
            <a:pPr marL="0" indent="0">
              <a:buNone/>
            </a:pPr>
            <a:r>
              <a:rPr lang="en-US" sz="2400" b="1" dirty="0" smtClean="0"/>
              <a:t>Because….</a:t>
            </a:r>
            <a:r>
              <a:rPr lang="en-CA" sz="2400" dirty="0" smtClean="0"/>
              <a:t>Objectives </a:t>
            </a:r>
            <a:r>
              <a:rPr lang="en-CA" sz="2400" dirty="0"/>
              <a:t>should be: specific, measurable, observable, </a:t>
            </a:r>
            <a:r>
              <a:rPr lang="en-US" sz="2400" dirty="0"/>
              <a:t>achievable, realistic, clear</a:t>
            </a:r>
          </a:p>
          <a:p>
            <a:endParaRPr lang="en-US" dirty="0"/>
          </a:p>
        </p:txBody>
      </p:sp>
    </p:spTree>
    <p:extLst>
      <p:ext uri="{BB962C8B-B14F-4D97-AF65-F5344CB8AC3E}">
        <p14:creationId xmlns:p14="http://schemas.microsoft.com/office/powerpoint/2010/main" val="221675837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Driving a car</a:t>
            </a:r>
            <a:endParaRPr lang="en-US" dirty="0"/>
          </a:p>
        </p:txBody>
      </p:sp>
      <p:sp>
        <p:nvSpPr>
          <p:cNvPr id="3" name="Content Placeholder 2"/>
          <p:cNvSpPr>
            <a:spLocks noGrp="1"/>
          </p:cNvSpPr>
          <p:nvPr>
            <p:ph idx="1"/>
          </p:nvPr>
        </p:nvSpPr>
        <p:spPr/>
        <p:txBody>
          <a:bodyPr>
            <a:normAutofit/>
          </a:bodyPr>
          <a:lstStyle/>
          <a:p>
            <a:r>
              <a:rPr lang="en-US" sz="2800" dirty="0" smtClean="0"/>
              <a:t>In your groups, go back to your DACUM</a:t>
            </a:r>
          </a:p>
          <a:p>
            <a:r>
              <a:rPr lang="en-CA" sz="2800" dirty="0"/>
              <a:t>C</a:t>
            </a:r>
            <a:r>
              <a:rPr lang="en-CA" sz="2800" dirty="0" smtClean="0"/>
              <a:t>hoose </a:t>
            </a:r>
            <a:r>
              <a:rPr lang="en-CA" sz="2800" b="1" dirty="0"/>
              <a:t>one course goal </a:t>
            </a:r>
            <a:r>
              <a:rPr lang="en-CA" sz="2800" b="1" dirty="0" smtClean="0"/>
              <a:t>and 2</a:t>
            </a:r>
            <a:r>
              <a:rPr lang="en-CA" sz="2800" b="1" dirty="0"/>
              <a:t>-3 of its related learning objectives </a:t>
            </a:r>
            <a:endParaRPr lang="en-CA" sz="2800" b="1" dirty="0" smtClean="0"/>
          </a:p>
          <a:p>
            <a:pPr lvl="1"/>
            <a:r>
              <a:rPr lang="en-CA" sz="2800" dirty="0" smtClean="0"/>
              <a:t>Using Bloom’s taxonomy, write out 2 or 3 learning objectives (on post-its)</a:t>
            </a:r>
          </a:p>
          <a:p>
            <a:pPr lvl="2"/>
            <a:r>
              <a:rPr lang="en-CA" sz="2400" dirty="0" smtClean="0"/>
              <a:t>Learning centered, </a:t>
            </a:r>
            <a:r>
              <a:rPr lang="en-CA" sz="2400" dirty="0"/>
              <a:t>specific, measurable, observable, </a:t>
            </a:r>
            <a:r>
              <a:rPr lang="en-US" sz="2400" dirty="0"/>
              <a:t>achievable, realistic, clear</a:t>
            </a:r>
          </a:p>
          <a:p>
            <a:pPr lvl="2"/>
            <a:endParaRPr lang="en-US" sz="2600" dirty="0"/>
          </a:p>
        </p:txBody>
      </p:sp>
      <p:sp>
        <p:nvSpPr>
          <p:cNvPr id="4" name="Date Placeholder 3"/>
          <p:cNvSpPr>
            <a:spLocks noGrp="1"/>
          </p:cNvSpPr>
          <p:nvPr>
            <p:ph type="dt" sz="half" idx="10"/>
          </p:nvPr>
        </p:nvSpPr>
        <p:spPr/>
        <p:txBody>
          <a:bodyPr/>
          <a:lstStyle/>
          <a:p>
            <a:pPr>
              <a:defRPr/>
            </a:pPr>
            <a:r>
              <a:rPr lang="en-US" smtClean="0"/>
              <a:t>June 1, 2015</a:t>
            </a:r>
            <a:endParaRPr lang="en-CA"/>
          </a:p>
        </p:txBody>
      </p:sp>
      <p:sp>
        <p:nvSpPr>
          <p:cNvPr id="5" name="Slide Number Placeholder 4"/>
          <p:cNvSpPr>
            <a:spLocks noGrp="1"/>
          </p:cNvSpPr>
          <p:nvPr>
            <p:ph type="sldNum" sz="quarter" idx="12"/>
          </p:nvPr>
        </p:nvSpPr>
        <p:spPr/>
        <p:txBody>
          <a:bodyPr/>
          <a:lstStyle/>
          <a:p>
            <a:pPr>
              <a:defRPr/>
            </a:pPr>
            <a:fld id="{E142843C-CFEA-465C-B060-9336A325AA79}" type="slidenum">
              <a:rPr lang="en-CA" smtClean="0"/>
              <a:pPr>
                <a:defRPr/>
              </a:pPr>
              <a:t>24</a:t>
            </a:fld>
            <a:endParaRPr lang="en-CA"/>
          </a:p>
        </p:txBody>
      </p:sp>
    </p:spTree>
    <p:extLst>
      <p:ext uri="{BB962C8B-B14F-4D97-AF65-F5344CB8AC3E}">
        <p14:creationId xmlns:p14="http://schemas.microsoft.com/office/powerpoint/2010/main" val="236569981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67408"/>
          </a:xfrm>
        </p:spPr>
        <p:txBody>
          <a:bodyPr>
            <a:normAutofit fontScale="90000"/>
          </a:bodyPr>
          <a:lstStyle/>
          <a:p>
            <a:r>
              <a:rPr lang="en-US" sz="4400" dirty="0" smtClean="0">
                <a:latin typeface="+mn-lt"/>
              </a:rPr>
              <a:t>Using Course Goals &amp; Learning Objectives</a:t>
            </a:r>
            <a:endParaRPr lang="en-US" sz="4400" dirty="0">
              <a:latin typeface="+mn-lt"/>
            </a:endParaRPr>
          </a:p>
        </p:txBody>
      </p:sp>
      <p:sp>
        <p:nvSpPr>
          <p:cNvPr id="3" name="Content Placeholder 2"/>
          <p:cNvSpPr>
            <a:spLocks noGrp="1"/>
          </p:cNvSpPr>
          <p:nvPr>
            <p:ph idx="1"/>
          </p:nvPr>
        </p:nvSpPr>
        <p:spPr>
          <a:xfrm>
            <a:off x="457200" y="1916832"/>
            <a:ext cx="8229600" cy="4560168"/>
          </a:xfrm>
        </p:spPr>
        <p:txBody>
          <a:bodyPr/>
          <a:lstStyle/>
          <a:p>
            <a:r>
              <a:rPr lang="en-US" dirty="0" smtClean="0"/>
              <a:t>What do we “do” with learning objectives (as instructors)?</a:t>
            </a:r>
          </a:p>
          <a:p>
            <a:pPr lvl="1"/>
            <a:r>
              <a:rPr lang="en-US" dirty="0" smtClean="0"/>
              <a:t>Plan</a:t>
            </a:r>
          </a:p>
          <a:p>
            <a:pPr lvl="1"/>
            <a:r>
              <a:rPr lang="en-US" dirty="0" smtClean="0"/>
              <a:t>Teach</a:t>
            </a:r>
          </a:p>
          <a:p>
            <a:pPr lvl="1"/>
            <a:r>
              <a:rPr lang="en-US" dirty="0" smtClean="0"/>
              <a:t>Evaluate</a:t>
            </a:r>
          </a:p>
          <a:p>
            <a:r>
              <a:rPr lang="en-US" dirty="0" smtClean="0"/>
              <a:t>Once we have course goals &amp; learning objectives, have foundation </a:t>
            </a:r>
            <a:r>
              <a:rPr lang="en-US" b="1" dirty="0" smtClean="0"/>
              <a:t>to write lesson plans</a:t>
            </a:r>
            <a:r>
              <a:rPr lang="en-US" dirty="0" smtClean="0"/>
              <a:t>, select </a:t>
            </a:r>
            <a:r>
              <a:rPr lang="en-US" b="1" dirty="0" smtClean="0"/>
              <a:t>teaching strategies and learning activities</a:t>
            </a:r>
            <a:r>
              <a:rPr lang="en-US" dirty="0" smtClean="0"/>
              <a:t>, consider </a:t>
            </a:r>
            <a:r>
              <a:rPr lang="en-US" b="1" dirty="0" smtClean="0"/>
              <a:t>assessment</a:t>
            </a:r>
            <a:endParaRPr lang="en-US" dirty="0"/>
          </a:p>
        </p:txBody>
      </p:sp>
      <p:sp>
        <p:nvSpPr>
          <p:cNvPr id="4" name="Date Placeholder 3"/>
          <p:cNvSpPr>
            <a:spLocks noGrp="1"/>
          </p:cNvSpPr>
          <p:nvPr>
            <p:ph type="dt" sz="half" idx="10"/>
          </p:nvPr>
        </p:nvSpPr>
        <p:spPr/>
        <p:txBody>
          <a:bodyPr/>
          <a:lstStyle/>
          <a:p>
            <a:pPr>
              <a:defRPr/>
            </a:pPr>
            <a:r>
              <a:rPr lang="en-US" smtClean="0"/>
              <a:t>June 1, 2015</a:t>
            </a:r>
            <a:endParaRPr lang="en-CA"/>
          </a:p>
        </p:txBody>
      </p:sp>
      <p:sp>
        <p:nvSpPr>
          <p:cNvPr id="5" name="Slide Number Placeholder 4"/>
          <p:cNvSpPr>
            <a:spLocks noGrp="1"/>
          </p:cNvSpPr>
          <p:nvPr>
            <p:ph type="sldNum" sz="quarter" idx="12"/>
          </p:nvPr>
        </p:nvSpPr>
        <p:spPr/>
        <p:txBody>
          <a:bodyPr/>
          <a:lstStyle/>
          <a:p>
            <a:pPr>
              <a:defRPr/>
            </a:pPr>
            <a:fld id="{E142843C-CFEA-465C-B060-9336A325AA79}" type="slidenum">
              <a:rPr lang="en-CA" smtClean="0"/>
              <a:pPr>
                <a:defRPr/>
              </a:pPr>
              <a:t>25</a:t>
            </a:fld>
            <a:endParaRPr lang="en-CA"/>
          </a:p>
        </p:txBody>
      </p:sp>
    </p:spTree>
    <p:extLst>
      <p:ext uri="{BB962C8B-B14F-4D97-AF65-F5344CB8AC3E}">
        <p14:creationId xmlns:p14="http://schemas.microsoft.com/office/powerpoint/2010/main" val="178774540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Process Considerations</a:t>
            </a:r>
            <a:endParaRPr lang="en-US" dirty="0">
              <a:latin typeface="+mn-lt"/>
            </a:endParaRPr>
          </a:p>
        </p:txBody>
      </p:sp>
      <p:sp>
        <p:nvSpPr>
          <p:cNvPr id="3" name="Content Placeholder 2"/>
          <p:cNvSpPr>
            <a:spLocks noGrp="1"/>
          </p:cNvSpPr>
          <p:nvPr>
            <p:ph idx="1"/>
          </p:nvPr>
        </p:nvSpPr>
        <p:spPr/>
        <p:txBody>
          <a:bodyPr/>
          <a:lstStyle/>
          <a:p>
            <a:r>
              <a:rPr lang="en-US" sz="2800" dirty="0" smtClean="0"/>
              <a:t>Each learning objective = approx. 30-60 </a:t>
            </a:r>
            <a:r>
              <a:rPr lang="en-US" sz="2800" dirty="0" err="1" smtClean="0"/>
              <a:t>mins</a:t>
            </a:r>
            <a:r>
              <a:rPr lang="en-US" sz="2800" dirty="0" smtClean="0"/>
              <a:t> of instruction</a:t>
            </a:r>
          </a:p>
          <a:p>
            <a:r>
              <a:rPr lang="en-US" sz="2800" dirty="0"/>
              <a:t>Recommend keeping a course design journal</a:t>
            </a:r>
          </a:p>
          <a:p>
            <a:pPr lvl="1"/>
            <a:r>
              <a:rPr lang="en-US" sz="2800" dirty="0"/>
              <a:t>Log what changes you made and </a:t>
            </a:r>
            <a:r>
              <a:rPr lang="en-US" sz="2800" i="1" dirty="0"/>
              <a:t>why</a:t>
            </a:r>
          </a:p>
          <a:p>
            <a:r>
              <a:rPr lang="en-US" sz="2800" dirty="0" smtClean="0"/>
              <a:t>Each time use DACUM, add/subtract elements</a:t>
            </a:r>
          </a:p>
          <a:p>
            <a:pPr marL="0" indent="0">
              <a:buNone/>
            </a:pPr>
            <a:endParaRPr lang="en-US" u="sng" dirty="0"/>
          </a:p>
        </p:txBody>
      </p:sp>
      <p:sp>
        <p:nvSpPr>
          <p:cNvPr id="4" name="Date Placeholder 3"/>
          <p:cNvSpPr>
            <a:spLocks noGrp="1"/>
          </p:cNvSpPr>
          <p:nvPr>
            <p:ph type="dt" sz="half" idx="10"/>
          </p:nvPr>
        </p:nvSpPr>
        <p:spPr/>
        <p:txBody>
          <a:bodyPr/>
          <a:lstStyle/>
          <a:p>
            <a:pPr>
              <a:defRPr/>
            </a:pPr>
            <a:r>
              <a:rPr lang="en-US" smtClean="0"/>
              <a:t>June 1, 2015</a:t>
            </a:r>
            <a:endParaRPr lang="en-CA"/>
          </a:p>
        </p:txBody>
      </p:sp>
      <p:sp>
        <p:nvSpPr>
          <p:cNvPr id="5" name="Slide Number Placeholder 4"/>
          <p:cNvSpPr>
            <a:spLocks noGrp="1"/>
          </p:cNvSpPr>
          <p:nvPr>
            <p:ph type="sldNum" sz="quarter" idx="12"/>
          </p:nvPr>
        </p:nvSpPr>
        <p:spPr/>
        <p:txBody>
          <a:bodyPr/>
          <a:lstStyle/>
          <a:p>
            <a:pPr>
              <a:defRPr/>
            </a:pPr>
            <a:fld id="{E142843C-CFEA-465C-B060-9336A325AA79}" type="slidenum">
              <a:rPr lang="en-CA" smtClean="0"/>
              <a:pPr>
                <a:defRPr/>
              </a:pPr>
              <a:t>26</a:t>
            </a:fld>
            <a:endParaRPr lang="en-CA"/>
          </a:p>
        </p:txBody>
      </p:sp>
    </p:spTree>
    <p:extLst>
      <p:ext uri="{BB962C8B-B14F-4D97-AF65-F5344CB8AC3E}">
        <p14:creationId xmlns:p14="http://schemas.microsoft.com/office/powerpoint/2010/main" val="303566653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229600" cy="1143000"/>
          </a:xfrm>
        </p:spPr>
        <p:txBody>
          <a:bodyPr rtlCol="0">
            <a:normAutofit/>
          </a:bodyPr>
          <a:lstStyle/>
          <a:p>
            <a:pPr eaLnBrk="1" fontAlgn="auto" hangingPunct="1">
              <a:spcAft>
                <a:spcPts val="0"/>
              </a:spcAft>
              <a:defRPr/>
            </a:pPr>
            <a:r>
              <a:rPr lang="en-CA" dirty="0" smtClean="0">
                <a:latin typeface="Arial"/>
                <a:cs typeface="Arial"/>
              </a:rPr>
              <a:t>Choices for Applying Your Learning</a:t>
            </a:r>
          </a:p>
        </p:txBody>
      </p:sp>
      <p:sp>
        <p:nvSpPr>
          <p:cNvPr id="15363" name="Content Placeholder 2"/>
          <p:cNvSpPr>
            <a:spLocks noGrp="1"/>
          </p:cNvSpPr>
          <p:nvPr>
            <p:ph idx="1"/>
          </p:nvPr>
        </p:nvSpPr>
        <p:spPr>
          <a:xfrm>
            <a:off x="395536" y="1988840"/>
            <a:ext cx="8229600" cy="3786188"/>
          </a:xfrm>
        </p:spPr>
        <p:txBody>
          <a:bodyPr>
            <a:normAutofit fontScale="92500" lnSpcReduction="10000"/>
          </a:bodyPr>
          <a:lstStyle/>
          <a:p>
            <a:pPr marL="0" indent="0" eaLnBrk="1" hangingPunct="1">
              <a:buNone/>
            </a:pPr>
            <a:r>
              <a:rPr lang="en-CA" b="1" dirty="0" smtClean="0">
                <a:latin typeface="Arial"/>
                <a:cs typeface="Arial"/>
              </a:rPr>
              <a:t>If you are building a course from scratch</a:t>
            </a:r>
          </a:p>
          <a:p>
            <a:pPr lvl="1" eaLnBrk="1" hangingPunct="1">
              <a:buFont typeface="Arial"/>
              <a:buChar char="•"/>
            </a:pPr>
            <a:r>
              <a:rPr lang="en-CA" sz="2400" dirty="0" smtClean="0">
                <a:latin typeface="Arial"/>
                <a:cs typeface="Arial"/>
              </a:rPr>
              <a:t>Start working on your course profile/ DACUM</a:t>
            </a:r>
          </a:p>
          <a:p>
            <a:pPr marL="0" indent="0" eaLnBrk="1" hangingPunct="1">
              <a:buNone/>
            </a:pPr>
            <a:endParaRPr lang="en-CA" b="1" dirty="0" smtClean="0">
              <a:latin typeface="Arial"/>
              <a:cs typeface="Arial"/>
            </a:endParaRPr>
          </a:p>
          <a:p>
            <a:pPr marL="0" indent="0" eaLnBrk="1" hangingPunct="1">
              <a:buNone/>
            </a:pPr>
            <a:r>
              <a:rPr lang="en-CA" b="1" dirty="0" smtClean="0">
                <a:latin typeface="Arial"/>
                <a:cs typeface="Arial"/>
              </a:rPr>
              <a:t>If you are re-working a course</a:t>
            </a:r>
            <a:r>
              <a:rPr lang="en-CA" i="1" dirty="0" smtClean="0">
                <a:latin typeface="Arial"/>
                <a:cs typeface="Arial"/>
              </a:rPr>
              <a:t>, </a:t>
            </a:r>
            <a:r>
              <a:rPr lang="en-CA" dirty="0" smtClean="0">
                <a:latin typeface="Arial"/>
                <a:cs typeface="Arial"/>
              </a:rPr>
              <a:t>&amp; </a:t>
            </a:r>
            <a:r>
              <a:rPr lang="en-CA" sz="2400" dirty="0" smtClean="0">
                <a:solidFill>
                  <a:srgbClr val="0000FF"/>
                </a:solidFill>
                <a:latin typeface="Arial"/>
                <a:cs typeface="Arial"/>
              </a:rPr>
              <a:t>you do not have </a:t>
            </a:r>
            <a:r>
              <a:rPr lang="en-CA" sz="2400" dirty="0" smtClean="0">
                <a:latin typeface="Arial"/>
                <a:cs typeface="Arial"/>
              </a:rPr>
              <a:t>explicit course goals &amp; learning objectives for your course</a:t>
            </a:r>
          </a:p>
          <a:p>
            <a:pPr lvl="2" eaLnBrk="1" hangingPunct="1">
              <a:buFont typeface="Arial" charset="0"/>
              <a:buChar char="•"/>
            </a:pPr>
            <a:r>
              <a:rPr lang="en-CA" sz="2400" dirty="0" smtClean="0">
                <a:latin typeface="Arial"/>
                <a:cs typeface="Arial"/>
              </a:rPr>
              <a:t>Start working on your course profile/ DACUM</a:t>
            </a:r>
          </a:p>
          <a:p>
            <a:pPr marL="548640" lvl="2" indent="0" eaLnBrk="1" hangingPunct="1">
              <a:buNone/>
            </a:pPr>
            <a:endParaRPr lang="en-CA" sz="2400" b="1" dirty="0" smtClean="0">
              <a:cs typeface="Arial"/>
            </a:endParaRPr>
          </a:p>
          <a:p>
            <a:pPr marL="0" lvl="2" indent="0">
              <a:buSzPct val="85000"/>
              <a:buNone/>
            </a:pPr>
            <a:r>
              <a:rPr lang="en-CA" sz="2400" b="1" dirty="0">
                <a:latin typeface="Arial"/>
                <a:cs typeface="Arial"/>
              </a:rPr>
              <a:t>If you are re-working a course, </a:t>
            </a:r>
            <a:r>
              <a:rPr lang="en-CA" sz="2400" dirty="0">
                <a:latin typeface="Arial"/>
                <a:cs typeface="Arial"/>
              </a:rPr>
              <a:t>&amp; </a:t>
            </a:r>
            <a:r>
              <a:rPr lang="en-CA" sz="2400" dirty="0">
                <a:solidFill>
                  <a:srgbClr val="0000FF"/>
                </a:solidFill>
                <a:latin typeface="Arial"/>
                <a:cs typeface="Arial"/>
              </a:rPr>
              <a:t>you </a:t>
            </a:r>
            <a:r>
              <a:rPr lang="en-CA" sz="2400" dirty="0" smtClean="0">
                <a:solidFill>
                  <a:srgbClr val="0000FF"/>
                </a:solidFill>
                <a:latin typeface="Arial"/>
                <a:cs typeface="Arial"/>
              </a:rPr>
              <a:t>have </a:t>
            </a:r>
            <a:r>
              <a:rPr lang="en-CA" sz="2400" dirty="0">
                <a:latin typeface="Arial"/>
                <a:cs typeface="Arial"/>
              </a:rPr>
              <a:t>explicit course goals &amp; learning objectives for your course</a:t>
            </a:r>
          </a:p>
          <a:p>
            <a:pPr lvl="2" eaLnBrk="1" hangingPunct="1">
              <a:buFont typeface="Arial" charset="0"/>
              <a:buChar char="•"/>
            </a:pPr>
            <a:r>
              <a:rPr lang="en-CA" sz="2400" dirty="0" smtClean="0">
                <a:latin typeface="Arial"/>
                <a:cs typeface="Arial"/>
              </a:rPr>
              <a:t>Re-visit them – brainstorm, cluster, make changes, reword</a:t>
            </a:r>
          </a:p>
          <a:p>
            <a:pPr eaLnBrk="1" hangingPunct="1">
              <a:buFont typeface="Arial" charset="0"/>
              <a:buChar char="•"/>
            </a:pPr>
            <a:endParaRPr lang="en-CA" dirty="0" smtClean="0">
              <a:latin typeface="Comic Sans MS" pitchFamily="66" charset="0"/>
            </a:endParaRPr>
          </a:p>
        </p:txBody>
      </p:sp>
      <p:sp>
        <p:nvSpPr>
          <p:cNvPr id="3" name="Date Placeholder 2"/>
          <p:cNvSpPr>
            <a:spLocks noGrp="1"/>
          </p:cNvSpPr>
          <p:nvPr>
            <p:ph type="dt" sz="half" idx="10"/>
          </p:nvPr>
        </p:nvSpPr>
        <p:spPr/>
        <p:txBody>
          <a:bodyPr/>
          <a:lstStyle/>
          <a:p>
            <a:pPr>
              <a:defRPr/>
            </a:pPr>
            <a:r>
              <a:rPr lang="en-US" smtClean="0"/>
              <a:t>June 1, 2015</a:t>
            </a:r>
            <a:endParaRPr lang="en-CA"/>
          </a:p>
        </p:txBody>
      </p:sp>
      <p:sp>
        <p:nvSpPr>
          <p:cNvPr id="4" name="Slide Number Placeholder 3"/>
          <p:cNvSpPr>
            <a:spLocks noGrp="1"/>
          </p:cNvSpPr>
          <p:nvPr>
            <p:ph type="sldNum" sz="quarter" idx="12"/>
          </p:nvPr>
        </p:nvSpPr>
        <p:spPr/>
        <p:txBody>
          <a:bodyPr/>
          <a:lstStyle/>
          <a:p>
            <a:pPr>
              <a:defRPr/>
            </a:pPr>
            <a:fld id="{E142843C-CFEA-465C-B060-9336A325AA79}" type="slidenum">
              <a:rPr lang="en-CA" smtClean="0"/>
              <a:pPr>
                <a:defRPr/>
              </a:pPr>
              <a:t>27</a:t>
            </a:fld>
            <a:endParaRPr lang="en-CA"/>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229600" cy="1143000"/>
          </a:xfrm>
        </p:spPr>
        <p:txBody>
          <a:bodyPr rtlCol="0">
            <a:normAutofit/>
          </a:bodyPr>
          <a:lstStyle/>
          <a:p>
            <a:pPr eaLnBrk="1" fontAlgn="auto" hangingPunct="1">
              <a:spcAft>
                <a:spcPts val="0"/>
              </a:spcAft>
              <a:defRPr/>
            </a:pPr>
            <a:r>
              <a:rPr lang="en-CA" dirty="0" smtClean="0">
                <a:latin typeface="Arial"/>
                <a:cs typeface="Arial"/>
              </a:rPr>
              <a:t>Feedback from a </a:t>
            </a:r>
            <a:r>
              <a:rPr lang="en-CA" smtClean="0">
                <a:latin typeface="Arial"/>
                <a:cs typeface="Arial"/>
              </a:rPr>
              <a:t>Colleague </a:t>
            </a:r>
            <a:r>
              <a:rPr lang="en-CA" sz="2700" smtClean="0">
                <a:latin typeface="Arial"/>
                <a:cs typeface="Arial"/>
              </a:rPr>
              <a:t>(10 </a:t>
            </a:r>
            <a:r>
              <a:rPr lang="en-CA" sz="2700" dirty="0" err="1" smtClean="0">
                <a:latin typeface="Arial"/>
                <a:cs typeface="Arial"/>
              </a:rPr>
              <a:t>mins</a:t>
            </a:r>
            <a:r>
              <a:rPr lang="en-CA" sz="2700" dirty="0" smtClean="0">
                <a:latin typeface="Arial"/>
                <a:cs typeface="Arial"/>
              </a:rPr>
              <a:t> total)</a:t>
            </a:r>
          </a:p>
        </p:txBody>
      </p:sp>
      <p:sp>
        <p:nvSpPr>
          <p:cNvPr id="15363" name="Content Placeholder 2"/>
          <p:cNvSpPr>
            <a:spLocks noGrp="1"/>
          </p:cNvSpPr>
          <p:nvPr>
            <p:ph idx="1"/>
          </p:nvPr>
        </p:nvSpPr>
        <p:spPr>
          <a:xfrm>
            <a:off x="395536" y="1988840"/>
            <a:ext cx="8208912" cy="4536504"/>
          </a:xfrm>
        </p:spPr>
        <p:txBody>
          <a:bodyPr>
            <a:normAutofit/>
          </a:bodyPr>
          <a:lstStyle/>
          <a:p>
            <a:r>
              <a:rPr lang="en-CA" dirty="0" smtClean="0">
                <a:latin typeface="Arial"/>
                <a:cs typeface="Arial"/>
              </a:rPr>
              <a:t>In pairs, take turns sharing your DACUM.</a:t>
            </a:r>
          </a:p>
          <a:p>
            <a:pPr lvl="0"/>
            <a:endParaRPr lang="en-CA" dirty="0" smtClean="0"/>
          </a:p>
          <a:p>
            <a:pPr lvl="0"/>
            <a:r>
              <a:rPr lang="en-CA" dirty="0" smtClean="0"/>
              <a:t>Discuss </a:t>
            </a:r>
            <a:r>
              <a:rPr lang="en-CA" dirty="0"/>
              <a:t>1-2 challenges </a:t>
            </a:r>
            <a:r>
              <a:rPr lang="en-CA" dirty="0" smtClean="0"/>
              <a:t>(does your </a:t>
            </a:r>
            <a:r>
              <a:rPr lang="en-CA" dirty="0"/>
              <a:t>colleague </a:t>
            </a:r>
            <a:r>
              <a:rPr lang="en-CA" dirty="0" smtClean="0"/>
              <a:t>have ideas that can assist you with resolving these challenges?)</a:t>
            </a:r>
            <a:endParaRPr lang="en-US" dirty="0"/>
          </a:p>
          <a:p>
            <a:pPr marL="0" indent="0">
              <a:buNone/>
            </a:pPr>
            <a:endParaRPr lang="en-CA" dirty="0" smtClean="0">
              <a:latin typeface="Arial"/>
              <a:cs typeface="Arial"/>
            </a:endParaRPr>
          </a:p>
          <a:p>
            <a:r>
              <a:rPr lang="en-CA" dirty="0" smtClean="0">
                <a:latin typeface="Arial"/>
                <a:cs typeface="Arial"/>
              </a:rPr>
              <a:t>Individually determine the </a:t>
            </a:r>
            <a:r>
              <a:rPr lang="en-CA" i="1" dirty="0" smtClean="0">
                <a:latin typeface="Arial"/>
                <a:cs typeface="Arial"/>
              </a:rPr>
              <a:t>immediate</a:t>
            </a:r>
            <a:r>
              <a:rPr lang="en-CA" dirty="0" smtClean="0">
                <a:latin typeface="Arial"/>
                <a:cs typeface="Arial"/>
              </a:rPr>
              <a:t> next steps for progressing with your DACUM: What do you commit to doing before Wednesday, June 3rd at 9 am?! </a:t>
            </a:r>
          </a:p>
          <a:p>
            <a:pPr lvl="1"/>
            <a:r>
              <a:rPr lang="en-CA" sz="2400" dirty="0" smtClean="0">
                <a:latin typeface="Arial"/>
                <a:cs typeface="Arial"/>
              </a:rPr>
              <a:t>Share the above with your colleague (colleague, </a:t>
            </a:r>
            <a:r>
              <a:rPr lang="en-CA" sz="2400" b="1" dirty="0" smtClean="0">
                <a:latin typeface="Arial"/>
                <a:cs typeface="Arial"/>
              </a:rPr>
              <a:t>please make note so you can check in next day!</a:t>
            </a:r>
            <a:r>
              <a:rPr lang="en-CA" sz="2400" dirty="0" smtClean="0">
                <a:latin typeface="Arial"/>
                <a:cs typeface="Arial"/>
              </a:rPr>
              <a:t>)</a:t>
            </a:r>
          </a:p>
          <a:p>
            <a:pPr marL="274320" lvl="1" indent="0">
              <a:buNone/>
            </a:pPr>
            <a:endParaRPr lang="en-CA" sz="2400" b="1" dirty="0">
              <a:latin typeface="Arial"/>
              <a:cs typeface="Arial"/>
            </a:endParaRPr>
          </a:p>
          <a:p>
            <a:pPr marL="0" indent="0" eaLnBrk="1" hangingPunct="1">
              <a:buNone/>
            </a:pPr>
            <a:endParaRPr lang="en-CA" sz="2400" dirty="0" smtClean="0">
              <a:latin typeface="Arial"/>
              <a:cs typeface="Arial"/>
            </a:endParaRPr>
          </a:p>
          <a:p>
            <a:pPr eaLnBrk="1" hangingPunct="1">
              <a:buFont typeface="Arial" charset="0"/>
              <a:buChar char="•"/>
            </a:pPr>
            <a:endParaRPr lang="en-CA" dirty="0" smtClean="0">
              <a:latin typeface="Comic Sans MS" pitchFamily="66" charset="0"/>
            </a:endParaRPr>
          </a:p>
        </p:txBody>
      </p:sp>
      <p:sp>
        <p:nvSpPr>
          <p:cNvPr id="3" name="Date Placeholder 2"/>
          <p:cNvSpPr>
            <a:spLocks noGrp="1"/>
          </p:cNvSpPr>
          <p:nvPr>
            <p:ph type="dt" sz="half" idx="10"/>
          </p:nvPr>
        </p:nvSpPr>
        <p:spPr/>
        <p:txBody>
          <a:bodyPr/>
          <a:lstStyle/>
          <a:p>
            <a:pPr>
              <a:defRPr/>
            </a:pPr>
            <a:r>
              <a:rPr lang="en-US" smtClean="0"/>
              <a:t>June 1, 2015</a:t>
            </a:r>
            <a:endParaRPr lang="en-CA"/>
          </a:p>
        </p:txBody>
      </p:sp>
      <p:sp>
        <p:nvSpPr>
          <p:cNvPr id="4" name="Slide Number Placeholder 3"/>
          <p:cNvSpPr>
            <a:spLocks noGrp="1"/>
          </p:cNvSpPr>
          <p:nvPr>
            <p:ph type="sldNum" sz="quarter" idx="12"/>
          </p:nvPr>
        </p:nvSpPr>
        <p:spPr/>
        <p:txBody>
          <a:bodyPr/>
          <a:lstStyle/>
          <a:p>
            <a:pPr>
              <a:defRPr/>
            </a:pPr>
            <a:fld id="{E142843C-CFEA-465C-B060-9336A325AA79}" type="slidenum">
              <a:rPr lang="en-CA" smtClean="0"/>
              <a:pPr>
                <a:defRPr/>
              </a:pPr>
              <a:t>28</a:t>
            </a:fld>
            <a:endParaRPr lang="en-CA"/>
          </a:p>
        </p:txBody>
      </p:sp>
    </p:spTree>
    <p:extLst>
      <p:ext uri="{BB962C8B-B14F-4D97-AF65-F5344CB8AC3E}">
        <p14:creationId xmlns:p14="http://schemas.microsoft.com/office/powerpoint/2010/main" val="21070623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fink_model_grey.png"/>
          <p:cNvPicPr>
            <a:picLocks noGrp="1" noChangeAspect="1"/>
          </p:cNvPicPr>
          <p:nvPr>
            <p:ph idx="1"/>
          </p:nvPr>
        </p:nvPicPr>
        <p:blipFill>
          <a:blip r:embed="rId2">
            <a:extLst>
              <a:ext uri="{28A0092B-C50C-407E-A947-70E740481C1C}">
                <a14:useLocalDpi xmlns:a14="http://schemas.microsoft.com/office/drawing/2010/main" val="0"/>
              </a:ext>
            </a:extLst>
          </a:blip>
          <a:srcRect t="2070" b="2070"/>
          <a:stretch>
            <a:fillRect/>
          </a:stretch>
        </p:blipFill>
        <p:spPr>
          <a:xfrm>
            <a:off x="1187624" y="1772816"/>
            <a:ext cx="6552728" cy="3883099"/>
          </a:xfrm>
        </p:spPr>
      </p:pic>
      <p:sp>
        <p:nvSpPr>
          <p:cNvPr id="4" name="Date Placeholder 3"/>
          <p:cNvSpPr>
            <a:spLocks noGrp="1"/>
          </p:cNvSpPr>
          <p:nvPr>
            <p:ph type="dt" sz="half" idx="10"/>
          </p:nvPr>
        </p:nvSpPr>
        <p:spPr/>
        <p:txBody>
          <a:bodyPr/>
          <a:lstStyle/>
          <a:p>
            <a:pPr>
              <a:defRPr/>
            </a:pPr>
            <a:r>
              <a:rPr lang="en-US" smtClean="0"/>
              <a:t>June 1, 2015</a:t>
            </a:r>
            <a:endParaRPr lang="en-CA"/>
          </a:p>
        </p:txBody>
      </p:sp>
      <p:sp>
        <p:nvSpPr>
          <p:cNvPr id="5" name="Slide Number Placeholder 4"/>
          <p:cNvSpPr>
            <a:spLocks noGrp="1"/>
          </p:cNvSpPr>
          <p:nvPr>
            <p:ph type="sldNum" sz="quarter" idx="12"/>
          </p:nvPr>
        </p:nvSpPr>
        <p:spPr/>
        <p:txBody>
          <a:bodyPr/>
          <a:lstStyle/>
          <a:p>
            <a:pPr>
              <a:defRPr/>
            </a:pPr>
            <a:fld id="{E142843C-CFEA-465C-B060-9336A325AA79}" type="slidenum">
              <a:rPr lang="en-CA" smtClean="0"/>
              <a:pPr>
                <a:defRPr/>
              </a:pPr>
              <a:t>3</a:t>
            </a:fld>
            <a:endParaRPr lang="en-CA"/>
          </a:p>
        </p:txBody>
      </p:sp>
      <p:sp>
        <p:nvSpPr>
          <p:cNvPr id="9" name="Title 1"/>
          <p:cNvSpPr>
            <a:spLocks noGrp="1"/>
          </p:cNvSpPr>
          <p:nvPr>
            <p:ph type="title"/>
          </p:nvPr>
        </p:nvSpPr>
        <p:spPr>
          <a:xfrm>
            <a:off x="539552" y="548680"/>
            <a:ext cx="8064896" cy="576064"/>
          </a:xfrm>
        </p:spPr>
        <p:txBody>
          <a:bodyPr>
            <a:normAutofit fontScale="90000"/>
          </a:bodyPr>
          <a:lstStyle/>
          <a:p>
            <a:r>
              <a:rPr lang="en-US" sz="3600" dirty="0" smtClean="0"/>
              <a:t>A model of </a:t>
            </a:r>
            <a:r>
              <a:rPr lang="en-US" sz="3600" b="1" dirty="0" smtClean="0"/>
              <a:t>integrated</a:t>
            </a:r>
            <a:r>
              <a:rPr lang="en-US" sz="3600" dirty="0" smtClean="0"/>
              <a:t> course design</a:t>
            </a:r>
            <a:r>
              <a:rPr lang="en-US" sz="1800" dirty="0" smtClean="0"/>
              <a:t> (Fink, 2013)</a:t>
            </a:r>
            <a:endParaRPr lang="en-US" sz="1800" dirty="0"/>
          </a:p>
        </p:txBody>
      </p:sp>
    </p:spTree>
    <p:extLst>
      <p:ext uri="{BB962C8B-B14F-4D97-AF65-F5344CB8AC3E}">
        <p14:creationId xmlns:p14="http://schemas.microsoft.com/office/powerpoint/2010/main" val="3760835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learning objectives</a:t>
            </a:r>
            <a:endParaRPr lang="en-US" dirty="0"/>
          </a:p>
        </p:txBody>
      </p:sp>
      <p:sp>
        <p:nvSpPr>
          <p:cNvPr id="3" name="Content Placeholder 2"/>
          <p:cNvSpPr>
            <a:spLocks noGrp="1"/>
          </p:cNvSpPr>
          <p:nvPr>
            <p:ph idx="1"/>
          </p:nvPr>
        </p:nvSpPr>
        <p:spPr>
          <a:xfrm>
            <a:off x="457200" y="1700808"/>
            <a:ext cx="8229600" cy="4776192"/>
          </a:xfrm>
        </p:spPr>
        <p:txBody>
          <a:bodyPr>
            <a:normAutofit/>
          </a:bodyPr>
          <a:lstStyle/>
          <a:p>
            <a:pPr marL="0" indent="0">
              <a:buNone/>
            </a:pPr>
            <a:r>
              <a:rPr lang="en-US" sz="2800" dirty="0" smtClean="0"/>
              <a:t>By the end of this session, you will be able to:</a:t>
            </a:r>
          </a:p>
          <a:p>
            <a:pPr marL="0" indent="0">
              <a:buNone/>
            </a:pPr>
            <a:endParaRPr lang="en-US" sz="2800" dirty="0" smtClean="0"/>
          </a:p>
          <a:p>
            <a:r>
              <a:rPr lang="en-CA" dirty="0"/>
              <a:t>Explain the DACUM process for course design</a:t>
            </a:r>
            <a:endParaRPr lang="en-US" dirty="0"/>
          </a:p>
          <a:p>
            <a:pPr lvl="0"/>
            <a:r>
              <a:rPr lang="en-CA" dirty="0" smtClean="0"/>
              <a:t>Articulate </a:t>
            </a:r>
            <a:r>
              <a:rPr lang="en-CA" dirty="0"/>
              <a:t>the difference between a course goal and learning objective</a:t>
            </a:r>
            <a:endParaRPr lang="en-US" dirty="0"/>
          </a:p>
          <a:p>
            <a:pPr lvl="0"/>
            <a:r>
              <a:rPr lang="en-CA" dirty="0"/>
              <a:t>Create 2-3 </a:t>
            </a:r>
            <a:r>
              <a:rPr lang="en-US" dirty="0"/>
              <a:t>course goals for </a:t>
            </a:r>
            <a:r>
              <a:rPr lang="en-US" dirty="0" smtClean="0"/>
              <a:t>your course  </a:t>
            </a:r>
            <a:endParaRPr lang="en-US" dirty="0"/>
          </a:p>
          <a:p>
            <a:pPr lvl="0"/>
            <a:r>
              <a:rPr lang="en-CA" dirty="0"/>
              <a:t>Write </a:t>
            </a:r>
            <a:r>
              <a:rPr lang="en-CA" dirty="0" smtClean="0"/>
              <a:t>at least two learning-</a:t>
            </a:r>
            <a:r>
              <a:rPr lang="en-CA" dirty="0"/>
              <a:t>centred learning </a:t>
            </a:r>
            <a:r>
              <a:rPr lang="en-CA" dirty="0" smtClean="0"/>
              <a:t>objectives using </a:t>
            </a:r>
            <a:r>
              <a:rPr lang="en-CA" i="1" dirty="0" smtClean="0"/>
              <a:t>Bloom’s Taxonomy of Educational Objec</a:t>
            </a:r>
            <a:r>
              <a:rPr lang="en-CA" dirty="0" smtClean="0"/>
              <a:t>tives</a:t>
            </a:r>
            <a:endParaRPr lang="en-US" dirty="0"/>
          </a:p>
        </p:txBody>
      </p:sp>
      <p:sp>
        <p:nvSpPr>
          <p:cNvPr id="4" name="Date Placeholder 3"/>
          <p:cNvSpPr>
            <a:spLocks noGrp="1"/>
          </p:cNvSpPr>
          <p:nvPr>
            <p:ph type="dt" sz="half" idx="10"/>
          </p:nvPr>
        </p:nvSpPr>
        <p:spPr/>
        <p:txBody>
          <a:bodyPr/>
          <a:lstStyle/>
          <a:p>
            <a:pPr>
              <a:defRPr/>
            </a:pPr>
            <a:r>
              <a:rPr lang="en-US" smtClean="0"/>
              <a:t>June 1, 2015</a:t>
            </a:r>
            <a:endParaRPr lang="en-CA"/>
          </a:p>
        </p:txBody>
      </p:sp>
      <p:sp>
        <p:nvSpPr>
          <p:cNvPr id="5" name="Slide Number Placeholder 4"/>
          <p:cNvSpPr>
            <a:spLocks noGrp="1"/>
          </p:cNvSpPr>
          <p:nvPr>
            <p:ph type="sldNum" sz="quarter" idx="12"/>
          </p:nvPr>
        </p:nvSpPr>
        <p:spPr/>
        <p:txBody>
          <a:bodyPr/>
          <a:lstStyle/>
          <a:p>
            <a:pPr>
              <a:defRPr/>
            </a:pPr>
            <a:fld id="{E142843C-CFEA-465C-B060-9336A325AA79}" type="slidenum">
              <a:rPr lang="en-CA" smtClean="0"/>
              <a:pPr>
                <a:defRPr/>
              </a:pPr>
              <a:t>4</a:t>
            </a:fld>
            <a:endParaRPr lang="en-CA"/>
          </a:p>
        </p:txBody>
      </p:sp>
    </p:spTree>
    <p:extLst>
      <p:ext uri="{BB962C8B-B14F-4D97-AF65-F5344CB8AC3E}">
        <p14:creationId xmlns:p14="http://schemas.microsoft.com/office/powerpoint/2010/main" val="141440933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a:cs typeface="Arial"/>
              </a:rPr>
              <a:t>DACUM</a:t>
            </a:r>
            <a:endParaRPr lang="en-US" b="1" dirty="0">
              <a:latin typeface="Arial"/>
              <a:cs typeface="Arial"/>
            </a:endParaRPr>
          </a:p>
        </p:txBody>
      </p:sp>
      <p:sp>
        <p:nvSpPr>
          <p:cNvPr id="3" name="Content Placeholder 2"/>
          <p:cNvSpPr>
            <a:spLocks noGrp="1"/>
          </p:cNvSpPr>
          <p:nvPr>
            <p:ph idx="1"/>
          </p:nvPr>
        </p:nvSpPr>
        <p:spPr/>
        <p:txBody>
          <a:bodyPr/>
          <a:lstStyle/>
          <a:p>
            <a:r>
              <a:rPr lang="en-US" sz="2800" dirty="0" smtClean="0">
                <a:latin typeface="Arial"/>
                <a:cs typeface="Arial"/>
              </a:rPr>
              <a:t>“Developing a Curriculum”</a:t>
            </a:r>
          </a:p>
          <a:p>
            <a:endParaRPr lang="en-US" sz="2800" dirty="0" smtClean="0">
              <a:latin typeface="Arial"/>
              <a:cs typeface="Arial"/>
            </a:endParaRPr>
          </a:p>
          <a:p>
            <a:r>
              <a:rPr lang="en-US" sz="2800" dirty="0" smtClean="0">
                <a:latin typeface="Arial"/>
                <a:cs typeface="Arial"/>
              </a:rPr>
              <a:t>Process for developing course content/curriculum</a:t>
            </a:r>
          </a:p>
          <a:p>
            <a:pPr marL="0" indent="0">
              <a:buNone/>
            </a:pPr>
            <a:endParaRPr lang="en-US" sz="2800" dirty="0" smtClean="0">
              <a:latin typeface="Arial"/>
              <a:cs typeface="Arial"/>
            </a:endParaRPr>
          </a:p>
          <a:p>
            <a:r>
              <a:rPr lang="en-US" sz="2800" dirty="0" smtClean="0">
                <a:latin typeface="Arial"/>
                <a:cs typeface="Arial"/>
              </a:rPr>
              <a:t>Have you heard of this? What do you know about it?</a:t>
            </a:r>
          </a:p>
          <a:p>
            <a:endParaRPr lang="en-US" dirty="0"/>
          </a:p>
        </p:txBody>
      </p:sp>
      <p:sp>
        <p:nvSpPr>
          <p:cNvPr id="4" name="Date Placeholder 3"/>
          <p:cNvSpPr>
            <a:spLocks noGrp="1"/>
          </p:cNvSpPr>
          <p:nvPr>
            <p:ph type="dt" sz="half" idx="10"/>
          </p:nvPr>
        </p:nvSpPr>
        <p:spPr/>
        <p:txBody>
          <a:bodyPr/>
          <a:lstStyle/>
          <a:p>
            <a:pPr>
              <a:defRPr/>
            </a:pPr>
            <a:r>
              <a:rPr lang="en-US" smtClean="0"/>
              <a:t>June 1, 2015</a:t>
            </a:r>
            <a:endParaRPr lang="en-CA"/>
          </a:p>
        </p:txBody>
      </p:sp>
      <p:sp>
        <p:nvSpPr>
          <p:cNvPr id="5" name="Slide Number Placeholder 4"/>
          <p:cNvSpPr>
            <a:spLocks noGrp="1"/>
          </p:cNvSpPr>
          <p:nvPr>
            <p:ph type="sldNum" sz="quarter" idx="12"/>
          </p:nvPr>
        </p:nvSpPr>
        <p:spPr/>
        <p:txBody>
          <a:bodyPr/>
          <a:lstStyle/>
          <a:p>
            <a:pPr>
              <a:defRPr/>
            </a:pPr>
            <a:fld id="{E142843C-CFEA-465C-B060-9336A325AA79}" type="slidenum">
              <a:rPr lang="en-CA" smtClean="0"/>
              <a:pPr>
                <a:defRPr/>
              </a:pPr>
              <a:t>5</a:t>
            </a:fld>
            <a:endParaRPr lang="en-CA"/>
          </a:p>
        </p:txBody>
      </p:sp>
    </p:spTree>
    <p:extLst>
      <p:ext uri="{BB962C8B-B14F-4D97-AF65-F5344CB8AC3E}">
        <p14:creationId xmlns:p14="http://schemas.microsoft.com/office/powerpoint/2010/main" val="110169190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1680" y="1052736"/>
            <a:ext cx="8229600" cy="864096"/>
          </a:xfrm>
        </p:spPr>
        <p:txBody>
          <a:bodyPr>
            <a:normAutofit/>
          </a:bodyPr>
          <a:lstStyle/>
          <a:p>
            <a:pPr marL="0" indent="0">
              <a:buNone/>
            </a:pPr>
            <a:r>
              <a:rPr lang="en-US" sz="4800" dirty="0" smtClean="0"/>
              <a:t>Brainstorm</a:t>
            </a:r>
          </a:p>
          <a:p>
            <a:pPr marL="0" indent="0">
              <a:buNone/>
            </a:pPr>
            <a:endParaRPr lang="en-US" sz="4800" dirty="0"/>
          </a:p>
        </p:txBody>
      </p:sp>
      <p:sp>
        <p:nvSpPr>
          <p:cNvPr id="4" name="Date Placeholder 3"/>
          <p:cNvSpPr>
            <a:spLocks noGrp="1"/>
          </p:cNvSpPr>
          <p:nvPr>
            <p:ph type="dt" sz="half" idx="10"/>
          </p:nvPr>
        </p:nvSpPr>
        <p:spPr/>
        <p:txBody>
          <a:bodyPr/>
          <a:lstStyle/>
          <a:p>
            <a:pPr>
              <a:defRPr/>
            </a:pPr>
            <a:r>
              <a:rPr lang="en-US" smtClean="0"/>
              <a:t>June 1, 2015</a:t>
            </a:r>
            <a:endParaRPr lang="en-CA"/>
          </a:p>
        </p:txBody>
      </p:sp>
      <p:sp>
        <p:nvSpPr>
          <p:cNvPr id="5" name="Slide Number Placeholder 4"/>
          <p:cNvSpPr>
            <a:spLocks noGrp="1"/>
          </p:cNvSpPr>
          <p:nvPr>
            <p:ph type="sldNum" sz="quarter" idx="12"/>
          </p:nvPr>
        </p:nvSpPr>
        <p:spPr/>
        <p:txBody>
          <a:bodyPr/>
          <a:lstStyle/>
          <a:p>
            <a:pPr>
              <a:defRPr/>
            </a:pPr>
            <a:fld id="{E142843C-CFEA-465C-B060-9336A325AA79}" type="slidenum">
              <a:rPr lang="en-CA" smtClean="0"/>
              <a:pPr>
                <a:defRPr/>
              </a:pPr>
              <a:t>6</a:t>
            </a:fld>
            <a:endParaRPr lang="en-CA"/>
          </a:p>
        </p:txBody>
      </p:sp>
      <p:pic>
        <p:nvPicPr>
          <p:cNvPr id="6" name="Picture 5"/>
          <p:cNvPicPr>
            <a:picLocks noChangeAspect="1"/>
          </p:cNvPicPr>
          <p:nvPr/>
        </p:nvPicPr>
        <p:blipFill>
          <a:blip r:embed="rId2"/>
          <a:stretch>
            <a:fillRect/>
          </a:stretch>
        </p:blipFill>
        <p:spPr>
          <a:xfrm>
            <a:off x="467544" y="764704"/>
            <a:ext cx="1239516" cy="1325197"/>
          </a:xfrm>
          <a:prstGeom prst="rect">
            <a:avLst/>
          </a:prstGeom>
        </p:spPr>
      </p:pic>
      <p:pic>
        <p:nvPicPr>
          <p:cNvPr id="7" name="Picture 6"/>
          <p:cNvPicPr>
            <a:picLocks noChangeAspect="1"/>
          </p:cNvPicPr>
          <p:nvPr/>
        </p:nvPicPr>
        <p:blipFill>
          <a:blip r:embed="rId3"/>
          <a:stretch>
            <a:fillRect/>
          </a:stretch>
        </p:blipFill>
        <p:spPr>
          <a:xfrm>
            <a:off x="467544" y="2276872"/>
            <a:ext cx="1214761" cy="1198636"/>
          </a:xfrm>
          <a:prstGeom prst="rect">
            <a:avLst/>
          </a:prstGeom>
        </p:spPr>
      </p:pic>
      <p:pic>
        <p:nvPicPr>
          <p:cNvPr id="8" name="Picture 7"/>
          <p:cNvPicPr>
            <a:picLocks noChangeAspect="1"/>
          </p:cNvPicPr>
          <p:nvPr/>
        </p:nvPicPr>
        <p:blipFill>
          <a:blip r:embed="rId4"/>
          <a:stretch>
            <a:fillRect/>
          </a:stretch>
        </p:blipFill>
        <p:spPr>
          <a:xfrm>
            <a:off x="539552" y="3645024"/>
            <a:ext cx="1246847" cy="1344979"/>
          </a:xfrm>
          <a:prstGeom prst="rect">
            <a:avLst/>
          </a:prstGeom>
        </p:spPr>
      </p:pic>
      <p:pic>
        <p:nvPicPr>
          <p:cNvPr id="9" name="Picture 8"/>
          <p:cNvPicPr>
            <a:picLocks noChangeAspect="1"/>
          </p:cNvPicPr>
          <p:nvPr/>
        </p:nvPicPr>
        <p:blipFill>
          <a:blip r:embed="rId5"/>
          <a:stretch>
            <a:fillRect/>
          </a:stretch>
        </p:blipFill>
        <p:spPr>
          <a:xfrm>
            <a:off x="467544" y="5157192"/>
            <a:ext cx="1240074" cy="1325794"/>
          </a:xfrm>
          <a:prstGeom prst="rect">
            <a:avLst/>
          </a:prstGeom>
        </p:spPr>
      </p:pic>
      <p:sp>
        <p:nvSpPr>
          <p:cNvPr id="10" name="Content Placeholder 2"/>
          <p:cNvSpPr txBox="1">
            <a:spLocks/>
          </p:cNvSpPr>
          <p:nvPr/>
        </p:nvSpPr>
        <p:spPr>
          <a:xfrm>
            <a:off x="1835696" y="2420888"/>
            <a:ext cx="8229600" cy="864096"/>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4800" dirty="0" smtClean="0"/>
              <a:t>Organize</a:t>
            </a:r>
          </a:p>
          <a:p>
            <a:pPr marL="0" indent="0">
              <a:buFont typeface="Arial" pitchFamily="34" charset="0"/>
              <a:buNone/>
            </a:pPr>
            <a:endParaRPr lang="en-US" sz="4800" dirty="0"/>
          </a:p>
        </p:txBody>
      </p:sp>
      <p:sp>
        <p:nvSpPr>
          <p:cNvPr id="11" name="Content Placeholder 2"/>
          <p:cNvSpPr txBox="1">
            <a:spLocks/>
          </p:cNvSpPr>
          <p:nvPr/>
        </p:nvSpPr>
        <p:spPr>
          <a:xfrm>
            <a:off x="1835696" y="3861048"/>
            <a:ext cx="8229600" cy="864096"/>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4800" dirty="0" smtClean="0"/>
              <a:t>Reflect</a:t>
            </a:r>
          </a:p>
          <a:p>
            <a:pPr marL="0" indent="0">
              <a:buFont typeface="Arial" pitchFamily="34" charset="0"/>
              <a:buNone/>
            </a:pPr>
            <a:endParaRPr lang="en-US" sz="4800" dirty="0"/>
          </a:p>
        </p:txBody>
      </p:sp>
      <p:sp>
        <p:nvSpPr>
          <p:cNvPr id="12" name="Content Placeholder 2"/>
          <p:cNvSpPr txBox="1">
            <a:spLocks/>
          </p:cNvSpPr>
          <p:nvPr/>
        </p:nvSpPr>
        <p:spPr>
          <a:xfrm>
            <a:off x="1907704" y="5373216"/>
            <a:ext cx="8229600" cy="864096"/>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4800" dirty="0" smtClean="0"/>
              <a:t>Consolidate</a:t>
            </a:r>
          </a:p>
          <a:p>
            <a:pPr marL="0" indent="0">
              <a:buFont typeface="Arial" pitchFamily="34" charset="0"/>
              <a:buNone/>
            </a:pPr>
            <a:endParaRPr lang="en-US" sz="4800" dirty="0"/>
          </a:p>
        </p:txBody>
      </p:sp>
    </p:spTree>
    <p:extLst>
      <p:ext uri="{BB962C8B-B14F-4D97-AF65-F5344CB8AC3E}">
        <p14:creationId xmlns:p14="http://schemas.microsoft.com/office/powerpoint/2010/main" val="2296938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23528" y="548680"/>
            <a:ext cx="8229600" cy="1143000"/>
          </a:xfrm>
        </p:spPr>
        <p:txBody>
          <a:bodyPr rtlCol="0">
            <a:noAutofit/>
          </a:bodyPr>
          <a:lstStyle/>
          <a:p>
            <a:pPr eaLnBrk="1" fontAlgn="auto" hangingPunct="1">
              <a:spcAft>
                <a:spcPts val="0"/>
              </a:spcAft>
              <a:defRPr/>
            </a:pPr>
            <a:r>
              <a:rPr lang="en-US" dirty="0" smtClean="0">
                <a:latin typeface="Arial"/>
                <a:cs typeface="Arial"/>
              </a:rPr>
              <a:t>Students will be able to (SWBAT) </a:t>
            </a:r>
            <a:r>
              <a:rPr lang="en-US" b="1" dirty="0" smtClean="0">
                <a:latin typeface="Arial"/>
                <a:cs typeface="Arial"/>
              </a:rPr>
              <a:t>drive a car effectively and safely</a:t>
            </a:r>
            <a:endParaRPr lang="en-CA" b="1" dirty="0" smtClean="0">
              <a:latin typeface="Arial"/>
              <a:cs typeface="Arial"/>
            </a:endParaRPr>
          </a:p>
        </p:txBody>
      </p:sp>
      <p:sp>
        <p:nvSpPr>
          <p:cNvPr id="7171" name="Rectangle 3"/>
          <p:cNvSpPr>
            <a:spLocks noGrp="1" noChangeArrowheads="1"/>
          </p:cNvSpPr>
          <p:nvPr>
            <p:ph idx="1"/>
          </p:nvPr>
        </p:nvSpPr>
        <p:spPr>
          <a:xfrm>
            <a:off x="395536" y="1988841"/>
            <a:ext cx="8208912" cy="2880320"/>
          </a:xfrm>
        </p:spPr>
        <p:txBody>
          <a:bodyPr>
            <a:normAutofit/>
          </a:bodyPr>
          <a:lstStyle/>
          <a:p>
            <a:pPr eaLnBrk="1" hangingPunct="1"/>
            <a:r>
              <a:rPr lang="en-US" sz="2800" dirty="0" smtClean="0">
                <a:latin typeface="Arial"/>
                <a:cs typeface="Arial"/>
              </a:rPr>
              <a:t>Form a small group </a:t>
            </a:r>
            <a:r>
              <a:rPr lang="en-US" sz="2800" dirty="0">
                <a:latin typeface="Arial"/>
                <a:cs typeface="Arial"/>
              </a:rPr>
              <a:t>(</a:t>
            </a:r>
            <a:r>
              <a:rPr lang="en-US" sz="2800" dirty="0" smtClean="0">
                <a:latin typeface="Arial"/>
                <a:cs typeface="Arial"/>
              </a:rPr>
              <a:t>four people)</a:t>
            </a:r>
          </a:p>
          <a:p>
            <a:pPr eaLnBrk="1" hangingPunct="1"/>
            <a:r>
              <a:rPr lang="en-US" sz="2800" dirty="0" smtClean="0">
                <a:latin typeface="Arial"/>
                <a:cs typeface="Arial"/>
              </a:rPr>
              <a:t>Individually brainstorm everything you can think of </a:t>
            </a:r>
            <a:r>
              <a:rPr lang="en-US" sz="2800" i="1" dirty="0" smtClean="0">
                <a:latin typeface="Arial"/>
                <a:cs typeface="Arial"/>
              </a:rPr>
              <a:t>that relates to the topic</a:t>
            </a:r>
          </a:p>
          <a:p>
            <a:pPr eaLnBrk="1" hangingPunct="1"/>
            <a:r>
              <a:rPr lang="en-US" sz="2800" dirty="0" smtClean="0">
                <a:latin typeface="Arial"/>
                <a:cs typeface="Arial"/>
              </a:rPr>
              <a:t>Write each idea on a separate sticky 2” x 2” note</a:t>
            </a:r>
          </a:p>
          <a:p>
            <a:pPr eaLnBrk="1" hangingPunct="1"/>
            <a:r>
              <a:rPr lang="en-US" sz="2800" dirty="0" smtClean="0">
                <a:latin typeface="Arial"/>
                <a:cs typeface="Arial"/>
              </a:rPr>
              <a:t>Stick them randomly on table/wall</a:t>
            </a:r>
            <a:endParaRPr lang="en-CA" sz="2800" dirty="0" smtClean="0">
              <a:latin typeface="Arial"/>
              <a:cs typeface="Arial"/>
            </a:endParaRPr>
          </a:p>
        </p:txBody>
      </p:sp>
      <p:pic>
        <p:nvPicPr>
          <p:cNvPr id="2" name="Picture 1"/>
          <p:cNvPicPr>
            <a:picLocks noChangeAspect="1"/>
          </p:cNvPicPr>
          <p:nvPr/>
        </p:nvPicPr>
        <p:blipFill>
          <a:blip r:embed="rId3"/>
          <a:stretch>
            <a:fillRect/>
          </a:stretch>
        </p:blipFill>
        <p:spPr>
          <a:xfrm rot="1195438">
            <a:off x="6396143" y="4954621"/>
            <a:ext cx="1576278" cy="1685237"/>
          </a:xfrm>
          <a:prstGeom prst="rect">
            <a:avLst/>
          </a:prstGeom>
        </p:spPr>
      </p:pic>
      <p:sp>
        <p:nvSpPr>
          <p:cNvPr id="3" name="Date Placeholder 2"/>
          <p:cNvSpPr>
            <a:spLocks noGrp="1"/>
          </p:cNvSpPr>
          <p:nvPr>
            <p:ph type="dt" sz="half" idx="10"/>
          </p:nvPr>
        </p:nvSpPr>
        <p:spPr/>
        <p:txBody>
          <a:bodyPr/>
          <a:lstStyle/>
          <a:p>
            <a:pPr>
              <a:defRPr/>
            </a:pPr>
            <a:r>
              <a:rPr lang="en-US" smtClean="0"/>
              <a:t>June 1, 2015</a:t>
            </a:r>
            <a:endParaRPr lang="en-CA"/>
          </a:p>
        </p:txBody>
      </p:sp>
      <p:sp>
        <p:nvSpPr>
          <p:cNvPr id="4" name="Slide Number Placeholder 3"/>
          <p:cNvSpPr>
            <a:spLocks noGrp="1"/>
          </p:cNvSpPr>
          <p:nvPr>
            <p:ph type="sldNum" sz="quarter" idx="12"/>
          </p:nvPr>
        </p:nvSpPr>
        <p:spPr/>
        <p:txBody>
          <a:bodyPr/>
          <a:lstStyle/>
          <a:p>
            <a:pPr>
              <a:defRPr/>
            </a:pPr>
            <a:fld id="{E142843C-CFEA-465C-B060-9336A325AA79}" type="slidenum">
              <a:rPr lang="en-CA" smtClean="0"/>
              <a:pPr>
                <a:defRPr/>
              </a:pPr>
              <a:t>7</a:t>
            </a:fld>
            <a:endParaRPr lang="en-CA"/>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67544" y="2060848"/>
            <a:ext cx="8090669" cy="2664296"/>
          </a:xfrm>
        </p:spPr>
        <p:txBody>
          <a:bodyPr>
            <a:normAutofit/>
          </a:bodyPr>
          <a:lstStyle/>
          <a:p>
            <a:r>
              <a:rPr lang="en-US" sz="2800" dirty="0" smtClean="0">
                <a:latin typeface="Arial"/>
                <a:cs typeface="Arial"/>
              </a:rPr>
              <a:t>Working in your group, organize the sticky notes into clusters of related items.</a:t>
            </a:r>
          </a:p>
          <a:p>
            <a:r>
              <a:rPr lang="en-US" sz="2800" dirty="0" smtClean="0">
                <a:latin typeface="Arial"/>
                <a:cs typeface="Arial"/>
              </a:rPr>
              <a:t>Remove duplicates </a:t>
            </a:r>
          </a:p>
        </p:txBody>
      </p:sp>
      <p:sp>
        <p:nvSpPr>
          <p:cNvPr id="4" name="Rectangle 2"/>
          <p:cNvSpPr txBox="1">
            <a:spLocks noChangeArrowheads="1"/>
          </p:cNvSpPr>
          <p:nvPr/>
        </p:nvSpPr>
        <p:spPr>
          <a:xfrm>
            <a:off x="323528" y="548680"/>
            <a:ext cx="8424936"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defRPr/>
            </a:pPr>
            <a:r>
              <a:rPr lang="en-US" sz="3600" dirty="0">
                <a:latin typeface="Arial"/>
                <a:cs typeface="Arial"/>
              </a:rPr>
              <a:t>SWBAT: drive a car effectively and safely</a:t>
            </a:r>
            <a:endParaRPr lang="en-CA" sz="3600" dirty="0">
              <a:latin typeface="Arial"/>
              <a:cs typeface="Arial"/>
            </a:endParaRPr>
          </a:p>
        </p:txBody>
      </p:sp>
      <p:pic>
        <p:nvPicPr>
          <p:cNvPr id="3" name="Picture 2"/>
          <p:cNvPicPr>
            <a:picLocks noChangeAspect="1"/>
          </p:cNvPicPr>
          <p:nvPr/>
        </p:nvPicPr>
        <p:blipFill>
          <a:blip r:embed="rId3"/>
          <a:stretch>
            <a:fillRect/>
          </a:stretch>
        </p:blipFill>
        <p:spPr>
          <a:xfrm rot="20818231">
            <a:off x="3509841" y="3809744"/>
            <a:ext cx="1646809" cy="1624949"/>
          </a:xfrm>
          <a:prstGeom prst="rect">
            <a:avLst/>
          </a:prstGeom>
        </p:spPr>
      </p:pic>
      <p:sp>
        <p:nvSpPr>
          <p:cNvPr id="7" name="Date Placeholder 6"/>
          <p:cNvSpPr>
            <a:spLocks noGrp="1"/>
          </p:cNvSpPr>
          <p:nvPr>
            <p:ph type="dt" sz="half" idx="10"/>
          </p:nvPr>
        </p:nvSpPr>
        <p:spPr/>
        <p:txBody>
          <a:bodyPr/>
          <a:lstStyle/>
          <a:p>
            <a:pPr>
              <a:defRPr/>
            </a:pPr>
            <a:r>
              <a:rPr lang="en-US" smtClean="0"/>
              <a:t>June 1, 2015</a:t>
            </a:r>
            <a:endParaRPr lang="en-CA"/>
          </a:p>
        </p:txBody>
      </p:sp>
      <p:sp>
        <p:nvSpPr>
          <p:cNvPr id="8" name="Slide Number Placeholder 7"/>
          <p:cNvSpPr>
            <a:spLocks noGrp="1"/>
          </p:cNvSpPr>
          <p:nvPr>
            <p:ph type="sldNum" sz="quarter" idx="12"/>
          </p:nvPr>
        </p:nvSpPr>
        <p:spPr/>
        <p:txBody>
          <a:bodyPr/>
          <a:lstStyle/>
          <a:p>
            <a:pPr>
              <a:defRPr/>
            </a:pPr>
            <a:fld id="{E142843C-CFEA-465C-B060-9336A325AA79}" type="slidenum">
              <a:rPr lang="en-CA" smtClean="0"/>
              <a:pPr>
                <a:defRPr/>
              </a:pPr>
              <a:t>8</a:t>
            </a:fld>
            <a:endParaRPr lang="en-CA"/>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467544" y="1916833"/>
            <a:ext cx="8233544" cy="3793406"/>
          </a:xfrm>
        </p:spPr>
        <p:txBody>
          <a:bodyPr>
            <a:noAutofit/>
          </a:bodyPr>
          <a:lstStyle/>
          <a:p>
            <a:pPr eaLnBrk="1" hangingPunct="1"/>
            <a:r>
              <a:rPr lang="en-US" dirty="0" smtClean="0">
                <a:latin typeface="Arial"/>
                <a:cs typeface="Arial"/>
              </a:rPr>
              <a:t>Once you agree on your clusters, develop a general statement/goal that relates to each cluster </a:t>
            </a:r>
          </a:p>
          <a:p>
            <a:pPr lvl="1"/>
            <a:r>
              <a:rPr lang="en-US" sz="2400" dirty="0" smtClean="0">
                <a:latin typeface="Arial"/>
                <a:cs typeface="Arial"/>
              </a:rPr>
              <a:t>Consider: What is this cluster about? E.g., safety? Mechanics?</a:t>
            </a:r>
          </a:p>
          <a:p>
            <a:pPr eaLnBrk="1" hangingPunct="1"/>
            <a:r>
              <a:rPr lang="en-US" dirty="0" smtClean="0">
                <a:latin typeface="Arial"/>
                <a:cs typeface="Arial"/>
              </a:rPr>
              <a:t>Write each goal on a large sticky note</a:t>
            </a:r>
          </a:p>
          <a:p>
            <a:pPr eaLnBrk="1" hangingPunct="1"/>
            <a:r>
              <a:rPr lang="en-US" dirty="0" smtClean="0">
                <a:latin typeface="Arial"/>
                <a:cs typeface="Arial"/>
              </a:rPr>
              <a:t>Set your chart up as a DACUM (on flipchart paper)</a:t>
            </a:r>
          </a:p>
        </p:txBody>
      </p:sp>
      <p:sp>
        <p:nvSpPr>
          <p:cNvPr id="6" name="Rectangle 2"/>
          <p:cNvSpPr txBox="1">
            <a:spLocks noChangeArrowheads="1"/>
          </p:cNvSpPr>
          <p:nvPr/>
        </p:nvSpPr>
        <p:spPr>
          <a:xfrm>
            <a:off x="323528" y="548680"/>
            <a:ext cx="8424936"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defRPr/>
            </a:pPr>
            <a:r>
              <a:rPr lang="en-US" sz="3600" dirty="0">
                <a:latin typeface="Arial"/>
                <a:cs typeface="Arial"/>
              </a:rPr>
              <a:t>SWBAT: drive a car effectively and safely</a:t>
            </a:r>
            <a:endParaRPr lang="en-CA" sz="3600" dirty="0">
              <a:latin typeface="Arial"/>
              <a:cs typeface="Arial"/>
            </a:endParaRPr>
          </a:p>
        </p:txBody>
      </p:sp>
      <p:sp>
        <p:nvSpPr>
          <p:cNvPr id="2" name="Date Placeholder 1"/>
          <p:cNvSpPr>
            <a:spLocks noGrp="1"/>
          </p:cNvSpPr>
          <p:nvPr>
            <p:ph type="dt" sz="half" idx="10"/>
          </p:nvPr>
        </p:nvSpPr>
        <p:spPr/>
        <p:txBody>
          <a:bodyPr/>
          <a:lstStyle/>
          <a:p>
            <a:pPr>
              <a:defRPr/>
            </a:pPr>
            <a:r>
              <a:rPr lang="en-US" smtClean="0"/>
              <a:t>June 1, 2015</a:t>
            </a:r>
            <a:endParaRPr lang="en-CA"/>
          </a:p>
        </p:txBody>
      </p:sp>
      <p:sp>
        <p:nvSpPr>
          <p:cNvPr id="3" name="Slide Number Placeholder 2"/>
          <p:cNvSpPr>
            <a:spLocks noGrp="1"/>
          </p:cNvSpPr>
          <p:nvPr>
            <p:ph type="sldNum" sz="quarter" idx="12"/>
          </p:nvPr>
        </p:nvSpPr>
        <p:spPr/>
        <p:txBody>
          <a:bodyPr/>
          <a:lstStyle/>
          <a:p>
            <a:pPr>
              <a:defRPr/>
            </a:pPr>
            <a:fld id="{E142843C-CFEA-465C-B060-9336A325AA79}" type="slidenum">
              <a:rPr lang="en-CA" smtClean="0"/>
              <a:pPr>
                <a:defRPr/>
              </a:pPr>
              <a:t>9</a:t>
            </a:fld>
            <a:endParaRPr lang="en-CA"/>
          </a:p>
        </p:txBody>
      </p:sp>
      <p:pic>
        <p:nvPicPr>
          <p:cNvPr id="7" name="Picture 6"/>
          <p:cNvPicPr>
            <a:picLocks noChangeAspect="1"/>
          </p:cNvPicPr>
          <p:nvPr/>
        </p:nvPicPr>
        <p:blipFill>
          <a:blip r:embed="rId3"/>
          <a:stretch>
            <a:fillRect/>
          </a:stretch>
        </p:blipFill>
        <p:spPr>
          <a:xfrm rot="345564">
            <a:off x="4933917" y="5009787"/>
            <a:ext cx="1445302" cy="1545208"/>
          </a:xfrm>
          <a:prstGeom prst="rect">
            <a:avLst/>
          </a:prstGeom>
        </p:spPr>
      </p:pic>
      <p:pic>
        <p:nvPicPr>
          <p:cNvPr id="8" name="Picture 7"/>
          <p:cNvPicPr>
            <a:picLocks noChangeAspect="1"/>
          </p:cNvPicPr>
          <p:nvPr/>
        </p:nvPicPr>
        <p:blipFill>
          <a:blip r:embed="rId4"/>
          <a:stretch>
            <a:fillRect/>
          </a:stretch>
        </p:blipFill>
        <p:spPr>
          <a:xfrm rot="20732034">
            <a:off x="2079739" y="5025164"/>
            <a:ext cx="1447109" cy="1561003"/>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2">
      <a:dk1>
        <a:sysClr val="windowText" lastClr="000000"/>
      </a:dk1>
      <a:lt1>
        <a:sysClr val="window" lastClr="FFFFFF"/>
      </a:lt1>
      <a:dk2>
        <a:srgbClr val="775F55"/>
      </a:dk2>
      <a:lt2>
        <a:srgbClr val="EBDDC3"/>
      </a:lt2>
      <a:accent1>
        <a:srgbClr val="3DD2BE"/>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2115</TotalTime>
  <Words>1601</Words>
  <Application>Microsoft Macintosh PowerPoint</Application>
  <PresentationFormat>On-screen Show (4:3)</PresentationFormat>
  <Paragraphs>220</Paragraphs>
  <Slides>28</Slides>
  <Notes>12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Clarity</vt:lpstr>
      <vt:lpstr>Developing Course Goals and Learning Objectives</vt:lpstr>
      <vt:lpstr>Learning-centered approach to integrated course design (Fink, 2013)</vt:lpstr>
      <vt:lpstr>A model of integrated course design (Fink, 2013)</vt:lpstr>
      <vt:lpstr>Session learning objectives</vt:lpstr>
      <vt:lpstr>DACUM</vt:lpstr>
      <vt:lpstr>PowerPoint Presentation</vt:lpstr>
      <vt:lpstr>Students will be able to (SWBAT) drive a car effectively and safely</vt:lpstr>
      <vt:lpstr>PowerPoint Presentation</vt:lpstr>
      <vt:lpstr>PowerPoint Presentation</vt:lpstr>
      <vt:lpstr>PowerPoint Presentation</vt:lpstr>
      <vt:lpstr>DACUM chart: Two components</vt:lpstr>
      <vt:lpstr>Course Goals &amp; Learning Objectives </vt:lpstr>
      <vt:lpstr>Cross-cultural dance studies course goals (example)</vt:lpstr>
      <vt:lpstr>Computer programming course goals (example)</vt:lpstr>
      <vt:lpstr>Learning objectives</vt:lpstr>
      <vt:lpstr>PowerPoint Presentation</vt:lpstr>
      <vt:lpstr>Learning Objectives </vt:lpstr>
      <vt:lpstr>Domains of learning</vt:lpstr>
      <vt:lpstr>Writing Learning Objectives</vt:lpstr>
      <vt:lpstr>Different Levels of Learning</vt:lpstr>
      <vt:lpstr>Activity: Driving a car</vt:lpstr>
      <vt:lpstr>Learning objectives</vt:lpstr>
      <vt:lpstr>Verbs to Avoid</vt:lpstr>
      <vt:lpstr>Activity: Driving a car</vt:lpstr>
      <vt:lpstr>Using Course Goals &amp; Learning Objectives</vt:lpstr>
      <vt:lpstr>Process Considerations</vt:lpstr>
      <vt:lpstr>Choices for Applying Your Learning</vt:lpstr>
      <vt:lpstr>Feedback from a Colleague (10 mins total)</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 Johnson</dc:creator>
  <cp:lastModifiedBy>Isabeau Iqbal</cp:lastModifiedBy>
  <cp:revision>139</cp:revision>
  <dcterms:created xsi:type="dcterms:W3CDTF">2008-11-26T00:27:16Z</dcterms:created>
  <dcterms:modified xsi:type="dcterms:W3CDTF">2015-06-03T18:58:23Z</dcterms:modified>
</cp:coreProperties>
</file>