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4"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1B99-BBE2-4E90-8CDC-0115CAD86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2A60002-9113-49A6-A89B-1A907B7F3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EAEB2A2-A3F2-48B9-87AF-401EE80F0F05}"/>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74F38F34-622A-495E-8FC5-C29CB1561E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5AB9D7-F27B-4712-8773-4CEE14AAB02B}"/>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255263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4AD3-F1D3-4031-B522-FFC3CDAEBBF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4CE118-82C6-47FE-A54F-647317A274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76AC75-AABC-4CBF-8076-7E5B9A2D8AE1}"/>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D40E3AD5-8147-4D13-9E22-9B01ABF6F6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5667B6-9880-415C-B642-37C90D785B49}"/>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33643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889AD-B573-4CA9-910F-9BD39FAB0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4ED02CF-EC8C-4D78-B4F2-98E3FD588F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5F2C0E-502D-4749-A212-39936EF69CA8}"/>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D5479ACE-8F6B-4B89-A52E-E00B1E8DC4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D0C0C6-7C9B-42DD-A7DC-4591EFC7D1DD}"/>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5935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ECEF-69CA-4BC1-9F03-928D899BFE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027782-661A-41DA-84F9-7469168622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0A61D3-2B92-426B-A1E3-79EB7875F466}"/>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DE0B610C-2876-4EAD-A3D7-96117F8DEE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EBCEE7-6B16-4D2C-9D01-03AE6CC064D0}"/>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12541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12BD-8109-4AAE-BDD0-27C65C8EF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6C3205-F2F7-4B77-939A-8A43E4246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A3470B-4FCE-417A-B962-CAF2299FB198}"/>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CD80406C-F406-44A7-A603-0E6CE2556C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104350-E0E2-4915-B11C-CB6349F6F710}"/>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422272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850-B36D-4D72-9FD9-FC51D47CAE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5888184-C962-49A5-BE91-9812897CAC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531F85B-32E4-4365-8D53-C3F545F90A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5A66557-C73A-4815-8749-4418CD7D59C2}"/>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6" name="Footer Placeholder 5">
            <a:extLst>
              <a:ext uri="{FF2B5EF4-FFF2-40B4-BE49-F238E27FC236}">
                <a16:creationId xmlns:a16="http://schemas.microsoft.com/office/drawing/2014/main" id="{408254EB-183A-4B05-BDD0-26079052F5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FADFDB-D0D9-4B51-B99B-56D8309261F4}"/>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2935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4441-A37D-4663-A33A-61B76D57040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EF2FB2A-920C-48E4-93EA-8566C0EBD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1CAF27-8CF5-4567-8637-47D520FD6F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3027F84-9C5A-4375-9C23-CDF9B2A2B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A92888-4827-4DC9-B75D-1C79E11FE9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0464227-7B16-48B6-BF0E-FF80B24E9601}"/>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8" name="Footer Placeholder 7">
            <a:extLst>
              <a:ext uri="{FF2B5EF4-FFF2-40B4-BE49-F238E27FC236}">
                <a16:creationId xmlns:a16="http://schemas.microsoft.com/office/drawing/2014/main" id="{4203B61E-896E-4006-B5C8-CCD9ABE40DF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F9A2793-95CD-4CE7-9E03-8196A7778738}"/>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25386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3F9E-6D4E-4F34-BF53-0EEE017F68E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D78595-D9F5-4F37-AF13-44B083FB063C}"/>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4" name="Footer Placeholder 3">
            <a:extLst>
              <a:ext uri="{FF2B5EF4-FFF2-40B4-BE49-F238E27FC236}">
                <a16:creationId xmlns:a16="http://schemas.microsoft.com/office/drawing/2014/main" id="{EC827F24-F7B1-4DE7-9E1E-48412598773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15CC739-F489-439F-8F55-42F9FE3DDB73}"/>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180250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CA406-0A3B-4CC8-B9A7-E8281073501B}"/>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3" name="Footer Placeholder 2">
            <a:extLst>
              <a:ext uri="{FF2B5EF4-FFF2-40B4-BE49-F238E27FC236}">
                <a16:creationId xmlns:a16="http://schemas.microsoft.com/office/drawing/2014/main" id="{FE06CA60-3551-42B2-93BB-7A45088391F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44BF5B-C75E-4835-8D20-D8E78824A416}"/>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220705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2488-B983-4E0E-B9FA-051EB5D63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4D368-6225-4A01-B578-4035D8F73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0A01DDA-E9DD-4716-A595-B06E6C25C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307A61-116F-4544-96EC-924C50C4CBB6}"/>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6" name="Footer Placeholder 5">
            <a:extLst>
              <a:ext uri="{FF2B5EF4-FFF2-40B4-BE49-F238E27FC236}">
                <a16:creationId xmlns:a16="http://schemas.microsoft.com/office/drawing/2014/main" id="{F5F27BCB-FC08-41A7-A56A-4CCE8B4C93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873BB0-983A-43FA-8473-DFC5E36E450A}"/>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186820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B765-DEFD-48B7-B458-F6F8039AB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460398A-6948-48AE-A88E-C7B36DB49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C73FE5B-80DD-41E4-A709-095F6B5FC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D3C026-96B3-4A11-BE5B-B38B095F5EAF}"/>
              </a:ext>
            </a:extLst>
          </p:cNvPr>
          <p:cNvSpPr>
            <a:spLocks noGrp="1"/>
          </p:cNvSpPr>
          <p:nvPr>
            <p:ph type="dt" sz="half" idx="10"/>
          </p:nvPr>
        </p:nvSpPr>
        <p:spPr/>
        <p:txBody>
          <a:bodyPr/>
          <a:lstStyle/>
          <a:p>
            <a:fld id="{5A75CDD7-6B61-4078-B023-175B414A3FE0}" type="datetimeFigureOut">
              <a:rPr lang="en-CA" smtClean="0"/>
              <a:t>2017-09-29</a:t>
            </a:fld>
            <a:endParaRPr lang="en-CA"/>
          </a:p>
        </p:txBody>
      </p:sp>
      <p:sp>
        <p:nvSpPr>
          <p:cNvPr id="6" name="Footer Placeholder 5">
            <a:extLst>
              <a:ext uri="{FF2B5EF4-FFF2-40B4-BE49-F238E27FC236}">
                <a16:creationId xmlns:a16="http://schemas.microsoft.com/office/drawing/2014/main" id="{34F17550-2274-4DF2-A526-F647A3FF0E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D0371C-8856-4CBE-82EE-52FF259FE4F0}"/>
              </a:ext>
            </a:extLst>
          </p:cNvPr>
          <p:cNvSpPr>
            <a:spLocks noGrp="1"/>
          </p:cNvSpPr>
          <p:nvPr>
            <p:ph type="sldNum" sz="quarter" idx="12"/>
          </p:nvPr>
        </p:nvSpPr>
        <p:spPr/>
        <p:txBody>
          <a:bodyPr/>
          <a:lstStyle/>
          <a:p>
            <a:fld id="{3BB8C821-EED8-4C19-AE98-F13E9348C98C}" type="slidenum">
              <a:rPr lang="en-CA" smtClean="0"/>
              <a:t>‹#›</a:t>
            </a:fld>
            <a:endParaRPr lang="en-CA"/>
          </a:p>
        </p:txBody>
      </p:sp>
    </p:spTree>
    <p:extLst>
      <p:ext uri="{BB962C8B-B14F-4D97-AF65-F5344CB8AC3E}">
        <p14:creationId xmlns:p14="http://schemas.microsoft.com/office/powerpoint/2010/main" val="223304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ED510-1995-4FA0-A997-80063166D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F8FE42-351F-45A5-AA15-D50D03BC6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DA5A62-C9A9-4047-85F8-4FFC00043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5CDD7-6B61-4078-B023-175B414A3FE0}" type="datetimeFigureOut">
              <a:rPr lang="en-CA" smtClean="0"/>
              <a:t>2017-09-29</a:t>
            </a:fld>
            <a:endParaRPr lang="en-CA"/>
          </a:p>
        </p:txBody>
      </p:sp>
      <p:sp>
        <p:nvSpPr>
          <p:cNvPr id="5" name="Footer Placeholder 4">
            <a:extLst>
              <a:ext uri="{FF2B5EF4-FFF2-40B4-BE49-F238E27FC236}">
                <a16:creationId xmlns:a16="http://schemas.microsoft.com/office/drawing/2014/main" id="{12E4511A-21D2-4C7F-8C33-5FA73C0F2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6D1B09C-005C-4F16-A1E8-08ABEA473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8C821-EED8-4C19-AE98-F13E9348C98C}" type="slidenum">
              <a:rPr lang="en-CA" smtClean="0"/>
              <a:t>‹#›</a:t>
            </a:fld>
            <a:endParaRPr lang="en-CA"/>
          </a:p>
        </p:txBody>
      </p:sp>
    </p:spTree>
    <p:extLst>
      <p:ext uri="{BB962C8B-B14F-4D97-AF65-F5344CB8AC3E}">
        <p14:creationId xmlns:p14="http://schemas.microsoft.com/office/powerpoint/2010/main" val="72946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F5E4-025C-45FF-9282-EF1851D5F596}"/>
              </a:ext>
            </a:extLst>
          </p:cNvPr>
          <p:cNvSpPr>
            <a:spLocks noGrp="1"/>
          </p:cNvSpPr>
          <p:nvPr>
            <p:ph type="ctrTitle"/>
          </p:nvPr>
        </p:nvSpPr>
        <p:spPr>
          <a:xfrm>
            <a:off x="3265714" y="2351313"/>
            <a:ext cx="7402285" cy="1158649"/>
          </a:xfrm>
        </p:spPr>
        <p:txBody>
          <a:bodyPr>
            <a:normAutofit fontScale="90000"/>
          </a:bodyPr>
          <a:lstStyle/>
          <a:p>
            <a:r>
              <a:rPr lang="en-CA" dirty="0"/>
              <a:t>Case 1: Microbiology Laboratory</a:t>
            </a:r>
          </a:p>
        </p:txBody>
      </p:sp>
      <p:sp>
        <p:nvSpPr>
          <p:cNvPr id="3" name="Subtitle 2">
            <a:extLst>
              <a:ext uri="{FF2B5EF4-FFF2-40B4-BE49-F238E27FC236}">
                <a16:creationId xmlns:a16="http://schemas.microsoft.com/office/drawing/2014/main" id="{76661F9B-0D2F-4D75-A1E0-233FF432DC7D}"/>
              </a:ext>
            </a:extLst>
          </p:cNvPr>
          <p:cNvSpPr>
            <a:spLocks noGrp="1"/>
          </p:cNvSpPr>
          <p:nvPr>
            <p:ph type="subTitle" idx="1"/>
          </p:nvPr>
        </p:nvSpPr>
        <p:spPr>
          <a:xfrm>
            <a:off x="3265714" y="3602038"/>
            <a:ext cx="7402286" cy="1655762"/>
          </a:xfrm>
        </p:spPr>
        <p:txBody>
          <a:bodyPr/>
          <a:lstStyle/>
          <a:p>
            <a:r>
              <a:rPr lang="en-CA" dirty="0"/>
              <a:t>Antonio Imperial</a:t>
            </a:r>
          </a:p>
        </p:txBody>
      </p:sp>
      <p:pic>
        <p:nvPicPr>
          <p:cNvPr id="5" name="Picture 4">
            <a:extLst>
              <a:ext uri="{FF2B5EF4-FFF2-40B4-BE49-F238E27FC236}">
                <a16:creationId xmlns:a16="http://schemas.microsoft.com/office/drawing/2014/main" id="{632D258C-7AB0-4745-963F-6BDC523E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42" y="4139179"/>
            <a:ext cx="3389477" cy="2421391"/>
          </a:xfrm>
          <a:prstGeom prst="rect">
            <a:avLst/>
          </a:prstGeom>
        </p:spPr>
      </p:pic>
      <p:pic>
        <p:nvPicPr>
          <p:cNvPr id="7" name="Picture 6">
            <a:extLst>
              <a:ext uri="{FF2B5EF4-FFF2-40B4-BE49-F238E27FC236}">
                <a16:creationId xmlns:a16="http://schemas.microsoft.com/office/drawing/2014/main" id="{070A10EF-3484-4A11-A7D7-20A635825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572" y="4139179"/>
            <a:ext cx="2878555" cy="2421391"/>
          </a:xfrm>
          <a:prstGeom prst="rect">
            <a:avLst/>
          </a:prstGeom>
        </p:spPr>
      </p:pic>
    </p:spTree>
    <p:extLst>
      <p:ext uri="{BB962C8B-B14F-4D97-AF65-F5344CB8AC3E}">
        <p14:creationId xmlns:p14="http://schemas.microsoft.com/office/powerpoint/2010/main" val="3099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246823-E8FB-434F-9739-6EDC2D14DC28}"/>
              </a:ext>
            </a:extLst>
          </p:cNvPr>
          <p:cNvSpPr/>
          <p:nvPr/>
        </p:nvSpPr>
        <p:spPr>
          <a:xfrm>
            <a:off x="2670629" y="266957"/>
            <a:ext cx="9100457" cy="368092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52864C8A-E7B9-4A45-8809-8ABDDC208539}"/>
              </a:ext>
            </a:extLst>
          </p:cNvPr>
          <p:cNvSpPr/>
          <p:nvPr/>
        </p:nvSpPr>
        <p:spPr>
          <a:xfrm>
            <a:off x="2975429" y="266957"/>
            <a:ext cx="8969829" cy="3970318"/>
          </a:xfrm>
          <a:prstGeom prst="rect">
            <a:avLst/>
          </a:prstGeom>
        </p:spPr>
        <p:txBody>
          <a:bodyPr wrap="square">
            <a:spAutoFit/>
          </a:bodyPr>
          <a:lstStyle/>
          <a:p>
            <a:r>
              <a:rPr lang="en-CA" dirty="0"/>
              <a:t>All purpose agar</a:t>
            </a:r>
          </a:p>
          <a:p>
            <a:endParaRPr lang="en-CA" dirty="0"/>
          </a:p>
          <a:p>
            <a:pPr marL="285750" indent="-285750">
              <a:buFont typeface="Arial" panose="020B0604020202020204" pitchFamily="34" charset="0"/>
              <a:buChar char="•"/>
            </a:pPr>
            <a:r>
              <a:rPr lang="en-CA" dirty="0" err="1"/>
              <a:t>Hektoen</a:t>
            </a:r>
            <a:r>
              <a:rPr lang="en-CA" dirty="0"/>
              <a:t> Enteric (HE): </a:t>
            </a:r>
            <a:r>
              <a:rPr lang="en-CA" i="1" dirty="0"/>
              <a:t>Salmonella </a:t>
            </a:r>
            <a:r>
              <a:rPr lang="en-CA" dirty="0"/>
              <a:t>is a non-fermenter. Thus, blue or green colonies should appear and black precipitate may also be seen due to H2S production</a:t>
            </a:r>
          </a:p>
          <a:p>
            <a:pPr marL="285750" indent="-285750">
              <a:buFont typeface="Arial" panose="020B0604020202020204" pitchFamily="34" charset="0"/>
              <a:buChar char="•"/>
            </a:pPr>
            <a:r>
              <a:rPr lang="en-CA" dirty="0"/>
              <a:t>MAC: Colourless</a:t>
            </a:r>
          </a:p>
          <a:p>
            <a:pPr marL="285750" indent="-285750">
              <a:buFont typeface="Arial" panose="020B0604020202020204" pitchFamily="34" charset="0"/>
              <a:buChar char="•"/>
            </a:pPr>
            <a:r>
              <a:rPr lang="en-CA" dirty="0"/>
              <a:t>SS: Colourless with black precipitate </a:t>
            </a:r>
          </a:p>
          <a:p>
            <a:pPr marL="285750" indent="-285750">
              <a:buFont typeface="Arial" panose="020B0604020202020204" pitchFamily="34" charset="0"/>
              <a:buChar char="•"/>
            </a:pPr>
            <a:r>
              <a:rPr lang="en-CA" dirty="0"/>
              <a:t>XLD: Red colonies and black precipitate</a:t>
            </a:r>
          </a:p>
          <a:p>
            <a:endParaRPr lang="en-CA" dirty="0"/>
          </a:p>
          <a:p>
            <a:r>
              <a:rPr lang="en-CA" dirty="0"/>
              <a:t>Selective and Differential Agar:</a:t>
            </a:r>
          </a:p>
          <a:p>
            <a:endParaRPr lang="en-CA" dirty="0"/>
          </a:p>
          <a:p>
            <a:pPr marL="285750" indent="-285750">
              <a:buFont typeface="Arial" panose="020B0604020202020204" pitchFamily="34" charset="0"/>
              <a:buChar char="•"/>
            </a:pPr>
            <a:r>
              <a:rPr lang="en-CA" dirty="0"/>
              <a:t>Bismuth Sulfite: Black should appear</a:t>
            </a:r>
          </a:p>
          <a:p>
            <a:pPr marL="285750" indent="-285750">
              <a:buFont typeface="Arial" panose="020B0604020202020204" pitchFamily="34" charset="0"/>
              <a:buChar char="•"/>
            </a:pPr>
            <a:r>
              <a:rPr lang="en-CA" dirty="0"/>
              <a:t>Brilliant Green: Red, pink or white should appear with a halo. Other serotypes of </a:t>
            </a:r>
            <a:r>
              <a:rPr lang="en-CA" i="1" dirty="0"/>
              <a:t>Salmonella </a:t>
            </a:r>
            <a:r>
              <a:rPr lang="en-CA" dirty="0"/>
              <a:t>are inhibited as well, further isolating for </a:t>
            </a:r>
            <a:r>
              <a:rPr lang="en-CA" dirty="0" err="1"/>
              <a:t>serovar</a:t>
            </a:r>
            <a:r>
              <a:rPr lang="en-CA" dirty="0"/>
              <a:t> </a:t>
            </a:r>
            <a:r>
              <a:rPr lang="en-CA" i="1" dirty="0" err="1"/>
              <a:t>enteriditis</a:t>
            </a:r>
            <a:r>
              <a:rPr lang="en-CA" dirty="0"/>
              <a:t> </a:t>
            </a:r>
          </a:p>
          <a:p>
            <a:pPr marL="285750" indent="-285750">
              <a:buFont typeface="Arial" panose="020B0604020202020204" pitchFamily="34" charset="0"/>
              <a:buChar char="•"/>
            </a:pPr>
            <a:endParaRPr lang="en-CA" dirty="0"/>
          </a:p>
        </p:txBody>
      </p:sp>
      <p:pic>
        <p:nvPicPr>
          <p:cNvPr id="8" name="Picture 7">
            <a:extLst>
              <a:ext uri="{FF2B5EF4-FFF2-40B4-BE49-F238E27FC236}">
                <a16:creationId xmlns:a16="http://schemas.microsoft.com/office/drawing/2014/main" id="{1D4EDBD4-90E6-4E24-A2DF-D3619DAB3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687" y="4092132"/>
            <a:ext cx="2678339" cy="2008755"/>
          </a:xfrm>
          <a:prstGeom prst="rect">
            <a:avLst/>
          </a:prstGeom>
        </p:spPr>
      </p:pic>
      <p:sp>
        <p:nvSpPr>
          <p:cNvPr id="9" name="TextBox 8">
            <a:extLst>
              <a:ext uri="{FF2B5EF4-FFF2-40B4-BE49-F238E27FC236}">
                <a16:creationId xmlns:a16="http://schemas.microsoft.com/office/drawing/2014/main" id="{AE1BB0C3-197E-4107-AFF3-38085475A6AB}"/>
              </a:ext>
            </a:extLst>
          </p:cNvPr>
          <p:cNvSpPr txBox="1"/>
          <p:nvPr/>
        </p:nvSpPr>
        <p:spPr>
          <a:xfrm>
            <a:off x="5515429" y="6211669"/>
            <a:ext cx="3643085" cy="646331"/>
          </a:xfrm>
          <a:prstGeom prst="rect">
            <a:avLst/>
          </a:prstGeom>
          <a:noFill/>
        </p:spPr>
        <p:txBody>
          <a:bodyPr wrap="square" rtlCol="0">
            <a:spAutoFit/>
          </a:bodyPr>
          <a:lstStyle/>
          <a:p>
            <a:r>
              <a:rPr lang="en-CA" dirty="0"/>
              <a:t>Fig 4. </a:t>
            </a:r>
            <a:r>
              <a:rPr lang="en-CA" i="1" dirty="0"/>
              <a:t>Salmonella </a:t>
            </a:r>
            <a:r>
              <a:rPr lang="en-CA" i="1" dirty="0" err="1"/>
              <a:t>typhimerium</a:t>
            </a:r>
            <a:r>
              <a:rPr lang="en-CA" i="1" dirty="0"/>
              <a:t> </a:t>
            </a:r>
            <a:r>
              <a:rPr lang="en-CA" dirty="0"/>
              <a:t>stains red</a:t>
            </a:r>
          </a:p>
        </p:txBody>
      </p:sp>
    </p:spTree>
    <p:extLst>
      <p:ext uri="{BB962C8B-B14F-4D97-AF65-F5344CB8AC3E}">
        <p14:creationId xmlns:p14="http://schemas.microsoft.com/office/powerpoint/2010/main" val="31832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1983A-E851-498B-9A09-EDF19F64C1BF}"/>
              </a:ext>
            </a:extLst>
          </p:cNvPr>
          <p:cNvSpPr/>
          <p:nvPr/>
        </p:nvSpPr>
        <p:spPr>
          <a:xfrm>
            <a:off x="2844800" y="1557336"/>
            <a:ext cx="9347200" cy="3261406"/>
          </a:xfrm>
          <a:prstGeom prst="rect">
            <a:avLst/>
          </a:prstGeom>
        </p:spPr>
        <p:txBody>
          <a:bodyPr wrap="square">
            <a:spAutoFit/>
          </a:bodyPr>
          <a:lstStyle/>
          <a:p>
            <a:pPr algn="ctr">
              <a:lnSpc>
                <a:spcPct val="107000"/>
              </a:lnSpc>
              <a:spcAft>
                <a:spcPts val="800"/>
              </a:spcAft>
            </a:pPr>
            <a:r>
              <a:rPr lang="en-CA" sz="2000" dirty="0">
                <a:ea typeface="Calibri" panose="020F0502020204030204" pitchFamily="34" charset="0"/>
                <a:cs typeface="Times New Roman" panose="02020603050405020304" pitchFamily="18" charset="0"/>
              </a:rPr>
              <a:t>The Raw Food Diet</a:t>
            </a:r>
          </a:p>
          <a:p>
            <a:pPr>
              <a:lnSpc>
                <a:spcPct val="107000"/>
              </a:lnSpc>
              <a:spcAft>
                <a:spcPts val="800"/>
              </a:spcAft>
            </a:pPr>
            <a:r>
              <a:rPr lang="en-CA" sz="2000" dirty="0">
                <a:ea typeface="Calibri" panose="020F0502020204030204" pitchFamily="34" charset="0"/>
                <a:cs typeface="Times New Roman" panose="02020603050405020304" pitchFamily="18" charset="0"/>
              </a:rPr>
              <a:t> </a:t>
            </a:r>
          </a:p>
          <a:p>
            <a:pPr>
              <a:lnSpc>
                <a:spcPct val="107000"/>
              </a:lnSpc>
              <a:spcAft>
                <a:spcPts val="800"/>
              </a:spcAft>
            </a:pPr>
            <a:r>
              <a:rPr lang="en-CA" sz="2000" dirty="0">
                <a:ea typeface="Calibri" panose="020F0502020204030204" pitchFamily="34" charset="0"/>
                <a:cs typeface="Times New Roman" panose="02020603050405020304" pitchFamily="18" charset="0"/>
              </a:rPr>
              <a:t>25-year-old Johnny has been eating raw eggs as part of his new body building diet. One week into his new diet, he develops a mild fever, severe abdominal cramps and watery diarrhea. After 4 days of diarrhea, he goes to a walk-in clinic where the doctor finds that Johnny is volume depleted and has some abdominal tenderness. She gives him a container to collect a stool sample to send to the Microbiology Laboratory and suggests that he stop eating the raw eggs. Johnny’s stool sample grows Salmonella serotype </a:t>
            </a:r>
            <a:r>
              <a:rPr lang="en-CA" sz="2000" dirty="0" err="1">
                <a:ea typeface="Calibri" panose="020F0502020204030204" pitchFamily="34" charset="0"/>
                <a:cs typeface="Times New Roman" panose="02020603050405020304" pitchFamily="18" charset="0"/>
              </a:rPr>
              <a:t>enteriditis</a:t>
            </a:r>
            <a:r>
              <a:rPr lang="en-CA" sz="2000" dirty="0">
                <a:ea typeface="Calibri" panose="020F0502020204030204" pitchFamily="34" charset="0"/>
                <a:cs typeface="Times New Roman" panose="02020603050405020304" pitchFamily="18" charset="0"/>
              </a:rPr>
              <a:t>.</a:t>
            </a:r>
            <a:endParaRPr lang="en-CA"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97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CE082B6-178F-49FB-BD3C-5FF3BEA81447}"/>
              </a:ext>
            </a:extLst>
          </p:cNvPr>
          <p:cNvSpPr/>
          <p:nvPr/>
        </p:nvSpPr>
        <p:spPr>
          <a:xfrm>
            <a:off x="2699657" y="1698764"/>
            <a:ext cx="8875486" cy="37677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5821F565-315C-48FA-B655-433B87C493BF}"/>
              </a:ext>
            </a:extLst>
          </p:cNvPr>
          <p:cNvSpPr/>
          <p:nvPr/>
        </p:nvSpPr>
        <p:spPr>
          <a:xfrm>
            <a:off x="2652486" y="2180056"/>
            <a:ext cx="9107714" cy="226422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65FC08D5-4E15-41A9-9DC3-3DB6DA4F0773}"/>
              </a:ext>
            </a:extLst>
          </p:cNvPr>
          <p:cNvSpPr/>
          <p:nvPr/>
        </p:nvSpPr>
        <p:spPr>
          <a:xfrm>
            <a:off x="2699657" y="4731657"/>
            <a:ext cx="9013372" cy="145142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8018EB23-FDAF-4B39-ADE7-E51AF5BF3523}"/>
              </a:ext>
            </a:extLst>
          </p:cNvPr>
          <p:cNvSpPr txBox="1"/>
          <p:nvPr/>
        </p:nvSpPr>
        <p:spPr>
          <a:xfrm>
            <a:off x="2699657" y="420914"/>
            <a:ext cx="8723086" cy="1277850"/>
          </a:xfrm>
          <a:prstGeom prst="rect">
            <a:avLst/>
          </a:prstGeom>
          <a:noFill/>
        </p:spPr>
        <p:txBody>
          <a:bodyPr wrap="square" rtlCol="0">
            <a:spAutoFit/>
          </a:bodyPr>
          <a:lstStyle/>
          <a:p>
            <a:pPr>
              <a:lnSpc>
                <a:spcPct val="107000"/>
              </a:lnSpc>
              <a:spcAft>
                <a:spcPts val="800"/>
              </a:spcAft>
            </a:pPr>
            <a:r>
              <a:rPr lang="en-CA" sz="2400" dirty="0"/>
              <a:t>Question 1: </a:t>
            </a:r>
            <a:r>
              <a:rPr lang="en-CA" sz="2400" dirty="0">
                <a:ea typeface="Calibri" panose="020F0502020204030204" pitchFamily="34" charset="0"/>
                <a:cs typeface="Times New Roman" panose="02020603050405020304" pitchFamily="18" charset="0"/>
              </a:rPr>
              <a:t>Other than the stated bacterial cause, what are the most common bacterial pathogens associated with this type of infectious scenario?</a:t>
            </a:r>
          </a:p>
        </p:txBody>
      </p:sp>
      <p:sp>
        <p:nvSpPr>
          <p:cNvPr id="3" name="TextBox 2">
            <a:extLst>
              <a:ext uri="{FF2B5EF4-FFF2-40B4-BE49-F238E27FC236}">
                <a16:creationId xmlns:a16="http://schemas.microsoft.com/office/drawing/2014/main" id="{1231F0B0-D873-4BC6-A61E-AAE1FE589DBB}"/>
              </a:ext>
            </a:extLst>
          </p:cNvPr>
          <p:cNvSpPr txBox="1"/>
          <p:nvPr/>
        </p:nvSpPr>
        <p:spPr>
          <a:xfrm>
            <a:off x="2699657" y="1669144"/>
            <a:ext cx="8875486" cy="4801314"/>
          </a:xfrm>
          <a:prstGeom prst="rect">
            <a:avLst/>
          </a:prstGeom>
          <a:noFill/>
        </p:spPr>
        <p:txBody>
          <a:bodyPr wrap="square" rtlCol="0">
            <a:spAutoFit/>
          </a:bodyPr>
          <a:lstStyle/>
          <a:p>
            <a:r>
              <a:rPr lang="en-CA" dirty="0"/>
              <a:t>Three species of bacteria are likely causes of Jimmy’s symptoms in the absence of Salmonella</a:t>
            </a:r>
          </a:p>
          <a:p>
            <a:endParaRPr lang="en-CA" dirty="0"/>
          </a:p>
          <a:p>
            <a:pPr marL="342900" indent="-342900">
              <a:buFont typeface="+mj-lt"/>
              <a:buAutoNum type="arabicPeriod"/>
            </a:pPr>
            <a:r>
              <a:rPr lang="en-CA" dirty="0"/>
              <a:t>Bacillus cereus</a:t>
            </a:r>
          </a:p>
          <a:p>
            <a:endParaRPr lang="en-CA" dirty="0"/>
          </a:p>
          <a:p>
            <a:pPr marL="285750" indent="-285750">
              <a:buFont typeface="Arial" panose="020B0604020202020204" pitchFamily="34" charset="0"/>
              <a:buChar char="•"/>
            </a:pPr>
            <a:r>
              <a:rPr lang="en-CA" dirty="0"/>
              <a:t>Has an incubation period of up to 6 hours, after which infected individuals experience vomiting and abdominal cramps</a:t>
            </a:r>
          </a:p>
          <a:p>
            <a:pPr marL="285750" indent="-285750">
              <a:buFont typeface="Arial" panose="020B0604020202020204" pitchFamily="34" charset="0"/>
              <a:buChar char="•"/>
            </a:pPr>
            <a:r>
              <a:rPr lang="en-CA" dirty="0"/>
              <a:t>Bacillus enterotoxins specifically target the intestinal wall after 12 hours. Punctures in cell membranes lead to activation of adenylate cyclase. Downstream effects of this signaling cascade include watery diarrhea (</a:t>
            </a:r>
            <a:r>
              <a:rPr lang="en-CA" dirty="0" err="1"/>
              <a:t>Todar</a:t>
            </a:r>
            <a:r>
              <a:rPr lang="en-CA" dirty="0"/>
              <a:t>, 2012) and fluid accumulation in the ileum (Hansen, 2001)</a:t>
            </a:r>
          </a:p>
          <a:p>
            <a:endParaRPr lang="en-CA" dirty="0"/>
          </a:p>
          <a:p>
            <a:pPr marL="342900" indent="-342900">
              <a:buFont typeface="+mj-lt"/>
              <a:buAutoNum type="arabicPeriod" startAt="2"/>
            </a:pPr>
            <a:r>
              <a:rPr lang="en-CA" dirty="0"/>
              <a:t>Campylobacter </a:t>
            </a:r>
            <a:r>
              <a:rPr lang="en-CA" dirty="0" err="1"/>
              <a:t>jejuni</a:t>
            </a:r>
            <a:endParaRPr lang="en-CA" dirty="0"/>
          </a:p>
          <a:p>
            <a:endParaRPr lang="en-CA" dirty="0"/>
          </a:p>
          <a:p>
            <a:pPr marL="285750" indent="-285750">
              <a:buFont typeface="Arial" panose="020B0604020202020204" pitchFamily="34" charset="0"/>
              <a:buChar char="•"/>
            </a:pPr>
            <a:r>
              <a:rPr lang="en-CA" dirty="0"/>
              <a:t>Responsible for causing food infections (</a:t>
            </a:r>
            <a:r>
              <a:rPr lang="en-CA" dirty="0" err="1"/>
              <a:t>Todar</a:t>
            </a:r>
            <a:r>
              <a:rPr lang="en-CA" dirty="0"/>
              <a:t>, 2012). It can be found in chicken meat, raw eggs like the ones Jimmy ate, and contaminated water (Yang et al., 2003)</a:t>
            </a:r>
          </a:p>
          <a:p>
            <a:pPr marL="285750" indent="-285750">
              <a:buFont typeface="Arial" panose="020B0604020202020204" pitchFamily="34" charset="0"/>
              <a:buChar char="•"/>
            </a:pPr>
            <a:r>
              <a:rPr lang="en-CA" dirty="0"/>
              <a:t>Symptoms include diarrhea, cramping, abdominal pain, and fever, lasting for a week</a:t>
            </a:r>
          </a:p>
          <a:p>
            <a:endParaRPr lang="en-CA" dirty="0"/>
          </a:p>
        </p:txBody>
      </p:sp>
    </p:spTree>
    <p:extLst>
      <p:ext uri="{BB962C8B-B14F-4D97-AF65-F5344CB8AC3E}">
        <p14:creationId xmlns:p14="http://schemas.microsoft.com/office/powerpoint/2010/main" val="167339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EBD89F-D1C5-49D3-9C68-FB5EF1049C7D}"/>
              </a:ext>
            </a:extLst>
          </p:cNvPr>
          <p:cNvSpPr/>
          <p:nvPr/>
        </p:nvSpPr>
        <p:spPr>
          <a:xfrm>
            <a:off x="2743200" y="1857829"/>
            <a:ext cx="8708571" cy="104502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49228332-CF51-4FFB-B5D6-FA9F2F84A285}"/>
              </a:ext>
            </a:extLst>
          </p:cNvPr>
          <p:cNvSpPr/>
          <p:nvPr/>
        </p:nvSpPr>
        <p:spPr>
          <a:xfrm>
            <a:off x="2743200" y="232229"/>
            <a:ext cx="8665029" cy="148045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89CE5282-0E3E-4384-B0C5-EAEFDCB2BEA6}"/>
              </a:ext>
            </a:extLst>
          </p:cNvPr>
          <p:cNvSpPr txBox="1"/>
          <p:nvPr/>
        </p:nvSpPr>
        <p:spPr>
          <a:xfrm>
            <a:off x="2743200" y="232229"/>
            <a:ext cx="9071429" cy="4801314"/>
          </a:xfrm>
          <a:prstGeom prst="rect">
            <a:avLst/>
          </a:prstGeom>
          <a:noFill/>
        </p:spPr>
        <p:txBody>
          <a:bodyPr wrap="square" rtlCol="0">
            <a:spAutoFit/>
          </a:bodyPr>
          <a:lstStyle/>
          <a:p>
            <a:pPr marL="342900" indent="-342900">
              <a:buFont typeface="+mj-lt"/>
              <a:buAutoNum type="arabicPeriod" startAt="3"/>
            </a:pPr>
            <a:r>
              <a:rPr lang="en-CA" dirty="0"/>
              <a:t>Staphylococcus aureus </a:t>
            </a:r>
          </a:p>
          <a:p>
            <a:endParaRPr lang="en-CA" dirty="0"/>
          </a:p>
          <a:p>
            <a:pPr marL="285750" indent="-285750">
              <a:buFont typeface="Arial" panose="020B0604020202020204" pitchFamily="34" charset="0"/>
              <a:buChar char="•"/>
            </a:pPr>
            <a:r>
              <a:rPr lang="en-CA" dirty="0"/>
              <a:t>Causes food poisoning through a toxin dependent mechanism</a:t>
            </a:r>
          </a:p>
          <a:p>
            <a:pPr marL="285750" indent="-285750">
              <a:buFont typeface="Arial" panose="020B0604020202020204" pitchFamily="34" charset="0"/>
              <a:buChar char="•"/>
            </a:pPr>
            <a:r>
              <a:rPr lang="en-CA" dirty="0"/>
              <a:t> Symptoms include vomiting, nausea, stomach cramps, and diarrhea. </a:t>
            </a:r>
          </a:p>
          <a:p>
            <a:pPr marL="285750" indent="-285750">
              <a:buFont typeface="Arial" panose="020B0604020202020204" pitchFamily="34" charset="0"/>
              <a:buChar char="•"/>
            </a:pPr>
            <a:r>
              <a:rPr lang="en-CA" dirty="0"/>
              <a:t>Infection is usually cleared within a day or two</a:t>
            </a:r>
          </a:p>
          <a:p>
            <a:pPr marL="285750" indent="-285750">
              <a:buFont typeface="Arial" panose="020B0604020202020204" pitchFamily="34" charset="0"/>
              <a:buChar char="•"/>
            </a:pPr>
            <a:endParaRPr lang="en-CA" dirty="0"/>
          </a:p>
          <a:p>
            <a:r>
              <a:rPr lang="en-CA" dirty="0"/>
              <a:t>Of the three bacteria, Campylobacter </a:t>
            </a:r>
            <a:r>
              <a:rPr lang="en-CA" dirty="0" err="1"/>
              <a:t>jejuni</a:t>
            </a:r>
            <a:r>
              <a:rPr lang="en-CA" dirty="0"/>
              <a:t> exhibits the most similar disease phenotype to Jimmy’s illness. B. cereus and S. aureus are usually cleared by the immune system within a couple days. Jimmy’s illness has lasted almost a week by the time he goes to see a doctor.</a:t>
            </a:r>
          </a:p>
          <a:p>
            <a:pPr marL="285750" indent="-285750">
              <a:buFont typeface="Arial" panose="020B0604020202020204" pitchFamily="34" charset="0"/>
              <a:buChar char="•"/>
            </a:pPr>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a:extLst>
              <a:ext uri="{FF2B5EF4-FFF2-40B4-BE49-F238E27FC236}">
                <a16:creationId xmlns:a16="http://schemas.microsoft.com/office/drawing/2014/main" id="{0DB8014A-55C5-4F18-A0E7-7C36AF314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45602" y="2571297"/>
            <a:ext cx="2860222" cy="3813629"/>
          </a:xfrm>
          <a:prstGeom prst="rect">
            <a:avLst/>
          </a:prstGeom>
        </p:spPr>
      </p:pic>
      <p:sp>
        <p:nvSpPr>
          <p:cNvPr id="6" name="TextBox 5">
            <a:extLst>
              <a:ext uri="{FF2B5EF4-FFF2-40B4-BE49-F238E27FC236}">
                <a16:creationId xmlns:a16="http://schemas.microsoft.com/office/drawing/2014/main" id="{CCAD4443-C08A-4E2E-B272-E7D91919104F}"/>
              </a:ext>
            </a:extLst>
          </p:cNvPr>
          <p:cNvSpPr txBox="1"/>
          <p:nvPr/>
        </p:nvSpPr>
        <p:spPr>
          <a:xfrm>
            <a:off x="4789714" y="6008914"/>
            <a:ext cx="4775200" cy="369332"/>
          </a:xfrm>
          <a:prstGeom prst="rect">
            <a:avLst/>
          </a:prstGeom>
          <a:noFill/>
        </p:spPr>
        <p:txBody>
          <a:bodyPr wrap="square" rtlCol="0">
            <a:spAutoFit/>
          </a:bodyPr>
          <a:lstStyle/>
          <a:p>
            <a:r>
              <a:rPr lang="en-CA" dirty="0"/>
              <a:t>Fig 1. </a:t>
            </a:r>
            <a:r>
              <a:rPr lang="en-CA" i="1" dirty="0" err="1"/>
              <a:t>Campylobactor</a:t>
            </a:r>
            <a:r>
              <a:rPr lang="en-CA" i="1" dirty="0"/>
              <a:t> </a:t>
            </a:r>
            <a:r>
              <a:rPr lang="en-CA" i="1" dirty="0" err="1"/>
              <a:t>jejuni</a:t>
            </a:r>
            <a:r>
              <a:rPr lang="en-CA" dirty="0"/>
              <a:t> under microscope</a:t>
            </a:r>
          </a:p>
        </p:txBody>
      </p:sp>
    </p:spTree>
    <p:extLst>
      <p:ext uri="{BB962C8B-B14F-4D97-AF65-F5344CB8AC3E}">
        <p14:creationId xmlns:p14="http://schemas.microsoft.com/office/powerpoint/2010/main" val="156627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7481E32-8338-4787-8CBE-E5D917B54E5D}"/>
              </a:ext>
            </a:extLst>
          </p:cNvPr>
          <p:cNvSpPr/>
          <p:nvPr/>
        </p:nvSpPr>
        <p:spPr>
          <a:xfrm>
            <a:off x="2714171" y="1785256"/>
            <a:ext cx="9085943" cy="198845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F51F5706-CE02-4BB7-8EB7-2D60037F0E2F}"/>
              </a:ext>
            </a:extLst>
          </p:cNvPr>
          <p:cNvSpPr/>
          <p:nvPr/>
        </p:nvSpPr>
        <p:spPr>
          <a:xfrm>
            <a:off x="2714171" y="3933371"/>
            <a:ext cx="9085943" cy="233472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A663C39A-D131-4D2C-B230-0886B1A732E7}"/>
              </a:ext>
            </a:extLst>
          </p:cNvPr>
          <p:cNvSpPr txBox="1"/>
          <p:nvPr/>
        </p:nvSpPr>
        <p:spPr>
          <a:xfrm>
            <a:off x="2714171" y="420914"/>
            <a:ext cx="8708572" cy="1277850"/>
          </a:xfrm>
          <a:prstGeom prst="rect">
            <a:avLst/>
          </a:prstGeom>
          <a:noFill/>
        </p:spPr>
        <p:txBody>
          <a:bodyPr wrap="square" rtlCol="0">
            <a:spAutoFit/>
          </a:bodyPr>
          <a:lstStyle/>
          <a:p>
            <a:pPr>
              <a:lnSpc>
                <a:spcPct val="107000"/>
              </a:lnSpc>
              <a:spcAft>
                <a:spcPts val="800"/>
              </a:spcAft>
            </a:pPr>
            <a:r>
              <a:rPr lang="en-CA" sz="2400" dirty="0"/>
              <a:t>Question 2: </a:t>
            </a:r>
            <a:r>
              <a:rPr lang="en-CA" sz="2400" dirty="0">
                <a:ea typeface="Calibri" panose="020F0502020204030204" pitchFamily="34" charset="0"/>
                <a:cs typeface="Times New Roman" panose="02020603050405020304" pitchFamily="18" charset="0"/>
              </a:rPr>
              <a:t>What samples are taken for laboratory testing and how important is the Microbiology Laboratory in the diagnosis of this particular infectious disease?</a:t>
            </a:r>
          </a:p>
        </p:txBody>
      </p:sp>
      <p:sp>
        <p:nvSpPr>
          <p:cNvPr id="3" name="TextBox 2">
            <a:extLst>
              <a:ext uri="{FF2B5EF4-FFF2-40B4-BE49-F238E27FC236}">
                <a16:creationId xmlns:a16="http://schemas.microsoft.com/office/drawing/2014/main" id="{E9A4E327-EFE2-4D07-B86E-4D441EF7BAF8}"/>
              </a:ext>
            </a:extLst>
          </p:cNvPr>
          <p:cNvSpPr txBox="1"/>
          <p:nvPr/>
        </p:nvSpPr>
        <p:spPr>
          <a:xfrm>
            <a:off x="2714171" y="1785256"/>
            <a:ext cx="9245600" cy="4524315"/>
          </a:xfrm>
          <a:prstGeom prst="rect">
            <a:avLst/>
          </a:prstGeom>
          <a:noFill/>
        </p:spPr>
        <p:txBody>
          <a:bodyPr wrap="square" rtlCol="0">
            <a:spAutoFit/>
          </a:bodyPr>
          <a:lstStyle/>
          <a:p>
            <a:r>
              <a:rPr lang="en-CA" dirty="0"/>
              <a:t>A stool sample is collected and sent to the laboratory for testing</a:t>
            </a:r>
          </a:p>
          <a:p>
            <a:endParaRPr lang="en-CA" dirty="0"/>
          </a:p>
          <a:p>
            <a:pPr marL="285750" indent="-285750">
              <a:buFont typeface="Arial" panose="020B0604020202020204" pitchFamily="34" charset="0"/>
              <a:buChar char="•"/>
            </a:pPr>
            <a:r>
              <a:rPr lang="en-CA" dirty="0"/>
              <a:t>Collection of a stool sample is especially important in the diagnosis of a </a:t>
            </a:r>
            <a:r>
              <a:rPr lang="en-CA" dirty="0" err="1"/>
              <a:t>gastroenteric</a:t>
            </a:r>
            <a:r>
              <a:rPr lang="en-CA" dirty="0"/>
              <a:t> illness. Collection and subsequent culturing of the stool sample can distinguish between Jimmy’s normal gut microbiota and the pathogen causing his illness. </a:t>
            </a:r>
          </a:p>
          <a:p>
            <a:pPr marL="285750" indent="-285750">
              <a:buFont typeface="Arial" panose="020B0604020202020204" pitchFamily="34" charset="0"/>
              <a:buChar char="•"/>
            </a:pPr>
            <a:r>
              <a:rPr lang="en-CA" dirty="0"/>
              <a:t>Biochemical, genotyping, and antibody tests are the most common methods of pathogen identification</a:t>
            </a:r>
          </a:p>
          <a:p>
            <a:pPr marL="285750" indent="-285750">
              <a:buFont typeface="Arial" panose="020B0604020202020204" pitchFamily="34" charset="0"/>
              <a:buChar char="•"/>
            </a:pPr>
            <a:endParaRPr lang="en-CA" dirty="0"/>
          </a:p>
          <a:p>
            <a:r>
              <a:rPr lang="en-CA" dirty="0"/>
              <a:t>Collection, storage, and transport</a:t>
            </a:r>
          </a:p>
          <a:p>
            <a:endParaRPr lang="en-CA" dirty="0"/>
          </a:p>
          <a:p>
            <a:pPr marL="285750" indent="-285750">
              <a:buFont typeface="Arial" panose="020B0604020202020204" pitchFamily="34" charset="0"/>
              <a:buChar char="•"/>
            </a:pPr>
            <a:r>
              <a:rPr lang="en-CA" dirty="0"/>
              <a:t>Methods of collection include a stool collection kit or a rectal swab</a:t>
            </a:r>
          </a:p>
          <a:p>
            <a:pPr marL="285750" indent="-285750">
              <a:buFont typeface="Arial" panose="020B0604020202020204" pitchFamily="34" charset="0"/>
              <a:buChar char="•"/>
            </a:pPr>
            <a:r>
              <a:rPr lang="en-CA" dirty="0"/>
              <a:t>Samples must be stored and handled so as to prevent contamination. Additionally, stool samples should be analyzed within 2 hours after collection or otherwise preserved in special media so samples are as true to life as possible</a:t>
            </a:r>
          </a:p>
          <a:p>
            <a:pPr marL="285750" indent="-285750">
              <a:buFont typeface="Arial" panose="020B0604020202020204" pitchFamily="34" charset="0"/>
              <a:buChar char="•"/>
            </a:pPr>
            <a:r>
              <a:rPr lang="en-CA" dirty="0"/>
              <a:t>Before culture, samples must be incubated at 37 degrees Celsius for 18-24 hours to mimic body temperature</a:t>
            </a:r>
          </a:p>
        </p:txBody>
      </p:sp>
    </p:spTree>
    <p:extLst>
      <p:ext uri="{BB962C8B-B14F-4D97-AF65-F5344CB8AC3E}">
        <p14:creationId xmlns:p14="http://schemas.microsoft.com/office/powerpoint/2010/main" val="37045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CB3220-9635-42A4-B763-53B0BD2CADC7}"/>
              </a:ext>
            </a:extLst>
          </p:cNvPr>
          <p:cNvSpPr/>
          <p:nvPr/>
        </p:nvSpPr>
        <p:spPr>
          <a:xfrm>
            <a:off x="2757714" y="631763"/>
            <a:ext cx="8897256" cy="175432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19E5E94B-E777-43BC-BF7D-B1AF6FF5DF57}"/>
              </a:ext>
            </a:extLst>
          </p:cNvPr>
          <p:cNvSpPr/>
          <p:nvPr/>
        </p:nvSpPr>
        <p:spPr>
          <a:xfrm>
            <a:off x="2757714" y="631763"/>
            <a:ext cx="8897256" cy="1754326"/>
          </a:xfrm>
          <a:prstGeom prst="rect">
            <a:avLst/>
          </a:prstGeom>
        </p:spPr>
        <p:txBody>
          <a:bodyPr wrap="square">
            <a:spAutoFit/>
          </a:bodyPr>
          <a:lstStyle/>
          <a:p>
            <a:r>
              <a:rPr lang="en-CA" dirty="0">
                <a:ea typeface="Calibri" panose="020F0502020204030204" pitchFamily="34" charset="0"/>
              </a:rPr>
              <a:t>Pathogen identification &amp; surveillance</a:t>
            </a:r>
          </a:p>
          <a:p>
            <a:endParaRPr lang="en-CA" dirty="0"/>
          </a:p>
          <a:p>
            <a:pPr marL="285750" indent="-285750">
              <a:buFont typeface="Arial" panose="020B0604020202020204" pitchFamily="34" charset="0"/>
              <a:buChar char="•"/>
            </a:pPr>
            <a:r>
              <a:rPr lang="en-CA" dirty="0"/>
              <a:t>Stool sample collection allows for diagnosis of the disease-causing pathogen</a:t>
            </a:r>
          </a:p>
          <a:p>
            <a:pPr marL="285750" indent="-285750">
              <a:buFont typeface="Arial" panose="020B0604020202020204" pitchFamily="34" charset="0"/>
              <a:buChar char="•"/>
            </a:pPr>
            <a:r>
              <a:rPr lang="en-CA" dirty="0"/>
              <a:t>Compiling data of many stool analyses can determine how common a pathogen is within a region. Surveillance is critical in analysing prevalence of a </a:t>
            </a:r>
            <a:r>
              <a:rPr lang="en-CA" dirty="0" err="1"/>
              <a:t>gastroenteric</a:t>
            </a:r>
            <a:r>
              <a:rPr lang="en-CA" dirty="0"/>
              <a:t> disease and developing methods of reducing its incidence</a:t>
            </a:r>
          </a:p>
        </p:txBody>
      </p:sp>
      <p:pic>
        <p:nvPicPr>
          <p:cNvPr id="5" name="Picture 4">
            <a:extLst>
              <a:ext uri="{FF2B5EF4-FFF2-40B4-BE49-F238E27FC236}">
                <a16:creationId xmlns:a16="http://schemas.microsoft.com/office/drawing/2014/main" id="{B4D0542C-E96D-47A7-A507-4469B6D46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560" y="2627086"/>
            <a:ext cx="3197563" cy="3192904"/>
          </a:xfrm>
          <a:prstGeom prst="rect">
            <a:avLst/>
          </a:prstGeom>
        </p:spPr>
      </p:pic>
      <p:sp>
        <p:nvSpPr>
          <p:cNvPr id="4" name="TextBox 3">
            <a:extLst>
              <a:ext uri="{FF2B5EF4-FFF2-40B4-BE49-F238E27FC236}">
                <a16:creationId xmlns:a16="http://schemas.microsoft.com/office/drawing/2014/main" id="{36C7F6DB-20A7-4305-9D6F-69C5B5867955}"/>
              </a:ext>
            </a:extLst>
          </p:cNvPr>
          <p:cNvSpPr txBox="1"/>
          <p:nvPr/>
        </p:nvSpPr>
        <p:spPr>
          <a:xfrm>
            <a:off x="5675083" y="5876321"/>
            <a:ext cx="3280231" cy="369332"/>
          </a:xfrm>
          <a:prstGeom prst="rect">
            <a:avLst/>
          </a:prstGeom>
          <a:noFill/>
        </p:spPr>
        <p:txBody>
          <a:bodyPr wrap="square" rtlCol="0">
            <a:spAutoFit/>
          </a:bodyPr>
          <a:lstStyle/>
          <a:p>
            <a:r>
              <a:rPr lang="en-CA" dirty="0"/>
              <a:t>Fig 2. </a:t>
            </a:r>
            <a:r>
              <a:rPr lang="en-CA" i="1" dirty="0"/>
              <a:t>E. coli</a:t>
            </a:r>
            <a:r>
              <a:rPr lang="en-CA" dirty="0"/>
              <a:t> plated out on agar.</a:t>
            </a:r>
          </a:p>
        </p:txBody>
      </p:sp>
    </p:spTree>
    <p:extLst>
      <p:ext uri="{BB962C8B-B14F-4D97-AF65-F5344CB8AC3E}">
        <p14:creationId xmlns:p14="http://schemas.microsoft.com/office/powerpoint/2010/main" val="428437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AE3C97-23AF-4B13-B470-27A751E427AD}"/>
              </a:ext>
            </a:extLst>
          </p:cNvPr>
          <p:cNvSpPr/>
          <p:nvPr/>
        </p:nvSpPr>
        <p:spPr>
          <a:xfrm>
            <a:off x="2743199" y="2976614"/>
            <a:ext cx="9245600" cy="209795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C4F5958D-925D-4EEA-8E6B-30E95642D608}"/>
              </a:ext>
            </a:extLst>
          </p:cNvPr>
          <p:cNvSpPr/>
          <p:nvPr/>
        </p:nvSpPr>
        <p:spPr>
          <a:xfrm>
            <a:off x="2743199" y="1698764"/>
            <a:ext cx="9245600" cy="114603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A663C39A-D131-4D2C-B230-0886B1A732E7}"/>
              </a:ext>
            </a:extLst>
          </p:cNvPr>
          <p:cNvSpPr txBox="1"/>
          <p:nvPr/>
        </p:nvSpPr>
        <p:spPr>
          <a:xfrm>
            <a:off x="2743199" y="420914"/>
            <a:ext cx="8679543" cy="1277850"/>
          </a:xfrm>
          <a:prstGeom prst="rect">
            <a:avLst/>
          </a:prstGeom>
          <a:noFill/>
        </p:spPr>
        <p:txBody>
          <a:bodyPr wrap="square" rtlCol="0">
            <a:spAutoFit/>
          </a:bodyPr>
          <a:lstStyle/>
          <a:p>
            <a:pPr>
              <a:lnSpc>
                <a:spcPct val="107000"/>
              </a:lnSpc>
              <a:spcAft>
                <a:spcPts val="800"/>
              </a:spcAft>
            </a:pPr>
            <a:r>
              <a:rPr lang="en-CA" sz="2400" dirty="0"/>
              <a:t>Question 3: </a:t>
            </a:r>
            <a:r>
              <a:rPr lang="en-CA" sz="2400" dirty="0">
                <a:ea typeface="Calibri" panose="020F0502020204030204" pitchFamily="34" charset="0"/>
                <a:cs typeface="Times New Roman" panose="02020603050405020304" pitchFamily="18" charset="0"/>
              </a:rPr>
              <a:t>Explain the tests that will be performed on the samples in order to detect any of the potential bacterial pathogens causing this disease. </a:t>
            </a:r>
          </a:p>
        </p:txBody>
      </p:sp>
      <p:sp>
        <p:nvSpPr>
          <p:cNvPr id="3" name="TextBox 2">
            <a:extLst>
              <a:ext uri="{FF2B5EF4-FFF2-40B4-BE49-F238E27FC236}">
                <a16:creationId xmlns:a16="http://schemas.microsoft.com/office/drawing/2014/main" id="{E9A4E327-EFE2-4D07-B86E-4D441EF7BAF8}"/>
              </a:ext>
            </a:extLst>
          </p:cNvPr>
          <p:cNvSpPr txBox="1"/>
          <p:nvPr/>
        </p:nvSpPr>
        <p:spPr>
          <a:xfrm>
            <a:off x="2743199" y="1698764"/>
            <a:ext cx="9245600" cy="3693319"/>
          </a:xfrm>
          <a:prstGeom prst="rect">
            <a:avLst/>
          </a:prstGeom>
          <a:noFill/>
        </p:spPr>
        <p:txBody>
          <a:bodyPr wrap="square" rtlCol="0">
            <a:spAutoFit/>
          </a:bodyPr>
          <a:lstStyle/>
          <a:p>
            <a:r>
              <a:rPr lang="en-CA" dirty="0"/>
              <a:t>Typically, a stool and blood sample are collected and sent to the laboratory for diagnostic testing. Upon evaluation of the samples, doctors can determine what treatment is best suited. In the case of </a:t>
            </a:r>
            <a:r>
              <a:rPr lang="en-CA" i="1" dirty="0"/>
              <a:t>Salmonella </a:t>
            </a:r>
            <a:r>
              <a:rPr lang="en-CA" i="1" dirty="0" err="1"/>
              <a:t>enteriditis</a:t>
            </a:r>
            <a:r>
              <a:rPr lang="en-CA" dirty="0"/>
              <a:t>, possible treatments can include fluid and electrolyte replacement and antibiotics.</a:t>
            </a:r>
          </a:p>
          <a:p>
            <a:pPr marL="285750" indent="-285750">
              <a:buFont typeface="Arial" panose="020B0604020202020204" pitchFamily="34" charset="0"/>
              <a:buChar char="•"/>
            </a:pPr>
            <a:endParaRPr lang="en-CA" dirty="0"/>
          </a:p>
          <a:p>
            <a:r>
              <a:rPr lang="en-CA" dirty="0"/>
              <a:t>Tests</a:t>
            </a:r>
          </a:p>
          <a:p>
            <a:endParaRPr lang="en-CA" dirty="0"/>
          </a:p>
          <a:p>
            <a:pPr marL="285750" indent="-285750">
              <a:buFont typeface="Arial" panose="020B0604020202020204" pitchFamily="34" charset="0"/>
              <a:buChar char="•"/>
            </a:pPr>
            <a:r>
              <a:rPr lang="en-CA" dirty="0"/>
              <a:t>ELISAs can elucidate which bacteria is present. Fluorescently-labelled antibodies will bind and fluoresce in the presence of a bacterial toxin or surface protein. According to Wikipedia, ELISAs are effective in evaluating stool samples for </a:t>
            </a:r>
            <a:r>
              <a:rPr lang="en-CA" i="1" dirty="0"/>
              <a:t>E. coli </a:t>
            </a:r>
            <a:r>
              <a:rPr lang="en-CA" dirty="0"/>
              <a:t>enterotoxin, for example </a:t>
            </a:r>
          </a:p>
          <a:p>
            <a:pPr marL="285750" indent="-285750">
              <a:buFont typeface="Arial" panose="020B0604020202020204" pitchFamily="34" charset="0"/>
              <a:buChar char="•"/>
            </a:pPr>
            <a:r>
              <a:rPr lang="en-CA" dirty="0"/>
              <a:t>PCR is another similar diagnostic method. Bands of cultured stool bacteria DNA are compared to known DNA of specific bacterial strains, confirming a match</a:t>
            </a:r>
          </a:p>
          <a:p>
            <a:endParaRPr lang="en-CA" dirty="0"/>
          </a:p>
        </p:txBody>
      </p:sp>
    </p:spTree>
    <p:extLst>
      <p:ext uri="{BB962C8B-B14F-4D97-AF65-F5344CB8AC3E}">
        <p14:creationId xmlns:p14="http://schemas.microsoft.com/office/powerpoint/2010/main" val="7997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131AB9-8900-4CAB-9D8A-DE86EA16EC08}"/>
              </a:ext>
            </a:extLst>
          </p:cNvPr>
          <p:cNvSpPr/>
          <p:nvPr/>
        </p:nvSpPr>
        <p:spPr>
          <a:xfrm>
            <a:off x="2699657" y="203200"/>
            <a:ext cx="8911772" cy="214811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8DB75417-32C8-4D57-8468-CB41B89662A2}"/>
              </a:ext>
            </a:extLst>
          </p:cNvPr>
          <p:cNvSpPr/>
          <p:nvPr/>
        </p:nvSpPr>
        <p:spPr>
          <a:xfrm>
            <a:off x="2728686" y="298440"/>
            <a:ext cx="9056914" cy="1754326"/>
          </a:xfrm>
          <a:prstGeom prst="rect">
            <a:avLst/>
          </a:prstGeom>
        </p:spPr>
        <p:txBody>
          <a:bodyPr wrap="square">
            <a:spAutoFit/>
          </a:bodyPr>
          <a:lstStyle/>
          <a:p>
            <a:pPr marL="285750" indent="-285750">
              <a:buFont typeface="Arial" panose="020B0604020202020204" pitchFamily="34" charset="0"/>
              <a:buChar char="•"/>
            </a:pPr>
            <a:r>
              <a:rPr lang="en-CA" dirty="0"/>
              <a:t>Although less specific, gram staining is effective. Gram positive and negative bacteria stain purple or red, respectively. Additionally, gram staining can elucidate bacterial morphology. </a:t>
            </a:r>
          </a:p>
          <a:p>
            <a:pPr marL="285750" indent="-285750">
              <a:buFont typeface="Arial" panose="020B0604020202020204" pitchFamily="34" charset="0"/>
              <a:buChar char="•"/>
            </a:pPr>
            <a:r>
              <a:rPr lang="en-CA" dirty="0"/>
              <a:t>Different bacterial strains are more susceptible to particular antibiotics than others. Thus, antibiotic sensitivity testing can narrow the scope of potential pathogens. It can also determine if the strain is resistant</a:t>
            </a:r>
          </a:p>
          <a:p>
            <a:pPr marL="285750" indent="-285750">
              <a:buFont typeface="Arial" panose="020B0604020202020204" pitchFamily="34" charset="0"/>
              <a:buChar char="•"/>
            </a:pPr>
            <a:r>
              <a:rPr lang="en-CA" dirty="0"/>
              <a:t>Plating samples on different agars can also determine what pathogen is present</a:t>
            </a:r>
          </a:p>
        </p:txBody>
      </p:sp>
      <p:pic>
        <p:nvPicPr>
          <p:cNvPr id="6" name="Picture 5">
            <a:extLst>
              <a:ext uri="{FF2B5EF4-FFF2-40B4-BE49-F238E27FC236}">
                <a16:creationId xmlns:a16="http://schemas.microsoft.com/office/drawing/2014/main" id="{2164ED61-B3DA-46AE-9227-B20B09684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346" y="2627308"/>
            <a:ext cx="3984006" cy="2656003"/>
          </a:xfrm>
          <a:prstGeom prst="rect">
            <a:avLst/>
          </a:prstGeom>
        </p:spPr>
      </p:pic>
      <p:sp>
        <p:nvSpPr>
          <p:cNvPr id="7" name="TextBox 6">
            <a:extLst>
              <a:ext uri="{FF2B5EF4-FFF2-40B4-BE49-F238E27FC236}">
                <a16:creationId xmlns:a16="http://schemas.microsoft.com/office/drawing/2014/main" id="{17D954BB-9BCF-4213-BC09-7FEFD7E05CB0}"/>
              </a:ext>
            </a:extLst>
          </p:cNvPr>
          <p:cNvSpPr txBox="1"/>
          <p:nvPr/>
        </p:nvSpPr>
        <p:spPr>
          <a:xfrm>
            <a:off x="4989203" y="5374639"/>
            <a:ext cx="4049486" cy="369332"/>
          </a:xfrm>
          <a:prstGeom prst="rect">
            <a:avLst/>
          </a:prstGeom>
          <a:noFill/>
        </p:spPr>
        <p:txBody>
          <a:bodyPr wrap="square" rtlCol="0">
            <a:spAutoFit/>
          </a:bodyPr>
          <a:lstStyle/>
          <a:p>
            <a:r>
              <a:rPr lang="en-CA" dirty="0"/>
              <a:t>Fig 3. Standard ELISA on 96-well plate.</a:t>
            </a:r>
          </a:p>
        </p:txBody>
      </p:sp>
    </p:spTree>
    <p:extLst>
      <p:ext uri="{BB962C8B-B14F-4D97-AF65-F5344CB8AC3E}">
        <p14:creationId xmlns:p14="http://schemas.microsoft.com/office/powerpoint/2010/main" val="170610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90D2319-9A04-4F4B-93BE-7132C2EC16EC}"/>
              </a:ext>
            </a:extLst>
          </p:cNvPr>
          <p:cNvSpPr/>
          <p:nvPr/>
        </p:nvSpPr>
        <p:spPr>
          <a:xfrm>
            <a:off x="2685142" y="3055257"/>
            <a:ext cx="8737600" cy="130628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4A24044E-CBCA-4068-A48F-5DC335C7CD5F}"/>
              </a:ext>
            </a:extLst>
          </p:cNvPr>
          <p:cNvSpPr/>
          <p:nvPr/>
        </p:nvSpPr>
        <p:spPr>
          <a:xfrm>
            <a:off x="2685142" y="4412343"/>
            <a:ext cx="8708571" cy="11929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4A3CD1F5-13C3-4B0E-90F4-42014E2A7FAC}"/>
              </a:ext>
            </a:extLst>
          </p:cNvPr>
          <p:cNvSpPr/>
          <p:nvPr/>
        </p:nvSpPr>
        <p:spPr>
          <a:xfrm>
            <a:off x="2656114" y="5733142"/>
            <a:ext cx="8737600" cy="102882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4396CF64-9A16-427D-80B4-433D19CDC8F0}"/>
              </a:ext>
            </a:extLst>
          </p:cNvPr>
          <p:cNvSpPr/>
          <p:nvPr/>
        </p:nvSpPr>
        <p:spPr>
          <a:xfrm>
            <a:off x="2685143" y="1683657"/>
            <a:ext cx="8737600" cy="130628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EEB807F-5A70-4D0B-8B2C-CB02305DD0E7}"/>
              </a:ext>
            </a:extLst>
          </p:cNvPr>
          <p:cNvSpPr txBox="1"/>
          <p:nvPr/>
        </p:nvSpPr>
        <p:spPr>
          <a:xfrm>
            <a:off x="2685143" y="420914"/>
            <a:ext cx="8737600" cy="882678"/>
          </a:xfrm>
          <a:prstGeom prst="rect">
            <a:avLst/>
          </a:prstGeom>
          <a:noFill/>
        </p:spPr>
        <p:txBody>
          <a:bodyPr wrap="square" rtlCol="0">
            <a:spAutoFit/>
          </a:bodyPr>
          <a:lstStyle/>
          <a:p>
            <a:pPr>
              <a:lnSpc>
                <a:spcPct val="107000"/>
              </a:lnSpc>
              <a:spcAft>
                <a:spcPts val="800"/>
              </a:spcAft>
            </a:pPr>
            <a:r>
              <a:rPr lang="en-CA" sz="2400" dirty="0"/>
              <a:t>Question 4: </a:t>
            </a:r>
            <a:r>
              <a:rPr lang="en-CA" sz="2400" dirty="0">
                <a:ea typeface="Calibri" panose="020F0502020204030204" pitchFamily="34" charset="0"/>
                <a:cs typeface="Times New Roman" panose="02020603050405020304" pitchFamily="18" charset="0"/>
              </a:rPr>
              <a:t>What are the results expected from these tests allowing for the identification of the bacteria named in this case?</a:t>
            </a:r>
          </a:p>
        </p:txBody>
      </p:sp>
      <p:sp>
        <p:nvSpPr>
          <p:cNvPr id="4" name="TextBox 3">
            <a:extLst>
              <a:ext uri="{FF2B5EF4-FFF2-40B4-BE49-F238E27FC236}">
                <a16:creationId xmlns:a16="http://schemas.microsoft.com/office/drawing/2014/main" id="{6D2BBFA0-4DB4-4A71-B55C-DB58A6AB3D91}"/>
              </a:ext>
            </a:extLst>
          </p:cNvPr>
          <p:cNvSpPr txBox="1"/>
          <p:nvPr/>
        </p:nvSpPr>
        <p:spPr>
          <a:xfrm>
            <a:off x="2801258" y="1683657"/>
            <a:ext cx="9013371" cy="5078313"/>
          </a:xfrm>
          <a:prstGeom prst="rect">
            <a:avLst/>
          </a:prstGeom>
          <a:noFill/>
        </p:spPr>
        <p:txBody>
          <a:bodyPr wrap="square" rtlCol="0">
            <a:spAutoFit/>
          </a:bodyPr>
          <a:lstStyle/>
          <a:p>
            <a:r>
              <a:rPr lang="en-CA" dirty="0"/>
              <a:t>ELISA</a:t>
            </a:r>
          </a:p>
          <a:p>
            <a:endParaRPr lang="en-CA" dirty="0"/>
          </a:p>
          <a:p>
            <a:pPr marL="285750" indent="-285750">
              <a:buFont typeface="Arial" panose="020B0604020202020204" pitchFamily="34" charset="0"/>
              <a:buChar char="•"/>
            </a:pPr>
            <a:r>
              <a:rPr lang="en-CA" dirty="0"/>
              <a:t>Binding and fluorescing of antibody to </a:t>
            </a:r>
            <a:r>
              <a:rPr lang="en-CA" i="1" dirty="0"/>
              <a:t>Salmonella</a:t>
            </a:r>
            <a:r>
              <a:rPr lang="en-CA" dirty="0"/>
              <a:t> enterotoxin confirms presence of </a:t>
            </a:r>
            <a:r>
              <a:rPr lang="en-CA" i="1" dirty="0"/>
              <a:t>Salmonella</a:t>
            </a:r>
            <a:endParaRPr lang="en-CA" dirty="0"/>
          </a:p>
          <a:p>
            <a:endParaRPr lang="en-CA" dirty="0"/>
          </a:p>
          <a:p>
            <a:r>
              <a:rPr lang="en-CA" dirty="0"/>
              <a:t>PCR</a:t>
            </a:r>
          </a:p>
          <a:p>
            <a:endParaRPr lang="en-CA" dirty="0"/>
          </a:p>
          <a:p>
            <a:pPr marL="285750" indent="-285750">
              <a:buFont typeface="Arial" panose="020B0604020202020204" pitchFamily="34" charset="0"/>
              <a:buChar char="•"/>
            </a:pPr>
            <a:r>
              <a:rPr lang="en-CA" dirty="0"/>
              <a:t>Comparison of stool bacteria to a number of bacteria species. If the stool sample profile matches that of a standard bacteria, the presence of the bacteria is determined</a:t>
            </a:r>
          </a:p>
          <a:p>
            <a:pPr marL="285750" indent="-285750">
              <a:buFont typeface="Arial" panose="020B0604020202020204" pitchFamily="34" charset="0"/>
              <a:buChar char="•"/>
            </a:pPr>
            <a:endParaRPr lang="en-CA" dirty="0"/>
          </a:p>
          <a:p>
            <a:r>
              <a:rPr lang="en-CA" dirty="0"/>
              <a:t>Antibiotic sensitivity</a:t>
            </a:r>
          </a:p>
          <a:p>
            <a:endParaRPr lang="en-CA" dirty="0"/>
          </a:p>
          <a:p>
            <a:pPr marL="285750" indent="-285750">
              <a:buFont typeface="Arial" panose="020B0604020202020204" pitchFamily="34" charset="0"/>
              <a:buChar char="•"/>
            </a:pPr>
            <a:r>
              <a:rPr lang="en-CA" i="1" dirty="0"/>
              <a:t>Salmonella</a:t>
            </a:r>
            <a:r>
              <a:rPr lang="en-CA" dirty="0"/>
              <a:t> is gram negative. Thus, it will display the highest susceptibility to antibiotics specific for gram negative bacteria. These include cephalosporins and aminoglycosides</a:t>
            </a:r>
            <a:endParaRPr lang="en-CA" i="1" dirty="0"/>
          </a:p>
          <a:p>
            <a:endParaRPr lang="en-CA" dirty="0"/>
          </a:p>
          <a:p>
            <a:r>
              <a:rPr lang="en-CA" dirty="0"/>
              <a:t>Gram staining</a:t>
            </a:r>
          </a:p>
          <a:p>
            <a:endParaRPr lang="en-CA" dirty="0"/>
          </a:p>
          <a:p>
            <a:pPr marL="285750" indent="-285750">
              <a:buFont typeface="Arial" panose="020B0604020202020204" pitchFamily="34" charset="0"/>
              <a:buChar char="•"/>
            </a:pPr>
            <a:r>
              <a:rPr lang="en-CA" i="1" dirty="0"/>
              <a:t>Salmonella</a:t>
            </a:r>
            <a:r>
              <a:rPr lang="en-CA" dirty="0"/>
              <a:t> will stain red since they are gram negative</a:t>
            </a:r>
            <a:endParaRPr lang="en-CA" i="1" dirty="0"/>
          </a:p>
        </p:txBody>
      </p:sp>
    </p:spTree>
    <p:extLst>
      <p:ext uri="{BB962C8B-B14F-4D97-AF65-F5344CB8AC3E}">
        <p14:creationId xmlns:p14="http://schemas.microsoft.com/office/powerpoint/2010/main" val="84160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924</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Case 1: Microbiology Laboratory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 Microbiology Laboratory</dc:title>
  <dc:creator>Antonio Imperial</dc:creator>
  <cp:lastModifiedBy>Antonio Imperial</cp:lastModifiedBy>
  <cp:revision>39</cp:revision>
  <dcterms:created xsi:type="dcterms:W3CDTF">2017-09-27T19:32:22Z</dcterms:created>
  <dcterms:modified xsi:type="dcterms:W3CDTF">2017-09-29T22:33:00Z</dcterms:modified>
</cp:coreProperties>
</file>