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7"/>
  </p:notesMasterIdLst>
  <p:sldIdLst>
    <p:sldId id="256" r:id="rId2"/>
    <p:sldId id="257" r:id="rId3"/>
    <p:sldId id="258" r:id="rId4"/>
    <p:sldId id="264" r:id="rId5"/>
    <p:sldId id="259" r:id="rId6"/>
    <p:sldId id="260" r:id="rId7"/>
    <p:sldId id="263" r:id="rId8"/>
    <p:sldId id="262" r:id="rId9"/>
    <p:sldId id="270" r:id="rId10"/>
    <p:sldId id="269" r:id="rId11"/>
    <p:sldId id="272" r:id="rId12"/>
    <p:sldId id="273" r:id="rId13"/>
    <p:sldId id="265" r:id="rId14"/>
    <p:sldId id="274" r:id="rId15"/>
    <p:sldId id="26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31"/>
    <p:restoredTop sz="68861"/>
  </p:normalViewPr>
  <p:slideViewPr>
    <p:cSldViewPr snapToGrid="0" snapToObjects="1">
      <p:cViewPr varScale="1">
        <p:scale>
          <a:sx n="81" d="100"/>
          <a:sy n="81" d="100"/>
        </p:scale>
        <p:origin x="968" y="176"/>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15053-4375-A648-B679-3B4A01E8FCFF}" type="datetimeFigureOut">
              <a:rPr lang="en-US" smtClean="0"/>
              <a:t>11/16/22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B80C2-E61C-E543-9D42-399E35A4DD73}" type="slidenum">
              <a:rPr lang="en-US" smtClean="0"/>
              <a:t>‹#›</a:t>
            </a:fld>
            <a:endParaRPr lang="en-US"/>
          </a:p>
        </p:txBody>
      </p:sp>
    </p:spTree>
    <p:extLst>
      <p:ext uri="{BB962C8B-B14F-4D97-AF65-F5344CB8AC3E}">
        <p14:creationId xmlns:p14="http://schemas.microsoft.com/office/powerpoint/2010/main" val="344876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PowerPoint was presented on November 15</a:t>
            </a:r>
            <a:r>
              <a:rPr lang="en-US" baseline="30000" dirty="0"/>
              <a:t>th</a:t>
            </a:r>
            <a:r>
              <a:rPr lang="en-US" dirty="0"/>
              <a:t>, 2022 for the UBC, Faculty of Education, Tech Expo event. </a:t>
            </a:r>
          </a:p>
          <a:p>
            <a:r>
              <a:rPr lang="en-US" dirty="0"/>
              <a:t>(See: https://</a:t>
            </a:r>
            <a:r>
              <a:rPr lang="en-US" dirty="0" err="1"/>
              <a:t>ets.educ.ubc.ca</a:t>
            </a:r>
            <a:r>
              <a:rPr lang="en-US" dirty="0"/>
              <a:t>/tec-expo-2022/)</a:t>
            </a:r>
          </a:p>
        </p:txBody>
      </p:sp>
      <p:sp>
        <p:nvSpPr>
          <p:cNvPr id="4" name="Slide Number Placeholder 3"/>
          <p:cNvSpPr>
            <a:spLocks noGrp="1"/>
          </p:cNvSpPr>
          <p:nvPr>
            <p:ph type="sldNum" sz="quarter" idx="5"/>
          </p:nvPr>
        </p:nvSpPr>
        <p:spPr/>
        <p:txBody>
          <a:bodyPr/>
          <a:lstStyle/>
          <a:p>
            <a:fld id="{9B0B80C2-E61C-E543-9D42-399E35A4DD73}" type="slidenum">
              <a:rPr lang="en-US" smtClean="0"/>
              <a:t>1</a:t>
            </a:fld>
            <a:endParaRPr lang="en-US"/>
          </a:p>
        </p:txBody>
      </p:sp>
    </p:spTree>
    <p:extLst>
      <p:ext uri="{BB962C8B-B14F-4D97-AF65-F5344CB8AC3E}">
        <p14:creationId xmlns:p14="http://schemas.microsoft.com/office/powerpoint/2010/main" val="3336942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design is often overlooked as being trivial or purely </a:t>
            </a:r>
            <a:r>
              <a:rPr lang="en-CA" sz="1200" b="0" i="0" kern="1200" dirty="0">
                <a:solidFill>
                  <a:schemeClr val="tx1"/>
                </a:solidFill>
                <a:effectLst/>
                <a:latin typeface="+mn-lt"/>
                <a:ea typeface="+mn-ea"/>
                <a:cs typeface="+mn-cs"/>
              </a:rPr>
              <a:t>aesthetics. But visual design principles and multimedia learning principles can impact both affective and cognitive domains For example: There could be a negative impacts if H5P interactives are not working well, or information is too hard to decipher or process resulting in frustrated, disengaged or unmotivated learners.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kern="1200" dirty="0">
                <a:solidFill>
                  <a:schemeClr val="tx1"/>
                </a:solidFill>
                <a:effectLst/>
                <a:latin typeface="+mn-lt"/>
                <a:ea typeface="+mn-ea"/>
                <a:cs typeface="+mn-cs"/>
              </a:rPr>
              <a:t>The design part of the checklist is informed by Visual Design Principles, Richard Mayer’s Principles of Multimedia Learning and Cognitive load theory.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r>
              <a:rPr lang="en-CA" sz="1200" b="1" i="0" kern="1200" dirty="0">
                <a:solidFill>
                  <a:schemeClr val="tx1"/>
                </a:solidFill>
                <a:effectLst/>
                <a:latin typeface="+mn-lt"/>
                <a:ea typeface="+mn-ea"/>
                <a:cs typeface="+mn-cs"/>
              </a:rPr>
              <a:t>Intrinsic </a:t>
            </a:r>
            <a:r>
              <a:rPr lang="en-CA" sz="1200" b="0" i="0" kern="1200" dirty="0">
                <a:solidFill>
                  <a:schemeClr val="tx1"/>
                </a:solidFill>
                <a:effectLst/>
                <a:latin typeface="+mn-lt"/>
                <a:ea typeface="+mn-ea"/>
                <a:cs typeface="+mn-cs"/>
              </a:rPr>
              <a:t>– the load involved in learning – the difficulty of the materials -</a:t>
            </a:r>
          </a:p>
          <a:p>
            <a:r>
              <a:rPr lang="en-CA" sz="1200" b="1" i="0" kern="1200" dirty="0">
                <a:solidFill>
                  <a:schemeClr val="tx1"/>
                </a:solidFill>
                <a:effectLst/>
                <a:latin typeface="+mn-lt"/>
                <a:ea typeface="+mn-ea"/>
                <a:cs typeface="+mn-cs"/>
              </a:rPr>
              <a:t>Germane </a:t>
            </a:r>
            <a:r>
              <a:rPr lang="en-CA" sz="1200" b="0" i="0" kern="1200" dirty="0">
                <a:solidFill>
                  <a:schemeClr val="tx1"/>
                </a:solidFill>
                <a:effectLst/>
                <a:latin typeface="+mn-lt"/>
                <a:ea typeface="+mn-ea"/>
                <a:cs typeface="+mn-cs"/>
              </a:rPr>
              <a:t>– manage this for learning –  (use H5pP for pre-training for example, and chunking and segmenting to making sure there is not too much information presented at once…or present via multiple channels… ) </a:t>
            </a:r>
          </a:p>
          <a:p>
            <a:r>
              <a:rPr lang="en-CA" sz="1200" b="1" i="0" kern="1200" dirty="0">
                <a:solidFill>
                  <a:schemeClr val="tx1"/>
                </a:solidFill>
                <a:effectLst/>
                <a:latin typeface="+mn-lt"/>
                <a:ea typeface="+mn-ea"/>
                <a:cs typeface="+mn-cs"/>
              </a:rPr>
              <a:t>Extraneous</a:t>
            </a:r>
            <a:r>
              <a:rPr lang="en-CA" sz="1200" b="0" i="0" kern="1200" dirty="0">
                <a:solidFill>
                  <a:schemeClr val="tx1"/>
                </a:solidFill>
                <a:effectLst/>
                <a:latin typeface="+mn-lt"/>
                <a:ea typeface="+mn-ea"/>
                <a:cs typeface="+mn-cs"/>
              </a:rPr>
              <a:t> – eliminate or reduce this to free up working memory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Maybe mention: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Along with student engagement its important to consider students time for learning.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We know that visuals communicate faster than text or word.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solidFill>
                  <a:schemeClr val="tx2"/>
                </a:solidFill>
              </a:rPr>
              <a:t>For example, Web design usability tests show that users formed an opinion on the visual appeal of home pages after a very short exposure of only 50 milliseconds.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B0B80C2-E61C-E543-9D42-399E35A4DD73}" type="slidenum">
              <a:rPr lang="en-US" smtClean="0"/>
              <a:t>10</a:t>
            </a:fld>
            <a:endParaRPr lang="en-US"/>
          </a:p>
        </p:txBody>
      </p:sp>
    </p:spTree>
    <p:extLst>
      <p:ext uri="{BB962C8B-B14F-4D97-AF65-F5344CB8AC3E}">
        <p14:creationId xmlns:p14="http://schemas.microsoft.com/office/powerpoint/2010/main" val="2854250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B0B80C2-E61C-E543-9D42-399E35A4DD73}" type="slidenum">
              <a:rPr lang="en-US" smtClean="0"/>
              <a:t>11</a:t>
            </a:fld>
            <a:endParaRPr lang="en-US"/>
          </a:p>
        </p:txBody>
      </p:sp>
    </p:spTree>
    <p:extLst>
      <p:ext uri="{BB962C8B-B14F-4D97-AF65-F5344CB8AC3E}">
        <p14:creationId xmlns:p14="http://schemas.microsoft.com/office/powerpoint/2010/main" val="1201004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The guidelines created by the world wide web consortium overlap in the Design and the Accessibility &amp; Inclusion sections of the checklist.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Visit this link, and show some of the guidelines and how they are intended to help neurodivergent learners.</a:t>
            </a:r>
            <a:endParaRPr lang="en-US" dirty="0"/>
          </a:p>
        </p:txBody>
      </p:sp>
      <p:sp>
        <p:nvSpPr>
          <p:cNvPr id="4" name="Slide Number Placeholder 3"/>
          <p:cNvSpPr>
            <a:spLocks noGrp="1"/>
          </p:cNvSpPr>
          <p:nvPr>
            <p:ph type="sldNum" sz="quarter" idx="5"/>
          </p:nvPr>
        </p:nvSpPr>
        <p:spPr/>
        <p:txBody>
          <a:bodyPr/>
          <a:lstStyle/>
          <a:p>
            <a:fld id="{9B0B80C2-E61C-E543-9D42-399E35A4DD73}" type="slidenum">
              <a:rPr lang="en-US" smtClean="0"/>
              <a:t>12</a:t>
            </a:fld>
            <a:endParaRPr lang="en-US"/>
          </a:p>
        </p:txBody>
      </p:sp>
    </p:spTree>
    <p:extLst>
      <p:ext uri="{BB962C8B-B14F-4D97-AF65-F5344CB8AC3E}">
        <p14:creationId xmlns:p14="http://schemas.microsoft.com/office/powerpoint/2010/main" val="2704860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Making the H5P interactives accessible (technically – the content works and can be accessed), offering multiples ways to access – things like alt tags, screen reader considerations, and cognitively, for a diversity of learners improves the learning for all students.</a:t>
            </a:r>
          </a:p>
          <a:p>
            <a:endParaRPr lang="en-US" b="0" dirty="0"/>
          </a:p>
        </p:txBody>
      </p:sp>
      <p:sp>
        <p:nvSpPr>
          <p:cNvPr id="4" name="Slide Number Placeholder 3"/>
          <p:cNvSpPr>
            <a:spLocks noGrp="1"/>
          </p:cNvSpPr>
          <p:nvPr>
            <p:ph type="sldNum" sz="quarter" idx="5"/>
          </p:nvPr>
        </p:nvSpPr>
        <p:spPr/>
        <p:txBody>
          <a:bodyPr/>
          <a:lstStyle/>
          <a:p>
            <a:fld id="{9B0B80C2-E61C-E543-9D42-399E35A4DD73}" type="slidenum">
              <a:rPr lang="en-US" smtClean="0"/>
              <a:t>13</a:t>
            </a:fld>
            <a:endParaRPr lang="en-US"/>
          </a:p>
        </p:txBody>
      </p:sp>
    </p:spTree>
    <p:extLst>
      <p:ext uri="{BB962C8B-B14F-4D97-AF65-F5344CB8AC3E}">
        <p14:creationId xmlns:p14="http://schemas.microsoft.com/office/powerpoint/2010/main" val="1609906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Audiences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the purpose of the checklist for selecting H5P for reuse?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For both - assessing quality of existing H5P interactive contents for reuse AND to use as a guideline for creating H5Ps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H5P compared to other tools like articulate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Articulate is typically used to create entire learning modules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Expensive and limited licenses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Requires more time and knowledge to create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Allows for collaboration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Software updates create issues with SCORMS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Is suitable for some types of courses – for example, I’ve seen it for workplace or ministry required courses where tracking user progress is important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H5P is more like creating learning objects to add throughout courses in an LMS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My personal preference – based on how people read online is to use interactives in a course. There is more variation in media for students. Students can read more in depth articles on paper, for example. (there is recent data that screen reading large amounts of text isn’t the most effective for learning), and then do formative assessments in the course – they can access video and audio. H5P.com, the paid version does allow for collaboration in creating H5Ps</a:t>
            </a:r>
          </a:p>
        </p:txBody>
      </p:sp>
      <p:sp>
        <p:nvSpPr>
          <p:cNvPr id="4" name="Slide Number Placeholder 3"/>
          <p:cNvSpPr>
            <a:spLocks noGrp="1"/>
          </p:cNvSpPr>
          <p:nvPr>
            <p:ph type="sldNum" sz="quarter" idx="5"/>
          </p:nvPr>
        </p:nvSpPr>
        <p:spPr/>
        <p:txBody>
          <a:bodyPr/>
          <a:lstStyle/>
          <a:p>
            <a:fld id="{9B0B80C2-E61C-E543-9D42-399E35A4DD73}" type="slidenum">
              <a:rPr lang="en-US" smtClean="0"/>
              <a:t>14</a:t>
            </a:fld>
            <a:endParaRPr lang="en-US"/>
          </a:p>
        </p:txBody>
      </p:sp>
    </p:spTree>
    <p:extLst>
      <p:ext uri="{BB962C8B-B14F-4D97-AF65-F5344CB8AC3E}">
        <p14:creationId xmlns:p14="http://schemas.microsoft.com/office/powerpoint/2010/main" val="1188685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0B80C2-E61C-E543-9D42-399E35A4DD73}" type="slidenum">
              <a:rPr lang="en-US" smtClean="0"/>
              <a:t>15</a:t>
            </a:fld>
            <a:endParaRPr lang="en-US"/>
          </a:p>
        </p:txBody>
      </p:sp>
    </p:spTree>
    <p:extLst>
      <p:ext uri="{BB962C8B-B14F-4D97-AF65-F5344CB8AC3E}">
        <p14:creationId xmlns:p14="http://schemas.microsoft.com/office/powerpoint/2010/main" val="1832798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note for this session I’m going to deviate from the planned present for 10 mins and 20 mins discussion. I will take a bit longer to introduce the H5P Evaluation Checklist and then at the end we can try it out and evaluate a few H5P interactions. If I go to fast on the checklist don’t worry I will share the link with you.</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B0B80C2-E61C-E543-9D42-399E35A4DD73}" type="slidenum">
              <a:rPr lang="en-US" smtClean="0"/>
              <a:t>2</a:t>
            </a:fld>
            <a:endParaRPr lang="en-US"/>
          </a:p>
        </p:txBody>
      </p:sp>
    </p:spTree>
    <p:extLst>
      <p:ext uri="{BB962C8B-B14F-4D97-AF65-F5344CB8AC3E}">
        <p14:creationId xmlns:p14="http://schemas.microsoft.com/office/powerpoint/2010/main" val="1012808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H5P was created in 2013, shortly after HTML 5 was released and started gaining use as a more efficient, and accessible replacement for Adobe Flash and other scripting programs, like Director, for example. </a:t>
            </a:r>
            <a:r>
              <a:rPr lang="en-CA" sz="1200" b="0" i="0" kern="1200" dirty="0">
                <a:solidFill>
                  <a:schemeClr val="tx1"/>
                </a:solidFill>
                <a:effectLst/>
                <a:latin typeface="+mn-lt"/>
                <a:ea typeface="+mn-ea"/>
                <a:cs typeface="+mn-cs"/>
              </a:rPr>
              <a:t>H5P is an abbreviation for HTML5 Package. The main purpose and the vision of the H5P creators was to empower everyone to create, share and reuse interactive HTML5 content. Ensuring interactive content is accessible and inclusive is in line with that original vision to make “interactive content flow freely” and “democratizing” it. </a:t>
            </a:r>
            <a:r>
              <a:rPr lang="en-CA" sz="1200" b="0" i="0" u="none" strike="noStrike" kern="1200" dirty="0">
                <a:solidFill>
                  <a:schemeClr val="tx1"/>
                </a:solidFill>
                <a:effectLst/>
                <a:latin typeface="+mn-lt"/>
                <a:ea typeface="+mn-ea"/>
                <a:cs typeface="+mn-cs"/>
              </a:rPr>
              <a:t>I’ll go over the process for how the checklist came to be. And how it can be used.</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i="0" kern="1200" dirty="0">
                <a:solidFill>
                  <a:schemeClr val="tx1"/>
                </a:solidFill>
                <a:effectLst/>
                <a:latin typeface="+mn-lt"/>
                <a:ea typeface="+mn-ea"/>
                <a:cs typeface="+mn-cs"/>
              </a:rPr>
              <a:t>H5P Conference 2017: Keynote Part 1/7: Our Vision</a:t>
            </a:r>
          </a:p>
          <a:p>
            <a:r>
              <a:rPr lang="en-US" dirty="0"/>
              <a:t>https://</a:t>
            </a:r>
            <a:r>
              <a:rPr lang="en-US" dirty="0" err="1"/>
              <a:t>youtu.be</a:t>
            </a:r>
            <a:r>
              <a:rPr lang="en-US" dirty="0"/>
              <a:t>/SdHYYn-OjA0 </a:t>
            </a:r>
          </a:p>
          <a:p>
            <a:r>
              <a:rPr lang="en-US" dirty="0"/>
              <a:t>https://</a:t>
            </a:r>
            <a:r>
              <a:rPr lang="en-US" dirty="0" err="1"/>
              <a:t>youtu.be</a:t>
            </a:r>
            <a:r>
              <a:rPr lang="en-US" dirty="0"/>
              <a:t>/bDStqbYzq7k</a:t>
            </a:r>
          </a:p>
        </p:txBody>
      </p:sp>
      <p:sp>
        <p:nvSpPr>
          <p:cNvPr id="4" name="Slide Number Placeholder 3"/>
          <p:cNvSpPr>
            <a:spLocks noGrp="1"/>
          </p:cNvSpPr>
          <p:nvPr>
            <p:ph type="sldNum" sz="quarter" idx="5"/>
          </p:nvPr>
        </p:nvSpPr>
        <p:spPr/>
        <p:txBody>
          <a:bodyPr/>
          <a:lstStyle/>
          <a:p>
            <a:fld id="{9B0B80C2-E61C-E543-9D42-399E35A4DD73}" type="slidenum">
              <a:rPr lang="en-US" smtClean="0"/>
              <a:t>3</a:t>
            </a:fld>
            <a:endParaRPr lang="en-US"/>
          </a:p>
        </p:txBody>
      </p:sp>
    </p:spTree>
    <p:extLst>
      <p:ext uri="{BB962C8B-B14F-4D97-AF65-F5344CB8AC3E}">
        <p14:creationId xmlns:p14="http://schemas.microsoft.com/office/powerpoint/2010/main" val="20169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Google Trend chart shows an increase in the H5P term searches between Jan and April 2020. As you can see there is still a sustained interest in H5P. While I don’t have data, but based on what I’ve seen it’s being used more and more here at UBC as well as other educational institutions. </a:t>
            </a:r>
          </a:p>
          <a:p>
            <a:endParaRPr lang="en-US" dirty="0"/>
          </a:p>
          <a:p>
            <a:r>
              <a:rPr lang="en-US" dirty="0"/>
              <a:t>It’s important to not assume the the overall interest as decreased, as the trend can be impacted as more people are aware of H5P and don’t need to search it. </a:t>
            </a:r>
          </a:p>
          <a:p>
            <a:endParaRPr lang="en-US" dirty="0"/>
          </a:p>
          <a:p>
            <a:r>
              <a:rPr lang="en-US" dirty="0"/>
              <a:t>The key point of this graphic is how moving online increased interest in H5P, and that its an easy to adopt tech. It’s notable that this pattern isn’t seen with other (more complex and expensive) educational technologies for creating interactive content.</a:t>
            </a:r>
          </a:p>
        </p:txBody>
      </p:sp>
      <p:sp>
        <p:nvSpPr>
          <p:cNvPr id="4" name="Slide Number Placeholder 3"/>
          <p:cNvSpPr>
            <a:spLocks noGrp="1"/>
          </p:cNvSpPr>
          <p:nvPr>
            <p:ph type="sldNum" sz="quarter" idx="5"/>
          </p:nvPr>
        </p:nvSpPr>
        <p:spPr/>
        <p:txBody>
          <a:bodyPr/>
          <a:lstStyle/>
          <a:p>
            <a:fld id="{9B0B80C2-E61C-E543-9D42-399E35A4DD73}" type="slidenum">
              <a:rPr lang="en-US" smtClean="0"/>
              <a:t>4</a:t>
            </a:fld>
            <a:endParaRPr lang="en-US"/>
          </a:p>
        </p:txBody>
      </p:sp>
    </p:spTree>
    <p:extLst>
      <p:ext uri="{BB962C8B-B14F-4D97-AF65-F5344CB8AC3E}">
        <p14:creationId xmlns:p14="http://schemas.microsoft.com/office/powerpoint/2010/main" val="955733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 Learning Designer, I’ve been using interactive content and H5P interactive contents for a number of years. I’ve been exposed to H5P in courses, which I’ve taken, worked on, or just have had access to during the course of my work. I’ve scoured the web to find good examples for resources I’ve compiled. In addition, I participated in research to develop an algorithm for a potential automatic assessment research tool for H5P for the global hub, as an H5P quality tester. Numerous conversations and feedback with faculty and ed tech folks have also informed these observations. A special thanks to Ian Linkletter and Hanna </a:t>
            </a:r>
            <a:r>
              <a:rPr lang="en-US" dirty="0" err="1"/>
              <a:t>Solstad</a:t>
            </a:r>
            <a:r>
              <a:rPr lang="en-US" dirty="0"/>
              <a:t>. </a:t>
            </a:r>
          </a:p>
          <a:p>
            <a:endParaRPr lang="en-US" dirty="0"/>
          </a:p>
          <a:p>
            <a:endParaRPr lang="en-US" dirty="0"/>
          </a:p>
          <a:p>
            <a:r>
              <a:rPr lang="en-US" dirty="0"/>
              <a:t>WORKS</a:t>
            </a:r>
          </a:p>
          <a:p>
            <a:endParaRPr lang="en-US" dirty="0"/>
          </a:p>
          <a:p>
            <a:pPr marL="171450" indent="-171450">
              <a:buFontTx/>
              <a:buChar char="-"/>
            </a:pPr>
            <a:r>
              <a:rPr lang="en-US" dirty="0"/>
              <a:t>A range of content types, ranging from simple to create to more complex types</a:t>
            </a:r>
          </a:p>
          <a:p>
            <a:pPr marL="171450" indent="-171450">
              <a:buFontTx/>
              <a:buChar char="-"/>
            </a:pPr>
            <a:r>
              <a:rPr lang="en-US" dirty="0" err="1"/>
              <a:t>Reseach</a:t>
            </a:r>
            <a:r>
              <a:rPr lang="en-US" dirty="0"/>
              <a:t> findings indicate that H5P does works well to increase student engagement. This is a benefit for online/blended/hybrid approaches.</a:t>
            </a:r>
          </a:p>
          <a:p>
            <a:pPr marL="171450" indent="-171450">
              <a:buFontTx/>
              <a:buChar char="-"/>
            </a:pPr>
            <a:endParaRPr lang="en-US" dirty="0"/>
          </a:p>
          <a:p>
            <a:pPr marL="171450" indent="-171450">
              <a:buFontTx/>
              <a:buChar char="-"/>
            </a:pPr>
            <a:r>
              <a:rPr lang="en-US" dirty="0"/>
              <a:t>NOT WORKING</a:t>
            </a:r>
          </a:p>
          <a:p>
            <a:pPr marL="171450" indent="-171450">
              <a:buFontTx/>
              <a:buChar char="-"/>
            </a:pPr>
            <a:r>
              <a:rPr lang="en-US" dirty="0"/>
              <a:t>Like most new ed tech it should be used deliberately  - ex not using interactives just for the sake of making things interactive</a:t>
            </a:r>
          </a:p>
          <a:p>
            <a:pPr marL="171450" indent="-171450">
              <a:buFontTx/>
              <a:buChar char="-"/>
            </a:pPr>
            <a:r>
              <a:rPr lang="en-US" dirty="0"/>
              <a:t>making sure content presented is important for learning, not just the most easy to H5P-ify content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 (Examples: I’ve seen interactions used for course admin info like syllabuses or simply to condense a page in Canvas. Timeline, course presentations used for a syllabus will impact the learner experience by making students click and wait or go through a lot content before finding what they want</a:t>
            </a:r>
          </a:p>
          <a:p>
            <a:pPr marL="171450" indent="-171450">
              <a:buFontTx/>
              <a:buChar char="-"/>
            </a:pPr>
            <a:r>
              <a:rPr lang="en-US" dirty="0"/>
              <a:t>uses of accordion tabs not consistent with other web approaches – for example non-related information grouped together just to make the page look smaller.</a:t>
            </a:r>
          </a:p>
          <a:p>
            <a:endParaRPr lang="en-US" dirty="0"/>
          </a:p>
          <a:p>
            <a:r>
              <a:rPr lang="en-US" dirty="0"/>
              <a:t>Research referenced:</a:t>
            </a:r>
          </a:p>
          <a:p>
            <a:r>
              <a:rPr lang="en-US" dirty="0"/>
              <a:t>P. </a:t>
            </a:r>
            <a:r>
              <a:rPr lang="en-US" dirty="0" err="1"/>
              <a:t>Sinnayah</a:t>
            </a:r>
            <a:r>
              <a:rPr lang="en-US" dirty="0"/>
              <a:t> A. Salcedo, and S. </a:t>
            </a:r>
            <a:r>
              <a:rPr lang="en-US" dirty="0" err="1"/>
              <a:t>Rekhari</a:t>
            </a:r>
            <a:r>
              <a:rPr lang="en-US" dirty="0"/>
              <a:t>. (2021) Reimagining physiology education with interactive content developed in H5P. </a:t>
            </a:r>
          </a:p>
        </p:txBody>
      </p:sp>
      <p:sp>
        <p:nvSpPr>
          <p:cNvPr id="4" name="Slide Number Placeholder 3"/>
          <p:cNvSpPr>
            <a:spLocks noGrp="1"/>
          </p:cNvSpPr>
          <p:nvPr>
            <p:ph type="sldNum" sz="quarter" idx="5"/>
          </p:nvPr>
        </p:nvSpPr>
        <p:spPr/>
        <p:txBody>
          <a:bodyPr/>
          <a:lstStyle/>
          <a:p>
            <a:fld id="{9B0B80C2-E61C-E543-9D42-399E35A4DD73}" type="slidenum">
              <a:rPr lang="en-US" smtClean="0"/>
              <a:t>5</a:t>
            </a:fld>
            <a:endParaRPr lang="en-US"/>
          </a:p>
        </p:txBody>
      </p:sp>
    </p:spTree>
    <p:extLst>
      <p:ext uri="{BB962C8B-B14F-4D97-AF65-F5344CB8AC3E}">
        <p14:creationId xmlns:p14="http://schemas.microsoft.com/office/powerpoint/2010/main" val="3845229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B0B80C2-E61C-E543-9D42-399E35A4DD73}" type="slidenum">
              <a:rPr lang="en-US" smtClean="0"/>
              <a:t>6</a:t>
            </a:fld>
            <a:endParaRPr lang="en-US"/>
          </a:p>
        </p:txBody>
      </p:sp>
    </p:spTree>
    <p:extLst>
      <p:ext uri="{BB962C8B-B14F-4D97-AF65-F5344CB8AC3E}">
        <p14:creationId xmlns:p14="http://schemas.microsoft.com/office/powerpoint/2010/main" val="1403966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three main themes can be considered for both:</a:t>
            </a:r>
          </a:p>
          <a:p>
            <a:pPr marL="228600" indent="-228600">
              <a:buAutoNum type="arabicParenR"/>
            </a:pPr>
            <a:r>
              <a:rPr lang="en-US" dirty="0"/>
              <a:t>Selecting H5P interactive contents for reuse</a:t>
            </a:r>
          </a:p>
          <a:p>
            <a:pPr marL="228600" indent="-228600">
              <a:buAutoNum type="arabicParenR"/>
            </a:pPr>
            <a:r>
              <a:rPr lang="en-US" dirty="0"/>
              <a:t>Or as a guideline when creating your own H5Ps</a:t>
            </a:r>
          </a:p>
        </p:txBody>
      </p:sp>
      <p:sp>
        <p:nvSpPr>
          <p:cNvPr id="4" name="Slide Number Placeholder 3"/>
          <p:cNvSpPr>
            <a:spLocks noGrp="1"/>
          </p:cNvSpPr>
          <p:nvPr>
            <p:ph type="sldNum" sz="quarter" idx="5"/>
          </p:nvPr>
        </p:nvSpPr>
        <p:spPr/>
        <p:txBody>
          <a:bodyPr/>
          <a:lstStyle/>
          <a:p>
            <a:fld id="{9B0B80C2-E61C-E543-9D42-399E35A4DD73}" type="slidenum">
              <a:rPr lang="en-US" smtClean="0"/>
              <a:t>7</a:t>
            </a:fld>
            <a:endParaRPr lang="en-US"/>
          </a:p>
        </p:txBody>
      </p:sp>
    </p:spTree>
    <p:extLst>
      <p:ext uri="{BB962C8B-B14F-4D97-AF65-F5344CB8AC3E}">
        <p14:creationId xmlns:p14="http://schemas.microsoft.com/office/powerpoint/2010/main" val="3242046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Like any other educational technologies, the key </a:t>
            </a:r>
            <a:r>
              <a:rPr lang="en-CA" sz="1200" b="0" i="0" u="none" strike="noStrike" kern="1200" dirty="0">
                <a:solidFill>
                  <a:schemeClr val="tx1"/>
                </a:solidFill>
                <a:effectLst/>
                <a:latin typeface="+mn-lt"/>
                <a:ea typeface="+mn-ea"/>
                <a:cs typeface="+mn-cs"/>
              </a:rPr>
              <a:t>function of H5P is to support the pedagogical intentions of teaching and learning. When this is considered, combined with use of ease, and good design, H5P is truly a beneficial tool for education.</a:t>
            </a:r>
            <a:endParaRPr lang="en-US" dirty="0"/>
          </a:p>
        </p:txBody>
      </p:sp>
      <p:sp>
        <p:nvSpPr>
          <p:cNvPr id="4" name="Slide Number Placeholder 3"/>
          <p:cNvSpPr>
            <a:spLocks noGrp="1"/>
          </p:cNvSpPr>
          <p:nvPr>
            <p:ph type="sldNum" sz="quarter" idx="5"/>
          </p:nvPr>
        </p:nvSpPr>
        <p:spPr/>
        <p:txBody>
          <a:bodyPr/>
          <a:lstStyle/>
          <a:p>
            <a:fld id="{9B0B80C2-E61C-E543-9D42-399E35A4DD73}" type="slidenum">
              <a:rPr lang="en-US" smtClean="0"/>
              <a:t>8</a:t>
            </a:fld>
            <a:endParaRPr lang="en-US"/>
          </a:p>
        </p:txBody>
      </p:sp>
    </p:spTree>
    <p:extLst>
      <p:ext uri="{BB962C8B-B14F-4D97-AF65-F5344CB8AC3E}">
        <p14:creationId xmlns:p14="http://schemas.microsoft.com/office/powerpoint/2010/main" val="3485184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Pedagogical Functionality is listed first, as that should be the main reason to use H5P for teaching and learning</a:t>
            </a:r>
          </a:p>
        </p:txBody>
      </p:sp>
      <p:sp>
        <p:nvSpPr>
          <p:cNvPr id="4" name="Slide Number Placeholder 3"/>
          <p:cNvSpPr>
            <a:spLocks noGrp="1"/>
          </p:cNvSpPr>
          <p:nvPr>
            <p:ph type="sldNum" sz="quarter" idx="5"/>
          </p:nvPr>
        </p:nvSpPr>
        <p:spPr/>
        <p:txBody>
          <a:bodyPr/>
          <a:lstStyle/>
          <a:p>
            <a:fld id="{9B0B80C2-E61C-E543-9D42-399E35A4DD73}" type="slidenum">
              <a:rPr lang="en-US" smtClean="0"/>
              <a:t>9</a:t>
            </a:fld>
            <a:endParaRPr lang="en-US"/>
          </a:p>
        </p:txBody>
      </p:sp>
    </p:spTree>
    <p:extLst>
      <p:ext uri="{BB962C8B-B14F-4D97-AF65-F5344CB8AC3E}">
        <p14:creationId xmlns:p14="http://schemas.microsoft.com/office/powerpoint/2010/main" val="3242879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11/16/22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11/16/22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11/16/22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11/16/22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www.structural-learning.com/post/cognitive-load-theory-a-teachers-guide" TargetMode="External"/><Relationship Id="rId4" Type="http://schemas.openxmlformats.org/officeDocument/2006/relationships/hyperlink" Target="https://doi.org/10.1080/01449290500330448"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xO2qP9cjCaEwXHWNIa81Rhfqm9Nfusvz/edi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w3.org/WAI/WCAG2/supplemental/#cognitiveaccessibilityguida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google.com/document/d/1xO2qP9cjCaEwXHWNIa81Rhfqm9Nfusvz/ed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oasis.col.org/items/24c2ecea-47d0-4a66-bcba-9c45eeaf756c" TargetMode="External"/><Relationship Id="rId13" Type="http://schemas.openxmlformats.org/officeDocument/2006/relationships/hyperlink" Target="https://www.w3.org/TR/coga-usable/#sotd" TargetMode="External"/><Relationship Id="rId3" Type="http://schemas.openxmlformats.org/officeDocument/2006/relationships/hyperlink" Target="https://open.bccampus.ca/files/2014/07/Faculty-Guide-22-Apr-15.pdf" TargetMode="External"/><Relationship Id="rId7" Type="http://schemas.openxmlformats.org/officeDocument/2006/relationships/hyperlink" Target="https://docs.google.com/document/d/1xO2qP9cjCaEwXHWNIa81Rhfqm9Nfusvz/edit" TargetMode="External"/><Relationship Id="rId12" Type="http://schemas.openxmlformats.org/officeDocument/2006/relationships/hyperlink" Target="https://www.w3.org/WAI/WCAG2/supplemental/#-cognitive-accessibility-guidanc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graphicdesignforcoursecreators.pressbooks.com/" TargetMode="External"/><Relationship Id="rId11" Type="http://schemas.openxmlformats.org/officeDocument/2006/relationships/hyperlink" Target="https://wiki.ubc.ca/Documentation:Design_Principles_for_Multimedia" TargetMode="External"/><Relationship Id="rId5" Type="http://schemas.openxmlformats.org/officeDocument/2006/relationships/hyperlink" Target="https://www.amazon.com/s/ref=dp_byline_sr_book_1?ie=UTF8&amp;field-author=Dr.+Dawn+Lee+DiPeri&amp;text=Dr.+Dawn+Lee+DiPeri&amp;sort=relevancerank&amp;search-alias=books" TargetMode="External"/><Relationship Id="rId10" Type="http://schemas.openxmlformats.org/officeDocument/2006/relationships/hyperlink" Target="https://www.rcampus.com/rubricshowc.cfm?code=L9WC6X&amp;sp=yes" TargetMode="External"/><Relationship Id="rId4" Type="http://schemas.openxmlformats.org/officeDocument/2006/relationships/hyperlink" Target="https://go.exlibris.link/6SrDCdNR" TargetMode="External"/><Relationship Id="rId9" Type="http://schemas.openxmlformats.org/officeDocument/2006/relationships/hyperlink" Target="https://ncdj.org/style-gui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trends.google.com/trends/explore?date=2009-01-27%202022-11-02&amp;q=H5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ocument/d/1xO2qP9cjCaEwXHWNIa81Rhfqm9Nfusvz/edi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FD52-D0D1-7142-B744-90780A6A0F6B}"/>
              </a:ext>
            </a:extLst>
          </p:cNvPr>
          <p:cNvSpPr>
            <a:spLocks noGrp="1"/>
          </p:cNvSpPr>
          <p:nvPr>
            <p:ph type="ctrTitle"/>
          </p:nvPr>
        </p:nvSpPr>
        <p:spPr/>
        <p:txBody>
          <a:bodyPr/>
          <a:lstStyle/>
          <a:p>
            <a:r>
              <a:rPr lang="en-CA" dirty="0"/>
              <a:t>Creating Inclusive Interactive H5P Content</a:t>
            </a:r>
            <a:endParaRPr lang="en-US" dirty="0"/>
          </a:p>
        </p:txBody>
      </p:sp>
      <p:sp>
        <p:nvSpPr>
          <p:cNvPr id="3" name="Subtitle 2">
            <a:extLst>
              <a:ext uri="{FF2B5EF4-FFF2-40B4-BE49-F238E27FC236}">
                <a16:creationId xmlns:a16="http://schemas.microsoft.com/office/drawing/2014/main" id="{DB97CBE4-5F38-FD48-B21D-11FC29A97059}"/>
              </a:ext>
            </a:extLst>
          </p:cNvPr>
          <p:cNvSpPr>
            <a:spLocks noGrp="1"/>
          </p:cNvSpPr>
          <p:nvPr>
            <p:ph type="subTitle" idx="1"/>
          </p:nvPr>
        </p:nvSpPr>
        <p:spPr/>
        <p:txBody>
          <a:bodyPr>
            <a:normAutofit/>
          </a:bodyPr>
          <a:lstStyle/>
          <a:p>
            <a:r>
              <a:rPr lang="en-US" sz="2400" dirty="0" err="1"/>
              <a:t>Parm</a:t>
            </a:r>
            <a:r>
              <a:rPr lang="en-US" sz="2400" dirty="0"/>
              <a:t> Gill, Learning Designer</a:t>
            </a:r>
          </a:p>
        </p:txBody>
      </p:sp>
    </p:spTree>
    <p:extLst>
      <p:ext uri="{BB962C8B-B14F-4D97-AF65-F5344CB8AC3E}">
        <p14:creationId xmlns:p14="http://schemas.microsoft.com/office/powerpoint/2010/main" val="1318821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0C903-D5A0-7845-B502-90BAA3F1BAEE}"/>
              </a:ext>
            </a:extLst>
          </p:cNvPr>
          <p:cNvSpPr>
            <a:spLocks noGrp="1"/>
          </p:cNvSpPr>
          <p:nvPr>
            <p:ph type="title"/>
          </p:nvPr>
        </p:nvSpPr>
        <p:spPr/>
        <p:txBody>
          <a:bodyPr/>
          <a:lstStyle/>
          <a:p>
            <a:r>
              <a:rPr lang="en-US" dirty="0"/>
              <a:t>Design</a:t>
            </a:r>
          </a:p>
        </p:txBody>
      </p:sp>
      <p:sp>
        <p:nvSpPr>
          <p:cNvPr id="3" name="Content Placeholder 2">
            <a:extLst>
              <a:ext uri="{FF2B5EF4-FFF2-40B4-BE49-F238E27FC236}">
                <a16:creationId xmlns:a16="http://schemas.microsoft.com/office/drawing/2014/main" id="{437671A3-6FD4-0C45-A8DD-09517F56C5C7}"/>
              </a:ext>
            </a:extLst>
          </p:cNvPr>
          <p:cNvSpPr>
            <a:spLocks noGrp="1"/>
          </p:cNvSpPr>
          <p:nvPr>
            <p:ph sz="half" idx="1"/>
          </p:nvPr>
        </p:nvSpPr>
        <p:spPr/>
        <p:txBody>
          <a:bodyPr/>
          <a:lstStyle/>
          <a:p>
            <a:r>
              <a:rPr lang="en-CA" dirty="0"/>
              <a:t>Visual </a:t>
            </a:r>
          </a:p>
          <a:p>
            <a:r>
              <a:rPr lang="en-CA" dirty="0"/>
              <a:t>Multimedia</a:t>
            </a:r>
          </a:p>
        </p:txBody>
      </p:sp>
      <p:pic>
        <p:nvPicPr>
          <p:cNvPr id="7" name="Content Placeholder 6">
            <a:extLst>
              <a:ext uri="{FF2B5EF4-FFF2-40B4-BE49-F238E27FC236}">
                <a16:creationId xmlns:a16="http://schemas.microsoft.com/office/drawing/2014/main" id="{35F994D9-56DE-CF45-930F-C985A9E8B3D3}"/>
              </a:ext>
            </a:extLst>
          </p:cNvPr>
          <p:cNvPicPr>
            <a:picLocks noGrp="1" noChangeAspect="1"/>
          </p:cNvPicPr>
          <p:nvPr>
            <p:ph sz="half" idx="2"/>
          </p:nvPr>
        </p:nvPicPr>
        <p:blipFill>
          <a:blip r:embed="rId3"/>
          <a:stretch>
            <a:fillRect/>
          </a:stretch>
        </p:blipFill>
        <p:spPr>
          <a:xfrm>
            <a:off x="6427102" y="2395731"/>
            <a:ext cx="4135966" cy="3101975"/>
          </a:xfrm>
        </p:spPr>
      </p:pic>
      <p:sp>
        <p:nvSpPr>
          <p:cNvPr id="5" name="TextBox 4">
            <a:extLst>
              <a:ext uri="{FF2B5EF4-FFF2-40B4-BE49-F238E27FC236}">
                <a16:creationId xmlns:a16="http://schemas.microsoft.com/office/drawing/2014/main" id="{ED177CD4-40B2-044E-88E0-3205692FE983}"/>
              </a:ext>
            </a:extLst>
          </p:cNvPr>
          <p:cNvSpPr txBox="1"/>
          <p:nvPr/>
        </p:nvSpPr>
        <p:spPr>
          <a:xfrm>
            <a:off x="1055511" y="5740026"/>
            <a:ext cx="10080977" cy="1015663"/>
          </a:xfrm>
          <a:prstGeom prst="rect">
            <a:avLst/>
          </a:prstGeom>
          <a:noFill/>
        </p:spPr>
        <p:txBody>
          <a:bodyPr wrap="square" rtlCol="0">
            <a:spAutoFit/>
          </a:bodyPr>
          <a:lstStyle/>
          <a:p>
            <a:r>
              <a:rPr lang="en-CA" sz="1400" dirty="0" err="1">
                <a:latin typeface="Gill Sans MT" panose="020B0502020104020203" pitchFamily="34" charset="77"/>
              </a:rPr>
              <a:t>Lindgaard</a:t>
            </a:r>
            <a:r>
              <a:rPr lang="en-CA" sz="1400" dirty="0">
                <a:latin typeface="Gill Sans MT" panose="020B0502020104020203" pitchFamily="34" charset="77"/>
              </a:rPr>
              <a:t>, G., Fernandes, G., Dudek, C., &amp; Brown, J. (2006). Attention web designers: You have 50 milliseconds to make a good first impression. Behaviour &amp; Information Technology, 25(2), 115-126. </a:t>
            </a:r>
            <a:r>
              <a:rPr lang="en-CA" sz="1400" dirty="0">
                <a:latin typeface="Gill Sans MT" panose="020B0502020104020203" pitchFamily="34" charset="77"/>
                <a:hlinkClick r:id="rId4"/>
              </a:rPr>
              <a:t>https://doi.org/10.1080/01449290500330448</a:t>
            </a:r>
            <a:endParaRPr lang="en-CA" sz="1400" dirty="0">
              <a:latin typeface="Gill Sans MT" panose="020B0502020104020203" pitchFamily="34" charset="77"/>
            </a:endParaRPr>
          </a:p>
          <a:p>
            <a:r>
              <a:rPr lang="en-CA" sz="1400" dirty="0">
                <a:latin typeface="Gill Sans MT" panose="020B0502020104020203" pitchFamily="34" charset="77"/>
              </a:rPr>
              <a:t>Image source: </a:t>
            </a:r>
            <a:r>
              <a:rPr lang="en-CA" sz="1400" dirty="0">
                <a:latin typeface="Gill Sans MT" panose="020B0502020104020203" pitchFamily="34" charset="77"/>
                <a:hlinkClick r:id="rId5"/>
              </a:rPr>
              <a:t>https://www.structural-learning.com/post/cognitive-load-theory-a-teachers-guide</a:t>
            </a:r>
            <a:r>
              <a:rPr lang="en-CA" sz="1400" dirty="0">
                <a:latin typeface="Gill Sans MT" panose="020B0502020104020203" pitchFamily="34" charset="77"/>
              </a:rPr>
              <a:t> </a:t>
            </a:r>
          </a:p>
          <a:p>
            <a:endParaRPr lang="en-US" dirty="0"/>
          </a:p>
        </p:txBody>
      </p:sp>
    </p:spTree>
    <p:extLst>
      <p:ext uri="{BB962C8B-B14F-4D97-AF65-F5344CB8AC3E}">
        <p14:creationId xmlns:p14="http://schemas.microsoft.com/office/powerpoint/2010/main" val="413358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7EEF90-4CF7-2040-B881-DC3BD1E0365E}"/>
              </a:ext>
            </a:extLst>
          </p:cNvPr>
          <p:cNvSpPr txBox="1"/>
          <p:nvPr/>
        </p:nvSpPr>
        <p:spPr>
          <a:xfrm>
            <a:off x="1828800" y="3472934"/>
            <a:ext cx="8274188" cy="369332"/>
          </a:xfrm>
          <a:prstGeom prst="rect">
            <a:avLst/>
          </a:prstGeom>
          <a:noFill/>
        </p:spPr>
        <p:txBody>
          <a:bodyPr wrap="none" rtlCol="0">
            <a:spAutoFit/>
          </a:bodyPr>
          <a:lstStyle/>
          <a:p>
            <a:r>
              <a:rPr lang="en-US" dirty="0">
                <a:hlinkClick r:id="rId3"/>
              </a:rPr>
              <a:t>https://docs.google.com/document/d/1xO2qP9cjCaEwXHWNIa81Rhfqm9Nfusvz/edit#</a:t>
            </a:r>
            <a:r>
              <a:rPr lang="en-US" dirty="0"/>
              <a:t> </a:t>
            </a:r>
          </a:p>
        </p:txBody>
      </p:sp>
      <p:sp>
        <p:nvSpPr>
          <p:cNvPr id="3" name="TextBox 2">
            <a:extLst>
              <a:ext uri="{FF2B5EF4-FFF2-40B4-BE49-F238E27FC236}">
                <a16:creationId xmlns:a16="http://schemas.microsoft.com/office/drawing/2014/main" id="{4276A80B-03F3-9745-9407-9F37E0B56616}"/>
              </a:ext>
            </a:extLst>
          </p:cNvPr>
          <p:cNvSpPr txBox="1"/>
          <p:nvPr/>
        </p:nvSpPr>
        <p:spPr>
          <a:xfrm>
            <a:off x="12954000" y="3657600"/>
            <a:ext cx="248786" cy="369332"/>
          </a:xfrm>
          <a:prstGeom prst="rect">
            <a:avLst/>
          </a:prstGeom>
          <a:noFill/>
        </p:spPr>
        <p:txBody>
          <a:bodyPr wrap="none" rtlCol="0">
            <a:spAutoFit/>
          </a:bodyPr>
          <a:lstStyle/>
          <a:p>
            <a:r>
              <a:rPr lang="en-US" dirty="0"/>
              <a:t> </a:t>
            </a:r>
          </a:p>
        </p:txBody>
      </p:sp>
      <p:sp>
        <p:nvSpPr>
          <p:cNvPr id="6" name="Title 5">
            <a:extLst>
              <a:ext uri="{FF2B5EF4-FFF2-40B4-BE49-F238E27FC236}">
                <a16:creationId xmlns:a16="http://schemas.microsoft.com/office/drawing/2014/main" id="{2052D8D3-2E6D-6E46-AD23-330DAF15B03F}"/>
              </a:ext>
            </a:extLst>
          </p:cNvPr>
          <p:cNvSpPr>
            <a:spLocks noGrp="1"/>
          </p:cNvSpPr>
          <p:nvPr>
            <p:ph type="title"/>
          </p:nvPr>
        </p:nvSpPr>
        <p:spPr>
          <a:solidFill>
            <a:schemeClr val="accent2"/>
          </a:solidFill>
        </p:spPr>
        <p:txBody>
          <a:bodyPr/>
          <a:lstStyle/>
          <a:p>
            <a:r>
              <a:rPr lang="en-US" dirty="0"/>
              <a:t>Look at Checklist</a:t>
            </a:r>
          </a:p>
        </p:txBody>
      </p:sp>
    </p:spTree>
    <p:extLst>
      <p:ext uri="{BB962C8B-B14F-4D97-AF65-F5344CB8AC3E}">
        <p14:creationId xmlns:p14="http://schemas.microsoft.com/office/powerpoint/2010/main" val="349639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7EEF90-4CF7-2040-B881-DC3BD1E0365E}"/>
              </a:ext>
            </a:extLst>
          </p:cNvPr>
          <p:cNvSpPr txBox="1"/>
          <p:nvPr/>
        </p:nvSpPr>
        <p:spPr>
          <a:xfrm>
            <a:off x="1828800" y="3472934"/>
            <a:ext cx="7635103" cy="369332"/>
          </a:xfrm>
          <a:prstGeom prst="rect">
            <a:avLst/>
          </a:prstGeom>
          <a:noFill/>
        </p:spPr>
        <p:txBody>
          <a:bodyPr wrap="none" rtlCol="0">
            <a:spAutoFit/>
          </a:bodyPr>
          <a:lstStyle/>
          <a:p>
            <a:r>
              <a:rPr lang="en-US" dirty="0">
                <a:hlinkClick r:id="rId3"/>
              </a:rPr>
              <a:t>https://www.w3.org/WAI/WCAG2/supplemental/#cognitiveaccessibilityguidance</a:t>
            </a:r>
            <a:r>
              <a:rPr lang="en-US" dirty="0"/>
              <a:t> </a:t>
            </a:r>
          </a:p>
        </p:txBody>
      </p:sp>
      <p:sp>
        <p:nvSpPr>
          <p:cNvPr id="3" name="TextBox 2">
            <a:extLst>
              <a:ext uri="{FF2B5EF4-FFF2-40B4-BE49-F238E27FC236}">
                <a16:creationId xmlns:a16="http://schemas.microsoft.com/office/drawing/2014/main" id="{4276A80B-03F3-9745-9407-9F37E0B56616}"/>
              </a:ext>
            </a:extLst>
          </p:cNvPr>
          <p:cNvSpPr txBox="1"/>
          <p:nvPr/>
        </p:nvSpPr>
        <p:spPr>
          <a:xfrm>
            <a:off x="12954000" y="3657600"/>
            <a:ext cx="248786" cy="369332"/>
          </a:xfrm>
          <a:prstGeom prst="rect">
            <a:avLst/>
          </a:prstGeom>
          <a:noFill/>
        </p:spPr>
        <p:txBody>
          <a:bodyPr wrap="none" rtlCol="0">
            <a:spAutoFit/>
          </a:bodyPr>
          <a:lstStyle/>
          <a:p>
            <a:r>
              <a:rPr lang="en-US" dirty="0"/>
              <a:t> </a:t>
            </a:r>
          </a:p>
        </p:txBody>
      </p:sp>
      <p:sp>
        <p:nvSpPr>
          <p:cNvPr id="6" name="Title 5">
            <a:extLst>
              <a:ext uri="{FF2B5EF4-FFF2-40B4-BE49-F238E27FC236}">
                <a16:creationId xmlns:a16="http://schemas.microsoft.com/office/drawing/2014/main" id="{2052D8D3-2E6D-6E46-AD23-330DAF15B03F}"/>
              </a:ext>
            </a:extLst>
          </p:cNvPr>
          <p:cNvSpPr>
            <a:spLocks noGrp="1"/>
          </p:cNvSpPr>
          <p:nvPr>
            <p:ph type="title"/>
          </p:nvPr>
        </p:nvSpPr>
        <p:spPr>
          <a:solidFill>
            <a:schemeClr val="bg2"/>
          </a:solidFill>
        </p:spPr>
        <p:txBody>
          <a:bodyPr/>
          <a:lstStyle/>
          <a:p>
            <a:r>
              <a:rPr lang="en-US" dirty="0"/>
              <a:t>W3C Cognitive Accessibility Guidelines</a:t>
            </a:r>
          </a:p>
        </p:txBody>
      </p:sp>
    </p:spTree>
    <p:extLst>
      <p:ext uri="{BB962C8B-B14F-4D97-AF65-F5344CB8AC3E}">
        <p14:creationId xmlns:p14="http://schemas.microsoft.com/office/powerpoint/2010/main" val="166824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7145B-77C1-5A4D-8B13-0C2BF6403258}"/>
              </a:ext>
            </a:extLst>
          </p:cNvPr>
          <p:cNvSpPr>
            <a:spLocks noGrp="1"/>
          </p:cNvSpPr>
          <p:nvPr>
            <p:ph type="title"/>
          </p:nvPr>
        </p:nvSpPr>
        <p:spPr/>
        <p:txBody>
          <a:bodyPr/>
          <a:lstStyle/>
          <a:p>
            <a:r>
              <a:rPr lang="en-CA" dirty="0"/>
              <a:t>Accessibility &amp; Inclusion</a:t>
            </a:r>
            <a:endParaRPr lang="en-US" dirty="0"/>
          </a:p>
        </p:txBody>
      </p:sp>
      <p:sp>
        <p:nvSpPr>
          <p:cNvPr id="3" name="Content Placeholder 2">
            <a:extLst>
              <a:ext uri="{FF2B5EF4-FFF2-40B4-BE49-F238E27FC236}">
                <a16:creationId xmlns:a16="http://schemas.microsoft.com/office/drawing/2014/main" id="{ED421504-01EC-794B-B19B-0626C1AA6F15}"/>
              </a:ext>
            </a:extLst>
          </p:cNvPr>
          <p:cNvSpPr>
            <a:spLocks noGrp="1"/>
          </p:cNvSpPr>
          <p:nvPr>
            <p:ph idx="1"/>
          </p:nvPr>
        </p:nvSpPr>
        <p:spPr/>
        <p:txBody>
          <a:bodyPr/>
          <a:lstStyle/>
          <a:p>
            <a:r>
              <a:rPr lang="en-CA" dirty="0"/>
              <a:t>Accessible (technical and operational)</a:t>
            </a:r>
          </a:p>
          <a:p>
            <a:r>
              <a:rPr lang="en-CA" dirty="0"/>
              <a:t>Inclusive</a:t>
            </a:r>
          </a:p>
          <a:p>
            <a:endParaRPr lang="en-CA" b="1" dirty="0"/>
          </a:p>
        </p:txBody>
      </p:sp>
    </p:spTree>
    <p:extLst>
      <p:ext uri="{BB962C8B-B14F-4D97-AF65-F5344CB8AC3E}">
        <p14:creationId xmlns:p14="http://schemas.microsoft.com/office/powerpoint/2010/main" val="503038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7EEF90-4CF7-2040-B881-DC3BD1E0365E}"/>
              </a:ext>
            </a:extLst>
          </p:cNvPr>
          <p:cNvSpPr txBox="1"/>
          <p:nvPr/>
        </p:nvSpPr>
        <p:spPr>
          <a:xfrm>
            <a:off x="1828800" y="3472934"/>
            <a:ext cx="8274188" cy="369332"/>
          </a:xfrm>
          <a:prstGeom prst="rect">
            <a:avLst/>
          </a:prstGeom>
          <a:noFill/>
        </p:spPr>
        <p:txBody>
          <a:bodyPr wrap="none" rtlCol="0">
            <a:spAutoFit/>
          </a:bodyPr>
          <a:lstStyle/>
          <a:p>
            <a:r>
              <a:rPr lang="en-US" dirty="0">
                <a:hlinkClick r:id="rId3"/>
              </a:rPr>
              <a:t>https://docs.google.com/document/d/1xO2qP9cjCaEwXHWNIa81Rhfqm9Nfusvz/edit#</a:t>
            </a:r>
            <a:r>
              <a:rPr lang="en-US" dirty="0"/>
              <a:t> </a:t>
            </a:r>
          </a:p>
        </p:txBody>
      </p:sp>
      <p:sp>
        <p:nvSpPr>
          <p:cNvPr id="3" name="TextBox 2">
            <a:extLst>
              <a:ext uri="{FF2B5EF4-FFF2-40B4-BE49-F238E27FC236}">
                <a16:creationId xmlns:a16="http://schemas.microsoft.com/office/drawing/2014/main" id="{4276A80B-03F3-9745-9407-9F37E0B56616}"/>
              </a:ext>
            </a:extLst>
          </p:cNvPr>
          <p:cNvSpPr txBox="1"/>
          <p:nvPr/>
        </p:nvSpPr>
        <p:spPr>
          <a:xfrm>
            <a:off x="12954000" y="3657600"/>
            <a:ext cx="248786" cy="369332"/>
          </a:xfrm>
          <a:prstGeom prst="rect">
            <a:avLst/>
          </a:prstGeom>
          <a:noFill/>
        </p:spPr>
        <p:txBody>
          <a:bodyPr wrap="none" rtlCol="0">
            <a:spAutoFit/>
          </a:bodyPr>
          <a:lstStyle/>
          <a:p>
            <a:r>
              <a:rPr lang="en-US" dirty="0"/>
              <a:t> </a:t>
            </a:r>
          </a:p>
        </p:txBody>
      </p:sp>
      <p:sp>
        <p:nvSpPr>
          <p:cNvPr id="6" name="Title 5">
            <a:extLst>
              <a:ext uri="{FF2B5EF4-FFF2-40B4-BE49-F238E27FC236}">
                <a16:creationId xmlns:a16="http://schemas.microsoft.com/office/drawing/2014/main" id="{2052D8D3-2E6D-6E46-AD23-330DAF15B03F}"/>
              </a:ext>
            </a:extLst>
          </p:cNvPr>
          <p:cNvSpPr>
            <a:spLocks noGrp="1"/>
          </p:cNvSpPr>
          <p:nvPr>
            <p:ph type="title"/>
          </p:nvPr>
        </p:nvSpPr>
        <p:spPr>
          <a:solidFill>
            <a:schemeClr val="accent2"/>
          </a:solidFill>
        </p:spPr>
        <p:txBody>
          <a:bodyPr/>
          <a:lstStyle/>
          <a:p>
            <a:r>
              <a:rPr lang="en-US" dirty="0"/>
              <a:t>Look at Checklist</a:t>
            </a:r>
          </a:p>
        </p:txBody>
      </p:sp>
    </p:spTree>
    <p:extLst>
      <p:ext uri="{BB962C8B-B14F-4D97-AF65-F5344CB8AC3E}">
        <p14:creationId xmlns:p14="http://schemas.microsoft.com/office/powerpoint/2010/main" val="942363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7145B-77C1-5A4D-8B13-0C2BF6403258}"/>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D421504-01EC-794B-B19B-0626C1AA6F15}"/>
              </a:ext>
            </a:extLst>
          </p:cNvPr>
          <p:cNvSpPr>
            <a:spLocks noGrp="1"/>
          </p:cNvSpPr>
          <p:nvPr>
            <p:ph idx="1"/>
          </p:nvPr>
        </p:nvSpPr>
        <p:spPr>
          <a:xfrm>
            <a:off x="2231136" y="2638044"/>
            <a:ext cx="7729728" cy="3724656"/>
          </a:xfrm>
        </p:spPr>
        <p:txBody>
          <a:bodyPr>
            <a:noAutofit/>
          </a:bodyPr>
          <a:lstStyle/>
          <a:p>
            <a:pPr marL="0" indent="0" rtl="0" fontAlgn="base">
              <a:spcBef>
                <a:spcPts val="0"/>
              </a:spcBef>
              <a:spcAft>
                <a:spcPts val="1200"/>
              </a:spcAft>
              <a:buNone/>
            </a:pPr>
            <a:r>
              <a:rPr lang="en-CA" sz="1250" b="0" i="0" u="none" strike="noStrike" dirty="0" err="1">
                <a:solidFill>
                  <a:srgbClr val="000000"/>
                </a:solidFill>
                <a:effectLst/>
                <a:cs typeface="Arial" panose="020B0604020202020204" pitchFamily="34" charset="0"/>
              </a:rPr>
              <a:t>BCcampus</a:t>
            </a:r>
            <a:r>
              <a:rPr lang="en-CA" sz="1250" b="0" i="0" u="none" strike="noStrike" dirty="0">
                <a:solidFill>
                  <a:srgbClr val="000000"/>
                </a:solidFill>
                <a:effectLst/>
                <a:cs typeface="Arial" panose="020B0604020202020204" pitchFamily="34" charset="0"/>
              </a:rPr>
              <a:t>, </a:t>
            </a:r>
            <a:r>
              <a:rPr lang="en-CA" sz="1250" b="0" i="0" u="sng" strike="noStrike" dirty="0">
                <a:solidFill>
                  <a:srgbClr val="0563C1"/>
                </a:solidFill>
                <a:effectLst/>
                <a:cs typeface="Arial" panose="020B0604020202020204" pitchFamily="34" charset="0"/>
                <a:hlinkClick r:id="rId3"/>
              </a:rPr>
              <a:t>Faculty Guide for Evaluating Open Resources</a:t>
            </a:r>
            <a:endParaRPr lang="en-CA" sz="1250" b="0" i="0" u="none" strike="noStrike" dirty="0">
              <a:solidFill>
                <a:srgbClr val="000000"/>
              </a:solidFill>
              <a:effectLst/>
              <a:cs typeface="Arial" panose="020B0604020202020204" pitchFamily="34" charset="0"/>
            </a:endParaRPr>
          </a:p>
          <a:p>
            <a:pPr marL="0" indent="0" rtl="0" fontAlgn="base">
              <a:spcBef>
                <a:spcPts val="0"/>
              </a:spcBef>
              <a:spcAft>
                <a:spcPts val="1200"/>
              </a:spcAft>
              <a:buNone/>
            </a:pPr>
            <a:r>
              <a:rPr lang="en-CA" sz="1250" b="0" i="0" u="none" strike="noStrike" dirty="0">
                <a:solidFill>
                  <a:srgbClr val="000000"/>
                </a:solidFill>
                <a:effectLst/>
                <a:cs typeface="Arial" panose="020B0604020202020204" pitchFamily="34" charset="0"/>
              </a:rPr>
              <a:t>Williams, R., &amp; O'Reilly for Higher Education. (2008). </a:t>
            </a:r>
            <a:r>
              <a:rPr lang="en-CA" sz="1250" b="0" i="1" u="sng" strike="noStrike" dirty="0">
                <a:solidFill>
                  <a:srgbClr val="0563C1"/>
                </a:solidFill>
                <a:effectLst/>
                <a:cs typeface="Arial" panose="020B0604020202020204" pitchFamily="34" charset="0"/>
                <a:hlinkClick r:id="rId4"/>
              </a:rPr>
              <a:t>The non-designers design book: Design and typographic principles for the visual novice</a:t>
            </a:r>
            <a:r>
              <a:rPr lang="en-CA" sz="1250" b="0" i="0" u="none" strike="noStrike" dirty="0">
                <a:solidFill>
                  <a:srgbClr val="000000"/>
                </a:solidFill>
                <a:effectLst/>
                <a:cs typeface="Arial" panose="020B0604020202020204" pitchFamily="34" charset="0"/>
              </a:rPr>
              <a:t> (3rd ed.). </a:t>
            </a:r>
            <a:r>
              <a:rPr lang="en-CA" sz="1250" b="0" i="0" u="none" strike="noStrike" dirty="0" err="1">
                <a:solidFill>
                  <a:srgbClr val="000000"/>
                </a:solidFill>
                <a:effectLst/>
                <a:cs typeface="Arial" panose="020B0604020202020204" pitchFamily="34" charset="0"/>
              </a:rPr>
              <a:t>Peachpit</a:t>
            </a:r>
            <a:r>
              <a:rPr lang="en-CA" sz="1250" b="0" i="0" u="none" strike="noStrike" dirty="0">
                <a:solidFill>
                  <a:srgbClr val="000000"/>
                </a:solidFill>
                <a:effectLst/>
                <a:cs typeface="Arial" panose="020B0604020202020204" pitchFamily="34" charset="0"/>
              </a:rPr>
              <a:t> Press.</a:t>
            </a:r>
          </a:p>
          <a:p>
            <a:pPr marL="0" indent="0" rtl="0" fontAlgn="base">
              <a:spcBef>
                <a:spcPts val="0"/>
              </a:spcBef>
              <a:spcAft>
                <a:spcPts val="1200"/>
              </a:spcAft>
              <a:buNone/>
            </a:pPr>
            <a:r>
              <a:rPr lang="en-CA" sz="1250" b="0" i="0" u="none" strike="noStrike" dirty="0">
                <a:solidFill>
                  <a:srgbClr val="000000"/>
                </a:solidFill>
                <a:effectLst/>
                <a:cs typeface="Arial" panose="020B0604020202020204" pitchFamily="34" charset="0"/>
                <a:hlinkClick r:id="rId5"/>
              </a:rPr>
              <a:t>DiPeri</a:t>
            </a:r>
            <a:r>
              <a:rPr lang="en-CA" sz="1250" b="0" i="0" u="none" strike="noStrike" dirty="0">
                <a:solidFill>
                  <a:srgbClr val="000000"/>
                </a:solidFill>
                <a:effectLst/>
                <a:cs typeface="Arial" panose="020B0604020202020204" pitchFamily="34" charset="0"/>
              </a:rPr>
              <a:t>, D.,(2022). </a:t>
            </a:r>
            <a:r>
              <a:rPr lang="en-CA" sz="1250" b="0" i="1" u="sng" strike="noStrike" dirty="0">
                <a:solidFill>
                  <a:srgbClr val="0563C1"/>
                </a:solidFill>
                <a:effectLst/>
                <a:cs typeface="Arial" panose="020B0604020202020204" pitchFamily="34" charset="0"/>
                <a:hlinkClick r:id="rId6"/>
              </a:rPr>
              <a:t>Graphic Design for Course Creators: Digitally accessible, visually appealing courses.</a:t>
            </a:r>
            <a:r>
              <a:rPr lang="en-CA" sz="1250" b="0" i="1" u="sng" strike="noStrike" dirty="0">
                <a:solidFill>
                  <a:srgbClr val="0563C1"/>
                </a:solidFill>
                <a:effectLst/>
                <a:cs typeface="Arial" panose="020B0604020202020204" pitchFamily="34" charset="0"/>
              </a:rPr>
              <a:t> </a:t>
            </a:r>
            <a:r>
              <a:rPr lang="en-CA" sz="1250" b="0" i="0" u="none" strike="noStrike" dirty="0">
                <a:solidFill>
                  <a:srgbClr val="000000"/>
                </a:solidFill>
                <a:effectLst/>
                <a:cs typeface="Arial" panose="020B0604020202020204" pitchFamily="34" charset="0"/>
              </a:rPr>
              <a:t>Pressbooks</a:t>
            </a:r>
          </a:p>
          <a:p>
            <a:pPr marL="0" indent="0" fontAlgn="base">
              <a:spcBef>
                <a:spcPts val="0"/>
              </a:spcBef>
              <a:spcAft>
                <a:spcPts val="1200"/>
              </a:spcAft>
              <a:buNone/>
            </a:pPr>
            <a:r>
              <a:rPr lang="en-CA" sz="1250" dirty="0">
                <a:cs typeface="Arial" panose="020B0604020202020204" pitchFamily="34" charset="0"/>
              </a:rPr>
              <a:t>Gill, P. (2022) </a:t>
            </a:r>
            <a:r>
              <a:rPr lang="en-CA" sz="1250" dirty="0">
                <a:cs typeface="Arial" panose="020B0604020202020204" pitchFamily="34" charset="0"/>
                <a:hlinkClick r:id="rId7"/>
              </a:rPr>
              <a:t>H5P Evaluation Checklist  </a:t>
            </a:r>
            <a:endParaRPr lang="en-CA" sz="1250" dirty="0">
              <a:cs typeface="Arial" panose="020B0604020202020204" pitchFamily="34" charset="0"/>
            </a:endParaRPr>
          </a:p>
          <a:p>
            <a:pPr marL="0" indent="0" rtl="0" fontAlgn="base">
              <a:spcBef>
                <a:spcPts val="0"/>
              </a:spcBef>
              <a:spcAft>
                <a:spcPts val="1200"/>
              </a:spcAft>
              <a:buNone/>
            </a:pPr>
            <a:r>
              <a:rPr lang="en-CA" sz="1250" b="0" i="0" u="none" strike="noStrike" dirty="0" err="1">
                <a:solidFill>
                  <a:srgbClr val="000000"/>
                </a:solidFill>
                <a:effectLst/>
                <a:cs typeface="Arial" panose="020B0604020202020204" pitchFamily="34" charset="0"/>
              </a:rPr>
              <a:t>Kawachi</a:t>
            </a:r>
            <a:r>
              <a:rPr lang="en-CA" sz="1250" b="0" i="0" u="none" strike="noStrike" dirty="0">
                <a:solidFill>
                  <a:srgbClr val="000000"/>
                </a:solidFill>
                <a:effectLst/>
                <a:cs typeface="Arial" panose="020B0604020202020204" pitchFamily="34" charset="0"/>
              </a:rPr>
              <a:t>, Paul. (2014). </a:t>
            </a:r>
            <a:r>
              <a:rPr lang="en-CA" sz="1250" b="0" i="0" u="sng" strike="noStrike" dirty="0">
                <a:solidFill>
                  <a:srgbClr val="1155CC"/>
                </a:solidFill>
                <a:effectLst/>
                <a:cs typeface="Arial" panose="020B0604020202020204" pitchFamily="34" charset="0"/>
                <a:hlinkClick r:id="rId8"/>
              </a:rPr>
              <a:t>Quality Assurance Guidelines for Open Educational Resources: TIPS Framework</a:t>
            </a:r>
            <a:r>
              <a:rPr lang="en-CA" sz="1250" b="0" i="0" u="none" strike="noStrike" dirty="0">
                <a:solidFill>
                  <a:srgbClr val="000000"/>
                </a:solidFill>
                <a:effectLst/>
                <a:cs typeface="Arial" panose="020B0604020202020204" pitchFamily="34" charset="0"/>
              </a:rPr>
              <a:t>. Commonwealth Educational Media Centre for Asia (CEMCA). </a:t>
            </a:r>
          </a:p>
          <a:p>
            <a:pPr marL="0" indent="0" rtl="0" fontAlgn="base">
              <a:spcBef>
                <a:spcPts val="0"/>
              </a:spcBef>
              <a:spcAft>
                <a:spcPts val="1200"/>
              </a:spcAft>
              <a:buNone/>
            </a:pPr>
            <a:r>
              <a:rPr lang="en-CA" sz="1250" b="0" i="0" u="none" strike="noStrike" dirty="0">
                <a:solidFill>
                  <a:srgbClr val="000000"/>
                </a:solidFill>
                <a:effectLst/>
                <a:cs typeface="Arial" panose="020B0604020202020204" pitchFamily="34" charset="0"/>
              </a:rPr>
              <a:t>National Center on Disability and Journalism. (August 2021). </a:t>
            </a:r>
            <a:r>
              <a:rPr lang="en-CA" sz="1250" b="0" i="0" u="sng" strike="noStrike" dirty="0">
                <a:solidFill>
                  <a:srgbClr val="1155CC"/>
                </a:solidFill>
                <a:effectLst/>
                <a:cs typeface="Arial" panose="020B0604020202020204" pitchFamily="34" charset="0"/>
                <a:hlinkClick r:id="rId9"/>
              </a:rPr>
              <a:t>Disability Language Style Guide</a:t>
            </a:r>
            <a:r>
              <a:rPr lang="en-CA" sz="1250" b="0" i="0" u="none" strike="noStrike" dirty="0">
                <a:solidFill>
                  <a:srgbClr val="000000"/>
                </a:solidFill>
                <a:effectLst/>
                <a:cs typeface="Arial" panose="020B0604020202020204" pitchFamily="34" charset="0"/>
              </a:rPr>
              <a:t>. </a:t>
            </a:r>
          </a:p>
          <a:p>
            <a:pPr marL="0" indent="0" fontAlgn="base">
              <a:spcBef>
                <a:spcPts val="0"/>
              </a:spcBef>
              <a:spcAft>
                <a:spcPts val="1200"/>
              </a:spcAft>
              <a:buNone/>
            </a:pPr>
            <a:r>
              <a:rPr lang="en-CA" sz="1250" b="0" i="0" u="none" strike="noStrike" dirty="0" err="1">
                <a:solidFill>
                  <a:srgbClr val="000000"/>
                </a:solidFill>
                <a:effectLst/>
                <a:cs typeface="Arial" panose="020B0604020202020204" pitchFamily="34" charset="0"/>
              </a:rPr>
              <a:t>RCampus</a:t>
            </a:r>
            <a:r>
              <a:rPr lang="en-CA" sz="1250" b="0" i="0" u="none" strike="noStrike" dirty="0">
                <a:solidFill>
                  <a:srgbClr val="000000"/>
                </a:solidFill>
                <a:effectLst/>
                <a:cs typeface="Arial" panose="020B0604020202020204" pitchFamily="34" charset="0"/>
              </a:rPr>
              <a:t>, </a:t>
            </a:r>
            <a:r>
              <a:rPr lang="en-CA" sz="1250" b="0" i="0" u="sng" strike="noStrike" dirty="0">
                <a:solidFill>
                  <a:srgbClr val="0563C1"/>
                </a:solidFill>
                <a:effectLst/>
                <a:cs typeface="Arial" panose="020B0604020202020204" pitchFamily="34" charset="0"/>
                <a:hlinkClick r:id="rId10"/>
              </a:rPr>
              <a:t>iRubric: Evaluating OER rubric</a:t>
            </a:r>
            <a:endParaRPr lang="en-CA" sz="1250" b="0" i="0" u="sng" strike="noStrike" dirty="0">
              <a:solidFill>
                <a:srgbClr val="0563C1"/>
              </a:solidFill>
              <a:effectLst/>
              <a:cs typeface="Arial" panose="020B0604020202020204" pitchFamily="34" charset="0"/>
            </a:endParaRPr>
          </a:p>
          <a:p>
            <a:pPr marL="0" indent="0" fontAlgn="base">
              <a:spcBef>
                <a:spcPts val="0"/>
              </a:spcBef>
              <a:spcAft>
                <a:spcPts val="1200"/>
              </a:spcAft>
              <a:buNone/>
            </a:pPr>
            <a:r>
              <a:rPr lang="en-CA" sz="1250" dirty="0">
                <a:solidFill>
                  <a:srgbClr val="000000"/>
                </a:solidFill>
                <a:cs typeface="Arial" panose="020B0604020202020204" pitchFamily="34" charset="0"/>
              </a:rPr>
              <a:t>UBC Wiki. Design Principles for Multimedia </a:t>
            </a:r>
            <a:r>
              <a:rPr lang="en-CA" sz="1250" b="0" i="0" u="sng" strike="noStrike" dirty="0">
                <a:solidFill>
                  <a:srgbClr val="0563C1"/>
                </a:solidFill>
                <a:effectLst/>
                <a:cs typeface="Arial" panose="020B0604020202020204" pitchFamily="34" charset="0"/>
                <a:hlinkClick r:id="rId11"/>
              </a:rPr>
              <a:t>https://wiki.ubc.ca/Documentation:Design_Principles_for_Multimedia</a:t>
            </a:r>
            <a:endParaRPr lang="en-CA" sz="1250" b="0" i="0" u="none" strike="noStrike" dirty="0">
              <a:solidFill>
                <a:srgbClr val="000000"/>
              </a:solidFill>
              <a:effectLst/>
              <a:cs typeface="Arial" panose="020B0604020202020204" pitchFamily="34" charset="0"/>
            </a:endParaRPr>
          </a:p>
          <a:p>
            <a:pPr marL="0" indent="0" rtl="0" fontAlgn="base">
              <a:spcBef>
                <a:spcPts val="0"/>
              </a:spcBef>
              <a:spcAft>
                <a:spcPts val="1200"/>
              </a:spcAft>
              <a:buNone/>
            </a:pPr>
            <a:r>
              <a:rPr lang="en-CA" sz="1250" b="0" i="0" u="none" strike="noStrike" dirty="0">
                <a:solidFill>
                  <a:srgbClr val="000000"/>
                </a:solidFill>
                <a:effectLst/>
                <a:cs typeface="Arial" panose="020B0604020202020204" pitchFamily="34" charset="0"/>
              </a:rPr>
              <a:t>W3C. (n.d.) </a:t>
            </a:r>
            <a:r>
              <a:rPr lang="en-CA" sz="1250" b="0" i="0" u="sng" strike="noStrike" dirty="0">
                <a:solidFill>
                  <a:srgbClr val="1155CC"/>
                </a:solidFill>
                <a:effectLst/>
                <a:cs typeface="Arial" panose="020B0604020202020204" pitchFamily="34" charset="0"/>
                <a:hlinkClick r:id="rId12"/>
              </a:rPr>
              <a:t>Cognitive Accessibility Guidance.</a:t>
            </a:r>
            <a:r>
              <a:rPr lang="en-CA" sz="1250" b="0" i="0" u="none" strike="noStrike" dirty="0">
                <a:solidFill>
                  <a:srgbClr val="000000"/>
                </a:solidFill>
                <a:effectLst/>
                <a:cs typeface="Arial" panose="020B0604020202020204" pitchFamily="34" charset="0"/>
              </a:rPr>
              <a:t> </a:t>
            </a:r>
          </a:p>
          <a:p>
            <a:pPr marL="0" indent="0" rtl="0" fontAlgn="base">
              <a:spcBef>
                <a:spcPts val="0"/>
              </a:spcBef>
              <a:spcAft>
                <a:spcPts val="1200"/>
              </a:spcAft>
              <a:buNone/>
            </a:pPr>
            <a:r>
              <a:rPr lang="en-CA" sz="1250" b="0" i="0" u="none" strike="noStrike" dirty="0">
                <a:solidFill>
                  <a:srgbClr val="000000"/>
                </a:solidFill>
                <a:effectLst/>
                <a:cs typeface="Arial" panose="020B0604020202020204" pitchFamily="34" charset="0"/>
              </a:rPr>
              <a:t>W3C. (April 2021) </a:t>
            </a:r>
            <a:r>
              <a:rPr lang="en-CA" sz="1250" b="0" i="0" u="sng" strike="noStrike" dirty="0">
                <a:solidFill>
                  <a:srgbClr val="1155CC"/>
                </a:solidFill>
                <a:effectLst/>
                <a:cs typeface="Arial" panose="020B0604020202020204" pitchFamily="34" charset="0"/>
                <a:hlinkClick r:id="rId13"/>
              </a:rPr>
              <a:t>Making Content Usable for People with Cognitive and Learning Disabilities.</a:t>
            </a:r>
            <a:r>
              <a:rPr lang="en-CA" sz="1250" b="0" i="0" u="none" strike="noStrike" dirty="0">
                <a:solidFill>
                  <a:srgbClr val="000000"/>
                </a:solidFill>
                <a:effectLst/>
                <a:cs typeface="Arial" panose="020B0604020202020204" pitchFamily="34" charset="0"/>
              </a:rPr>
              <a:t> </a:t>
            </a:r>
            <a:br>
              <a:rPr lang="en-CA"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799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CF143-3820-A647-AB18-E8858058AF40}"/>
              </a:ext>
            </a:extLst>
          </p:cNvPr>
          <p:cNvSpPr>
            <a:spLocks noGrp="1"/>
          </p:cNvSpPr>
          <p:nvPr>
            <p:ph type="title"/>
          </p:nvPr>
        </p:nvSpPr>
        <p:spPr/>
        <p:txBody>
          <a:bodyPr/>
          <a:lstStyle/>
          <a:p>
            <a:r>
              <a:rPr lang="en-US" dirty="0"/>
              <a:t>Session Description</a:t>
            </a:r>
          </a:p>
        </p:txBody>
      </p:sp>
      <p:sp>
        <p:nvSpPr>
          <p:cNvPr id="3" name="Content Placeholder 2">
            <a:extLst>
              <a:ext uri="{FF2B5EF4-FFF2-40B4-BE49-F238E27FC236}">
                <a16:creationId xmlns:a16="http://schemas.microsoft.com/office/drawing/2014/main" id="{BB64DF42-EB42-5244-80EC-B97D9E0E75B5}"/>
              </a:ext>
            </a:extLst>
          </p:cNvPr>
          <p:cNvSpPr>
            <a:spLocks noGrp="1"/>
          </p:cNvSpPr>
          <p:nvPr>
            <p:ph idx="1"/>
          </p:nvPr>
        </p:nvSpPr>
        <p:spPr/>
        <p:txBody>
          <a:bodyPr>
            <a:normAutofit fontScale="92500" lnSpcReduction="10000"/>
          </a:bodyPr>
          <a:lstStyle/>
          <a:p>
            <a:pPr marL="0" indent="0">
              <a:buNone/>
            </a:pPr>
            <a:r>
              <a:rPr lang="en-CA" dirty="0"/>
              <a:t>H5P is a technology that enables users to create interactive and engaging online content. H5P interactive content types can help facilitate multimodal strategies that enhance student experiences in online or blended courses and can make learning more inclusive for diverse learners. However, not all H5P interactive content types are accessible, and not all interactions are created with accessibility and inclusion in mind. In this session, I will introduce you to the H5P Evaluation Checklist. I designed this checklist to help guide H5P interactive content creators to consider pedagogical functionality, technical and cognitive accessibility, visual/multimedia communication principles, learner experience as well as inclusive design.</a:t>
            </a:r>
            <a:br>
              <a:rPr lang="en-CA" dirty="0"/>
            </a:br>
            <a:br>
              <a:rPr lang="en-CA" dirty="0"/>
            </a:br>
            <a:r>
              <a:rPr lang="en-CA" dirty="0"/>
              <a:t>This session is designed for participants who have knowledge about H5P and would like to learn how to use H5P interactive contents for inclusive course design.</a:t>
            </a:r>
            <a:endParaRPr lang="en-US" dirty="0"/>
          </a:p>
        </p:txBody>
      </p:sp>
    </p:spTree>
    <p:extLst>
      <p:ext uri="{BB962C8B-B14F-4D97-AF65-F5344CB8AC3E}">
        <p14:creationId xmlns:p14="http://schemas.microsoft.com/office/powerpoint/2010/main" val="81254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52AC-12BF-FF4B-B447-CD1AD0209082}"/>
              </a:ext>
            </a:extLst>
          </p:cNvPr>
          <p:cNvSpPr>
            <a:spLocks noGrp="1"/>
          </p:cNvSpPr>
          <p:nvPr>
            <p:ph type="title"/>
          </p:nvPr>
        </p:nvSpPr>
        <p:spPr>
          <a:xfrm>
            <a:off x="804672" y="2243828"/>
            <a:ext cx="4486656" cy="3025596"/>
          </a:xfrm>
        </p:spPr>
        <p:txBody>
          <a:bodyPr>
            <a:normAutofit/>
          </a:bodyPr>
          <a:lstStyle/>
          <a:p>
            <a:pPr algn="l"/>
            <a:r>
              <a:rPr lang="en-CA" cap="none" dirty="0">
                <a:solidFill>
                  <a:schemeClr val="tx1"/>
                </a:solidFill>
              </a:rPr>
              <a:t>As H5P becomes an increasingly popular tool for educators, accessibility and inclusion considerations become more and more relevant.</a:t>
            </a:r>
            <a:endParaRPr lang="en-US" cap="none" dirty="0"/>
          </a:p>
        </p:txBody>
      </p:sp>
      <p:pic>
        <p:nvPicPr>
          <p:cNvPr id="10" name="Content Placeholder 9">
            <a:extLst>
              <a:ext uri="{FF2B5EF4-FFF2-40B4-BE49-F238E27FC236}">
                <a16:creationId xmlns:a16="http://schemas.microsoft.com/office/drawing/2014/main" id="{844B72D8-AD13-8A48-95E5-57273767167D}"/>
              </a:ext>
            </a:extLst>
          </p:cNvPr>
          <p:cNvPicPr>
            <a:picLocks noGrp="1" noChangeAspect="1"/>
          </p:cNvPicPr>
          <p:nvPr>
            <p:ph idx="1"/>
          </p:nvPr>
        </p:nvPicPr>
        <p:blipFill>
          <a:blip r:embed="rId3"/>
          <a:stretch>
            <a:fillRect/>
          </a:stretch>
        </p:blipFill>
        <p:spPr>
          <a:xfrm>
            <a:off x="6735763" y="1020763"/>
            <a:ext cx="4816475" cy="4816475"/>
          </a:xfrm>
        </p:spPr>
      </p:pic>
    </p:spTree>
    <p:extLst>
      <p:ext uri="{BB962C8B-B14F-4D97-AF65-F5344CB8AC3E}">
        <p14:creationId xmlns:p14="http://schemas.microsoft.com/office/powerpoint/2010/main" val="3480053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EABF77D-8BAB-E34E-B3A9-7EB1A787A720}"/>
              </a:ext>
            </a:extLst>
          </p:cNvPr>
          <p:cNvPicPr>
            <a:picLocks noGrp="1" noChangeAspect="1"/>
          </p:cNvPicPr>
          <p:nvPr>
            <p:ph idx="1"/>
          </p:nvPr>
        </p:nvPicPr>
        <p:blipFill>
          <a:blip r:embed="rId3"/>
          <a:stretch>
            <a:fillRect/>
          </a:stretch>
        </p:blipFill>
        <p:spPr>
          <a:xfrm>
            <a:off x="535700" y="1146022"/>
            <a:ext cx="11115178" cy="4433368"/>
          </a:xfrm>
        </p:spPr>
      </p:pic>
      <p:sp>
        <p:nvSpPr>
          <p:cNvPr id="6" name="TextBox 5">
            <a:extLst>
              <a:ext uri="{FF2B5EF4-FFF2-40B4-BE49-F238E27FC236}">
                <a16:creationId xmlns:a16="http://schemas.microsoft.com/office/drawing/2014/main" id="{F05A2861-9613-C843-8113-FB6C3C189A1A}"/>
              </a:ext>
            </a:extLst>
          </p:cNvPr>
          <p:cNvSpPr txBox="1"/>
          <p:nvPr/>
        </p:nvSpPr>
        <p:spPr>
          <a:xfrm>
            <a:off x="1797803" y="6040746"/>
            <a:ext cx="11267268" cy="369332"/>
          </a:xfrm>
          <a:prstGeom prst="rect">
            <a:avLst/>
          </a:prstGeom>
          <a:noFill/>
        </p:spPr>
        <p:txBody>
          <a:bodyPr wrap="square" rtlCol="0">
            <a:spAutoFit/>
          </a:bodyPr>
          <a:lstStyle/>
          <a:p>
            <a:r>
              <a:rPr lang="en-US" dirty="0">
                <a:latin typeface="Gill Sans Light" panose="020B0302020104020203" pitchFamily="34" charset="-79"/>
                <a:cs typeface="Gill Sans Light" panose="020B0302020104020203" pitchFamily="34" charset="-79"/>
              </a:rPr>
              <a:t>Source: </a:t>
            </a:r>
            <a:r>
              <a:rPr lang="en-US" dirty="0">
                <a:latin typeface="Gill Sans Light" panose="020B0302020104020203" pitchFamily="34" charset="-79"/>
                <a:cs typeface="Gill Sans Light" panose="020B0302020104020203" pitchFamily="34" charset="-79"/>
                <a:hlinkClick r:id="rId4"/>
              </a:rPr>
              <a:t>https://trends.google.com/trends/explore?date=2009-01-27%202022-11-02&amp;q=H5P</a:t>
            </a:r>
            <a:r>
              <a:rPr lang="en-US" dirty="0">
                <a:latin typeface="Gill Sans Light" panose="020B0302020104020203" pitchFamily="34" charset="-79"/>
                <a:cs typeface="Gill Sans Light" panose="020B0302020104020203" pitchFamily="34" charset="-79"/>
              </a:rPr>
              <a:t> </a:t>
            </a:r>
          </a:p>
        </p:txBody>
      </p:sp>
    </p:spTree>
    <p:extLst>
      <p:ext uri="{BB962C8B-B14F-4D97-AF65-F5344CB8AC3E}">
        <p14:creationId xmlns:p14="http://schemas.microsoft.com/office/powerpoint/2010/main" val="341495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703749-9D7F-4F49-A25E-D66921DEF0EF}"/>
              </a:ext>
            </a:extLst>
          </p:cNvPr>
          <p:cNvSpPr>
            <a:spLocks noGrp="1"/>
          </p:cNvSpPr>
          <p:nvPr>
            <p:ph type="title"/>
          </p:nvPr>
        </p:nvSpPr>
        <p:spPr/>
        <p:txBody>
          <a:bodyPr/>
          <a:lstStyle/>
          <a:p>
            <a:r>
              <a:rPr lang="en-US" dirty="0"/>
              <a:t>Observations</a:t>
            </a:r>
          </a:p>
        </p:txBody>
      </p:sp>
      <p:sp>
        <p:nvSpPr>
          <p:cNvPr id="7" name="Content Placeholder 6">
            <a:extLst>
              <a:ext uri="{FF2B5EF4-FFF2-40B4-BE49-F238E27FC236}">
                <a16:creationId xmlns:a16="http://schemas.microsoft.com/office/drawing/2014/main" id="{FCB98E36-19F7-CD42-913C-7CA7B32F669D}"/>
              </a:ext>
            </a:extLst>
          </p:cNvPr>
          <p:cNvSpPr>
            <a:spLocks noGrp="1"/>
          </p:cNvSpPr>
          <p:nvPr>
            <p:ph sz="half" idx="1"/>
          </p:nvPr>
        </p:nvSpPr>
        <p:spPr/>
        <p:txBody>
          <a:bodyPr/>
          <a:lstStyle/>
          <a:p>
            <a:pPr marL="0" indent="0">
              <a:buNone/>
            </a:pPr>
            <a:r>
              <a:rPr lang="en-US" b="1" dirty="0"/>
              <a:t>What Works</a:t>
            </a:r>
          </a:p>
          <a:p>
            <a:r>
              <a:rPr lang="en-US" dirty="0"/>
              <a:t>Substitutes more expensive/complex tools for using/creating interactive content</a:t>
            </a:r>
          </a:p>
          <a:p>
            <a:r>
              <a:rPr lang="en-US" dirty="0"/>
              <a:t>Most content types are fairly easy to reuse or create </a:t>
            </a:r>
          </a:p>
          <a:p>
            <a:r>
              <a:rPr lang="en-US" dirty="0"/>
              <a:t>Increases student engagement with active learning (esp. self-paced and self-directed)</a:t>
            </a:r>
          </a:p>
          <a:p>
            <a:endParaRPr lang="en-US" dirty="0"/>
          </a:p>
        </p:txBody>
      </p:sp>
      <p:sp>
        <p:nvSpPr>
          <p:cNvPr id="8" name="Content Placeholder 7">
            <a:extLst>
              <a:ext uri="{FF2B5EF4-FFF2-40B4-BE49-F238E27FC236}">
                <a16:creationId xmlns:a16="http://schemas.microsoft.com/office/drawing/2014/main" id="{0D6C7A8F-4097-C54F-87C2-1C9303024898}"/>
              </a:ext>
            </a:extLst>
          </p:cNvPr>
          <p:cNvSpPr>
            <a:spLocks noGrp="1"/>
          </p:cNvSpPr>
          <p:nvPr>
            <p:ph sz="half" idx="2"/>
          </p:nvPr>
        </p:nvSpPr>
        <p:spPr/>
        <p:txBody>
          <a:bodyPr/>
          <a:lstStyle/>
          <a:p>
            <a:pPr marL="0" indent="0">
              <a:buNone/>
            </a:pPr>
            <a:r>
              <a:rPr lang="en-US" b="1" dirty="0"/>
              <a:t>What Needs Attention</a:t>
            </a:r>
          </a:p>
          <a:p>
            <a:r>
              <a:rPr lang="en-US" dirty="0"/>
              <a:t>Aligning interactive content types with learning outcomes</a:t>
            </a:r>
          </a:p>
          <a:p>
            <a:r>
              <a:rPr lang="en-US" dirty="0"/>
              <a:t>Using H5P intentionally to facilitate learning processes.</a:t>
            </a:r>
          </a:p>
          <a:p>
            <a:r>
              <a:rPr lang="en-US" dirty="0"/>
              <a:t>Accessibility and Inclusion</a:t>
            </a:r>
          </a:p>
          <a:p>
            <a:r>
              <a:rPr lang="en-US" dirty="0"/>
              <a:t>Reusability considerations (copyright, licensing)</a:t>
            </a:r>
          </a:p>
        </p:txBody>
      </p:sp>
    </p:spTree>
    <p:extLst>
      <p:ext uri="{BB962C8B-B14F-4D97-AF65-F5344CB8AC3E}">
        <p14:creationId xmlns:p14="http://schemas.microsoft.com/office/powerpoint/2010/main" val="551967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5071-A630-0340-93DB-BDDDE48F1A4F}"/>
              </a:ext>
            </a:extLst>
          </p:cNvPr>
          <p:cNvSpPr>
            <a:spLocks noGrp="1"/>
          </p:cNvSpPr>
          <p:nvPr>
            <p:ph type="title"/>
          </p:nvPr>
        </p:nvSpPr>
        <p:spPr/>
        <p:txBody>
          <a:bodyPr/>
          <a:lstStyle/>
          <a:p>
            <a:r>
              <a:rPr lang="en-US" dirty="0"/>
              <a:t>Assessing H5P Interactions</a:t>
            </a:r>
          </a:p>
        </p:txBody>
      </p:sp>
      <p:sp>
        <p:nvSpPr>
          <p:cNvPr id="3" name="Content Placeholder 2">
            <a:extLst>
              <a:ext uri="{FF2B5EF4-FFF2-40B4-BE49-F238E27FC236}">
                <a16:creationId xmlns:a16="http://schemas.microsoft.com/office/drawing/2014/main" id="{2E3F413D-02D6-074C-A127-E3E7C0659A46}"/>
              </a:ext>
            </a:extLst>
          </p:cNvPr>
          <p:cNvSpPr>
            <a:spLocks noGrp="1"/>
          </p:cNvSpPr>
          <p:nvPr>
            <p:ph idx="1"/>
          </p:nvPr>
        </p:nvSpPr>
        <p:spPr/>
        <p:txBody>
          <a:bodyPr/>
          <a:lstStyle/>
          <a:p>
            <a:pPr marL="0" indent="0">
              <a:buNone/>
            </a:pPr>
            <a:r>
              <a:rPr lang="en-CA" dirty="0"/>
              <a:t>For assessing the H5P interactive contents I questioned:</a:t>
            </a:r>
          </a:p>
          <a:p>
            <a:r>
              <a:rPr lang="en-CA" i="1" dirty="0"/>
              <a:t>Is it needed for learning? </a:t>
            </a:r>
          </a:p>
          <a:p>
            <a:r>
              <a:rPr lang="en-CA" i="1" dirty="0"/>
              <a:t>Does the design help aid learning? </a:t>
            </a:r>
          </a:p>
          <a:p>
            <a:r>
              <a:rPr lang="en-CA" i="1" dirty="0"/>
              <a:t>Is it designed for all learners?</a:t>
            </a:r>
            <a:endParaRPr lang="en-US" dirty="0"/>
          </a:p>
        </p:txBody>
      </p:sp>
    </p:spTree>
    <p:extLst>
      <p:ext uri="{BB962C8B-B14F-4D97-AF65-F5344CB8AC3E}">
        <p14:creationId xmlns:p14="http://schemas.microsoft.com/office/powerpoint/2010/main" val="236472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ECA9-9644-9C44-9C2C-A61FDC317A94}"/>
              </a:ext>
            </a:extLst>
          </p:cNvPr>
          <p:cNvSpPr>
            <a:spLocks noGrp="1"/>
          </p:cNvSpPr>
          <p:nvPr>
            <p:ph type="title"/>
          </p:nvPr>
        </p:nvSpPr>
        <p:spPr/>
        <p:txBody>
          <a:bodyPr/>
          <a:lstStyle/>
          <a:p>
            <a:r>
              <a:rPr lang="en-US" dirty="0"/>
              <a:t>Themes Emerged</a:t>
            </a:r>
          </a:p>
        </p:txBody>
      </p:sp>
      <p:sp>
        <p:nvSpPr>
          <p:cNvPr id="3" name="Content Placeholder 2">
            <a:extLst>
              <a:ext uri="{FF2B5EF4-FFF2-40B4-BE49-F238E27FC236}">
                <a16:creationId xmlns:a16="http://schemas.microsoft.com/office/drawing/2014/main" id="{AAB35A5F-76B4-5E44-A6AE-438582C23456}"/>
              </a:ext>
            </a:extLst>
          </p:cNvPr>
          <p:cNvSpPr>
            <a:spLocks noGrp="1"/>
          </p:cNvSpPr>
          <p:nvPr>
            <p:ph idx="1"/>
          </p:nvPr>
        </p:nvSpPr>
        <p:spPr>
          <a:xfrm>
            <a:off x="6736080" y="3200400"/>
            <a:ext cx="4815840" cy="2852928"/>
          </a:xfrm>
        </p:spPr>
        <p:txBody>
          <a:bodyPr/>
          <a:lstStyle/>
          <a:p>
            <a:pPr marL="457200" indent="-457200">
              <a:buFont typeface="+mj-lt"/>
              <a:buAutoNum type="arabicParenR"/>
            </a:pPr>
            <a:r>
              <a:rPr lang="en-US" dirty="0"/>
              <a:t>Usability and Functionality</a:t>
            </a:r>
          </a:p>
          <a:p>
            <a:pPr marL="457200" indent="-457200">
              <a:buFont typeface="+mj-lt"/>
              <a:buAutoNum type="arabicParenR"/>
            </a:pPr>
            <a:r>
              <a:rPr lang="en-US" dirty="0"/>
              <a:t>Design</a:t>
            </a:r>
          </a:p>
          <a:p>
            <a:pPr marL="457200" indent="-457200">
              <a:buFont typeface="+mj-lt"/>
              <a:buAutoNum type="arabicParenR"/>
            </a:pPr>
            <a:r>
              <a:rPr lang="en-US" dirty="0"/>
              <a:t>Accessibility and Inclusion</a:t>
            </a:r>
          </a:p>
        </p:txBody>
      </p:sp>
      <p:sp>
        <p:nvSpPr>
          <p:cNvPr id="4" name="Text Placeholder 3">
            <a:extLst>
              <a:ext uri="{FF2B5EF4-FFF2-40B4-BE49-F238E27FC236}">
                <a16:creationId xmlns:a16="http://schemas.microsoft.com/office/drawing/2014/main" id="{068011B8-296B-524F-960D-C01EE18199C0}"/>
              </a:ext>
            </a:extLst>
          </p:cNvPr>
          <p:cNvSpPr>
            <a:spLocks noGrp="1"/>
          </p:cNvSpPr>
          <p:nvPr>
            <p:ph type="body" sz="half" idx="2"/>
          </p:nvPr>
        </p:nvSpPr>
        <p:spPr>
          <a:xfrm>
            <a:off x="804672" y="3549918"/>
            <a:ext cx="4486656" cy="2194036"/>
          </a:xfrm>
        </p:spPr>
        <p:txBody>
          <a:bodyPr>
            <a:normAutofit/>
          </a:bodyPr>
          <a:lstStyle/>
          <a:p>
            <a:pPr algn="l"/>
            <a:r>
              <a:rPr lang="en-US" sz="1800" dirty="0"/>
              <a:t>I approached this with the lens of instructional design, knowledge of graphic and web design, multimedia production, Ed Tech, LX/UX, UDL, and diversity and inclusion.   </a:t>
            </a:r>
          </a:p>
        </p:txBody>
      </p:sp>
    </p:spTree>
    <p:extLst>
      <p:ext uri="{BB962C8B-B14F-4D97-AF65-F5344CB8AC3E}">
        <p14:creationId xmlns:p14="http://schemas.microsoft.com/office/powerpoint/2010/main" val="304320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7145B-77C1-5A4D-8B13-0C2BF6403258}"/>
              </a:ext>
            </a:extLst>
          </p:cNvPr>
          <p:cNvSpPr>
            <a:spLocks noGrp="1"/>
          </p:cNvSpPr>
          <p:nvPr>
            <p:ph type="title"/>
          </p:nvPr>
        </p:nvSpPr>
        <p:spPr/>
        <p:txBody>
          <a:bodyPr/>
          <a:lstStyle/>
          <a:p>
            <a:r>
              <a:rPr lang="en-US" dirty="0"/>
              <a:t>Usability and Functionality</a:t>
            </a:r>
          </a:p>
        </p:txBody>
      </p:sp>
      <p:sp>
        <p:nvSpPr>
          <p:cNvPr id="3" name="Content Placeholder 2">
            <a:extLst>
              <a:ext uri="{FF2B5EF4-FFF2-40B4-BE49-F238E27FC236}">
                <a16:creationId xmlns:a16="http://schemas.microsoft.com/office/drawing/2014/main" id="{ED421504-01EC-794B-B19B-0626C1AA6F15}"/>
              </a:ext>
            </a:extLst>
          </p:cNvPr>
          <p:cNvSpPr>
            <a:spLocks noGrp="1"/>
          </p:cNvSpPr>
          <p:nvPr>
            <p:ph idx="1"/>
          </p:nvPr>
        </p:nvSpPr>
        <p:spPr/>
        <p:txBody>
          <a:bodyPr/>
          <a:lstStyle/>
          <a:p>
            <a:r>
              <a:rPr lang="en-CA" dirty="0"/>
              <a:t>Pedagogical Functionality </a:t>
            </a:r>
          </a:p>
          <a:p>
            <a:r>
              <a:rPr lang="en-CA" dirty="0"/>
              <a:t>Ease of Use</a:t>
            </a:r>
          </a:p>
          <a:p>
            <a:r>
              <a:rPr lang="en-CA" dirty="0"/>
              <a:t>Sharable</a:t>
            </a:r>
          </a:p>
          <a:p>
            <a:r>
              <a:rPr lang="en-CA" dirty="0"/>
              <a:t>Overall Quality</a:t>
            </a:r>
            <a:endParaRPr lang="en-US" dirty="0"/>
          </a:p>
        </p:txBody>
      </p:sp>
    </p:spTree>
    <p:extLst>
      <p:ext uri="{BB962C8B-B14F-4D97-AF65-F5344CB8AC3E}">
        <p14:creationId xmlns:p14="http://schemas.microsoft.com/office/powerpoint/2010/main" val="640138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7EEF90-4CF7-2040-B881-DC3BD1E0365E}"/>
              </a:ext>
            </a:extLst>
          </p:cNvPr>
          <p:cNvSpPr txBox="1"/>
          <p:nvPr/>
        </p:nvSpPr>
        <p:spPr>
          <a:xfrm>
            <a:off x="1828800" y="3472934"/>
            <a:ext cx="8274188" cy="369332"/>
          </a:xfrm>
          <a:prstGeom prst="rect">
            <a:avLst/>
          </a:prstGeom>
          <a:noFill/>
        </p:spPr>
        <p:txBody>
          <a:bodyPr wrap="none" rtlCol="0">
            <a:spAutoFit/>
          </a:bodyPr>
          <a:lstStyle/>
          <a:p>
            <a:r>
              <a:rPr lang="en-US" dirty="0">
                <a:hlinkClick r:id="rId3"/>
              </a:rPr>
              <a:t>https://docs.google.com/document/d/1xO2qP9cjCaEwXHWNIa81Rhfqm9Nfusvz/edit#</a:t>
            </a:r>
            <a:r>
              <a:rPr lang="en-US" dirty="0"/>
              <a:t> </a:t>
            </a:r>
          </a:p>
        </p:txBody>
      </p:sp>
      <p:sp>
        <p:nvSpPr>
          <p:cNvPr id="3" name="TextBox 2">
            <a:extLst>
              <a:ext uri="{FF2B5EF4-FFF2-40B4-BE49-F238E27FC236}">
                <a16:creationId xmlns:a16="http://schemas.microsoft.com/office/drawing/2014/main" id="{4276A80B-03F3-9745-9407-9F37E0B56616}"/>
              </a:ext>
            </a:extLst>
          </p:cNvPr>
          <p:cNvSpPr txBox="1"/>
          <p:nvPr/>
        </p:nvSpPr>
        <p:spPr>
          <a:xfrm>
            <a:off x="12954000" y="3657600"/>
            <a:ext cx="248786" cy="369332"/>
          </a:xfrm>
          <a:prstGeom prst="rect">
            <a:avLst/>
          </a:prstGeom>
          <a:noFill/>
        </p:spPr>
        <p:txBody>
          <a:bodyPr wrap="none" rtlCol="0">
            <a:spAutoFit/>
          </a:bodyPr>
          <a:lstStyle/>
          <a:p>
            <a:r>
              <a:rPr lang="en-US" dirty="0"/>
              <a:t> </a:t>
            </a:r>
          </a:p>
        </p:txBody>
      </p:sp>
      <p:sp>
        <p:nvSpPr>
          <p:cNvPr id="6" name="Title 5">
            <a:extLst>
              <a:ext uri="{FF2B5EF4-FFF2-40B4-BE49-F238E27FC236}">
                <a16:creationId xmlns:a16="http://schemas.microsoft.com/office/drawing/2014/main" id="{2052D8D3-2E6D-6E46-AD23-330DAF15B03F}"/>
              </a:ext>
            </a:extLst>
          </p:cNvPr>
          <p:cNvSpPr>
            <a:spLocks noGrp="1"/>
          </p:cNvSpPr>
          <p:nvPr>
            <p:ph type="title"/>
          </p:nvPr>
        </p:nvSpPr>
        <p:spPr>
          <a:solidFill>
            <a:schemeClr val="accent2"/>
          </a:solidFill>
        </p:spPr>
        <p:txBody>
          <a:bodyPr/>
          <a:lstStyle/>
          <a:p>
            <a:r>
              <a:rPr lang="en-US" dirty="0"/>
              <a:t>Look at Checklist</a:t>
            </a:r>
          </a:p>
        </p:txBody>
      </p:sp>
    </p:spTree>
    <p:extLst>
      <p:ext uri="{BB962C8B-B14F-4D97-AF65-F5344CB8AC3E}">
        <p14:creationId xmlns:p14="http://schemas.microsoft.com/office/powerpoint/2010/main" val="403252097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{72FBC0B1-B586-4A4E-BC16-A2314A43D97E}tf10001120</Template>
  <TotalTime>19477</TotalTime>
  <Words>1977</Words>
  <Application>Microsoft Macintosh PowerPoint</Application>
  <PresentationFormat>Widescreen</PresentationFormat>
  <Paragraphs>151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Light</vt:lpstr>
      <vt:lpstr>Gill Sans MT</vt:lpstr>
      <vt:lpstr>Parcel</vt:lpstr>
      <vt:lpstr>Creating Inclusive Interactive H5P Content</vt:lpstr>
      <vt:lpstr>Session Description</vt:lpstr>
      <vt:lpstr>As H5P becomes an increasingly popular tool for educators, accessibility and inclusion considerations become more and more relevant.</vt:lpstr>
      <vt:lpstr>PowerPoint Presentation</vt:lpstr>
      <vt:lpstr>Observations</vt:lpstr>
      <vt:lpstr>Assessing H5P Interactions</vt:lpstr>
      <vt:lpstr>Themes Emerged</vt:lpstr>
      <vt:lpstr>Usability and Functionality</vt:lpstr>
      <vt:lpstr>Look at Checklist</vt:lpstr>
      <vt:lpstr>Design</vt:lpstr>
      <vt:lpstr>Look at Checklist</vt:lpstr>
      <vt:lpstr>W3C Cognitive Accessibility Guidelines</vt:lpstr>
      <vt:lpstr>Accessibility &amp; Inclusion</vt:lpstr>
      <vt:lpstr>Look at Checklist</vt:lpstr>
      <vt:lpstr>Resources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Gill, Parm</dc:creator>
  <cp:keywords/>
  <dc:description/>
  <cp:lastModifiedBy>parm .</cp:lastModifiedBy>
  <cp:revision>68</cp:revision>
  <dcterms:created xsi:type="dcterms:W3CDTF">2022-11-02T15:57:20Z</dcterms:created>
  <dcterms:modified xsi:type="dcterms:W3CDTF">2022-11-16T20:32:00Z</dcterms:modified>
  <cp:category/>
</cp:coreProperties>
</file>