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9"/>
  </p:notesMasterIdLst>
  <p:sldIdLst>
    <p:sldId id="256" r:id="rId2"/>
    <p:sldId id="258" r:id="rId3"/>
    <p:sldId id="263" r:id="rId4"/>
    <p:sldId id="257" r:id="rId5"/>
    <p:sldId id="259" r:id="rId6"/>
    <p:sldId id="264" r:id="rId7"/>
    <p:sldId id="260" r:id="rId8"/>
    <p:sldId id="266" r:id="rId9"/>
    <p:sldId id="261" r:id="rId10"/>
    <p:sldId id="265" r:id="rId11"/>
    <p:sldId id="267" r:id="rId12"/>
    <p:sldId id="277" r:id="rId13"/>
    <p:sldId id="276" r:id="rId14"/>
    <p:sldId id="268" r:id="rId15"/>
    <p:sldId id="269" r:id="rId16"/>
    <p:sldId id="271" r:id="rId17"/>
    <p:sldId id="278" r:id="rId18"/>
    <p:sldId id="279" r:id="rId19"/>
    <p:sldId id="274" r:id="rId20"/>
    <p:sldId id="262" r:id="rId21"/>
    <p:sldId id="273" r:id="rId22"/>
    <p:sldId id="275" r:id="rId23"/>
    <p:sldId id="281" r:id="rId24"/>
    <p:sldId id="280" r:id="rId25"/>
    <p:sldId id="283" r:id="rId26"/>
    <p:sldId id="28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DCEE3-CA95-6D4B-A9B1-7E2E05769825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6D2D-CFFF-EA45-8019-A97ECC13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Img.Medicine</a:t>
            </a:r>
            <a:r>
              <a:rPr lang="en-US" dirty="0" smtClean="0"/>
              <a:t> 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0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communicatehealth.com</a:t>
            </a:r>
            <a:r>
              <a:rPr lang="en-US" dirty="0" smtClean="0"/>
              <a:t>/2014/01/sign-</a:t>
            </a:r>
            <a:r>
              <a:rPr lang="en-US" dirty="0" err="1" smtClean="0"/>
              <a:t>vs</a:t>
            </a:r>
            <a:r>
              <a:rPr lang="en-US" dirty="0" smtClean="0"/>
              <a:t>-symptom-its-in-the-eye-of-the-beholder/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www.consumerhealthdigest.com</a:t>
            </a:r>
            <a:r>
              <a:rPr lang="en-US" dirty="0" smtClean="0"/>
              <a:t>/health-conditions/</a:t>
            </a:r>
            <a:r>
              <a:rPr lang="en-US" dirty="0" err="1" smtClean="0"/>
              <a:t>impetigo.html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3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pmc</a:t>
            </a:r>
            <a:r>
              <a:rPr lang="en-US" dirty="0" smtClean="0"/>
              <a:t>/articles/PMC4008061/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library.med.utah.edu</a:t>
            </a:r>
            <a:r>
              <a:rPr lang="en-US" dirty="0" smtClean="0"/>
              <a:t>/kw/</a:t>
            </a:r>
            <a:r>
              <a:rPr lang="en-US" dirty="0" err="1" smtClean="0"/>
              <a:t>derm</a:t>
            </a:r>
            <a:r>
              <a:rPr lang="en-US" dirty="0" smtClean="0"/>
              <a:t>/pages/ph06_11.htm </a:t>
            </a:r>
          </a:p>
          <a:p>
            <a:endParaRPr lang="en-US" dirty="0" smtClean="0"/>
          </a:p>
          <a:p>
            <a:r>
              <a:rPr lang="en-US" dirty="0" err="1" smtClean="0"/>
              <a:t>Img</a:t>
            </a:r>
            <a:r>
              <a:rPr lang="en-US" dirty="0" smtClean="0"/>
              <a:t> http://</a:t>
            </a:r>
            <a:r>
              <a:rPr lang="en-US" dirty="0" err="1" smtClean="0"/>
              <a:t>www.drodd.com</a:t>
            </a:r>
            <a:r>
              <a:rPr lang="en-US" dirty="0" smtClean="0"/>
              <a:t>/html7/integumentary-</a:t>
            </a:r>
            <a:r>
              <a:rPr lang="en-US" dirty="0" err="1" smtClean="0"/>
              <a:t>system.html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www.womens</a:t>
            </a:r>
            <a:r>
              <a:rPr lang="en-US" dirty="0" smtClean="0"/>
              <a:t>-health-</a:t>
            </a:r>
            <a:r>
              <a:rPr lang="en-US" dirty="0" err="1" smtClean="0"/>
              <a:t>advice.com</a:t>
            </a:r>
            <a:r>
              <a:rPr lang="en-US" dirty="0" smtClean="0"/>
              <a:t>/skin-structure-</a:t>
            </a:r>
            <a:r>
              <a:rPr lang="en-US" dirty="0" err="1" smtClean="0"/>
              <a:t>function.html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www.kanebo.com</a:t>
            </a:r>
            <a:r>
              <a:rPr lang="en-US" dirty="0" smtClean="0"/>
              <a:t>/</a:t>
            </a:r>
            <a:r>
              <a:rPr lang="en-US" dirty="0" err="1" smtClean="0"/>
              <a:t>beautyadvice</a:t>
            </a:r>
            <a:r>
              <a:rPr lang="en-US" dirty="0" smtClean="0"/>
              <a:t>/basic/</a:t>
            </a:r>
            <a:r>
              <a:rPr lang="en-US" dirty="0" err="1" smtClean="0"/>
              <a:t>ourskin.html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2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www.boundless.com</a:t>
            </a:r>
            <a:r>
              <a:rPr lang="en-US" dirty="0" smtClean="0"/>
              <a:t>/physiology/textbooks/boundless-anatomy-and-physiology-textbook/integumentary-system-5/the-skin-64/structure-of-the-skin-epidermis-394-7794/ 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www.mayoclinic.org</a:t>
            </a:r>
            <a:r>
              <a:rPr lang="en-US" dirty="0" smtClean="0"/>
              <a:t>/diseases-conditions/impetigo/home/ovc-20202557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3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5;30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6D2D-CFFF-EA45-8019-A97ECC1350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F8A-BA18-3B49-A975-0208EDBA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4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F8A-BA18-3B49-A975-0208EDBA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2017-01-26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576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Case 1: Stephanie’s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I. Aversa</a:t>
            </a:r>
            <a:endParaRPr lang="en-US" dirty="0"/>
          </a:p>
        </p:txBody>
      </p:sp>
      <p:pic>
        <p:nvPicPr>
          <p:cNvPr id="5" name="Picture 4" descr="impetigo-s1-fac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81" y="913252"/>
            <a:ext cx="1732511" cy="17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Epidermis Function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2" y="1417638"/>
            <a:ext cx="7858233" cy="495174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epidermis is the outer layer of the two that make up the skin. </a:t>
            </a:r>
          </a:p>
          <a:p>
            <a:r>
              <a:rPr lang="en-US" sz="2400" dirty="0" smtClean="0"/>
              <a:t>Provides a barrier against pathogens</a:t>
            </a:r>
          </a:p>
          <a:p>
            <a:r>
              <a:rPr lang="en-US" sz="2400" dirty="0" smtClean="0"/>
              <a:t>Regulates amount of water released. </a:t>
            </a:r>
          </a:p>
          <a:p>
            <a:r>
              <a:rPr lang="en-US" sz="2400" dirty="0" smtClean="0"/>
              <a:t>Avascular (no blood supply)  </a:t>
            </a:r>
          </a:p>
          <a:p>
            <a:r>
              <a:rPr lang="en-US" sz="2400" dirty="0" smtClean="0"/>
              <a:t>Acidic pH = Hostile to pathogens</a:t>
            </a:r>
          </a:p>
          <a:p>
            <a:r>
              <a:rPr lang="en-US" sz="2400" dirty="0" smtClean="0"/>
              <a:t>Chemical barrier= presence of lipids, </a:t>
            </a:r>
          </a:p>
          <a:p>
            <a:pPr marL="0" indent="0">
              <a:buNone/>
            </a:pPr>
            <a:r>
              <a:rPr lang="en-US" sz="2400" dirty="0" smtClean="0"/>
              <a:t>enzymes and antimicrobial peptides.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Made up mostly of keratinocytes which produce a keratin layer in stratum </a:t>
            </a:r>
            <a:r>
              <a:rPr lang="en-US" sz="2400" dirty="0" err="1" smtClean="0"/>
              <a:t>corneum</a:t>
            </a:r>
            <a:r>
              <a:rPr lang="en-US" sz="2400" dirty="0" smtClean="0"/>
              <a:t> which aids in the integrity of the skin, preventing damage to it and tissues residing underneath. </a:t>
            </a:r>
          </a:p>
        </p:txBody>
      </p:sp>
      <p:pic>
        <p:nvPicPr>
          <p:cNvPr id="6" name="Picture 5" descr="Epidermis-delim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56" y="2415036"/>
            <a:ext cx="3750923" cy="2325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6300" y="4816148"/>
            <a:ext cx="1019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Img</a:t>
            </a:r>
            <a:r>
              <a:rPr lang="en-US" sz="1200" dirty="0" smtClean="0"/>
              <a:t>. Kenneth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359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7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Epidermis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93" y="1740848"/>
            <a:ext cx="49454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Compromised of 5 layers: </a:t>
            </a:r>
          </a:p>
          <a:p>
            <a:r>
              <a:rPr lang="en-US" sz="2400" dirty="0" smtClean="0"/>
              <a:t>Stratum </a:t>
            </a:r>
            <a:r>
              <a:rPr lang="en-US" sz="2400" dirty="0" err="1" smtClean="0"/>
              <a:t>Corneum</a:t>
            </a:r>
            <a:endParaRPr lang="en-US" sz="2400" dirty="0" smtClean="0"/>
          </a:p>
          <a:p>
            <a:r>
              <a:rPr lang="en-US" sz="2400" dirty="0" smtClean="0"/>
              <a:t>Stratum </a:t>
            </a:r>
            <a:r>
              <a:rPr lang="en-US" sz="2400" dirty="0" err="1"/>
              <a:t>L</a:t>
            </a:r>
            <a:r>
              <a:rPr lang="en-US" sz="2400" dirty="0" err="1" smtClean="0"/>
              <a:t>ucidum</a:t>
            </a:r>
            <a:endParaRPr lang="en-US" sz="2400" dirty="0" smtClean="0"/>
          </a:p>
          <a:p>
            <a:r>
              <a:rPr lang="en-US" sz="2400" dirty="0" smtClean="0"/>
              <a:t>Stratum </a:t>
            </a:r>
            <a:r>
              <a:rPr lang="en-US" sz="2400" dirty="0" err="1"/>
              <a:t>G</a:t>
            </a:r>
            <a:r>
              <a:rPr lang="en-US" sz="2400" dirty="0" err="1" smtClean="0"/>
              <a:t>ranulosum</a:t>
            </a:r>
            <a:endParaRPr lang="en-US" sz="2400" dirty="0" smtClean="0"/>
          </a:p>
          <a:p>
            <a:r>
              <a:rPr lang="en-US" sz="2400" dirty="0" smtClean="0"/>
              <a:t>Stratum </a:t>
            </a:r>
            <a:r>
              <a:rPr lang="en-US" sz="2400" dirty="0" err="1"/>
              <a:t>S</a:t>
            </a:r>
            <a:r>
              <a:rPr lang="en-US" sz="2400" dirty="0" err="1" smtClean="0"/>
              <a:t>pongiosum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Stratum </a:t>
            </a:r>
            <a:r>
              <a:rPr lang="en-US" sz="2400" dirty="0" err="1"/>
              <a:t>B</a:t>
            </a:r>
            <a:r>
              <a:rPr lang="en-US" sz="2400" dirty="0" err="1" smtClean="0"/>
              <a:t>asale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3" descr="epidermis-stru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07" y="1274620"/>
            <a:ext cx="4360393" cy="4462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3169" y="5725372"/>
            <a:ext cx="3077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Img</a:t>
            </a:r>
            <a:r>
              <a:rPr lang="en-US" sz="1200" dirty="0"/>
              <a:t>. </a:t>
            </a:r>
            <a:r>
              <a:rPr lang="en-US" sz="1200" dirty="0" err="1"/>
              <a:t>Womens</a:t>
            </a:r>
            <a:r>
              <a:rPr lang="en-US" sz="1200" dirty="0"/>
              <a:t> health, Skin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0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 Structure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632857"/>
            <a:ext cx="86528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Keratinocytes: </a:t>
            </a:r>
          </a:p>
          <a:p>
            <a:pPr>
              <a:buFontTx/>
              <a:buChar char="-"/>
            </a:pPr>
            <a:r>
              <a:rPr lang="en-US" dirty="0" smtClean="0"/>
              <a:t>Epidermal cells that produce keratin</a:t>
            </a:r>
          </a:p>
          <a:p>
            <a:pPr>
              <a:buFontTx/>
              <a:buChar char="-"/>
            </a:pPr>
            <a:r>
              <a:rPr lang="en-US" dirty="0" smtClean="0"/>
              <a:t>Form protective barrier against environmental </a:t>
            </a:r>
          </a:p>
          <a:p>
            <a:pPr marL="0" indent="0">
              <a:buNone/>
            </a:pPr>
            <a:r>
              <a:rPr lang="en-US" dirty="0" smtClean="0"/>
              <a:t>damage by UV, pathogens, water loss</a:t>
            </a:r>
          </a:p>
          <a:p>
            <a:pPr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ake part in vitamin D synthesis producing  </a:t>
            </a:r>
          </a:p>
          <a:p>
            <a:pPr marL="0" indent="0">
              <a:buNone/>
            </a:pPr>
            <a:r>
              <a:rPr lang="en-US" dirty="0" smtClean="0"/>
              <a:t>p</a:t>
            </a:r>
            <a:r>
              <a:rPr lang="en-US" dirty="0" smtClean="0"/>
              <a:t>recursors of </a:t>
            </a:r>
            <a:r>
              <a:rPr lang="en-US" dirty="0" smtClean="0"/>
              <a:t>v</a:t>
            </a:r>
            <a:r>
              <a:rPr lang="en-US" dirty="0" smtClean="0"/>
              <a:t>itamin D. </a:t>
            </a:r>
          </a:p>
          <a:p>
            <a:pPr>
              <a:buFontTx/>
              <a:buChar char="-"/>
            </a:pPr>
            <a:r>
              <a:rPr lang="en-US" dirty="0" smtClean="0"/>
              <a:t>Proliferate and differentiate from the stratum </a:t>
            </a:r>
            <a:r>
              <a:rPr lang="en-US" dirty="0" err="1" smtClean="0"/>
              <a:t>basale</a:t>
            </a:r>
            <a:r>
              <a:rPr lang="en-US" dirty="0" smtClean="0"/>
              <a:t> towards stratum </a:t>
            </a:r>
            <a:r>
              <a:rPr lang="en-US" dirty="0" err="1" smtClean="0"/>
              <a:t>corneum</a:t>
            </a:r>
            <a:r>
              <a:rPr lang="en-US" dirty="0" smtClean="0"/>
              <a:t> (outermost). </a:t>
            </a:r>
          </a:p>
          <a:p>
            <a:pPr>
              <a:buFontTx/>
              <a:buChar char="-"/>
            </a:pPr>
            <a:r>
              <a:rPr lang="en-US" dirty="0" smtClean="0"/>
              <a:t>Use TLRs (toll-like receptors) to detect pathogens via PAMPs (pathogen-associated molecular patterns)</a:t>
            </a:r>
          </a:p>
          <a:p>
            <a:pPr>
              <a:buFontTx/>
              <a:buChar char="-"/>
            </a:pPr>
            <a:r>
              <a:rPr lang="en-US" dirty="0" smtClean="0"/>
              <a:t>This in turn activates </a:t>
            </a:r>
            <a:r>
              <a:rPr lang="en-US" dirty="0" err="1" smtClean="0"/>
              <a:t>interferons</a:t>
            </a:r>
            <a:r>
              <a:rPr lang="en-US" dirty="0" smtClean="0"/>
              <a:t>, cytokines and anti-inflammatory mediators (IL-10, TGF-beta) which protect the epidermis. 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14" y="1417638"/>
            <a:ext cx="2812413" cy="2106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4949" y="3503450"/>
            <a:ext cx="9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</a:t>
            </a:r>
            <a:r>
              <a:rPr lang="en-US" sz="1100" dirty="0" smtClean="0"/>
              <a:t>. Kenneth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4308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 Structure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Epidermis also contains:</a:t>
            </a:r>
          </a:p>
          <a:p>
            <a:r>
              <a:rPr lang="en-US" sz="2400" b="1" dirty="0" err="1" smtClean="0"/>
              <a:t>Langerhan</a:t>
            </a:r>
            <a:r>
              <a:rPr lang="en-US" sz="2400" b="1" dirty="0" smtClean="0"/>
              <a:t> cells</a:t>
            </a:r>
            <a:r>
              <a:rPr lang="en-US" sz="2400" dirty="0" smtClean="0"/>
              <a:t>: dendritic cells; phagocytic cells which capture antigens, migrate</a:t>
            </a:r>
            <a:r>
              <a:rPr lang="en-US" sz="2400" dirty="0"/>
              <a:t> </a:t>
            </a:r>
            <a:r>
              <a:rPr lang="en-US" sz="2400" dirty="0" smtClean="0"/>
              <a:t>to lymph nodes where they</a:t>
            </a:r>
            <a:r>
              <a:rPr lang="en-US" sz="2400" dirty="0" smtClean="0"/>
              <a:t> present the antigens to T cells. </a:t>
            </a:r>
          </a:p>
          <a:p>
            <a:r>
              <a:rPr lang="en-US" sz="2400" b="1" dirty="0" smtClean="0"/>
              <a:t> Merkel cells</a:t>
            </a:r>
            <a:r>
              <a:rPr lang="en-US" sz="2400" dirty="0" smtClean="0"/>
              <a:t>:  mechanoreceptors; essential for light touch sensation and are located in stratum </a:t>
            </a:r>
            <a:r>
              <a:rPr lang="en-US" sz="2400" dirty="0" err="1" smtClean="0"/>
              <a:t>basale</a:t>
            </a:r>
            <a:r>
              <a:rPr lang="en-US" sz="2400" dirty="0" smtClean="0"/>
              <a:t> . 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Melanocyte</a:t>
            </a:r>
            <a:r>
              <a:rPr lang="en-US" sz="2400" dirty="0" smtClean="0"/>
              <a:t>s: melanin-producing cells located in stratum </a:t>
            </a:r>
            <a:r>
              <a:rPr lang="en-US" sz="2400" dirty="0" err="1" smtClean="0"/>
              <a:t>basale</a:t>
            </a:r>
            <a:r>
              <a:rPr lang="en-US" sz="2400" dirty="0" smtClean="0"/>
              <a:t>. </a:t>
            </a:r>
            <a:r>
              <a:rPr lang="en-US" sz="2400" dirty="0" smtClean="0"/>
              <a:t>Melanin absorbs UV light and protects cells from UV.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ypes_of_cells_in_epiderm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80" y="4929922"/>
            <a:ext cx="5096824" cy="1783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8165" y="6582340"/>
            <a:ext cx="800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</a:t>
            </a:r>
            <a:r>
              <a:rPr lang="en-US" sz="1100" dirty="0" smtClean="0"/>
              <a:t>. </a:t>
            </a:r>
            <a:r>
              <a:rPr lang="en-US" sz="1100" dirty="0" err="1" smtClean="0"/>
              <a:t>Todar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841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Dermis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3" y="1196326"/>
            <a:ext cx="78780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Layer underneath the epidermis and above the subcutaneous tissues. </a:t>
            </a:r>
          </a:p>
          <a:p>
            <a:r>
              <a:rPr lang="en-US" sz="3100" dirty="0" smtClean="0"/>
              <a:t>Connected to the epidermis through the basement membrane. </a:t>
            </a:r>
            <a:endParaRPr lang="en-US" sz="3100" dirty="0" smtClean="0"/>
          </a:p>
          <a:p>
            <a:r>
              <a:rPr lang="en-US" sz="3100" dirty="0" smtClean="0"/>
              <a:t>Consists of dense irregular connective tissue, collagen (strength) and elastic fibers (elasticity).  </a:t>
            </a:r>
          </a:p>
          <a:p>
            <a:r>
              <a:rPr lang="en-US" sz="3100" dirty="0" smtClean="0"/>
              <a:t>Provides the skin with flexibility </a:t>
            </a:r>
          </a:p>
          <a:p>
            <a:pPr marL="0" indent="0">
              <a:buNone/>
            </a:pPr>
            <a:r>
              <a:rPr lang="en-US" sz="3100" dirty="0" smtClean="0"/>
              <a:t>and strength and cushions it from</a:t>
            </a:r>
          </a:p>
          <a:p>
            <a:pPr marL="0" indent="0">
              <a:buNone/>
            </a:pPr>
            <a:r>
              <a:rPr lang="en-US" sz="3100" dirty="0" smtClean="0"/>
              <a:t> strains. </a:t>
            </a:r>
          </a:p>
          <a:p>
            <a:r>
              <a:rPr lang="en-US" sz="3100" dirty="0" smtClean="0"/>
              <a:t>Highly vascular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Dermi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91" y="3829567"/>
            <a:ext cx="3348996" cy="3028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1525" y="6488668"/>
            <a:ext cx="79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Img.Todar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0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Structure of Dermis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962"/>
            <a:ext cx="4921784" cy="592003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u="sng" dirty="0" smtClean="0"/>
              <a:t>Divided into two layers:</a:t>
            </a:r>
          </a:p>
          <a:p>
            <a:r>
              <a:rPr lang="en-US" sz="2400" b="1" dirty="0" smtClean="0"/>
              <a:t>1. Papillary Dermis </a:t>
            </a:r>
            <a:r>
              <a:rPr lang="en-US" sz="2400" dirty="0" smtClean="0"/>
              <a:t>(uppermost)</a:t>
            </a:r>
          </a:p>
          <a:p>
            <a:pPr>
              <a:buFontTx/>
              <a:buChar char="-"/>
            </a:pPr>
            <a:r>
              <a:rPr lang="en-US" sz="2400" dirty="0" smtClean="0"/>
              <a:t>Intertwines with epidermis</a:t>
            </a:r>
          </a:p>
          <a:p>
            <a:pPr>
              <a:buFontTx/>
              <a:buChar char="-"/>
            </a:pPr>
            <a:r>
              <a:rPr lang="en-US" sz="2400" dirty="0" smtClean="0"/>
              <a:t>Composed of loose areolar connective tissue. </a:t>
            </a:r>
          </a:p>
          <a:p>
            <a:pPr>
              <a:buFontTx/>
              <a:buChar char="-"/>
            </a:pPr>
            <a:r>
              <a:rPr lang="en-US" sz="2400" dirty="0" smtClean="0"/>
              <a:t>Contains dermal papillae which </a:t>
            </a:r>
            <a:r>
              <a:rPr lang="en-US" sz="2400" dirty="0" smtClean="0"/>
              <a:t>nourish hair follicles and increase oxygen exchange and nutrients with the epidermal layer.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32385" y="5701600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Img</a:t>
            </a:r>
            <a:r>
              <a:rPr lang="en-US" sz="1200" dirty="0"/>
              <a:t>. </a:t>
            </a:r>
            <a:r>
              <a:rPr lang="en-US" sz="1200" dirty="0" err="1" smtClean="0"/>
              <a:t>Kanebo</a:t>
            </a:r>
            <a:endParaRPr lang="en-US" sz="1200" dirty="0"/>
          </a:p>
        </p:txBody>
      </p:sp>
      <p:pic>
        <p:nvPicPr>
          <p:cNvPr id="6" name="Picture 5" descr="derm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84" y="1417638"/>
            <a:ext cx="3209331" cy="41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71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Structure of Dermis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1031"/>
            <a:ext cx="8579495" cy="52582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2</a:t>
            </a:r>
            <a:r>
              <a:rPr lang="en-US" sz="4600" b="1" dirty="0" smtClean="0"/>
              <a:t>. </a:t>
            </a:r>
            <a:r>
              <a:rPr lang="en-US" sz="5500" b="1" dirty="0" smtClean="0"/>
              <a:t>Reticular Dermis </a:t>
            </a:r>
            <a:r>
              <a:rPr lang="en-US" sz="5500" dirty="0" smtClean="0"/>
              <a:t>(underneath) </a:t>
            </a:r>
          </a:p>
          <a:p>
            <a:r>
              <a:rPr lang="en-US" sz="5500" dirty="0" smtClean="0"/>
              <a:t>Mechanoreceptors-provide sense of touch</a:t>
            </a:r>
          </a:p>
          <a:p>
            <a:r>
              <a:rPr lang="en-US" sz="5500" dirty="0" smtClean="0"/>
              <a:t>Thermo-receptors- provide a sense of heat </a:t>
            </a:r>
          </a:p>
          <a:p>
            <a:r>
              <a:rPr lang="en-US" sz="5500" dirty="0" smtClean="0"/>
              <a:t>Sebaceous glands produce fatty acids and sebaceous fluids that inhibit growth of pathogens (such as </a:t>
            </a:r>
            <a:r>
              <a:rPr lang="en-US" sz="5500" i="1" dirty="0" err="1" smtClean="0"/>
              <a:t>S.aureus</a:t>
            </a:r>
            <a:r>
              <a:rPr lang="en-US" sz="5500" dirty="0" smtClean="0"/>
              <a:t> and </a:t>
            </a:r>
            <a:r>
              <a:rPr lang="en-US" sz="5500" i="1" dirty="0" err="1" smtClean="0"/>
              <a:t>S.pyogenes</a:t>
            </a:r>
            <a:r>
              <a:rPr lang="en-US" sz="5500" dirty="0" smtClean="0"/>
              <a:t>)</a:t>
            </a:r>
          </a:p>
          <a:p>
            <a:r>
              <a:rPr lang="en-US" sz="5500" dirty="0" smtClean="0"/>
              <a:t>Hair follicles regulate body temperature and prevent loss of water/dryness of skin. </a:t>
            </a:r>
          </a:p>
          <a:p>
            <a:r>
              <a:rPr lang="en-US" sz="5500" dirty="0" smtClean="0"/>
              <a:t>Blood and lymphatic vessels also carry immune cells to help fight invading pathogens. </a:t>
            </a:r>
          </a:p>
          <a:p>
            <a:r>
              <a:rPr lang="en-US" sz="5500" dirty="0" smtClean="0"/>
              <a:t>Macrophages:  engulf invading bacteria, such as </a:t>
            </a:r>
            <a:r>
              <a:rPr lang="en-US" sz="5500" i="1" dirty="0" err="1" smtClean="0"/>
              <a:t>S.aureus</a:t>
            </a:r>
            <a:r>
              <a:rPr lang="en-US" sz="5500" dirty="0" smtClean="0"/>
              <a:t> or </a:t>
            </a:r>
            <a:r>
              <a:rPr lang="en-US" sz="5500" i="1" dirty="0" err="1" smtClean="0"/>
              <a:t>S.pyogenes</a:t>
            </a:r>
            <a:endParaRPr lang="en-US" sz="5500" i="1" dirty="0"/>
          </a:p>
          <a:p>
            <a:pPr>
              <a:buFontTx/>
              <a:buChar char="-"/>
            </a:pPr>
            <a:r>
              <a:rPr lang="en-US" sz="5500" dirty="0" smtClean="0"/>
              <a:t>Fibroblasts: lay down the collagen and other fibers</a:t>
            </a:r>
            <a:endParaRPr lang="en-US" sz="5500" dirty="0" smtClean="0"/>
          </a:p>
          <a:p>
            <a:pPr>
              <a:buFontTx/>
              <a:buChar char="-"/>
            </a:pPr>
            <a:endParaRPr lang="en-US" sz="5500" dirty="0" smtClean="0"/>
          </a:p>
          <a:p>
            <a:endParaRPr lang="en-US" sz="55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52" y="261671"/>
            <a:ext cx="2554416" cy="23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4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 Functions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</a:t>
            </a:r>
            <a:r>
              <a:rPr lang="en-US" dirty="0" smtClean="0"/>
              <a:t> </a:t>
            </a:r>
            <a:r>
              <a:rPr lang="en-US" b="1" dirty="0" smtClean="0"/>
              <a:t>Immune Protection + Antimicrobial peptides</a:t>
            </a:r>
          </a:p>
          <a:p>
            <a:pPr>
              <a:buFontTx/>
              <a:buChar char="-"/>
            </a:pPr>
            <a:r>
              <a:rPr lang="en-US" dirty="0" smtClean="0"/>
              <a:t>Immune cells such as T cells, macrophages, mast cells are present that help fend off invading pathogens. </a:t>
            </a:r>
          </a:p>
          <a:p>
            <a:pPr>
              <a:buFontTx/>
              <a:buChar char="-"/>
            </a:pPr>
            <a:r>
              <a:rPr lang="en-US" dirty="0" smtClean="0"/>
              <a:t>Sebaceous glands producing peptides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b="1" dirty="0" smtClean="0"/>
              <a:t>Sensory and Thermoregulatory Function</a:t>
            </a:r>
          </a:p>
          <a:p>
            <a:pPr marL="0" indent="0">
              <a:buNone/>
            </a:pPr>
            <a:r>
              <a:rPr lang="en-US" dirty="0" smtClean="0"/>
              <a:t>- Mechanoreceptors and thermo-receptors located in reticular dermis </a:t>
            </a:r>
          </a:p>
          <a:p>
            <a:r>
              <a:rPr lang="en-US" dirty="0" smtClean="0"/>
              <a:t>3</a:t>
            </a:r>
            <a:r>
              <a:rPr lang="en-US" b="1" dirty="0" smtClean="0"/>
              <a:t>. Exchange of Nutrients </a:t>
            </a:r>
          </a:p>
          <a:p>
            <a:pPr>
              <a:buFontTx/>
              <a:buChar char="-"/>
            </a:pPr>
            <a:r>
              <a:rPr lang="en-US" dirty="0" smtClean="0"/>
              <a:t>Collagen fibers keep skin hydrated by retaining water</a:t>
            </a:r>
          </a:p>
          <a:p>
            <a:pPr>
              <a:buFontTx/>
              <a:buChar char="-"/>
            </a:pPr>
            <a:r>
              <a:rPr lang="en-US" dirty="0" smtClean="0"/>
              <a:t>Highly vascular, provides oxygen and nutrient exchange with epidermis. </a:t>
            </a:r>
          </a:p>
          <a:p>
            <a:r>
              <a:rPr lang="en-US" dirty="0" smtClean="0"/>
              <a:t>4</a:t>
            </a:r>
            <a:r>
              <a:rPr lang="en-US" b="1" dirty="0" smtClean="0"/>
              <a:t>. Strength and Elasticity </a:t>
            </a:r>
          </a:p>
          <a:p>
            <a:pPr>
              <a:buFontTx/>
              <a:buChar char="-"/>
            </a:pPr>
            <a:r>
              <a:rPr lang="en-US" dirty="0" smtClean="0"/>
              <a:t>Fibers and connective tissue provides elasticity and strength to the skin. </a:t>
            </a:r>
          </a:p>
          <a:p>
            <a:r>
              <a:rPr lang="en-US" dirty="0" smtClean="0"/>
              <a:t>5. </a:t>
            </a:r>
            <a:r>
              <a:rPr lang="en-US" b="1" dirty="0" smtClean="0"/>
              <a:t>UV protection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946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loose connective tissue and elastin</a:t>
            </a:r>
          </a:p>
          <a:p>
            <a:r>
              <a:rPr lang="en-US" dirty="0" smtClean="0"/>
              <a:t>Contains: Hair follicles, sweat glands, lymph and blood vessels. </a:t>
            </a:r>
          </a:p>
          <a:p>
            <a:r>
              <a:rPr lang="en-US" dirty="0" smtClean="0"/>
              <a:t>Adipocytes provide insulation for the body and serve as a way to store energy </a:t>
            </a:r>
          </a:p>
          <a:p>
            <a:r>
              <a:rPr lang="en-US" dirty="0" smtClean="0"/>
              <a:t>Located under the dermis </a:t>
            </a:r>
          </a:p>
        </p:txBody>
      </p:sp>
      <p:pic>
        <p:nvPicPr>
          <p:cNvPr id="4" name="Picture 3" descr="hypoderm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86" y="4444678"/>
            <a:ext cx="3076524" cy="1996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0930" y="6441311"/>
            <a:ext cx="1208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</a:t>
            </a:r>
            <a:r>
              <a:rPr lang="en-US" sz="1100" dirty="0" smtClean="0"/>
              <a:t>. </a:t>
            </a:r>
            <a:r>
              <a:rPr lang="en-US" sz="1100" dirty="0" err="1" smtClean="0"/>
              <a:t>MedicineNet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441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3:</a:t>
            </a:r>
            <a:br>
              <a:rPr lang="en-US" dirty="0" smtClean="0"/>
            </a:br>
            <a:r>
              <a:rPr lang="en-US" dirty="0" smtClean="0"/>
              <a:t> In what way has the normal physiological functioning of this area of the body been disturbed by the infection?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5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828"/>
            <a:ext cx="8229600" cy="4525963"/>
          </a:xfrm>
        </p:spPr>
        <p:txBody>
          <a:bodyPr/>
          <a:lstStyle/>
          <a:p>
            <a:r>
              <a:rPr lang="en-US" dirty="0" smtClean="0"/>
              <a:t>6 year old Stephanie O. has developed red sores around her mouth and nose. </a:t>
            </a:r>
          </a:p>
          <a:p>
            <a:r>
              <a:rPr lang="en-US" dirty="0" smtClean="0"/>
              <a:t>At the start of class her teacher noticed the rash and called her parents to take her home.</a:t>
            </a:r>
          </a:p>
          <a:p>
            <a:r>
              <a:rPr lang="en-US" dirty="0" smtClean="0"/>
              <a:t> She is afebrile and does not have any swollen lymph nodes. </a:t>
            </a:r>
          </a:p>
          <a:p>
            <a:r>
              <a:rPr lang="en-US" dirty="0" smtClean="0"/>
              <a:t>There is no rash on her hands or feet or inside her mouth.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43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7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Impetigo Effects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547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bacteria that cause impetigo,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S.aureus</a:t>
            </a:r>
            <a:r>
              <a:rPr lang="en-US" sz="2400" i="1" dirty="0" smtClean="0"/>
              <a:t> </a:t>
            </a:r>
            <a:r>
              <a:rPr lang="en-US" sz="2400" dirty="0" smtClean="0"/>
              <a:t>or </a:t>
            </a:r>
            <a:r>
              <a:rPr lang="en-US" sz="2400" i="1" dirty="0" err="1" smtClean="0"/>
              <a:t>S.pyogenes</a:t>
            </a:r>
            <a:r>
              <a:rPr lang="en-US" sz="2400" dirty="0"/>
              <a:t>,</a:t>
            </a:r>
            <a:r>
              <a:rPr lang="en-US" sz="2400" dirty="0" smtClean="0"/>
              <a:t> results in an infection of the epidermal layer.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acteria</a:t>
            </a:r>
            <a:r>
              <a:rPr lang="en-US" sz="2400" dirty="0" smtClean="0"/>
              <a:t> penetrate the stratum </a:t>
            </a:r>
            <a:r>
              <a:rPr lang="en-US" sz="2400" dirty="0" err="1" smtClean="0"/>
              <a:t>corneum</a:t>
            </a:r>
            <a:r>
              <a:rPr lang="en-US" sz="2400" dirty="0" smtClean="0"/>
              <a:t> and may reach all the way down to the stratum </a:t>
            </a:r>
            <a:r>
              <a:rPr lang="en-US" sz="2400" dirty="0" err="1" smtClean="0"/>
              <a:t>basale</a:t>
            </a:r>
            <a:r>
              <a:rPr lang="en-US" sz="2400" dirty="0" smtClean="0"/>
              <a:t>, infecting the epidermis. </a:t>
            </a:r>
          </a:p>
          <a:p>
            <a:r>
              <a:rPr lang="en-US" sz="2400" dirty="0" smtClean="0"/>
              <a:t>The stratum </a:t>
            </a:r>
            <a:r>
              <a:rPr lang="en-US" sz="2400" dirty="0" err="1" smtClean="0"/>
              <a:t>corneum</a:t>
            </a:r>
            <a:r>
              <a:rPr lang="en-US" sz="2400" dirty="0" smtClean="0"/>
              <a:t> is destroyed. Generally the ooze from the dermal blood vessels dries on the skin and forms a honey-colored crust.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kinlay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63" y="3567957"/>
            <a:ext cx="3056048" cy="3028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4300" y="6596390"/>
            <a:ext cx="30479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</a:t>
            </a:r>
            <a:r>
              <a:rPr lang="en-US" sz="1100" dirty="0" smtClean="0"/>
              <a:t>. Structure of Epidermis, Boundless Physiology</a:t>
            </a:r>
            <a:endParaRPr lang="en-US" sz="1100" dirty="0"/>
          </a:p>
        </p:txBody>
      </p:sp>
      <p:pic>
        <p:nvPicPr>
          <p:cNvPr id="6" name="Picture 5" descr="ds00464_im00400_sn7_impetigo_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5" y="3999946"/>
            <a:ext cx="4635459" cy="2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0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Impetigo Effects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93" y="12430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Sores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sores on the face and/or body are due to the build up of neutrophils, other immune cells, and bacterial products underneath the stratum </a:t>
            </a:r>
            <a:r>
              <a:rPr lang="en-US" dirty="0" err="1" smtClean="0"/>
              <a:t>corneum</a:t>
            </a:r>
            <a:r>
              <a:rPr lang="en-US" dirty="0" smtClean="0"/>
              <a:t>, forming a pustule. </a:t>
            </a:r>
          </a:p>
          <a:p>
            <a:r>
              <a:rPr lang="en-US" dirty="0" smtClean="0"/>
              <a:t>The pustule is made up of serum proteins, inflammatory cells and bacterial products.</a:t>
            </a:r>
          </a:p>
          <a:p>
            <a:pPr marL="0" indent="0">
              <a:buNone/>
            </a:pPr>
            <a:r>
              <a:rPr lang="en-US" b="1" dirty="0" smtClean="0"/>
              <a:t>Local Flora</a:t>
            </a:r>
            <a:r>
              <a:rPr lang="en-US" dirty="0" smtClean="0"/>
              <a:t>: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 local flora is disturbed by the breach and pathogens such as </a:t>
            </a:r>
            <a:r>
              <a:rPr lang="en-US" i="1" dirty="0" err="1" smtClean="0"/>
              <a:t>S.aureus</a:t>
            </a:r>
            <a:r>
              <a:rPr lang="en-US" dirty="0" smtClean="0"/>
              <a:t> and </a:t>
            </a:r>
            <a:r>
              <a:rPr lang="en-US" i="1" dirty="0" err="1" smtClean="0"/>
              <a:t>S.pyogenes</a:t>
            </a:r>
            <a:r>
              <a:rPr lang="en-US" dirty="0" smtClean="0"/>
              <a:t> are able to invade more readily without as much competition from the hosts </a:t>
            </a:r>
            <a:r>
              <a:rPr lang="en-US" dirty="0" err="1" smtClean="0"/>
              <a:t>microflora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 descr="sta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03" y="5302309"/>
            <a:ext cx="1840790" cy="140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3103" y="6663842"/>
            <a:ext cx="1825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Img</a:t>
            </a:r>
            <a:r>
              <a:rPr lang="en-US" sz="1050" dirty="0" smtClean="0"/>
              <a:t>. </a:t>
            </a:r>
            <a:r>
              <a:rPr lang="en-US" sz="1050" dirty="0" err="1" smtClean="0"/>
              <a:t>S.Aureus</a:t>
            </a:r>
            <a:r>
              <a:rPr lang="en-US" sz="1050" dirty="0" smtClean="0"/>
              <a:t> Nature Reviews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6339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3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Impetigo compromises Skin Physiology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690729"/>
            <a:ext cx="8533738" cy="56002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the skin is breached by impetigo</a:t>
            </a:r>
          </a:p>
          <a:p>
            <a:pPr marL="0" indent="0">
              <a:buNone/>
            </a:pPr>
            <a:r>
              <a:rPr lang="en-US" sz="2400" dirty="0" smtClean="0"/>
              <a:t> it becomes more vulnerable to other</a:t>
            </a:r>
          </a:p>
          <a:p>
            <a:pPr marL="0" indent="0">
              <a:buNone/>
            </a:pPr>
            <a:r>
              <a:rPr lang="en-US" sz="2400" b="1" dirty="0"/>
              <a:t>e</a:t>
            </a:r>
            <a:r>
              <a:rPr lang="en-US" sz="2400" b="1" dirty="0" smtClean="0"/>
              <a:t>xternal factors:</a:t>
            </a:r>
          </a:p>
          <a:p>
            <a:pPr marL="0" indent="0">
              <a:buNone/>
            </a:pPr>
            <a:endParaRPr lang="en-US" sz="2400" b="1" dirty="0" smtClean="0"/>
          </a:p>
          <a:p>
            <a:pPr lvl="1">
              <a:buFontTx/>
              <a:buChar char="-"/>
            </a:pPr>
            <a:r>
              <a:rPr lang="en-US" sz="2400" dirty="0" smtClean="0"/>
              <a:t>More vulnerable to chemical and mechanical stresses </a:t>
            </a:r>
          </a:p>
          <a:p>
            <a:pPr lvl="1">
              <a:buFontTx/>
              <a:buChar char="-"/>
            </a:pPr>
            <a:r>
              <a:rPr lang="en-US" sz="2400" dirty="0" smtClean="0"/>
              <a:t>Impairment of absorption and protection against UV light, as the melanocytes reside in the epidermal layer. </a:t>
            </a:r>
          </a:p>
          <a:p>
            <a:pPr lvl="1">
              <a:buFontTx/>
              <a:buChar char="-"/>
            </a:pPr>
            <a:r>
              <a:rPr lang="en-US" sz="2400" dirty="0" smtClean="0"/>
              <a:t>Secretions disrupted as the sebaceous glands residing in the epidermal layer would not be able to produce anti-microbial peptides and an acidic environment as readily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pathogens-05-00022-g001-10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81" y="979353"/>
            <a:ext cx="3532570" cy="2497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7194" y="3450887"/>
            <a:ext cx="112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</a:t>
            </a:r>
            <a:r>
              <a:rPr lang="en-US" sz="1100" dirty="0" smtClean="0"/>
              <a:t>. </a:t>
            </a:r>
            <a:r>
              <a:rPr lang="en-US" sz="1100" dirty="0" err="1" smtClean="0"/>
              <a:t>Darmstradt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476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152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 4: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there any secondary sites of infection? What enables bacteria to a) travel to b) affect these areas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26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7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Primary and Secondary Sites of Infection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511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Primary Site</a:t>
            </a:r>
            <a:r>
              <a:rPr lang="en-US" sz="2600" dirty="0" smtClean="0"/>
              <a:t>: Location where infection first established (</a:t>
            </a:r>
            <a:r>
              <a:rPr lang="en-US" sz="2600" dirty="0" err="1" smtClean="0"/>
              <a:t>ie</a:t>
            </a:r>
            <a:r>
              <a:rPr lang="en-US" sz="2600" dirty="0" smtClean="0"/>
              <a:t>. on intact skin). </a:t>
            </a:r>
          </a:p>
          <a:p>
            <a:pPr>
              <a:buFontTx/>
              <a:buChar char="-"/>
            </a:pPr>
            <a:r>
              <a:rPr lang="en-US" sz="2600" dirty="0" smtClean="0"/>
              <a:t>In Stephanie’s case her primary site of infection is around the nose and mouth. </a:t>
            </a:r>
          </a:p>
          <a:p>
            <a:r>
              <a:rPr lang="en-US" sz="2600" b="1" dirty="0" smtClean="0"/>
              <a:t>Secondary Site</a:t>
            </a:r>
            <a:r>
              <a:rPr lang="en-US" sz="2600" dirty="0" smtClean="0"/>
              <a:t>: Infection can spread to other sites (</a:t>
            </a:r>
            <a:r>
              <a:rPr lang="en-US" sz="2600" dirty="0" err="1" smtClean="0"/>
              <a:t>ie</a:t>
            </a:r>
            <a:r>
              <a:rPr lang="en-US" sz="2600" dirty="0" smtClean="0"/>
              <a:t>. skin sites where there are other unrelated lesion, such as eczema, trauma)  </a:t>
            </a:r>
          </a:p>
          <a:p>
            <a:pPr>
              <a:buFontTx/>
              <a:buChar char="-"/>
            </a:pPr>
            <a:r>
              <a:rPr lang="en-US" sz="2600" dirty="0" smtClean="0"/>
              <a:t>Can spread via: </a:t>
            </a:r>
          </a:p>
          <a:p>
            <a:pPr marL="571500" indent="-571500">
              <a:buAutoNum type="romanLcPeriod"/>
            </a:pPr>
            <a:r>
              <a:rPr lang="en-US" sz="2600" i="1" dirty="0" smtClean="0"/>
              <a:t>Direct contact</a:t>
            </a:r>
          </a:p>
          <a:p>
            <a:pPr marL="0" indent="0">
              <a:buNone/>
            </a:pPr>
            <a:r>
              <a:rPr lang="en-US" sz="2600" dirty="0" smtClean="0"/>
              <a:t> (</a:t>
            </a:r>
            <a:r>
              <a:rPr lang="en-US" sz="2600" dirty="0" err="1" smtClean="0"/>
              <a:t>ie</a:t>
            </a:r>
            <a:r>
              <a:rPr lang="en-US" sz="2600" dirty="0" smtClean="0"/>
              <a:t>. Impetigo: via virulence factors of bacteria)</a:t>
            </a:r>
          </a:p>
          <a:p>
            <a:pPr marL="0" indent="0">
              <a:buNone/>
            </a:pPr>
            <a:r>
              <a:rPr lang="en-US" sz="2600" dirty="0" smtClean="0"/>
              <a:t>ii.   </a:t>
            </a:r>
            <a:r>
              <a:rPr lang="en-US" sz="2600" i="1" dirty="0" smtClean="0"/>
              <a:t>Blood or lymph systems</a:t>
            </a:r>
            <a:endParaRPr lang="en-US" sz="2600" i="1" dirty="0"/>
          </a:p>
        </p:txBody>
      </p:sp>
      <p:pic>
        <p:nvPicPr>
          <p:cNvPr id="4" name="Picture 3" descr="5585f6d8e9bdfbd9e6c5ece68f2d1ba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67" y="4682786"/>
            <a:ext cx="1767933" cy="167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8867" y="6488668"/>
            <a:ext cx="1781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</a:t>
            </a:r>
            <a:r>
              <a:rPr lang="en-US" sz="1100" dirty="0" smtClean="0"/>
              <a:t>. </a:t>
            </a:r>
            <a:r>
              <a:rPr lang="en-US" sz="1100" dirty="0" err="1" smtClean="0"/>
              <a:t>S.Aureus</a:t>
            </a:r>
            <a:r>
              <a:rPr lang="en-US" sz="1100" dirty="0" smtClean="0"/>
              <a:t>. </a:t>
            </a:r>
            <a:r>
              <a:rPr lang="en-US" sz="1100" dirty="0" err="1" smtClean="0"/>
              <a:t>MedicineNet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3932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Sites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enables bacteria to affect the secondary sites of infection:</a:t>
            </a:r>
          </a:p>
          <a:p>
            <a:pPr marL="0" indent="0">
              <a:buNone/>
            </a:pPr>
            <a:r>
              <a:rPr lang="en-US" sz="2800" dirty="0" smtClean="0"/>
              <a:t>-  Lesions such as eczema or trauma (un-related to impetigo) will facilitate bacterial invasion by contact.   </a:t>
            </a:r>
          </a:p>
          <a:p>
            <a:pPr>
              <a:buFontTx/>
              <a:buChar char="-"/>
            </a:pPr>
            <a:r>
              <a:rPr lang="en-US" sz="2800" dirty="0" smtClean="0"/>
              <a:t>Virulence factors, such as M protein, exotoxins and </a:t>
            </a:r>
            <a:r>
              <a:rPr lang="en-US" sz="2800" dirty="0" err="1" smtClean="0"/>
              <a:t>invasins</a:t>
            </a:r>
            <a:r>
              <a:rPr lang="en-US" sz="2800" dirty="0" smtClean="0"/>
              <a:t> that compromise the immune system and  readily promote bacterial invasion by </a:t>
            </a:r>
            <a:r>
              <a:rPr lang="en-US" sz="2800" i="1" dirty="0" err="1" smtClean="0"/>
              <a:t>S.aureus</a:t>
            </a:r>
            <a:r>
              <a:rPr lang="en-US" sz="2800" dirty="0" smtClean="0"/>
              <a:t> or </a:t>
            </a:r>
            <a:r>
              <a:rPr lang="en-US" sz="2800" i="1" dirty="0" err="1" smtClean="0"/>
              <a:t>S.pyogenes</a:t>
            </a:r>
            <a:r>
              <a:rPr lang="en-US" sz="2800" i="1" dirty="0" smtClean="0"/>
              <a:t>.  </a:t>
            </a:r>
          </a:p>
        </p:txBody>
      </p:sp>
      <p:pic>
        <p:nvPicPr>
          <p:cNvPr id="4" name="Picture 3" descr="staph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17" y="4960578"/>
            <a:ext cx="3491255" cy="1897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3857" y="6615501"/>
            <a:ext cx="112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</a:t>
            </a:r>
            <a:r>
              <a:rPr lang="en-US" sz="1100" dirty="0" smtClean="0"/>
              <a:t>. </a:t>
            </a:r>
            <a:r>
              <a:rPr lang="en-US" sz="1100" dirty="0" err="1" smtClean="0"/>
              <a:t>Darmstradt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1447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611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</a:t>
            </a:r>
            <a:r>
              <a:rPr lang="en-US" sz="2600" dirty="0"/>
              <a:t>S</a:t>
            </a:r>
            <a:r>
              <a:rPr lang="en-US" sz="2600" dirty="0" smtClean="0"/>
              <a:t>tephanie’s case, the healthcare worker did not see any rash on “her hands or feet or inside her mouth” and “no swollen lymph nodes” or fever. </a:t>
            </a:r>
          </a:p>
          <a:p>
            <a:r>
              <a:rPr lang="en-US" sz="2600" dirty="0" smtClean="0"/>
              <a:t>Therefore, it was a simpler diagnosis with no other confounding observations or findings. </a:t>
            </a:r>
          </a:p>
          <a:p>
            <a:r>
              <a:rPr lang="en-US" sz="2600" dirty="0" smtClean="0"/>
              <a:t>Which pointed out the bacterial infection rather than viral infections which would cause fever, swollen lymph nodes and multiple sites of infection with sores. </a:t>
            </a:r>
            <a:endParaRPr lang="en-US" sz="2600" dirty="0"/>
          </a:p>
        </p:txBody>
      </p:sp>
      <p:pic>
        <p:nvPicPr>
          <p:cNvPr id="4" name="Picture 3" descr="ImpetigoPR-A-en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88" y="4980421"/>
            <a:ext cx="3026112" cy="1698998"/>
          </a:xfrm>
          <a:prstGeom prst="rect">
            <a:avLst/>
          </a:prstGeom>
        </p:spPr>
      </p:pic>
      <p:pic>
        <p:nvPicPr>
          <p:cNvPr id="5" name="Picture 4" descr="bacillus-bacteria-1507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48" y="4980421"/>
            <a:ext cx="2424069" cy="1818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0688" y="6596390"/>
            <a:ext cx="1295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Imgs</a:t>
            </a:r>
            <a:r>
              <a:rPr lang="en-US" sz="1100" dirty="0" smtClean="0"/>
              <a:t>. Medicine 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0072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Luciana </a:t>
            </a:r>
            <a:r>
              <a:rPr lang="en-US" dirty="0" err="1"/>
              <a:t>Baptista</a:t>
            </a:r>
            <a:r>
              <a:rPr lang="en-US" dirty="0"/>
              <a:t> Pereira. Impetigo – review. 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/articles/PMC4008061/ </a:t>
            </a:r>
            <a:endParaRPr lang="en-US" dirty="0" smtClean="0">
              <a:effectLst/>
            </a:endParaRPr>
          </a:p>
          <a:p>
            <a:r>
              <a:rPr lang="en-US" dirty="0"/>
              <a:t>Macrophage Cytokines: Involvement in Immunity and Infectious Diseases Guillermo </a:t>
            </a:r>
            <a:r>
              <a:rPr lang="en-US" dirty="0" err="1"/>
              <a:t>Arango</a:t>
            </a:r>
            <a:r>
              <a:rPr lang="en-US" dirty="0"/>
              <a:t> Duque1,2,* and Albert Descoteaux1,2,* </a:t>
            </a:r>
            <a:endParaRPr lang="en-US" dirty="0" smtClean="0">
              <a:effectLst/>
            </a:endParaRPr>
          </a:p>
          <a:p>
            <a:r>
              <a:rPr lang="en-US" dirty="0"/>
              <a:t>Author information ► Article notes ► Copyright and License information ► </a:t>
            </a:r>
            <a:endParaRPr lang="en-US" dirty="0" smtClean="0">
              <a:effectLst/>
            </a:endParaRPr>
          </a:p>
          <a:p>
            <a:r>
              <a:rPr lang="en-US" dirty="0"/>
              <a:t>Foster, Timothy. Immune evasion by </a:t>
            </a:r>
            <a:r>
              <a:rPr lang="en-US" dirty="0" err="1"/>
              <a:t>straphylococci</a:t>
            </a:r>
            <a:r>
              <a:rPr lang="en-US" dirty="0"/>
              <a:t> Review. Nature Reviews. 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www.nature.com</a:t>
            </a:r>
            <a:r>
              <a:rPr lang="en-US" dirty="0"/>
              <a:t>/</a:t>
            </a:r>
            <a:r>
              <a:rPr lang="en-US" dirty="0" err="1"/>
              <a:t>nrmicro</a:t>
            </a:r>
            <a:r>
              <a:rPr lang="en-US" dirty="0"/>
              <a:t>/journal/v3/n12/full/nrmicro1289.html </a:t>
            </a:r>
            <a:endParaRPr lang="en-US" dirty="0" smtClean="0"/>
          </a:p>
          <a:p>
            <a:r>
              <a:rPr lang="en-US" dirty="0"/>
              <a:t>(immune evasion) </a:t>
            </a:r>
            <a:endParaRPr lang="en-US" dirty="0" smtClean="0"/>
          </a:p>
          <a:p>
            <a:r>
              <a:rPr lang="en-US" dirty="0" err="1"/>
              <a:t>Healthline</a:t>
            </a:r>
            <a:r>
              <a:rPr lang="en-US" dirty="0"/>
              <a:t>. “Impetigo”. 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www.healthline.com</a:t>
            </a:r>
            <a:r>
              <a:rPr lang="en-US" dirty="0"/>
              <a:t>/health/impetigo#Overview1 </a:t>
            </a:r>
            <a:endParaRPr lang="en-US" dirty="0" smtClean="0"/>
          </a:p>
          <a:p>
            <a:r>
              <a:rPr lang="en-US" dirty="0"/>
              <a:t>Intracellular Survival of </a:t>
            </a:r>
            <a:r>
              <a:rPr lang="en-US" i="1" dirty="0"/>
              <a:t>Streptococcus </a:t>
            </a:r>
            <a:r>
              <a:rPr lang="en-US" i="1" dirty="0" err="1"/>
              <a:t>pyogenes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dirty="0" err="1"/>
              <a:t>Polymorphonuclear</a:t>
            </a:r>
            <a:r>
              <a:rPr lang="en-US" dirty="0"/>
              <a:t> Cells Results in Increased Bacterial Virulence </a:t>
            </a:r>
            <a:endParaRPr lang="en-US" dirty="0" smtClean="0">
              <a:effectLst/>
            </a:endParaRPr>
          </a:p>
          <a:p>
            <a:r>
              <a:rPr lang="en-US" dirty="0"/>
              <a:t>Eva Medina,* Manfred Rohde, and </a:t>
            </a:r>
            <a:r>
              <a:rPr lang="en-US" dirty="0" err="1"/>
              <a:t>Gursharan</a:t>
            </a:r>
            <a:r>
              <a:rPr lang="en-US" dirty="0"/>
              <a:t> S. </a:t>
            </a:r>
            <a:r>
              <a:rPr lang="en-US" dirty="0" err="1"/>
              <a:t>Chhatwal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Author information ► Article notes ► Copyright and License information ► </a:t>
            </a:r>
            <a:endParaRPr lang="en-US" dirty="0" smtClean="0">
              <a:effectLst/>
            </a:endParaRPr>
          </a:p>
          <a:p>
            <a:r>
              <a:rPr lang="en-US" dirty="0" err="1"/>
              <a:t>Mayoclinic</a:t>
            </a:r>
            <a:r>
              <a:rPr lang="en-US" dirty="0"/>
              <a:t>. Impetigo.</a:t>
            </a:r>
            <a:br>
              <a:rPr lang="en-US" dirty="0"/>
            </a:br>
            <a:r>
              <a:rPr lang="en-US" dirty="0" err="1"/>
              <a:t>Mersch</a:t>
            </a:r>
            <a:r>
              <a:rPr lang="en-US" dirty="0"/>
              <a:t>, John. Impetigo. Medicine Net 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www.medicinenet.com</a:t>
            </a:r>
            <a:r>
              <a:rPr lang="en-US" dirty="0"/>
              <a:t>/impetigo/page6.htm </a:t>
            </a:r>
            <a:endParaRPr lang="en-US" dirty="0" smtClean="0"/>
          </a:p>
          <a:p>
            <a:r>
              <a:rPr lang="en-US" dirty="0" err="1"/>
              <a:t>MicrobeOnline</a:t>
            </a:r>
            <a:r>
              <a:rPr lang="en-US" dirty="0"/>
              <a:t>. “Extracellular and Intracellular bacteria” 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microbeonline.com</a:t>
            </a:r>
            <a:r>
              <a:rPr lang="en-US" dirty="0"/>
              <a:t>/extracellular-and-intracellular-bacteria-and-their- preferred-growth-phase-within-the-host/ </a:t>
            </a:r>
            <a:endParaRPr lang="en-US" dirty="0" smtClean="0"/>
          </a:p>
          <a:p>
            <a:r>
              <a:rPr lang="en-US" dirty="0" err="1"/>
              <a:t>MicrobiologyOnline</a:t>
            </a:r>
            <a:r>
              <a:rPr lang="en-US" dirty="0"/>
              <a:t>. “Immune System.” Microbiology Society. 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microbiologyonline.org</a:t>
            </a:r>
            <a:r>
              <a:rPr lang="en-US" dirty="0"/>
              <a:t>/about-microbiology/microbes-and-the-human- body/immune-system </a:t>
            </a:r>
            <a:endParaRPr lang="en-US" dirty="0" smtClean="0"/>
          </a:p>
          <a:p>
            <a:r>
              <a:rPr lang="en-US" dirty="0" smtClean="0"/>
              <a:t>Role </a:t>
            </a:r>
            <a:r>
              <a:rPr lang="en-US" dirty="0"/>
              <a:t>of Group A Streptococcal Virulence Factors in Adherence to Keratinocytes </a:t>
            </a:r>
            <a:endParaRPr lang="en-US" dirty="0" smtClean="0">
              <a:effectLst/>
            </a:endParaRPr>
          </a:p>
          <a:p>
            <a:r>
              <a:rPr lang="en-US" dirty="0"/>
              <a:t>Gary L. Darmstadt,1,2 Laurel Mentele,1 Andreas Podbielski,3 and Craig E. Rubens1,*</a:t>
            </a:r>
            <a:br>
              <a:rPr lang="en-US" dirty="0"/>
            </a:br>
            <a:r>
              <a:rPr lang="en-US" dirty="0"/>
              <a:t>Editor: E. I. </a:t>
            </a:r>
            <a:r>
              <a:rPr lang="en-US" dirty="0" err="1"/>
              <a:t>Tuomanen</a:t>
            </a:r>
            <a:r>
              <a:rPr lang="en-US" dirty="0"/>
              <a:t> </a:t>
            </a:r>
            <a:endParaRPr lang="en-US" dirty="0" smtClean="0">
              <a:effectLst/>
            </a:endParaRPr>
          </a:p>
          <a:p>
            <a:r>
              <a:rPr lang="en-US" dirty="0" err="1"/>
              <a:t>Todar</a:t>
            </a:r>
            <a:r>
              <a:rPr lang="en-US" dirty="0"/>
              <a:t>, Kenneth. Online Textbook of Bacteriology. 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textbookofbacteriology.net</a:t>
            </a:r>
            <a:r>
              <a:rPr lang="en-US" dirty="0"/>
              <a:t>/</a:t>
            </a:r>
            <a:r>
              <a:rPr lang="en-US" dirty="0" err="1"/>
              <a:t>streptococcus.html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Travers, P. </a:t>
            </a:r>
            <a:r>
              <a:rPr lang="en-US" dirty="0" err="1"/>
              <a:t>Immunobiology</a:t>
            </a:r>
            <a:r>
              <a:rPr lang="en-US" dirty="0"/>
              <a:t>: The Immune System in Health and Disease. 5th edition. 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/books/NBK27090/ </a:t>
            </a:r>
            <a:endParaRPr lang="en-US" dirty="0" smtClean="0"/>
          </a:p>
          <a:p>
            <a:r>
              <a:rPr lang="en-US" dirty="0"/>
              <a:t>WebMD. Impetigo-Topic Overview. 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www.webmd.com</a:t>
            </a:r>
            <a:r>
              <a:rPr lang="en-US" dirty="0"/>
              <a:t>/skin-problems-and-treatments/</a:t>
            </a:r>
            <a:r>
              <a:rPr lang="en-US" dirty="0" err="1"/>
              <a:t>tc</a:t>
            </a:r>
            <a:r>
              <a:rPr lang="en-US" dirty="0"/>
              <a:t>/impetigo-overview#1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9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1:</a:t>
            </a:r>
            <a:br>
              <a:rPr lang="en-US" dirty="0" smtClean="0"/>
            </a:br>
            <a:r>
              <a:rPr lang="en-US" dirty="0" smtClean="0"/>
              <a:t> What are the signs and symptoms?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5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Q1: Signs versus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924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Sign</a:t>
            </a:r>
            <a:r>
              <a:rPr lang="en-US" dirty="0" smtClean="0"/>
              <a:t>: any indication of a medical condition that can be objectively observed</a:t>
            </a:r>
          </a:p>
          <a:p>
            <a:pPr>
              <a:buFontTx/>
              <a:buChar char="-"/>
            </a:pPr>
            <a:r>
              <a:rPr lang="en-US" dirty="0" smtClean="0"/>
              <a:t>The patient and others can see it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Symptom</a:t>
            </a:r>
            <a:r>
              <a:rPr lang="en-US" dirty="0" smtClean="0"/>
              <a:t>: any manifestation of a condition that is apparent to the patient.</a:t>
            </a:r>
          </a:p>
          <a:p>
            <a:pPr marL="0" indent="0">
              <a:buNone/>
            </a:pPr>
            <a:r>
              <a:rPr lang="en-US" dirty="0" smtClean="0"/>
              <a:t>-  Only the patient feel is there. </a:t>
            </a:r>
            <a:endParaRPr lang="en-US" dirty="0"/>
          </a:p>
        </p:txBody>
      </p:sp>
      <p:pic>
        <p:nvPicPr>
          <p:cNvPr id="4" name="Picture 3" descr="Sign-Sympt-te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88" y="2842859"/>
            <a:ext cx="2737556" cy="2345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2707" y="5531922"/>
            <a:ext cx="1814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Img</a:t>
            </a:r>
            <a:r>
              <a:rPr lang="en-US" sz="1200" dirty="0" smtClean="0"/>
              <a:t>. Communicate Health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00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Stephanie’s 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1" dirty="0" smtClean="0"/>
              <a:t>Signs: </a:t>
            </a:r>
          </a:p>
          <a:p>
            <a:pPr>
              <a:buFontTx/>
              <a:buChar char="-"/>
            </a:pPr>
            <a:r>
              <a:rPr lang="en-US" dirty="0" smtClean="0"/>
              <a:t>Lack of rash on her hands, feet or interior of the mouth. </a:t>
            </a:r>
          </a:p>
          <a:p>
            <a:pPr>
              <a:buFontTx/>
              <a:buChar char="-"/>
            </a:pPr>
            <a:r>
              <a:rPr lang="en-US" dirty="0" smtClean="0"/>
              <a:t>Afebrile (no fever)</a:t>
            </a:r>
          </a:p>
          <a:p>
            <a:pPr>
              <a:buFontTx/>
              <a:buChar char="-"/>
            </a:pPr>
            <a:r>
              <a:rPr lang="en-US" dirty="0" smtClean="0"/>
              <a:t>No enlarged lymph nodes</a:t>
            </a:r>
          </a:p>
          <a:p>
            <a:pPr>
              <a:buFontTx/>
              <a:buChar char="-"/>
            </a:pPr>
            <a:r>
              <a:rPr lang="en-US" dirty="0" smtClean="0"/>
              <a:t>Microbiology lab tests once completed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800" b="1" dirty="0" smtClean="0"/>
              <a:t>Symptoms:</a:t>
            </a:r>
          </a:p>
          <a:p>
            <a:pPr>
              <a:buFontTx/>
              <a:buChar char="-"/>
            </a:pPr>
            <a:r>
              <a:rPr lang="en-US" dirty="0" smtClean="0"/>
              <a:t>Rash around her mouth and nose</a:t>
            </a:r>
          </a:p>
          <a:p>
            <a:pPr marL="0" indent="0">
              <a:buNone/>
            </a:pPr>
            <a:r>
              <a:rPr lang="en-US" dirty="0" smtClean="0"/>
              <a:t>(Stephanie would have explained rash in her own</a:t>
            </a:r>
          </a:p>
          <a:p>
            <a:pPr marL="0" indent="0">
              <a:buNone/>
            </a:pPr>
            <a:r>
              <a:rPr lang="en-US" dirty="0" smtClean="0"/>
              <a:t>words)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Note: </a:t>
            </a:r>
            <a:r>
              <a:rPr lang="en-US" dirty="0" smtClean="0"/>
              <a:t>The rash around her mouth and nose can be considered both a sign and a symptom since the healthcare worker will have noticed as well as Stephanie.   </a:t>
            </a:r>
          </a:p>
          <a:p>
            <a:endParaRPr lang="en-US" dirty="0"/>
          </a:p>
        </p:txBody>
      </p:sp>
      <p:pic>
        <p:nvPicPr>
          <p:cNvPr id="4" name="Picture 3" descr="symptoms-of-impeti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85" y="2272677"/>
            <a:ext cx="3441315" cy="1802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2556" y="4075270"/>
            <a:ext cx="2610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Img</a:t>
            </a:r>
            <a:r>
              <a:rPr lang="en-US" sz="1200" dirty="0" smtClean="0"/>
              <a:t>. Consumer Health Digest-Impetigo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110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2:</a:t>
            </a:r>
            <a:br>
              <a:rPr lang="en-US" dirty="0" smtClean="0"/>
            </a:br>
            <a:r>
              <a:rPr lang="en-US" dirty="0" smtClean="0"/>
              <a:t>Which body system is affected?</a:t>
            </a:r>
            <a:br>
              <a:rPr lang="en-US" dirty="0" smtClean="0"/>
            </a:br>
            <a:r>
              <a:rPr lang="en-US" dirty="0" smtClean="0"/>
              <a:t> In what specific area and what is the normal physiological function of this area of the body?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5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Q2: Body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1" y="1742194"/>
            <a:ext cx="412891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Stephanie’s case, the Integumentary system is affected. 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ade up of the skin and its appendages, including hair and nails. </a:t>
            </a:r>
          </a:p>
        </p:txBody>
      </p:sp>
      <p:pic>
        <p:nvPicPr>
          <p:cNvPr id="4" name="Picture 3" descr="integumentary-syste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4" y="2529122"/>
            <a:ext cx="4910666" cy="373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2332" y="4828611"/>
            <a:ext cx="2467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Img</a:t>
            </a:r>
            <a:r>
              <a:rPr lang="en-US" sz="1200" dirty="0" smtClean="0"/>
              <a:t>. Dr. Od, Integumentary System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154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Provides a barrier of protection for the interior of the body, including nasal and oral cavity from the external environment. </a:t>
            </a:r>
          </a:p>
          <a:p>
            <a:r>
              <a:rPr lang="en-US" sz="2400" dirty="0" smtClean="0"/>
              <a:t>It protects the body from loss of water, act as a barrier against foreign microbes, such as </a:t>
            </a:r>
            <a:r>
              <a:rPr lang="en-US" sz="2400" i="1" dirty="0" err="1" smtClean="0"/>
              <a:t>S.Aureus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err="1" smtClean="0"/>
              <a:t>S.Pyrogenes</a:t>
            </a:r>
            <a:r>
              <a:rPr lang="en-US" sz="2400" dirty="0" smtClean="0"/>
              <a:t>, protects deeper tissues, regulates temperature, and contains sensory receptors to detect external stimuli. </a:t>
            </a:r>
          </a:p>
          <a:p>
            <a:r>
              <a:rPr lang="en-US" sz="2400" dirty="0" smtClean="0"/>
              <a:t>Acts as the first line of defense against pathogens, through its physical and chemical barriers.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31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Normal Physiological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Stephanie’s infection targets the Integumentary system, especially the skin, which is made up of two main layers:</a:t>
            </a:r>
          </a:p>
          <a:p>
            <a:pPr marL="514350" indent="-514350">
              <a:buAutoNum type="arabicPeriod"/>
            </a:pPr>
            <a:r>
              <a:rPr lang="en-US" dirty="0" smtClean="0"/>
              <a:t>Epidermis</a:t>
            </a:r>
          </a:p>
          <a:p>
            <a:pPr marL="514350" indent="-514350">
              <a:buAutoNum type="arabicPeriod"/>
            </a:pPr>
            <a:r>
              <a:rPr lang="en-US" dirty="0" smtClean="0"/>
              <a:t>Dermis </a:t>
            </a:r>
          </a:p>
        </p:txBody>
      </p:sp>
      <p:pic>
        <p:nvPicPr>
          <p:cNvPr id="5" name="Picture 4" descr="dermal-papil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65" y="2857293"/>
            <a:ext cx="4230876" cy="3478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0845" y="6336014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Img</a:t>
            </a:r>
            <a:r>
              <a:rPr lang="en-US" sz="1200" dirty="0" smtClean="0"/>
              <a:t>. Boundless Physiology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8613" y="5039879"/>
            <a:ext cx="43462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Note: </a:t>
            </a:r>
            <a:r>
              <a:rPr lang="en-US" sz="2800" dirty="0"/>
              <a:t>Sores and rashes like </a:t>
            </a:r>
            <a:r>
              <a:rPr lang="en-US" sz="2800" dirty="0" smtClean="0"/>
              <a:t>Stephanie’s</a:t>
            </a:r>
            <a:r>
              <a:rPr lang="en-US" sz="2800" dirty="0"/>
              <a:t>, often affect the epidermis and dermis.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3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1794</Words>
  <Application>Microsoft Macintosh PowerPoint</Application>
  <PresentationFormat>On-screen Show (4:3)</PresentationFormat>
  <Paragraphs>215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Case 1: Stephanie’s Case</vt:lpstr>
      <vt:lpstr>The Case</vt:lpstr>
      <vt:lpstr>Question 1:  What are the signs and symptoms?</vt:lpstr>
      <vt:lpstr>Q1: Signs versus Symptoms</vt:lpstr>
      <vt:lpstr>Stephanie’s Signs and Symptoms</vt:lpstr>
      <vt:lpstr>Question 2: Which body system is affected?  In what specific area and what is the normal physiological function of this area of the body?</vt:lpstr>
      <vt:lpstr>Q2: Body System</vt:lpstr>
      <vt:lpstr>Roles of Integumentary System</vt:lpstr>
      <vt:lpstr>Normal Physiological Function</vt:lpstr>
      <vt:lpstr>Epidermis Function </vt:lpstr>
      <vt:lpstr>Epidermis Structure</vt:lpstr>
      <vt:lpstr>Epidermis Structure Cont.</vt:lpstr>
      <vt:lpstr>Epidermis Structure Cont.</vt:lpstr>
      <vt:lpstr>Dermis </vt:lpstr>
      <vt:lpstr>Structure of Dermis</vt:lpstr>
      <vt:lpstr>Structure of Dermis</vt:lpstr>
      <vt:lpstr>Dermis Functions Summary</vt:lpstr>
      <vt:lpstr>Hypodermis</vt:lpstr>
      <vt:lpstr>Question 3:  In what way has the normal physiological functioning of this area of the body been disturbed by the infection? </vt:lpstr>
      <vt:lpstr>Impetigo Effects</vt:lpstr>
      <vt:lpstr>Impetigo Effects Cont.</vt:lpstr>
      <vt:lpstr>Impetigo compromises Skin Physiology </vt:lpstr>
      <vt:lpstr> Question 4:  Are there any secondary sites of infection? What enables bacteria to a) travel to b) affect these areas of the body</vt:lpstr>
      <vt:lpstr>Primary and Secondary Sites of Infection</vt:lpstr>
      <vt:lpstr>Secondary Sites of Infection</vt:lpstr>
      <vt:lpstr>Diagnosis</vt:lpstr>
      <vt:lpstr>References: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1: Stephanie’s Case</dc:title>
  <dc:creator>Isabella  Aversa</dc:creator>
  <cp:lastModifiedBy>Isabella  Aversa</cp:lastModifiedBy>
  <cp:revision>729</cp:revision>
  <cp:lastPrinted>2017-01-29T05:25:09Z</cp:lastPrinted>
  <dcterms:created xsi:type="dcterms:W3CDTF">2017-01-26T22:15:29Z</dcterms:created>
  <dcterms:modified xsi:type="dcterms:W3CDTF">2017-01-29T05:31:16Z</dcterms:modified>
</cp:coreProperties>
</file>