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56" r:id="rId2"/>
    <p:sldId id="281" r:id="rId3"/>
    <p:sldId id="283" r:id="rId4"/>
    <p:sldId id="260" r:id="rId5"/>
    <p:sldId id="285" r:id="rId6"/>
    <p:sldId id="286" r:id="rId7"/>
    <p:sldId id="290" r:id="rId8"/>
    <p:sldId id="288" r:id="rId9"/>
    <p:sldId id="289" r:id="rId10"/>
    <p:sldId id="293" r:id="rId11"/>
    <p:sldId id="295" r:id="rId12"/>
    <p:sldId id="312" r:id="rId13"/>
    <p:sldId id="310" r:id="rId14"/>
    <p:sldId id="297" r:id="rId15"/>
    <p:sldId id="298" r:id="rId16"/>
    <p:sldId id="313" r:id="rId17"/>
    <p:sldId id="30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44"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F342F0-4CA1-45F7-87F5-5E4082919CBF}" type="datetimeFigureOut">
              <a:rPr lang="en-US" smtClean="0"/>
              <a:pPr/>
              <a:t>11/9/2017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2B7B2A-7BAD-4104-942D-0D7BCFA7D4D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2B7B2A-7BAD-4104-942D-0D7BCFA7D4DC}"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2B7B2A-7BAD-4104-942D-0D7BCFA7D4DC}"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2B7B2A-7BAD-4104-942D-0D7BCFA7D4DC}"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D6B5601A-3748-48B1-B0DD-23A64ECF4337}" type="datetimeFigureOut">
              <a:rPr lang="en-US" smtClean="0"/>
              <a:pPr/>
              <a:t>11/9/2017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97BE0A4F-E126-46A9-BCEE-2848B06EB82A}"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B5601A-3748-48B1-B0DD-23A64ECF4337}" type="datetimeFigureOut">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BE0A4F-E126-46A9-BCEE-2848B06EB8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B5601A-3748-48B1-B0DD-23A64ECF4337}" type="datetimeFigureOut">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BE0A4F-E126-46A9-BCEE-2848B06EB8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B5601A-3748-48B1-B0DD-23A64ECF4337}" type="datetimeFigureOut">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BE0A4F-E126-46A9-BCEE-2848B06EB82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6B5601A-3748-48B1-B0DD-23A64ECF4337}" type="datetimeFigureOut">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97BE0A4F-E126-46A9-BCEE-2848B06EB82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6B5601A-3748-48B1-B0DD-23A64ECF4337}" type="datetimeFigureOut">
              <a:rPr lang="en-US" smtClean="0"/>
              <a:pPr/>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BE0A4F-E126-46A9-BCEE-2848B06EB82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6B5601A-3748-48B1-B0DD-23A64ECF4337}" type="datetimeFigureOut">
              <a:rPr lang="en-US" smtClean="0"/>
              <a:pPr/>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BE0A4F-E126-46A9-BCEE-2848B06EB82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6B5601A-3748-48B1-B0DD-23A64ECF4337}" type="datetimeFigureOut">
              <a:rPr lang="en-US" smtClean="0"/>
              <a:pPr/>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BE0A4F-E126-46A9-BCEE-2848B06EB8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B5601A-3748-48B1-B0DD-23A64ECF4337}" type="datetimeFigureOut">
              <a:rPr lang="en-US" smtClean="0"/>
              <a:pPr/>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BE0A4F-E126-46A9-BCEE-2848B06EB8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6B5601A-3748-48B1-B0DD-23A64ECF4337}" type="datetimeFigureOut">
              <a:rPr lang="en-US" smtClean="0"/>
              <a:pPr/>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BE0A4F-E126-46A9-BCEE-2848B06EB82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6B5601A-3748-48B1-B0DD-23A64ECF4337}" type="datetimeFigureOut">
              <a:rPr lang="en-US" smtClean="0"/>
              <a:pPr/>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BE0A4F-E126-46A9-BCEE-2848B06EB82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6B5601A-3748-48B1-B0DD-23A64ECF4337}" type="datetimeFigureOut">
              <a:rPr lang="en-US" smtClean="0"/>
              <a:pPr/>
              <a:t>11/9/2017</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7BE0A4F-E126-46A9-BCEE-2848B06EB82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330575"/>
            <a:ext cx="9144000" cy="1470025"/>
          </a:xfrm>
        </p:spPr>
        <p:txBody>
          <a:bodyPr>
            <a:noAutofit/>
          </a:bodyPr>
          <a:lstStyle/>
          <a:p>
            <a:pPr algn="ctr"/>
            <a:r>
              <a:rPr lang="en-US" sz="7040" b="1" dirty="0" smtClean="0"/>
              <a:t>Pathology 417 – Case </a:t>
            </a:r>
            <a:r>
              <a:rPr lang="en-US" sz="7040" b="1" dirty="0" smtClean="0"/>
              <a:t>3:</a:t>
            </a:r>
            <a:r>
              <a:rPr lang="en-US" sz="6000" b="1" dirty="0" smtClean="0"/>
              <a:t> </a:t>
            </a:r>
            <a:r>
              <a:rPr lang="en-US" sz="6000" b="1" dirty="0" smtClean="0"/>
              <a:t/>
            </a:r>
            <a:br>
              <a:rPr lang="en-US" sz="6000" b="1" dirty="0" smtClean="0"/>
            </a:br>
            <a:r>
              <a:rPr lang="en-US" sz="6000" b="1" dirty="0" smtClean="0"/>
              <a:t> </a:t>
            </a:r>
            <a:r>
              <a:rPr lang="en-US" sz="5400" b="1" dirty="0" smtClean="0"/>
              <a:t>The Immune Response</a:t>
            </a:r>
            <a:endParaRPr lang="en-US" sz="5400" b="1" dirty="0"/>
          </a:p>
        </p:txBody>
      </p:sp>
      <p:sp>
        <p:nvSpPr>
          <p:cNvPr id="3" name="Subtitle 2"/>
          <p:cNvSpPr>
            <a:spLocks noGrp="1"/>
          </p:cNvSpPr>
          <p:nvPr>
            <p:ph type="subTitle" idx="1"/>
          </p:nvPr>
        </p:nvSpPr>
        <p:spPr>
          <a:xfrm>
            <a:off x="1371600" y="5105400"/>
            <a:ext cx="6400800" cy="1752600"/>
          </a:xfrm>
        </p:spPr>
        <p:txBody>
          <a:bodyPr/>
          <a:lstStyle/>
          <a:p>
            <a:r>
              <a:rPr lang="en-US" dirty="0" smtClean="0"/>
              <a:t>By:  Hassan F. Sheriff</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3200"/>
            <a:ext cx="9144000" cy="1143000"/>
          </a:xfrm>
        </p:spPr>
        <p:txBody>
          <a:bodyPr>
            <a:noAutofit/>
          </a:bodyPr>
          <a:lstStyle/>
          <a:p>
            <a:pPr algn="ctr"/>
            <a:r>
              <a:rPr lang="en-US" sz="7500" b="1" dirty="0" smtClean="0"/>
              <a:t>Evasion of the Immune Response by </a:t>
            </a:r>
            <a:r>
              <a:rPr lang="en-US" sz="7500" b="1" i="1" dirty="0" err="1" smtClean="0"/>
              <a:t>Rickettsia</a:t>
            </a:r>
            <a:r>
              <a:rPr lang="en-US" sz="7500" b="1" i="1" dirty="0" smtClean="0"/>
              <a:t> </a:t>
            </a:r>
            <a:r>
              <a:rPr lang="en-US" sz="7500" b="1" i="1" dirty="0" err="1" smtClean="0"/>
              <a:t>rickettsii</a:t>
            </a:r>
            <a:endParaRPr lang="en-US" sz="75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lstStyle/>
          <a:p>
            <a:r>
              <a:rPr lang="en-US" dirty="0" smtClean="0"/>
              <a:t>Evasion of the Immune Response</a:t>
            </a:r>
            <a:endParaRPr lang="en-US" dirty="0"/>
          </a:p>
        </p:txBody>
      </p:sp>
      <p:sp>
        <p:nvSpPr>
          <p:cNvPr id="3" name="Content Placeholder 2"/>
          <p:cNvSpPr>
            <a:spLocks noGrp="1"/>
          </p:cNvSpPr>
          <p:nvPr>
            <p:ph sz="half" idx="1"/>
          </p:nvPr>
        </p:nvSpPr>
        <p:spPr>
          <a:xfrm>
            <a:off x="0" y="624685"/>
            <a:ext cx="9144000" cy="6385715"/>
          </a:xfrm>
        </p:spPr>
        <p:txBody>
          <a:bodyPr>
            <a:normAutofit fontScale="92500" lnSpcReduction="20000"/>
          </a:bodyPr>
          <a:lstStyle/>
          <a:p>
            <a:pPr>
              <a:buNone/>
            </a:pPr>
            <a:r>
              <a:rPr lang="en-US" i="1" dirty="0" smtClean="0"/>
              <a:t>	</a:t>
            </a:r>
            <a:r>
              <a:rPr lang="en-US" sz="2800" i="1" dirty="0" smtClean="0"/>
              <a:t>R. </a:t>
            </a:r>
            <a:r>
              <a:rPr lang="en-US" sz="2800" i="1" dirty="0" err="1" smtClean="0"/>
              <a:t>rickettsii</a:t>
            </a:r>
            <a:r>
              <a:rPr lang="en-US" sz="2800" dirty="0" smtClean="0"/>
              <a:t> has multiple ways of evading the host immune system:</a:t>
            </a:r>
          </a:p>
          <a:p>
            <a:pPr>
              <a:buNone/>
            </a:pPr>
            <a:endParaRPr lang="en-US" sz="2800" dirty="0" smtClean="0"/>
          </a:p>
          <a:p>
            <a:pPr marL="1236726" lvl="2" indent="-514350">
              <a:buFont typeface="+mj-lt"/>
              <a:buAutoNum type="arabicPeriod"/>
            </a:pPr>
            <a:r>
              <a:rPr lang="en-US" sz="2800" dirty="0" smtClean="0"/>
              <a:t> </a:t>
            </a:r>
            <a:r>
              <a:rPr lang="en-US" sz="2800" i="1" dirty="0" smtClean="0"/>
              <a:t>R. </a:t>
            </a:r>
            <a:r>
              <a:rPr lang="en-US" sz="2800" i="1" dirty="0" err="1" smtClean="0"/>
              <a:t>rickettsii</a:t>
            </a:r>
            <a:r>
              <a:rPr lang="en-US" sz="2800" dirty="0" smtClean="0"/>
              <a:t> is able to inhibit apoptosis by activating the Nuclear Factor NF-</a:t>
            </a:r>
            <a:r>
              <a:rPr lang="el-GR" sz="2800" dirty="0" smtClean="0"/>
              <a:t>κ</a:t>
            </a:r>
            <a:r>
              <a:rPr lang="en-US" sz="2800" dirty="0" smtClean="0"/>
              <a:t>B of the host cell. This allows </a:t>
            </a:r>
            <a:r>
              <a:rPr lang="en-US" sz="2800" i="1" dirty="0" smtClean="0"/>
              <a:t>R. </a:t>
            </a:r>
            <a:r>
              <a:rPr lang="en-US" sz="2800" i="1" dirty="0" err="1" smtClean="0"/>
              <a:t>rickettsii</a:t>
            </a:r>
            <a:r>
              <a:rPr lang="en-US" sz="2800" dirty="0" smtClean="0"/>
              <a:t> </a:t>
            </a:r>
            <a:r>
              <a:rPr lang="en-US" sz="2800" dirty="0" smtClean="0"/>
              <a:t>to survive within host cells, and avoid immune cells.</a:t>
            </a:r>
            <a:r>
              <a:rPr lang="en-US" sz="2800" dirty="0" smtClean="0"/>
              <a:t>  </a:t>
            </a:r>
            <a:endParaRPr lang="en-US" sz="2800" dirty="0" smtClean="0"/>
          </a:p>
          <a:p>
            <a:pPr marL="1236726" lvl="2" indent="-514350">
              <a:buFont typeface="+mj-lt"/>
              <a:buAutoNum type="arabicPeriod"/>
            </a:pPr>
            <a:endParaRPr lang="en-US" sz="2800" dirty="0" smtClean="0"/>
          </a:p>
          <a:p>
            <a:pPr marL="1236726" lvl="2" indent="-514350">
              <a:buFont typeface="+mj-lt"/>
              <a:buAutoNum type="arabicPeriod"/>
            </a:pPr>
            <a:r>
              <a:rPr lang="en-US" sz="2800" dirty="0" smtClean="0"/>
              <a:t> </a:t>
            </a:r>
            <a:r>
              <a:rPr lang="en-US" sz="2800" i="1" dirty="0" smtClean="0"/>
              <a:t>R. </a:t>
            </a:r>
            <a:r>
              <a:rPr lang="en-US" sz="2800" i="1" dirty="0" err="1" smtClean="0"/>
              <a:t>rickettsii</a:t>
            </a:r>
            <a:r>
              <a:rPr lang="en-US" sz="2800" dirty="0" smtClean="0"/>
              <a:t> is able to escape </a:t>
            </a:r>
            <a:r>
              <a:rPr lang="en-US" sz="2800" dirty="0" err="1" smtClean="0"/>
              <a:t>phagosomes</a:t>
            </a:r>
            <a:r>
              <a:rPr lang="en-US" sz="2800" dirty="0" smtClean="0"/>
              <a:t> after being taken up by </a:t>
            </a:r>
            <a:r>
              <a:rPr lang="en-US" sz="2800" dirty="0" err="1" smtClean="0"/>
              <a:t>phagocytosis</a:t>
            </a:r>
            <a:r>
              <a:rPr lang="en-US" sz="2800" dirty="0" smtClean="0"/>
              <a:t>. </a:t>
            </a:r>
            <a:r>
              <a:rPr lang="en-US" sz="2800" dirty="0" smtClean="0"/>
              <a:t> </a:t>
            </a:r>
            <a:r>
              <a:rPr lang="en-US" sz="2800" dirty="0" smtClean="0"/>
              <a:t>It does this by using </a:t>
            </a:r>
            <a:r>
              <a:rPr lang="en-US" sz="2800" dirty="0" err="1" smtClean="0"/>
              <a:t>phospholipase</a:t>
            </a:r>
            <a:r>
              <a:rPr lang="en-US" sz="2800" dirty="0" smtClean="0"/>
              <a:t> D and </a:t>
            </a:r>
            <a:r>
              <a:rPr lang="en-US" sz="2800" dirty="0" err="1" smtClean="0"/>
              <a:t>hemolysin</a:t>
            </a:r>
            <a:r>
              <a:rPr lang="en-US" sz="2800" dirty="0" smtClean="0"/>
              <a:t> C to disrupt the membrane of the </a:t>
            </a:r>
            <a:r>
              <a:rPr lang="en-US" sz="2800" dirty="0" err="1" smtClean="0"/>
              <a:t>phagosome</a:t>
            </a:r>
            <a:r>
              <a:rPr lang="en-US" sz="2800" dirty="0" smtClean="0"/>
              <a:t>.</a:t>
            </a:r>
          </a:p>
          <a:p>
            <a:pPr marL="1236726" lvl="2" indent="-514350">
              <a:buFont typeface="+mj-lt"/>
              <a:buAutoNum type="arabicPeriod"/>
            </a:pPr>
            <a:endParaRPr lang="en-US" sz="2800" dirty="0" smtClean="0"/>
          </a:p>
          <a:p>
            <a:pPr marL="1236726" lvl="2" indent="-514350">
              <a:buFont typeface="+mj-lt"/>
              <a:buAutoNum type="arabicPeriod"/>
            </a:pPr>
            <a:r>
              <a:rPr lang="en-US" sz="2800" dirty="0" smtClean="0"/>
              <a:t> </a:t>
            </a:r>
            <a:r>
              <a:rPr lang="en-US" sz="2800" i="1" dirty="0" smtClean="0"/>
              <a:t>R. </a:t>
            </a:r>
            <a:r>
              <a:rPr lang="en-US" sz="2800" i="1" dirty="0" err="1" smtClean="0"/>
              <a:t>rickettsii</a:t>
            </a:r>
            <a:r>
              <a:rPr lang="en-US" sz="2800" dirty="0" smtClean="0"/>
              <a:t> is able to enter non-</a:t>
            </a:r>
            <a:r>
              <a:rPr lang="en-US" sz="2800" dirty="0" err="1" smtClean="0"/>
              <a:t>phagocytic</a:t>
            </a:r>
            <a:r>
              <a:rPr lang="en-US" sz="2800" dirty="0" smtClean="0"/>
              <a:t> cells via the use of </a:t>
            </a:r>
            <a:r>
              <a:rPr lang="en-US" sz="2800" dirty="0" err="1" smtClean="0"/>
              <a:t>OmpB</a:t>
            </a:r>
            <a:r>
              <a:rPr lang="en-US" sz="2800" dirty="0" smtClean="0"/>
              <a:t>.  This allows it to avoid the immune cells and molecules found in the extracellular environment.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7800"/>
          </a:xfrm>
        </p:spPr>
        <p:txBody>
          <a:bodyPr>
            <a:normAutofit/>
          </a:bodyPr>
          <a:lstStyle/>
          <a:p>
            <a:r>
              <a:rPr lang="en-US" dirty="0" smtClean="0"/>
              <a:t>Evasion of the Immune </a:t>
            </a:r>
            <a:r>
              <a:rPr lang="en-US" dirty="0" err="1" smtClean="0"/>
              <a:t>Respones</a:t>
            </a:r>
            <a:r>
              <a:rPr lang="en-US" dirty="0" smtClean="0"/>
              <a:t> (Continued)</a:t>
            </a:r>
            <a:endParaRPr lang="en-US" dirty="0"/>
          </a:p>
        </p:txBody>
      </p:sp>
      <p:sp>
        <p:nvSpPr>
          <p:cNvPr id="3" name="Content Placeholder 2"/>
          <p:cNvSpPr>
            <a:spLocks noGrp="1"/>
          </p:cNvSpPr>
          <p:nvPr>
            <p:ph sz="half" idx="1"/>
          </p:nvPr>
        </p:nvSpPr>
        <p:spPr>
          <a:xfrm>
            <a:off x="0" y="1462885"/>
            <a:ext cx="9144000" cy="5852315"/>
          </a:xfrm>
        </p:spPr>
        <p:txBody>
          <a:bodyPr>
            <a:normAutofit lnSpcReduction="10000"/>
          </a:bodyPr>
          <a:lstStyle/>
          <a:p>
            <a:pPr marL="1236726" lvl="2" indent="-514350">
              <a:buFont typeface="+mj-lt"/>
              <a:buAutoNum type="arabicPeriod" startAt="4"/>
            </a:pPr>
            <a:r>
              <a:rPr lang="en-US" sz="2600" dirty="0" smtClean="0"/>
              <a:t> </a:t>
            </a:r>
            <a:r>
              <a:rPr lang="en-US" sz="2600" i="1" dirty="0" smtClean="0"/>
              <a:t>R. </a:t>
            </a:r>
            <a:r>
              <a:rPr lang="en-US" sz="2600" i="1" dirty="0" err="1" smtClean="0"/>
              <a:t>rickettsii</a:t>
            </a:r>
            <a:r>
              <a:rPr lang="en-US" sz="2600" dirty="0" smtClean="0"/>
              <a:t> is able to use the </a:t>
            </a:r>
            <a:r>
              <a:rPr lang="en-US" sz="2600" dirty="0" err="1" smtClean="0"/>
              <a:t>actin</a:t>
            </a:r>
            <a:r>
              <a:rPr lang="en-US" sz="2600" dirty="0" smtClean="0"/>
              <a:t> system of the host to rapidly travel from one host cell to another</a:t>
            </a:r>
            <a:r>
              <a:rPr lang="en-US" sz="2600" dirty="0" smtClean="0"/>
              <a:t>.</a:t>
            </a:r>
            <a:r>
              <a:rPr lang="en-US" sz="2600" dirty="0" smtClean="0"/>
              <a:t>  </a:t>
            </a:r>
            <a:endParaRPr lang="en-US" sz="2600" dirty="0" smtClean="0"/>
          </a:p>
          <a:p>
            <a:pPr marL="1236726" lvl="2" indent="-514350">
              <a:buFont typeface="+mj-lt"/>
              <a:buAutoNum type="arabicPeriod" startAt="4"/>
            </a:pPr>
            <a:endParaRPr lang="en-US" sz="2600" dirty="0" smtClean="0"/>
          </a:p>
          <a:p>
            <a:pPr marL="1236726" lvl="2" indent="-514350">
              <a:buFont typeface="+mj-lt"/>
              <a:buAutoNum type="arabicPeriod" startAt="4"/>
            </a:pPr>
            <a:r>
              <a:rPr lang="en-US" sz="2600" dirty="0" smtClean="0"/>
              <a:t> </a:t>
            </a:r>
            <a:r>
              <a:rPr lang="en-US" sz="2600" i="1" dirty="0" smtClean="0"/>
              <a:t>R. </a:t>
            </a:r>
            <a:r>
              <a:rPr lang="en-US" sz="2600" i="1" dirty="0" err="1" smtClean="0"/>
              <a:t>rickettsii</a:t>
            </a:r>
            <a:r>
              <a:rPr lang="en-US" sz="2600" dirty="0" smtClean="0"/>
              <a:t> is a tick-borne illness, and as such, uses various factors of its vector to evade the immune response.  Tick saliva contains molecules that inhibit the complement pathway, as well as decrease Natural Killer Cell activity.</a:t>
            </a:r>
          </a:p>
          <a:p>
            <a:pPr marL="1236726" lvl="2" indent="-514350">
              <a:buFont typeface="+mj-lt"/>
              <a:buAutoNum type="arabicPeriod" startAt="4"/>
            </a:pPr>
            <a:endParaRPr lang="en-US" sz="2600" dirty="0" smtClean="0"/>
          </a:p>
          <a:p>
            <a:pPr marL="1236726" lvl="2" indent="-514350">
              <a:buFont typeface="+mj-lt"/>
              <a:buAutoNum type="arabicPeriod" startAt="4"/>
            </a:pPr>
            <a:r>
              <a:rPr lang="en-US" sz="2600" dirty="0" smtClean="0"/>
              <a:t> </a:t>
            </a:r>
            <a:r>
              <a:rPr lang="en-US" sz="2600" i="1" dirty="0" smtClean="0"/>
              <a:t>R. </a:t>
            </a:r>
            <a:r>
              <a:rPr lang="en-US" sz="2600" i="1" dirty="0" err="1" smtClean="0"/>
              <a:t>rickettsii</a:t>
            </a:r>
            <a:r>
              <a:rPr lang="en-US" sz="2600" dirty="0" smtClean="0"/>
              <a:t> is able to use the Type IV Secretion System (T4SS) to promote survival.  This is done by the transport of virulence factors and </a:t>
            </a:r>
            <a:r>
              <a:rPr lang="en-US" sz="2600" dirty="0" err="1" smtClean="0"/>
              <a:t>effector</a:t>
            </a:r>
            <a:r>
              <a:rPr lang="en-US" sz="2600" dirty="0" smtClean="0"/>
              <a:t> proteins as well as the synthesis of nutrients from the host.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276600"/>
            <a:ext cx="9144000" cy="1143000"/>
          </a:xfrm>
        </p:spPr>
        <p:txBody>
          <a:bodyPr>
            <a:noAutofit/>
          </a:bodyPr>
          <a:lstStyle/>
          <a:p>
            <a:pPr algn="ctr"/>
            <a:r>
              <a:rPr lang="en-US" sz="7500" b="1" dirty="0" smtClean="0"/>
              <a:t>The Outcom</a:t>
            </a:r>
            <a:r>
              <a:rPr lang="en-US" sz="7500" dirty="0" smtClean="0"/>
              <a:t>e of </a:t>
            </a:r>
            <a:r>
              <a:rPr lang="en-US" sz="7500" b="1" i="1" dirty="0" err="1" smtClean="0"/>
              <a:t>Rickettsia</a:t>
            </a:r>
            <a:r>
              <a:rPr lang="en-US" sz="7500" b="1" i="1" dirty="0" smtClean="0"/>
              <a:t> </a:t>
            </a:r>
            <a:r>
              <a:rPr lang="en-US" sz="7500" b="1" i="1" dirty="0" err="1" smtClean="0"/>
              <a:t>rickettsii</a:t>
            </a:r>
            <a:r>
              <a:rPr lang="en-US" sz="7500" dirty="0" smtClean="0"/>
              <a:t> </a:t>
            </a:r>
            <a:r>
              <a:rPr lang="en-US" sz="7500" dirty="0" smtClean="0"/>
              <a:t>Infections</a:t>
            </a:r>
            <a:endParaRPr lang="en-US" sz="75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a:t>
            </a:r>
            <a:endParaRPr lang="en-US" dirty="0"/>
          </a:p>
        </p:txBody>
      </p:sp>
      <p:sp>
        <p:nvSpPr>
          <p:cNvPr id="3" name="Content Placeholder 2"/>
          <p:cNvSpPr>
            <a:spLocks noGrp="1"/>
          </p:cNvSpPr>
          <p:nvPr>
            <p:ph sz="half" idx="1"/>
          </p:nvPr>
        </p:nvSpPr>
        <p:spPr>
          <a:xfrm>
            <a:off x="0" y="1773936"/>
            <a:ext cx="9144000" cy="4623816"/>
          </a:xfrm>
        </p:spPr>
        <p:txBody>
          <a:bodyPr>
            <a:normAutofit lnSpcReduction="10000"/>
          </a:bodyPr>
          <a:lstStyle/>
          <a:p>
            <a:r>
              <a:rPr lang="en-US" dirty="0" smtClean="0"/>
              <a:t>If untreated, Rocky Mountain Spotted Fever has a mortality rate of 20 to 25</a:t>
            </a:r>
            <a:r>
              <a:rPr lang="en-US" dirty="0" smtClean="0"/>
              <a:t>%.</a:t>
            </a:r>
            <a:endParaRPr lang="en-US" dirty="0" smtClean="0"/>
          </a:p>
          <a:p>
            <a:r>
              <a:rPr lang="en-US" dirty="0" smtClean="0"/>
              <a:t>If treated promptly (withi</a:t>
            </a:r>
            <a:r>
              <a:rPr lang="en-US" dirty="0" smtClean="0"/>
              <a:t>n 4 to 5 day of the onset of disease</a:t>
            </a:r>
            <a:r>
              <a:rPr lang="en-US" dirty="0" smtClean="0"/>
              <a:t>), Rocky Mountain </a:t>
            </a:r>
            <a:r>
              <a:rPr lang="en-US" dirty="0" smtClean="0"/>
              <a:t>Spotted Fever has a mortality rate of only 3 to 5%. Most patients</a:t>
            </a:r>
            <a:r>
              <a:rPr lang="en-US" dirty="0" smtClean="0"/>
              <a:t> eliminate the bacteria completely and make a full recovery.</a:t>
            </a:r>
          </a:p>
          <a:p>
            <a:r>
              <a:rPr lang="en-US" dirty="0" smtClean="0"/>
              <a:t>In some cases of severe illness, some long term health problems may occur such as partial paralysis of the lower extremities, movement disorders, loss of bowel or bladder control, hearing loss, and/or language disorders.  </a:t>
            </a:r>
            <a:r>
              <a:rPr lang="en-US" i="1" dirty="0" smtClean="0"/>
              <a:t>R. </a:t>
            </a:r>
            <a:r>
              <a:rPr lang="en-US" i="1" dirty="0" err="1" smtClean="0"/>
              <a:t>rickettsii</a:t>
            </a:r>
            <a:r>
              <a:rPr lang="en-US" dirty="0" smtClean="0"/>
              <a:t> </a:t>
            </a:r>
            <a:r>
              <a:rPr lang="en-US" dirty="0" smtClean="0"/>
              <a:t>infections may also cause gangrene, and may require amputation of the affected areas. </a:t>
            </a:r>
            <a:endParaRPr lang="en-US" dirty="0" smtClean="0"/>
          </a:p>
          <a:p>
            <a:endParaRPr lang="en-US" dirty="0" smtClean="0"/>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sz="half" idx="1"/>
          </p:nvPr>
        </p:nvSpPr>
        <p:spPr>
          <a:xfrm>
            <a:off x="0" y="1295400"/>
            <a:ext cx="6172200" cy="5562600"/>
          </a:xfrm>
        </p:spPr>
        <p:txBody>
          <a:bodyPr>
            <a:normAutofit/>
          </a:bodyPr>
          <a:lstStyle/>
          <a:p>
            <a:r>
              <a:rPr lang="en-US" dirty="0" smtClean="0"/>
              <a:t>Rocky Mountain Spotted Fever is treated with antibiotic therapy.  The antibiotic of choice usually used to treat </a:t>
            </a:r>
            <a:r>
              <a:rPr lang="en-US" i="1" dirty="0" smtClean="0"/>
              <a:t>R. </a:t>
            </a:r>
            <a:r>
              <a:rPr lang="en-US" i="1" dirty="0" err="1" smtClean="0"/>
              <a:t>rickettsii</a:t>
            </a:r>
            <a:r>
              <a:rPr lang="en-US" dirty="0" smtClean="0"/>
              <a:t> </a:t>
            </a:r>
            <a:r>
              <a:rPr lang="en-US" dirty="0" smtClean="0"/>
              <a:t>infections is </a:t>
            </a:r>
            <a:r>
              <a:rPr lang="en-US" dirty="0" err="1" smtClean="0"/>
              <a:t>Doxycycline</a:t>
            </a:r>
            <a:r>
              <a:rPr lang="en-US" dirty="0" smtClean="0"/>
              <a:t>.</a:t>
            </a:r>
          </a:p>
          <a:p>
            <a:r>
              <a:rPr lang="en-US" dirty="0" err="1" smtClean="0"/>
              <a:t>Doxycycline</a:t>
            </a:r>
            <a:r>
              <a:rPr lang="en-US" dirty="0" smtClean="0"/>
              <a:t> is a broad-spectrum antibiotic derived from tetracycline.  Its mode of action is the inhibition of protein synthesis, resulting in the death of the </a:t>
            </a:r>
            <a:r>
              <a:rPr lang="en-US" dirty="0" smtClean="0"/>
              <a:t>p</a:t>
            </a:r>
            <a:r>
              <a:rPr lang="en-US" dirty="0" smtClean="0"/>
              <a:t>athogen.</a:t>
            </a:r>
          </a:p>
          <a:p>
            <a:r>
              <a:rPr lang="en-US" dirty="0" smtClean="0"/>
              <a:t>In some cases, tetracycline or </a:t>
            </a:r>
            <a:r>
              <a:rPr lang="en-US" dirty="0" err="1" smtClean="0"/>
              <a:t>chloramphenicol</a:t>
            </a:r>
            <a:r>
              <a:rPr lang="en-US" dirty="0" smtClean="0"/>
              <a:t> may be used as alternatives to </a:t>
            </a:r>
            <a:r>
              <a:rPr lang="en-US" dirty="0" err="1" smtClean="0"/>
              <a:t>doxycycline</a:t>
            </a:r>
            <a:r>
              <a:rPr lang="en-US" dirty="0" smtClean="0"/>
              <a:t>.</a:t>
            </a:r>
          </a:p>
          <a:p>
            <a:endParaRPr lang="en-US" i="1" dirty="0" smtClean="0"/>
          </a:p>
          <a:p>
            <a:pPr>
              <a:buNone/>
            </a:pPr>
            <a:endParaRPr lang="en-US" dirty="0"/>
          </a:p>
        </p:txBody>
      </p:sp>
      <p:pic>
        <p:nvPicPr>
          <p:cNvPr id="14340" name="Picture 4" descr="Related image"/>
          <p:cNvPicPr>
            <a:picLocks noGrp="1" noChangeAspect="1" noChangeArrowheads="1"/>
          </p:cNvPicPr>
          <p:nvPr>
            <p:ph sz="half" idx="2"/>
          </p:nvPr>
        </p:nvPicPr>
        <p:blipFill>
          <a:blip r:embed="rId2" cstate="print"/>
          <a:srcRect l="2680" t="24435" r="8893" b="28672"/>
          <a:stretch>
            <a:fillRect/>
          </a:stretch>
        </p:blipFill>
        <p:spPr bwMode="auto">
          <a:xfrm rot="5400000">
            <a:off x="5143501" y="2781301"/>
            <a:ext cx="5029198" cy="26670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Immunity</a:t>
            </a:r>
            <a:endParaRPr lang="en-US" dirty="0"/>
          </a:p>
        </p:txBody>
      </p:sp>
      <p:sp>
        <p:nvSpPr>
          <p:cNvPr id="3" name="Content Placeholder 2"/>
          <p:cNvSpPr>
            <a:spLocks noGrp="1"/>
          </p:cNvSpPr>
          <p:nvPr>
            <p:ph sz="half" idx="1"/>
          </p:nvPr>
        </p:nvSpPr>
        <p:spPr>
          <a:xfrm>
            <a:off x="0" y="1295400"/>
            <a:ext cx="9144000" cy="5562600"/>
          </a:xfrm>
        </p:spPr>
        <p:txBody>
          <a:bodyPr>
            <a:normAutofit/>
          </a:bodyPr>
          <a:lstStyle/>
          <a:p>
            <a:pPr>
              <a:buNone/>
            </a:pPr>
            <a:r>
              <a:rPr lang="en-US" dirty="0" smtClean="0"/>
              <a:t>	Protective immunity can be developed after the primary infection of </a:t>
            </a:r>
            <a:r>
              <a:rPr lang="en-US" i="1" dirty="0" smtClean="0"/>
              <a:t>R. </a:t>
            </a:r>
            <a:r>
              <a:rPr lang="en-US" i="1" dirty="0" err="1" smtClean="0"/>
              <a:t>rickettsii</a:t>
            </a:r>
            <a:r>
              <a:rPr lang="en-US" dirty="0" smtClean="0"/>
              <a:t> to subsequent infections.  The two main effectors of this immunity are:</a:t>
            </a:r>
          </a:p>
          <a:p>
            <a:pPr marL="1362456" lvl="2" indent="-457200">
              <a:buFont typeface="+mj-lt"/>
              <a:buAutoNum type="arabicPeriod"/>
            </a:pPr>
            <a:endParaRPr lang="en-US" sz="2600" dirty="0" smtClean="0"/>
          </a:p>
          <a:p>
            <a:pPr marL="1362456" lvl="2" indent="-457200">
              <a:buFont typeface="+mj-lt"/>
              <a:buAutoNum type="arabicPeriod"/>
            </a:pPr>
            <a:r>
              <a:rPr lang="en-US" sz="2600" dirty="0" smtClean="0"/>
              <a:t>Circulating antibodies (namely IgG2a) which recognize and bind to the Adr2 surface protein on </a:t>
            </a:r>
            <a:r>
              <a:rPr lang="en-US" sz="2600" i="1" dirty="0" smtClean="0"/>
              <a:t>R. </a:t>
            </a:r>
            <a:r>
              <a:rPr lang="en-US" sz="2600" i="1" dirty="0" err="1" smtClean="0"/>
              <a:t>rickettsii</a:t>
            </a:r>
            <a:r>
              <a:rPr lang="en-US" sz="2600" i="1" dirty="0" smtClean="0"/>
              <a:t>.</a:t>
            </a:r>
          </a:p>
          <a:p>
            <a:pPr marL="1362456" lvl="2" indent="-457200">
              <a:buFont typeface="+mj-lt"/>
              <a:buAutoNum type="arabicPeriod"/>
            </a:pPr>
            <a:endParaRPr lang="en-US" sz="2600" i="1" dirty="0" smtClean="0"/>
          </a:p>
          <a:p>
            <a:pPr marL="1362456" lvl="2" indent="-457200">
              <a:buFont typeface="+mj-lt"/>
              <a:buAutoNum type="arabicPeriod"/>
            </a:pPr>
            <a:r>
              <a:rPr lang="en-US" sz="2600" dirty="0" smtClean="0"/>
              <a:t>Memory T cell which can rapidly activate adequate and appropriate immune response to </a:t>
            </a:r>
            <a:r>
              <a:rPr lang="en-US" sz="2600" i="1" dirty="0" smtClean="0"/>
              <a:t>R. </a:t>
            </a:r>
            <a:r>
              <a:rPr lang="en-US" sz="2600" i="1" dirty="0" err="1" smtClean="0"/>
              <a:t>rickettsii</a:t>
            </a:r>
            <a:r>
              <a:rPr lang="en-US" sz="2600" i="1" dirty="0" smtClean="0"/>
              <a:t>.</a:t>
            </a:r>
            <a:endParaRPr lang="en-US" sz="2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a:t>
            </a:r>
            <a:endParaRPr lang="en-US" dirty="0"/>
          </a:p>
        </p:txBody>
      </p:sp>
      <p:sp>
        <p:nvSpPr>
          <p:cNvPr id="5" name="Content Placeholder 4"/>
          <p:cNvSpPr>
            <a:spLocks noGrp="1"/>
          </p:cNvSpPr>
          <p:nvPr>
            <p:ph idx="1"/>
          </p:nvPr>
        </p:nvSpPr>
        <p:spPr/>
        <p:txBody>
          <a:bodyPr>
            <a:normAutofit/>
          </a:bodyPr>
          <a:lstStyle/>
          <a:p>
            <a:r>
              <a:rPr lang="en-US" sz="4400" dirty="0" smtClean="0"/>
              <a:t>Special thanks to Michaela </a:t>
            </a:r>
            <a:r>
              <a:rPr lang="en-US" sz="4400" dirty="0" err="1" smtClean="0"/>
              <a:t>Darjuan</a:t>
            </a:r>
            <a:r>
              <a:rPr lang="en-US" sz="4400" dirty="0" smtClean="0"/>
              <a:t>, Alex Hernandez, Jason Roth, and Sophia </a:t>
            </a:r>
            <a:r>
              <a:rPr lang="en-US" sz="4400" dirty="0" err="1" smtClean="0"/>
              <a:t>Sidi</a:t>
            </a:r>
            <a:r>
              <a:rPr lang="en-US" sz="4400" dirty="0" smtClean="0"/>
              <a:t> for their </a:t>
            </a:r>
            <a:r>
              <a:rPr lang="en-US" sz="4400" dirty="0" smtClean="0"/>
              <a:t>exceptional </a:t>
            </a:r>
            <a:r>
              <a:rPr lang="en-US" sz="4400" dirty="0" smtClean="0"/>
              <a:t>job on the </a:t>
            </a:r>
            <a:r>
              <a:rPr lang="en-US" sz="4400" dirty="0" smtClean="0"/>
              <a:t>Immune Response </a:t>
            </a:r>
            <a:r>
              <a:rPr lang="en-US" sz="4400" dirty="0" smtClean="0"/>
              <a:t>section of the wiki.</a:t>
            </a:r>
            <a:endParaRPr lang="en-US" sz="4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The Case</a:t>
            </a:r>
            <a:endParaRPr lang="en-US" dirty="0"/>
          </a:p>
        </p:txBody>
      </p:sp>
      <p:sp>
        <p:nvSpPr>
          <p:cNvPr id="3" name="Content Placeholder 2"/>
          <p:cNvSpPr>
            <a:spLocks noGrp="1"/>
          </p:cNvSpPr>
          <p:nvPr>
            <p:ph idx="1"/>
          </p:nvPr>
        </p:nvSpPr>
        <p:spPr>
          <a:xfrm>
            <a:off x="-381000" y="487680"/>
            <a:ext cx="9525000" cy="4389120"/>
          </a:xfrm>
        </p:spPr>
        <p:txBody>
          <a:bodyPr>
            <a:noAutofit/>
          </a:bodyPr>
          <a:lstStyle/>
          <a:p>
            <a:pPr>
              <a:buNone/>
            </a:pPr>
            <a:r>
              <a:rPr lang="en-US" sz="2450" dirty="0" smtClean="0"/>
              <a:t>	</a:t>
            </a:r>
            <a:r>
              <a:rPr lang="en-US" sz="2450" dirty="0" smtClean="0"/>
              <a:t>Robert is a 41-year-old man who came down with a high fever, headache, abdominal pain, and muscle aches. He decide to tough it out at home, but after 2 days he also develops a red rash on his arms and legs. </a:t>
            </a:r>
            <a:r>
              <a:rPr lang="en-US" sz="2450" dirty="0" smtClean="0"/>
              <a:t>His wife drives him to the hospital where he is assessed by the emergency physician</a:t>
            </a:r>
            <a:r>
              <a:rPr lang="en-US" sz="2450" dirty="0" smtClean="0"/>
              <a:t>. The doctor asks about any insect bites and Robert tells him about getting tick bites during a camping trip one week prior to developing the first symptoms. Upon examining Robert, he notes the macular rash on his arms and legs. Initial </a:t>
            </a:r>
            <a:r>
              <a:rPr lang="en-US" sz="2450" dirty="0" err="1" smtClean="0"/>
              <a:t>bloodwork</a:t>
            </a:r>
            <a:r>
              <a:rPr lang="en-US" sz="2450" dirty="0" smtClean="0"/>
              <a:t> shows tha</a:t>
            </a:r>
            <a:r>
              <a:rPr lang="en-US" sz="2450" dirty="0" smtClean="0"/>
              <a:t>t Robert has a low platelet count, low sodium levels, and abnormal liver function tests</a:t>
            </a:r>
            <a:r>
              <a:rPr lang="en-US" sz="2450" dirty="0" smtClean="0"/>
              <a:t>. </a:t>
            </a:r>
            <a:r>
              <a:rPr lang="en-US" sz="2450" dirty="0" smtClean="0"/>
              <a:t>The </a:t>
            </a:r>
            <a:r>
              <a:rPr lang="en-US" sz="2450" dirty="0" smtClean="0"/>
              <a:t>doctor orders a microbiological serology test, and starts him on intravenous antibiotics. </a:t>
            </a:r>
            <a:r>
              <a:rPr lang="en-US" sz="2450" dirty="0" smtClean="0"/>
              <a:t>The acute serologic test for </a:t>
            </a:r>
            <a:r>
              <a:rPr lang="en-US" sz="2450" i="1" dirty="0" err="1" smtClean="0"/>
              <a:t>Rickettsia</a:t>
            </a:r>
            <a:r>
              <a:rPr lang="en-US" sz="2450" i="1" dirty="0" smtClean="0"/>
              <a:t> </a:t>
            </a:r>
            <a:r>
              <a:rPr lang="en-US" sz="2450" i="1" dirty="0" err="1" smtClean="0"/>
              <a:t>rickettsii</a:t>
            </a:r>
            <a:r>
              <a:rPr lang="en-US" sz="2450" dirty="0" smtClean="0"/>
              <a:t> shows a low level of </a:t>
            </a:r>
            <a:r>
              <a:rPr lang="en-US" sz="2450" dirty="0" err="1" smtClean="0"/>
              <a:t>IgM</a:t>
            </a:r>
            <a:r>
              <a:rPr lang="en-US" sz="2450" dirty="0" smtClean="0"/>
              <a:t> antibodies, and Robert is diagnosed with Rocky Mountain Spotted Fever</a:t>
            </a:r>
            <a:r>
              <a:rPr lang="en-US" sz="2450" dirty="0" smtClean="0"/>
              <a:t>. The diagnosis is subsequently confirmed when convalescent serology show a 16-fold rise in antibody </a:t>
            </a:r>
            <a:r>
              <a:rPr lang="en-US" sz="2450" dirty="0" err="1" smtClean="0"/>
              <a:t>titres</a:t>
            </a:r>
            <a:r>
              <a:rPr lang="en-US" sz="2450" dirty="0" smtClean="0"/>
              <a:t> to </a:t>
            </a:r>
            <a:r>
              <a:rPr lang="en-US" sz="2450" i="1" dirty="0" smtClean="0"/>
              <a:t>R. </a:t>
            </a:r>
            <a:r>
              <a:rPr lang="en-US" sz="2450" i="1" dirty="0" err="1" smtClean="0"/>
              <a:t>rickettsii</a:t>
            </a:r>
            <a:r>
              <a:rPr lang="en-US" sz="2450" dirty="0" smtClean="0"/>
              <a:t>.</a:t>
            </a:r>
            <a:endParaRPr lang="en-US" sz="245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i="1" dirty="0" err="1" smtClean="0"/>
              <a:t>Rickettsia</a:t>
            </a:r>
            <a:r>
              <a:rPr lang="en-US" i="1" dirty="0" smtClean="0"/>
              <a:t> </a:t>
            </a:r>
            <a:r>
              <a:rPr lang="en-US" i="1" dirty="0" err="1" smtClean="0"/>
              <a:t>rickettsii</a:t>
            </a:r>
            <a:endParaRPr lang="en-US" i="1" dirty="0"/>
          </a:p>
        </p:txBody>
      </p:sp>
      <p:sp>
        <p:nvSpPr>
          <p:cNvPr id="3" name="Content Placeholder 2"/>
          <p:cNvSpPr>
            <a:spLocks noGrp="1"/>
          </p:cNvSpPr>
          <p:nvPr>
            <p:ph sz="half" idx="1"/>
          </p:nvPr>
        </p:nvSpPr>
        <p:spPr>
          <a:xfrm>
            <a:off x="0" y="609600"/>
            <a:ext cx="5943600" cy="5562600"/>
          </a:xfrm>
        </p:spPr>
        <p:txBody>
          <a:bodyPr>
            <a:noAutofit/>
          </a:bodyPr>
          <a:lstStyle/>
          <a:p>
            <a:r>
              <a:rPr lang="en-US" i="1" dirty="0" err="1" smtClean="0"/>
              <a:t>Rickettsia</a:t>
            </a:r>
            <a:r>
              <a:rPr lang="en-US" i="1" dirty="0" smtClean="0"/>
              <a:t> </a:t>
            </a:r>
            <a:r>
              <a:rPr lang="en-US" i="1" dirty="0" err="1" smtClean="0"/>
              <a:t>rickettsii</a:t>
            </a:r>
            <a:r>
              <a:rPr lang="en-US" dirty="0" smtClean="0"/>
              <a:t> </a:t>
            </a:r>
            <a:r>
              <a:rPr lang="en-US" dirty="0" smtClean="0"/>
              <a:t>is a species of gram-negative, </a:t>
            </a:r>
            <a:r>
              <a:rPr lang="en-US" dirty="0" err="1" smtClean="0"/>
              <a:t>coccobacillus</a:t>
            </a:r>
            <a:r>
              <a:rPr lang="en-US" dirty="0" smtClean="0"/>
              <a:t> bacteria.  </a:t>
            </a:r>
            <a:r>
              <a:rPr lang="en-US" dirty="0" smtClean="0"/>
              <a:t>Its most common hosts are hard-bodied ticks (of the family </a:t>
            </a:r>
            <a:r>
              <a:rPr lang="en-US" dirty="0" err="1" smtClean="0"/>
              <a:t>Ixodidae</a:t>
            </a:r>
            <a:r>
              <a:rPr lang="en-US" dirty="0" smtClean="0"/>
              <a:t>)</a:t>
            </a:r>
            <a:r>
              <a:rPr lang="en-US" dirty="0" smtClean="0"/>
              <a:t>.</a:t>
            </a:r>
            <a:endParaRPr lang="en-US" dirty="0" smtClean="0"/>
          </a:p>
          <a:p>
            <a:pPr>
              <a:buNone/>
            </a:pPr>
            <a:r>
              <a:rPr lang="en-US" dirty="0" smtClean="0"/>
              <a:t> </a:t>
            </a:r>
          </a:p>
          <a:p>
            <a:r>
              <a:rPr lang="en-US" i="1" dirty="0" err="1" smtClean="0"/>
              <a:t>Rickettsia</a:t>
            </a:r>
            <a:r>
              <a:rPr lang="en-US" i="1" dirty="0" smtClean="0"/>
              <a:t> </a:t>
            </a:r>
            <a:r>
              <a:rPr lang="en-US" i="1" dirty="0" err="1" smtClean="0"/>
              <a:t>rickettsii</a:t>
            </a:r>
            <a:r>
              <a:rPr lang="en-US" dirty="0" smtClean="0"/>
              <a:t> </a:t>
            </a:r>
            <a:r>
              <a:rPr lang="en-US" dirty="0" smtClean="0"/>
              <a:t>infections usually present with fever, headache, </a:t>
            </a:r>
            <a:r>
              <a:rPr lang="en-US" dirty="0" err="1" smtClean="0"/>
              <a:t>myalgia</a:t>
            </a:r>
            <a:r>
              <a:rPr lang="en-US" dirty="0" smtClean="0"/>
              <a:t> </a:t>
            </a:r>
            <a:r>
              <a:rPr lang="en-US" dirty="0" smtClean="0"/>
              <a:t>(</a:t>
            </a:r>
            <a:r>
              <a:rPr lang="en-US" dirty="0" smtClean="0"/>
              <a:t>muscle pain), and the formation of pink to reddish rashes, with thrombocytopenia (low platelet count) and </a:t>
            </a:r>
            <a:r>
              <a:rPr lang="en-US" dirty="0" err="1" smtClean="0"/>
              <a:t>hyponatremia</a:t>
            </a:r>
            <a:r>
              <a:rPr lang="en-US" dirty="0" smtClean="0"/>
              <a:t>  (low blood sodium levels) appearing in severe infections.  </a:t>
            </a:r>
            <a:endParaRPr lang="en-US" dirty="0"/>
          </a:p>
        </p:txBody>
      </p:sp>
      <p:pic>
        <p:nvPicPr>
          <p:cNvPr id="32770" name="Picture 2" descr="Image result for rickettsia rickettsii"/>
          <p:cNvPicPr>
            <a:picLocks noGrp="1" noChangeAspect="1" noChangeArrowheads="1"/>
          </p:cNvPicPr>
          <p:nvPr>
            <p:ph sz="half" idx="2"/>
          </p:nvPr>
        </p:nvPicPr>
        <p:blipFill>
          <a:blip r:embed="rId3" cstate="print"/>
          <a:srcRect/>
          <a:stretch>
            <a:fillRect/>
          </a:stretch>
        </p:blipFill>
        <p:spPr bwMode="auto">
          <a:xfrm>
            <a:off x="5562600" y="2286000"/>
            <a:ext cx="3505200" cy="292487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895600"/>
            <a:ext cx="9144000" cy="1143000"/>
          </a:xfrm>
        </p:spPr>
        <p:txBody>
          <a:bodyPr>
            <a:noAutofit/>
          </a:bodyPr>
          <a:lstStyle/>
          <a:p>
            <a:pPr algn="ctr"/>
            <a:r>
              <a:rPr lang="en-US" sz="7500" b="1" dirty="0" smtClean="0"/>
              <a:t>Elements of the Immune response Involved in a </a:t>
            </a:r>
            <a:br>
              <a:rPr lang="en-US" sz="7500" b="1" dirty="0" smtClean="0"/>
            </a:br>
            <a:r>
              <a:rPr lang="en-US" sz="7500" b="1" i="1" dirty="0" err="1" smtClean="0"/>
              <a:t>Rickettsia</a:t>
            </a:r>
            <a:r>
              <a:rPr lang="en-US" sz="7500" b="1" i="1" dirty="0" smtClean="0"/>
              <a:t> </a:t>
            </a:r>
            <a:r>
              <a:rPr lang="en-US" sz="7500" b="1" i="1" dirty="0" err="1" smtClean="0"/>
              <a:t>rickettsii</a:t>
            </a:r>
            <a:r>
              <a:rPr lang="en-US" sz="7500" dirty="0" smtClean="0"/>
              <a:t> infection</a:t>
            </a:r>
            <a:endParaRPr lang="en-US" sz="75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Innate Immune Response</a:t>
            </a:r>
            <a:endParaRPr lang="en-US" dirty="0"/>
          </a:p>
        </p:txBody>
      </p:sp>
      <p:sp>
        <p:nvSpPr>
          <p:cNvPr id="6" name="Content Placeholder 5"/>
          <p:cNvSpPr>
            <a:spLocks noGrp="1"/>
          </p:cNvSpPr>
          <p:nvPr>
            <p:ph sz="half" idx="1"/>
          </p:nvPr>
        </p:nvSpPr>
        <p:spPr>
          <a:xfrm>
            <a:off x="-152400" y="1143000"/>
            <a:ext cx="5867400" cy="4623816"/>
          </a:xfrm>
        </p:spPr>
        <p:txBody>
          <a:bodyPr>
            <a:noAutofit/>
          </a:bodyPr>
          <a:lstStyle/>
          <a:p>
            <a:r>
              <a:rPr lang="en-US" sz="2500" dirty="0" smtClean="0"/>
              <a:t>The innate immune response to </a:t>
            </a:r>
            <a:r>
              <a:rPr lang="en-US" sz="2500" i="1" dirty="0" smtClean="0"/>
              <a:t>R. </a:t>
            </a:r>
            <a:r>
              <a:rPr lang="en-US" sz="2500" i="1" dirty="0" err="1" smtClean="0"/>
              <a:t>rickettsii</a:t>
            </a:r>
            <a:r>
              <a:rPr lang="en-US" sz="2500" dirty="0" smtClean="0"/>
              <a:t> begins with the initial inflammatory response.  This involves the activation and recruitment of immune cells (mainly </a:t>
            </a:r>
            <a:r>
              <a:rPr lang="en-US" sz="2500" dirty="0" err="1" smtClean="0"/>
              <a:t>eosinophils</a:t>
            </a:r>
            <a:r>
              <a:rPr lang="en-US" sz="2500" dirty="0" smtClean="0"/>
              <a:t>) to the site of the tick bite via cytokines.</a:t>
            </a:r>
          </a:p>
          <a:p>
            <a:r>
              <a:rPr lang="en-US" sz="2500" dirty="0" smtClean="0"/>
              <a:t>During the innate immune response to </a:t>
            </a:r>
            <a:r>
              <a:rPr lang="en-US" sz="2500" i="1" dirty="0" smtClean="0"/>
              <a:t>R. </a:t>
            </a:r>
            <a:r>
              <a:rPr lang="en-US" sz="2500" i="1" dirty="0" err="1" smtClean="0"/>
              <a:t>rickettsii</a:t>
            </a:r>
            <a:r>
              <a:rPr lang="en-US" sz="2500" dirty="0" smtClean="0"/>
              <a:t>, the complement system is also activated.  Activation of the complement system results in formation of the Membrane Attack Complex, which leads to the </a:t>
            </a:r>
            <a:r>
              <a:rPr lang="en-US" sz="2500" dirty="0" err="1" smtClean="0"/>
              <a:t>lysing</a:t>
            </a:r>
            <a:r>
              <a:rPr lang="en-US" sz="2500" dirty="0" smtClean="0"/>
              <a:t> of the invading bacteria.</a:t>
            </a:r>
            <a:endParaRPr lang="en-US" sz="2500" dirty="0" smtClean="0"/>
          </a:p>
        </p:txBody>
      </p:sp>
      <p:pic>
        <p:nvPicPr>
          <p:cNvPr id="29698" name="Picture 2" descr="Image result for complement system"/>
          <p:cNvPicPr>
            <a:picLocks noGrp="1" noChangeAspect="1" noChangeArrowheads="1"/>
          </p:cNvPicPr>
          <p:nvPr>
            <p:ph sz="half" idx="2"/>
          </p:nvPr>
        </p:nvPicPr>
        <p:blipFill>
          <a:blip r:embed="rId2" cstate="print"/>
          <a:srcRect/>
          <a:stretch>
            <a:fillRect/>
          </a:stretch>
        </p:blipFill>
        <p:spPr bwMode="auto">
          <a:xfrm>
            <a:off x="5640052" y="1195161"/>
            <a:ext cx="3427748" cy="4748439"/>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Adaptive Immune Response</a:t>
            </a:r>
            <a:endParaRPr lang="en-US" dirty="0"/>
          </a:p>
        </p:txBody>
      </p:sp>
      <p:sp>
        <p:nvSpPr>
          <p:cNvPr id="3" name="Content Placeholder 2"/>
          <p:cNvSpPr>
            <a:spLocks noGrp="1"/>
          </p:cNvSpPr>
          <p:nvPr>
            <p:ph sz="half" idx="1"/>
          </p:nvPr>
        </p:nvSpPr>
        <p:spPr>
          <a:xfrm>
            <a:off x="-152400" y="838200"/>
            <a:ext cx="6019800" cy="5638799"/>
          </a:xfrm>
        </p:spPr>
        <p:txBody>
          <a:bodyPr>
            <a:noAutofit/>
          </a:bodyPr>
          <a:lstStyle/>
          <a:p>
            <a:r>
              <a:rPr lang="en-US" sz="2500" dirty="0" smtClean="0"/>
              <a:t>The adaptive immune response to   </a:t>
            </a:r>
            <a:r>
              <a:rPr lang="en-US" sz="2500" i="1" dirty="0" smtClean="0"/>
              <a:t>R. </a:t>
            </a:r>
            <a:r>
              <a:rPr lang="en-US" sz="2500" i="1" dirty="0" err="1" smtClean="0"/>
              <a:t>rickettsii</a:t>
            </a:r>
            <a:r>
              <a:rPr lang="en-US" sz="2500" dirty="0" smtClean="0"/>
              <a:t> </a:t>
            </a:r>
            <a:r>
              <a:rPr lang="en-US" sz="2500" dirty="0" smtClean="0"/>
              <a:t>consists of an antibody-mediated (</a:t>
            </a:r>
            <a:r>
              <a:rPr lang="en-US" sz="2500" dirty="0" err="1" smtClean="0"/>
              <a:t>humoral</a:t>
            </a:r>
            <a:r>
              <a:rPr lang="en-US" sz="2500" dirty="0" smtClean="0"/>
              <a:t>) response. In this type of response, T helper cells activate B cells, which then produce antibodies.</a:t>
            </a:r>
            <a:endParaRPr lang="en-US" sz="2500" dirty="0" smtClean="0"/>
          </a:p>
          <a:p>
            <a:r>
              <a:rPr lang="en-US" sz="2500" dirty="0" smtClean="0"/>
              <a:t>The </a:t>
            </a:r>
            <a:r>
              <a:rPr lang="en-US" sz="2500" dirty="0" err="1" smtClean="0"/>
              <a:t>humoral</a:t>
            </a:r>
            <a:r>
              <a:rPr lang="en-US" sz="2500" dirty="0" smtClean="0"/>
              <a:t> response to </a:t>
            </a:r>
            <a:r>
              <a:rPr lang="en-US" sz="2500" i="1" dirty="0" smtClean="0"/>
              <a:t>R. </a:t>
            </a:r>
            <a:r>
              <a:rPr lang="en-US" sz="2500" i="1" dirty="0" err="1" smtClean="0"/>
              <a:t>rickettsii</a:t>
            </a:r>
            <a:r>
              <a:rPr lang="en-US" sz="2500" dirty="0" smtClean="0"/>
              <a:t> </a:t>
            </a:r>
            <a:r>
              <a:rPr lang="en-US" sz="2500" dirty="0" smtClean="0"/>
              <a:t>results in the production of </a:t>
            </a:r>
            <a:r>
              <a:rPr lang="en-US" sz="2500" dirty="0" err="1" smtClean="0"/>
              <a:t>IgM</a:t>
            </a:r>
            <a:r>
              <a:rPr lang="en-US" sz="2500" dirty="0" smtClean="0"/>
              <a:t>, </a:t>
            </a:r>
            <a:r>
              <a:rPr lang="en-US" sz="2500" dirty="0" err="1" smtClean="0"/>
              <a:t>IgG</a:t>
            </a:r>
            <a:r>
              <a:rPr lang="en-US" sz="2500" dirty="0" smtClean="0"/>
              <a:t>, </a:t>
            </a:r>
            <a:r>
              <a:rPr lang="en-US" sz="2500" dirty="0" err="1" smtClean="0"/>
              <a:t>IgA</a:t>
            </a:r>
            <a:r>
              <a:rPr lang="en-US" sz="2500" dirty="0" smtClean="0"/>
              <a:t>, and </a:t>
            </a:r>
            <a:r>
              <a:rPr lang="en-US" sz="2500" dirty="0" err="1" smtClean="0"/>
              <a:t>IgG</a:t>
            </a:r>
            <a:r>
              <a:rPr lang="en-US" sz="2500" dirty="0" smtClean="0"/>
              <a:t> antibodies. These antibodies bind to various structures on the surface of </a:t>
            </a:r>
            <a:r>
              <a:rPr lang="en-US" sz="2500" i="1" dirty="0" smtClean="0"/>
              <a:t>R. </a:t>
            </a:r>
            <a:r>
              <a:rPr lang="en-US" sz="2500" i="1" dirty="0" err="1" smtClean="0"/>
              <a:t>rickettsii</a:t>
            </a:r>
            <a:r>
              <a:rPr lang="en-US" sz="2500" dirty="0" smtClean="0"/>
              <a:t> (e.g. </a:t>
            </a:r>
            <a:r>
              <a:rPr lang="en-US" sz="2500" dirty="0" err="1" smtClean="0"/>
              <a:t>OmpA</a:t>
            </a:r>
            <a:r>
              <a:rPr lang="en-US" sz="2500" dirty="0" smtClean="0"/>
              <a:t> and </a:t>
            </a:r>
            <a:r>
              <a:rPr lang="en-US" sz="2500" dirty="0" err="1" smtClean="0"/>
              <a:t>OmpB</a:t>
            </a:r>
            <a:r>
              <a:rPr lang="en-US" sz="2500" dirty="0" smtClean="0"/>
              <a:t> proteins).</a:t>
            </a:r>
          </a:p>
          <a:p>
            <a:r>
              <a:rPr lang="en-US" sz="2500" dirty="0" smtClean="0"/>
              <a:t>T helper cells also activate macrophages to initiate the </a:t>
            </a:r>
            <a:r>
              <a:rPr lang="en-US" sz="2500" dirty="0" err="1" smtClean="0"/>
              <a:t>cytotoxic</a:t>
            </a:r>
            <a:r>
              <a:rPr lang="en-US" sz="2500" dirty="0" smtClean="0"/>
              <a:t> destruction of invaded host cells.</a:t>
            </a:r>
            <a:endParaRPr lang="en-US" sz="2500" dirty="0"/>
          </a:p>
        </p:txBody>
      </p:sp>
      <p:pic>
        <p:nvPicPr>
          <p:cNvPr id="28674" name="Picture 2" descr="Image result for antibodies"/>
          <p:cNvPicPr>
            <a:picLocks noGrp="1" noChangeAspect="1" noChangeArrowheads="1"/>
          </p:cNvPicPr>
          <p:nvPr>
            <p:ph sz="half" idx="2"/>
          </p:nvPr>
        </p:nvPicPr>
        <p:blipFill>
          <a:blip r:embed="rId3" cstate="print"/>
          <a:srcRect/>
          <a:stretch>
            <a:fillRect/>
          </a:stretch>
        </p:blipFill>
        <p:spPr bwMode="auto">
          <a:xfrm rot="16200000">
            <a:off x="5405914" y="2205514"/>
            <a:ext cx="4078288" cy="324548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971800"/>
            <a:ext cx="8534400" cy="1143000"/>
          </a:xfrm>
        </p:spPr>
        <p:txBody>
          <a:bodyPr>
            <a:noAutofit/>
          </a:bodyPr>
          <a:lstStyle/>
          <a:p>
            <a:pPr algn="ctr"/>
            <a:r>
              <a:rPr lang="en-US" sz="7500" b="1" dirty="0" smtClean="0"/>
              <a:t>What </a:t>
            </a:r>
            <a:r>
              <a:rPr lang="en-US" sz="7500" b="1" dirty="0" smtClean="0"/>
              <a:t>damage ensues from the host immune response?</a:t>
            </a:r>
            <a:endParaRPr lang="en-US" sz="75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noAutofit/>
          </a:bodyPr>
          <a:lstStyle/>
          <a:p>
            <a:r>
              <a:rPr lang="en-US" dirty="0" smtClean="0"/>
              <a:t>Damage Due to Immune Response</a:t>
            </a:r>
            <a:endParaRPr lang="en-US" dirty="0"/>
          </a:p>
        </p:txBody>
      </p:sp>
      <p:sp>
        <p:nvSpPr>
          <p:cNvPr id="3" name="Content Placeholder 2"/>
          <p:cNvSpPr>
            <a:spLocks noGrp="1"/>
          </p:cNvSpPr>
          <p:nvPr>
            <p:ph sz="half" idx="1"/>
          </p:nvPr>
        </p:nvSpPr>
        <p:spPr>
          <a:xfrm>
            <a:off x="0" y="533400"/>
            <a:ext cx="9144000" cy="6553200"/>
          </a:xfrm>
        </p:spPr>
        <p:txBody>
          <a:bodyPr>
            <a:noAutofit/>
          </a:bodyPr>
          <a:lstStyle/>
          <a:p>
            <a:r>
              <a:rPr lang="en-US" sz="2500" i="1" dirty="0" smtClean="0"/>
              <a:t>R. </a:t>
            </a:r>
            <a:r>
              <a:rPr lang="en-US" sz="2500" i="1" dirty="0" err="1" smtClean="0"/>
              <a:t>rickettsii</a:t>
            </a:r>
            <a:r>
              <a:rPr lang="en-US" sz="2500" dirty="0" smtClean="0"/>
              <a:t> infections trigger the release of numerous cytokines.  Certain cytokines such as </a:t>
            </a:r>
            <a:r>
              <a:rPr lang="en-US" sz="2500" dirty="0" err="1" smtClean="0"/>
              <a:t>Tumour</a:t>
            </a:r>
            <a:r>
              <a:rPr lang="en-US" sz="2500" dirty="0" smtClean="0"/>
              <a:t> Necrosis Factor-</a:t>
            </a:r>
            <a:r>
              <a:rPr lang="el-GR" sz="2500" dirty="0" smtClean="0"/>
              <a:t>α</a:t>
            </a:r>
            <a:r>
              <a:rPr lang="en-US" sz="2500" dirty="0" smtClean="0"/>
              <a:t> (TNF-</a:t>
            </a:r>
            <a:r>
              <a:rPr lang="el-GR" sz="2500" dirty="0" smtClean="0"/>
              <a:t>α</a:t>
            </a:r>
            <a:r>
              <a:rPr lang="en-US" sz="2500" dirty="0" smtClean="0"/>
              <a:t>) and </a:t>
            </a:r>
            <a:r>
              <a:rPr lang="en-US" sz="2500" dirty="0" err="1" smtClean="0"/>
              <a:t>Interfuron</a:t>
            </a:r>
            <a:r>
              <a:rPr lang="en-US" sz="2500" dirty="0" smtClean="0"/>
              <a:t>-</a:t>
            </a:r>
            <a:r>
              <a:rPr lang="el-GR" sz="2500" dirty="0" smtClean="0"/>
              <a:t>γ</a:t>
            </a:r>
            <a:r>
              <a:rPr lang="en-US" sz="2500" dirty="0" smtClean="0"/>
              <a:t> (INF-</a:t>
            </a:r>
            <a:r>
              <a:rPr lang="el-GR" sz="2500" dirty="0" smtClean="0"/>
              <a:t>γ</a:t>
            </a:r>
            <a:r>
              <a:rPr lang="en-US" sz="2500" dirty="0" smtClean="0"/>
              <a:t>) trigger the recruitment and activation of various cells involved in the inflammatory response. </a:t>
            </a:r>
          </a:p>
          <a:p>
            <a:r>
              <a:rPr lang="en-US" sz="2500" dirty="0" smtClean="0"/>
              <a:t>TNF-</a:t>
            </a:r>
            <a:r>
              <a:rPr lang="el-GR" sz="2500" dirty="0" smtClean="0"/>
              <a:t>α</a:t>
            </a:r>
            <a:r>
              <a:rPr lang="en-US" sz="2500" dirty="0" smtClean="0"/>
              <a:t> and INF-</a:t>
            </a:r>
            <a:r>
              <a:rPr lang="el-GR" sz="2500" dirty="0" smtClean="0"/>
              <a:t>γ</a:t>
            </a:r>
            <a:r>
              <a:rPr lang="en-US" sz="2500" dirty="0" smtClean="0"/>
              <a:t> cause certain immune cells to produce and release reactive oxygen species (ROS).  ROS (e.g. superoxide anions, hydrogen peroxide, and hydroxyl radical products) not only damage bacterial cells, but can also cause damage to the hosts cells.  This can result in the leakage of blood vessels, leading to </a:t>
            </a:r>
            <a:r>
              <a:rPr lang="en-US" sz="2500" dirty="0" err="1" smtClean="0"/>
              <a:t>hypovolemia</a:t>
            </a:r>
            <a:r>
              <a:rPr lang="en-US" sz="2500" dirty="0" smtClean="0"/>
              <a:t> (decreased blood volume) and edema (fluid buildup in the tissues).</a:t>
            </a:r>
          </a:p>
          <a:p>
            <a:r>
              <a:rPr lang="en-US" sz="2500" dirty="0" smtClean="0"/>
              <a:t>TNF-</a:t>
            </a:r>
            <a:r>
              <a:rPr lang="el-GR" sz="2500" dirty="0" smtClean="0"/>
              <a:t>α</a:t>
            </a:r>
            <a:r>
              <a:rPr lang="en-US" sz="2500" dirty="0" smtClean="0"/>
              <a:t>, as well as histamines produce by Mast cells also increases vascular permeability, contributing to </a:t>
            </a:r>
            <a:r>
              <a:rPr lang="en-US" sz="2500" dirty="0" err="1" smtClean="0"/>
              <a:t>hypovolemia</a:t>
            </a:r>
            <a:r>
              <a:rPr lang="en-US" sz="2500" dirty="0" smtClean="0"/>
              <a:t> and edema.</a:t>
            </a:r>
            <a:endParaRPr lang="en-US" sz="25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a:bodyPr>
          <a:lstStyle/>
          <a:p>
            <a:r>
              <a:rPr lang="en-US" dirty="0" smtClean="0"/>
              <a:t>Damage Due to Immune Response </a:t>
            </a:r>
            <a:r>
              <a:rPr lang="en-US" dirty="0" smtClean="0"/>
              <a:t>(continued)</a:t>
            </a:r>
            <a:endParaRPr lang="en-US" dirty="0"/>
          </a:p>
        </p:txBody>
      </p:sp>
      <p:sp>
        <p:nvSpPr>
          <p:cNvPr id="3" name="Content Placeholder 2"/>
          <p:cNvSpPr>
            <a:spLocks noGrp="1"/>
          </p:cNvSpPr>
          <p:nvPr>
            <p:ph sz="half" idx="1"/>
          </p:nvPr>
        </p:nvSpPr>
        <p:spPr>
          <a:xfrm>
            <a:off x="0" y="1600200"/>
            <a:ext cx="9144000" cy="5257800"/>
          </a:xfrm>
        </p:spPr>
        <p:txBody>
          <a:bodyPr>
            <a:normAutofit/>
          </a:bodyPr>
          <a:lstStyle/>
          <a:p>
            <a:r>
              <a:rPr lang="en-US" dirty="0" smtClean="0"/>
              <a:t>The inflammatory response to damage caused by </a:t>
            </a:r>
            <a:r>
              <a:rPr lang="en-US" i="1" dirty="0" smtClean="0"/>
              <a:t>R. </a:t>
            </a:r>
            <a:r>
              <a:rPr lang="en-US" i="1" dirty="0" err="1" smtClean="0"/>
              <a:t>rickettsii</a:t>
            </a:r>
            <a:r>
              <a:rPr lang="en-US" dirty="0" smtClean="0"/>
              <a:t> </a:t>
            </a:r>
            <a:r>
              <a:rPr lang="en-US" dirty="0" smtClean="0"/>
              <a:t>also triggers coagulation.  Since </a:t>
            </a:r>
            <a:r>
              <a:rPr lang="en-US" i="1" dirty="0" smtClean="0"/>
              <a:t>R. </a:t>
            </a:r>
            <a:r>
              <a:rPr lang="en-US" i="1" dirty="0" err="1" smtClean="0"/>
              <a:t>rickettsii</a:t>
            </a:r>
            <a:r>
              <a:rPr lang="en-US" dirty="0" smtClean="0"/>
              <a:t> infections are systemic, thrombi (clots) form throughout the body. This can lead to obstruction of blood vessels, which in addition to </a:t>
            </a:r>
            <a:r>
              <a:rPr lang="en-US" dirty="0" err="1" smtClean="0"/>
              <a:t>hypovolemia</a:t>
            </a:r>
            <a:r>
              <a:rPr lang="en-US" dirty="0" smtClean="0"/>
              <a:t>, can cause a severe decrease in organ perfusion.</a:t>
            </a:r>
          </a:p>
          <a:p>
            <a:r>
              <a:rPr lang="en-US" dirty="0" smtClean="0"/>
              <a:t>Systemic clotting also lead to a depletion of clotting factors, which may result in hemorrhaging.  This condition is known as Disseminating Intravascular Coagulation (DIC).</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12052</TotalTime>
  <Words>876</Words>
  <Application>Microsoft Office PowerPoint</Application>
  <PresentationFormat>On-screen Show (4:3)</PresentationFormat>
  <Paragraphs>59</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Apex</vt:lpstr>
      <vt:lpstr>Pathology 417 – Case 3:   The Immune Response</vt:lpstr>
      <vt:lpstr>The Case</vt:lpstr>
      <vt:lpstr>Rickettsia rickettsii</vt:lpstr>
      <vt:lpstr>Elements of the Immune response Involved in a  Rickettsia rickettsii infection</vt:lpstr>
      <vt:lpstr>Innate Immune Response</vt:lpstr>
      <vt:lpstr>Adaptive Immune Response</vt:lpstr>
      <vt:lpstr>What damage ensues from the host immune response?</vt:lpstr>
      <vt:lpstr>Damage Due to Immune Response</vt:lpstr>
      <vt:lpstr>Damage Due to Immune Response (continued)</vt:lpstr>
      <vt:lpstr>Evasion of the Immune Response by Rickettsia rickettsii</vt:lpstr>
      <vt:lpstr>Evasion of the Immune Response</vt:lpstr>
      <vt:lpstr>Evasion of the Immune Respones (Continued)</vt:lpstr>
      <vt:lpstr>The Outcome of Rickettsia rickettsii Infections</vt:lpstr>
      <vt:lpstr>Outcome</vt:lpstr>
      <vt:lpstr>Treatment</vt:lpstr>
      <vt:lpstr>Immunity</vt:lpstr>
      <vt:lpstr>Acknowledgement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Pathology 407:   A Case Presentation</dc:title>
  <dc:creator>Betty</dc:creator>
  <cp:lastModifiedBy>Betty</cp:lastModifiedBy>
  <cp:revision>372</cp:revision>
  <dcterms:created xsi:type="dcterms:W3CDTF">2017-01-18T05:11:35Z</dcterms:created>
  <dcterms:modified xsi:type="dcterms:W3CDTF">2017-11-14T16:03:34Z</dcterms:modified>
</cp:coreProperties>
</file>