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3" r:id="rId3"/>
    <p:sldId id="261" r:id="rId4"/>
    <p:sldId id="264" r:id="rId5"/>
    <p:sldId id="265" r:id="rId6"/>
    <p:sldId id="266" r:id="rId7"/>
    <p:sldId id="268" r:id="rId8"/>
    <p:sldId id="269" r:id="rId9"/>
    <p:sldId id="270" r:id="rId10"/>
    <p:sldId id="267" r:id="rId11"/>
    <p:sldId id="259" r:id="rId12"/>
    <p:sldId id="260" r:id="rId13"/>
    <p:sldId id="271" r:id="rId14"/>
    <p:sldId id="262" r:id="rId15"/>
    <p:sldId id="272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60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03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20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73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78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14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230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71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06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63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46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10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6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41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7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55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10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69EC-E981-4F5C-9437-7389B34D5161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05D9-E1FD-4574-A67B-78A2A1502C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72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O3fGNI62Cb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ltrasound#/media/File:Big-eared-townsend-fledermaus.jpg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hyperlink" Target="https://en.wikipedia.org/wiki/Baleen_whale#/media/File:Humpback_stellwagen_edi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Ultrasound#/media/File:CRL_Crown_rump_lengh_12_weeks_ecografia_Dr._Wolfgang_Moroder.jpg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acousticstoday.org/how-does-wind-turbine-noise-affect-people-alec-n-salt-and-jeffrey-t-lichtenhan/" TargetMode="Externa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Divje_Babe_Flu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Hook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en.wikipedia.org/wiki/Pierre-Simon_Lapla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news/science-environment-13573631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803405"/>
            <a:ext cx="10744200" cy="1825096"/>
          </a:xfrm>
        </p:spPr>
        <p:txBody>
          <a:bodyPr/>
          <a:lstStyle/>
          <a:p>
            <a:r>
              <a:rPr lang="en-US" dirty="0" err="1" smtClean="0"/>
              <a:t>PH</a:t>
            </a:r>
            <a:r>
              <a:rPr lang="en-US" dirty="0" err="1" smtClean="0">
                <a:latin typeface="+mn-lt"/>
              </a:rPr>
              <a:t>ysics</a:t>
            </a:r>
            <a:r>
              <a:rPr lang="en-US" dirty="0" smtClean="0"/>
              <a:t> of music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1: The Nature of Sound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53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Scientific experiments in instrument making</a:t>
            </a:r>
            <a:br>
              <a:rPr lang="en-US" sz="2800" dirty="0" smtClean="0"/>
            </a:br>
            <a:r>
              <a:rPr lang="en-US" sz="1800" dirty="0" smtClean="0"/>
              <a:t>the nineteenth century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94560"/>
            <a:ext cx="4330700" cy="402412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Wind instruments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Antoine-Joseph "</a:t>
            </a:r>
            <a:r>
              <a:rPr lang="en-US" dirty="0" err="1">
                <a:latin typeface="Calibri" panose="020F0502020204030204" pitchFamily="34" charset="0"/>
              </a:rPr>
              <a:t>Adolphe</a:t>
            </a:r>
            <a:r>
              <a:rPr lang="en-US" dirty="0">
                <a:latin typeface="Calibri" panose="020F0502020204030204" pitchFamily="34" charset="0"/>
              </a:rPr>
              <a:t>" </a:t>
            </a:r>
            <a:r>
              <a:rPr lang="en-US" dirty="0" smtClean="0">
                <a:latin typeface="Calibri" panose="020F0502020204030204" pitchFamily="34" charset="0"/>
              </a:rPr>
              <a:t>Sax (1814-1894)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Experimental lutherie</a:t>
            </a:r>
            <a:r>
              <a:rPr lang="en-CA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CA" dirty="0">
                <a:latin typeface="Calibri" panose="020F0502020204030204" pitchFamily="34" charset="0"/>
              </a:rPr>
              <a:t>François </a:t>
            </a:r>
            <a:r>
              <a:rPr lang="en-CA" dirty="0" err="1" smtClean="0">
                <a:latin typeface="Calibri" panose="020F0502020204030204" pitchFamily="34" charset="0"/>
              </a:rPr>
              <a:t>Chanot</a:t>
            </a:r>
            <a:r>
              <a:rPr lang="en-CA" dirty="0" smtClean="0">
                <a:latin typeface="Calibri" panose="020F0502020204030204" pitchFamily="34" charset="0"/>
              </a:rPr>
              <a:t> </a:t>
            </a:r>
            <a:r>
              <a:rPr lang="en-CA" sz="1200" dirty="0" smtClean="0">
                <a:latin typeface="Calibri" panose="020F0502020204030204" pitchFamily="34" charset="0"/>
              </a:rPr>
              <a:t>http</a:t>
            </a:r>
            <a:r>
              <a:rPr lang="en-CA" sz="1200" dirty="0">
                <a:latin typeface="Calibri" panose="020F0502020204030204" pitchFamily="34" charset="0"/>
              </a:rPr>
              <a:t>://www.corilon.com/shop/en/info/chanot-paris-london.html</a:t>
            </a:r>
            <a:endParaRPr lang="en-US" sz="1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5" t="47150" r="28551"/>
          <a:stretch/>
        </p:blipFill>
        <p:spPr>
          <a:xfrm>
            <a:off x="9406748" y="2057401"/>
            <a:ext cx="1833888" cy="473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1546" r="14348" b="1063"/>
          <a:stretch/>
        </p:blipFill>
        <p:spPr>
          <a:xfrm>
            <a:off x="6692900" y="2057401"/>
            <a:ext cx="2347110" cy="4731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6545" y="5522576"/>
            <a:ext cx="4149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Some successful (e.g. saxophone family);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some not (e.g. </a:t>
            </a:r>
            <a:r>
              <a:rPr lang="en-US" dirty="0" err="1" smtClean="0">
                <a:latin typeface="Calibri" panose="020F0502020204030204" pitchFamily="34" charset="0"/>
              </a:rPr>
              <a:t>Chanot’s</a:t>
            </a:r>
            <a:r>
              <a:rPr lang="en-US" dirty="0" smtClean="0">
                <a:latin typeface="Calibri" panose="020F0502020204030204" pitchFamily="34" charset="0"/>
              </a:rPr>
              <a:t> guitar-violin)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Gini Museum, Leipzig, CEW photos</a:t>
            </a:r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5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sound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Thomas Huber’s visualization of (ultra-)sound</a:t>
            </a:r>
          </a:p>
          <a:p>
            <a:endParaRPr lang="en-CA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0105" t="23666" r="18750" b="39834"/>
          <a:stretch/>
        </p:blipFill>
        <p:spPr>
          <a:xfrm>
            <a:off x="1981200" y="3437385"/>
            <a:ext cx="7454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sound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2300"/>
            <a:ext cx="10820400" cy="43263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Spectrograms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" t="1166" r="32084" b="56167"/>
          <a:stretch/>
        </p:blipFill>
        <p:spPr>
          <a:xfrm>
            <a:off x="825500" y="2598153"/>
            <a:ext cx="82550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096" y="6218684"/>
            <a:ext cx="810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Download Spectrum Lab from http</a:t>
            </a:r>
            <a:r>
              <a:rPr lang="en-CA" dirty="0"/>
              <a:t>://</a:t>
            </a:r>
            <a:r>
              <a:rPr lang="en-CA" dirty="0" smtClean="0"/>
              <a:t>www.qsl.net/dl4yhf/spectra1.html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309100" y="4279900"/>
            <a:ext cx="18923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283700" y="4495800"/>
            <a:ext cx="0" cy="13535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37871" y="4495800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(Hz)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9412774" y="5480021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902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sounds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Les </a:t>
            </a:r>
            <a:r>
              <a:rPr lang="en-US" dirty="0" err="1" smtClean="0">
                <a:latin typeface="Calibri" panose="020F0502020204030204" pitchFamily="34" charset="0"/>
              </a:rPr>
              <a:t>deux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solitudes: </a:t>
            </a:r>
            <a:r>
              <a:rPr lang="en-US" dirty="0" smtClean="0">
                <a:latin typeface="Calibri" panose="020F0502020204030204" pitchFamily="34" charset="0"/>
              </a:rPr>
              <a:t>physicists and musicians don’t talk the same language(!)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Subjective vs. objective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But: sensory experience is what music is all about, so physicists cannot ignore it</a:t>
            </a:r>
            <a:endParaRPr lang="en-CA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50876"/>
              </p:ext>
            </p:extLst>
          </p:nvPr>
        </p:nvGraphicFramePr>
        <p:xfrm>
          <a:off x="1384300" y="384386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Subjective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Pitch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(Hz)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Loudness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Intensity (W/m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Waveform (spectral shape)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95600" y="4394200"/>
            <a:ext cx="2451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600" y="4749800"/>
            <a:ext cx="2451100" cy="36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895600" y="4394200"/>
            <a:ext cx="245110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4394200"/>
            <a:ext cx="2451100" cy="355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95600" y="4748106"/>
            <a:ext cx="2451100" cy="36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5600" y="4381499"/>
            <a:ext cx="2451100" cy="73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95600" y="4394200"/>
            <a:ext cx="2451100" cy="35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4756150"/>
            <a:ext cx="2451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95600" y="5118100"/>
            <a:ext cx="2451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5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13346"/>
            <a:ext cx="8610600" cy="1681213"/>
          </a:xfrm>
        </p:spPr>
        <p:txBody>
          <a:bodyPr>
            <a:normAutofit/>
          </a:bodyPr>
          <a:lstStyle/>
          <a:p>
            <a:r>
              <a:rPr lang="en-US" dirty="0" smtClean="0"/>
              <a:t>Soundscape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2" y="2194559"/>
            <a:ext cx="7575884" cy="40241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Consider </a:t>
            </a:r>
            <a:r>
              <a:rPr lang="en-US" dirty="0">
                <a:latin typeface="Calibri" panose="020F0502020204030204" pitchFamily="34" charset="0"/>
              </a:rPr>
              <a:t>the types of sound pre-mechanization: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Continuous </a:t>
            </a:r>
            <a:r>
              <a:rPr lang="en-US" dirty="0">
                <a:latin typeface="Calibri" panose="020F0502020204030204" pitchFamily="34" charset="0"/>
              </a:rPr>
              <a:t>“noise” (word used in the physics sense or broad frequency spectrum): wind, water.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Impulsive </a:t>
            </a:r>
            <a:r>
              <a:rPr lang="en-US" dirty="0">
                <a:latin typeface="Calibri" panose="020F0502020204030204" pitchFamily="34" charset="0"/>
              </a:rPr>
              <a:t>sounds (short duration, broad frequency spectrum): snapping twig denoting a stalking predator (or a guy with a nail gun).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Sounds </a:t>
            </a:r>
            <a:r>
              <a:rPr lang="en-US" dirty="0">
                <a:latin typeface="Calibri" panose="020F0502020204030204" pitchFamily="34" charset="0"/>
              </a:rPr>
              <a:t>with well-defined frequencies: animal calls, human voices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https://en.wikipedia.org/wiki/Soundscape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Check out links to R. Murray Shafer and the SFU soundscape folk - Barry </a:t>
            </a:r>
            <a:r>
              <a:rPr lang="en-US" dirty="0" err="1" smtClean="0">
                <a:latin typeface="Calibri" panose="020F0502020204030204" pitchFamily="34" charset="0"/>
              </a:rPr>
              <a:t>Truax</a:t>
            </a:r>
            <a:r>
              <a:rPr lang="en-US" dirty="0" smtClean="0">
                <a:latin typeface="Calibri" panose="020F0502020204030204" pitchFamily="34" charset="0"/>
              </a:rPr>
              <a:t> and Hildegard Westerkamp.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684" y="2595612"/>
            <a:ext cx="3514011" cy="25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5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11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Inaudible sound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44" y="2708424"/>
            <a:ext cx="4108450" cy="3835399"/>
          </a:xfrm>
        </p:spPr>
        <p:txBody>
          <a:bodyPr>
            <a:normAutofit/>
          </a:bodyPr>
          <a:lstStyle/>
          <a:p>
            <a:r>
              <a:rPr lang="en-US" dirty="0" smtClean="0"/>
              <a:t>Sound </a:t>
            </a:r>
            <a:r>
              <a:rPr lang="en-US" dirty="0"/>
              <a:t>with frequencies less than 20 Hz (wavelengths in air more than 17 m) is called infrasound</a:t>
            </a:r>
            <a:endParaRPr lang="en-CA" dirty="0"/>
          </a:p>
          <a:p>
            <a:r>
              <a:rPr lang="en-US" dirty="0"/>
              <a:t>Sound with frequencies greater than 20 kHz (wavelengths in air less than 17 mm) is called ultrasound</a:t>
            </a:r>
            <a:endParaRPr lang="en-CA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743" y="2708424"/>
            <a:ext cx="2499357" cy="1420089"/>
          </a:xfrm>
          <a:prstGeom prst="rect">
            <a:avLst/>
          </a:prstGeom>
        </p:spPr>
      </p:pic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3229" t="18833" r="1458" b="26500"/>
          <a:stretch/>
        </p:blipFill>
        <p:spPr>
          <a:xfrm>
            <a:off x="5157071" y="2708424"/>
            <a:ext cx="3961529" cy="1420089"/>
          </a:xfrm>
          <a:prstGeom prst="rect">
            <a:avLst/>
          </a:prstGeom>
        </p:spPr>
      </p:pic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071" y="4455124"/>
            <a:ext cx="1916829" cy="1442438"/>
          </a:xfrm>
          <a:prstGeom prst="rect">
            <a:avLst/>
          </a:prstGeom>
        </p:spPr>
      </p:pic>
      <p:pic>
        <p:nvPicPr>
          <p:cNvPr id="15" name="Picture 1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7577" y="4455124"/>
            <a:ext cx="2373291" cy="14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and Making sounds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2626"/>
            <a:ext cx="6563139" cy="3926059"/>
          </a:xfrm>
        </p:spPr>
        <p:txBody>
          <a:bodyPr>
            <a:normAutofit/>
          </a:bodyPr>
          <a:lstStyle/>
          <a:p>
            <a:r>
              <a:rPr lang="en-US" dirty="0" smtClean="0"/>
              <a:t>Nature full of sound, which contains valuable information for survival</a:t>
            </a:r>
          </a:p>
          <a:p>
            <a:r>
              <a:rPr lang="en-US" dirty="0" smtClean="0"/>
              <a:t>Feeling vibrations and hearing sound became distinct abilities about half a billion years ago: hair cells</a:t>
            </a:r>
          </a:p>
          <a:p>
            <a:r>
              <a:rPr lang="en-US" dirty="0" smtClean="0"/>
              <a:t>Hearing airborne sound became important when we crawled out of the ocean 400M years ago: eardrums and cochleae</a:t>
            </a:r>
          </a:p>
          <a:p>
            <a:r>
              <a:rPr lang="en-US" dirty="0" smtClean="0"/>
              <a:t>Ability to make sounds important for </a:t>
            </a:r>
            <a:r>
              <a:rPr lang="en-US" dirty="0" err="1" smtClean="0"/>
              <a:t>signalling</a:t>
            </a:r>
            <a:r>
              <a:rPr lang="en-US" dirty="0" smtClean="0"/>
              <a:t>; sound is much easier to make than light.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494" y="2964690"/>
            <a:ext cx="4575449" cy="2571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2438" y="5536647"/>
            <a:ext cx="47195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Fossil sheds light on evolution of birdsong</a:t>
            </a:r>
          </a:p>
          <a:p>
            <a:r>
              <a:rPr lang="en-US" sz="1200" dirty="0" smtClean="0"/>
              <a:t>BBC News 2016.10.12</a:t>
            </a:r>
            <a:endParaRPr lang="en-CA" sz="1200" dirty="0" smtClean="0"/>
          </a:p>
          <a:p>
            <a:r>
              <a:rPr lang="en-CA" sz="1200" dirty="0" smtClean="0"/>
              <a:t>http</a:t>
            </a:r>
            <a:r>
              <a:rPr lang="en-CA" sz="1200" dirty="0"/>
              <a:t>://www.bbc.com/news/science-environment-37618314</a:t>
            </a:r>
          </a:p>
        </p:txBody>
      </p:sp>
    </p:spTree>
    <p:extLst>
      <p:ext uri="{BB962C8B-B14F-4D97-AF65-F5344CB8AC3E}">
        <p14:creationId xmlns:p14="http://schemas.microsoft.com/office/powerpoint/2010/main" val="96770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Sonic Environment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Our </a:t>
            </a:r>
            <a:r>
              <a:rPr lang="en-US" dirty="0"/>
              <a:t>ears have evolved to analyze our sonic environment, which is now obviously very different from that experienced by our forebears prior to the industrial </a:t>
            </a:r>
            <a:r>
              <a:rPr lang="en-US" dirty="0" smtClean="0"/>
              <a:t>revolution.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can we glean from analyzing a sound?</a:t>
            </a:r>
          </a:p>
          <a:p>
            <a:endParaRPr lang="en-US" dirty="0"/>
          </a:p>
          <a:p>
            <a:r>
              <a:rPr lang="en-US" dirty="0" smtClean="0"/>
              <a:t>Nature </a:t>
            </a:r>
            <a:r>
              <a:rPr lang="en-US" dirty="0"/>
              <a:t>of </a:t>
            </a:r>
            <a:r>
              <a:rPr lang="en-US" dirty="0" smtClean="0"/>
              <a:t>source (Human</a:t>
            </a:r>
            <a:r>
              <a:rPr lang="en-US" dirty="0"/>
              <a:t>, animal, atmosphere, </a:t>
            </a:r>
            <a:r>
              <a:rPr lang="en-US" dirty="0" smtClean="0"/>
              <a:t>terrain): </a:t>
            </a:r>
            <a:r>
              <a:rPr lang="en-US" dirty="0"/>
              <a:t>temporal form, frequency spectrum</a:t>
            </a:r>
          </a:p>
          <a:p>
            <a:r>
              <a:rPr lang="en-US" dirty="0" smtClean="0"/>
              <a:t>Source </a:t>
            </a:r>
            <a:r>
              <a:rPr lang="en-US" dirty="0"/>
              <a:t>position: frequency spectrum, loudness</a:t>
            </a:r>
          </a:p>
          <a:p>
            <a:r>
              <a:rPr lang="en-US" dirty="0" smtClean="0"/>
              <a:t>Deeper meaning (friend or foe? threat or benign?): </a:t>
            </a:r>
            <a:r>
              <a:rPr lang="en-US" dirty="0"/>
              <a:t>temporal form, frequency spectrum, loudness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010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and music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535557" cy="4024125"/>
          </a:xfrm>
        </p:spPr>
        <p:txBody>
          <a:bodyPr/>
          <a:lstStyle/>
          <a:p>
            <a:r>
              <a:rPr lang="en-US" dirty="0" smtClean="0"/>
              <a:t>Our Neanderthal forebears made music at least 50,000 years ago</a:t>
            </a:r>
          </a:p>
          <a:p>
            <a:r>
              <a:rPr lang="en-US" dirty="0" smtClean="0"/>
              <a:t>Stephen </a:t>
            </a:r>
            <a:r>
              <a:rPr lang="en-US" dirty="0" err="1" smtClean="0"/>
              <a:t>Mithen</a:t>
            </a:r>
            <a:r>
              <a:rPr lang="en-US" dirty="0" smtClean="0"/>
              <a:t> in “The Singing Neanderthals” speculates that separation of speech and music marked the birth of fully modern humans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110330" y="5738570"/>
            <a:ext cx="320632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Bone flute, </a:t>
            </a:r>
            <a:r>
              <a:rPr lang="en-CA" sz="1400" dirty="0" err="1" smtClean="0"/>
              <a:t>Divje</a:t>
            </a:r>
            <a:r>
              <a:rPr lang="en-CA" sz="1400" dirty="0" smtClean="0"/>
              <a:t> </a:t>
            </a:r>
            <a:r>
              <a:rPr lang="en-CA" sz="1400" dirty="0" err="1"/>
              <a:t>Bave</a:t>
            </a:r>
            <a:r>
              <a:rPr lang="en-CA" sz="1400" dirty="0"/>
              <a:t>, Slovenia</a:t>
            </a:r>
          </a:p>
          <a:p>
            <a:r>
              <a:rPr lang="en-CA" sz="1050" dirty="0" smtClean="0">
                <a:hlinkClick r:id="rId2"/>
              </a:rPr>
              <a:t>https</a:t>
            </a:r>
            <a:r>
              <a:rPr lang="en-CA" sz="1050" dirty="0">
                <a:hlinkClick r:id="rId2"/>
              </a:rPr>
              <a:t>://</a:t>
            </a:r>
            <a:r>
              <a:rPr lang="en-CA" sz="1050" dirty="0" smtClean="0">
                <a:hlinkClick r:id="rId2"/>
              </a:rPr>
              <a:t>en.wikipedia.org/wiki/Divje_Babe_Flute</a:t>
            </a:r>
            <a:endParaRPr lang="en-CA" sz="105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273" y="2057400"/>
            <a:ext cx="2423491" cy="3635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357" y="2057400"/>
            <a:ext cx="2471323" cy="373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3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and mathematics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3" y="2125980"/>
            <a:ext cx="6904382" cy="2976107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2,500 years ago, it was apparent that harmony – the pleasant sounding together of two musical notes – had something to do with mathematics.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Pythagoras (et al.) noted harmony between strings with lengths in simple integer ratios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Qin string lengths are divided into simple fractions to play harmonics. </a:t>
            </a:r>
            <a:r>
              <a:rPr lang="en-US" dirty="0" err="1" smtClean="0">
                <a:latin typeface="Calibri" panose="020F0502020204030204" pitchFamily="34" charset="0"/>
              </a:rPr>
              <a:t>Qins</a:t>
            </a:r>
            <a:r>
              <a:rPr lang="en-US" dirty="0" smtClean="0">
                <a:latin typeface="Calibri" panose="020F0502020204030204" pitchFamily="34" charset="0"/>
              </a:rPr>
              <a:t> (a.k.a. </a:t>
            </a:r>
            <a:r>
              <a:rPr lang="en-US" dirty="0" err="1" smtClean="0">
                <a:latin typeface="Calibri" panose="020F0502020204030204" pitchFamily="34" charset="0"/>
              </a:rPr>
              <a:t>guqins</a:t>
            </a:r>
            <a:r>
              <a:rPr lang="en-US" dirty="0" smtClean="0">
                <a:latin typeface="Calibri" panose="020F0502020204030204" pitchFamily="34" charset="0"/>
              </a:rPr>
              <a:t> – “</a:t>
            </a:r>
            <a:r>
              <a:rPr lang="en-US" dirty="0" err="1" smtClean="0">
                <a:latin typeface="Calibri" panose="020F0502020204030204" pitchFamily="34" charset="0"/>
              </a:rPr>
              <a:t>gu</a:t>
            </a:r>
            <a:r>
              <a:rPr lang="en-US" dirty="0" smtClean="0">
                <a:latin typeface="Calibri" panose="020F0502020204030204" pitchFamily="34" charset="0"/>
              </a:rPr>
              <a:t>” means “ancient”) go back a few thousand years.</a:t>
            </a:r>
          </a:p>
          <a:p>
            <a:endParaRPr lang="en-CA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2142597"/>
            <a:ext cx="2889250" cy="3388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3850" y="5664687"/>
            <a:ext cx="3403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Raphael: School of Athens</a:t>
            </a:r>
          </a:p>
          <a:p>
            <a:r>
              <a:rPr lang="en-US" dirty="0" smtClean="0"/>
              <a:t>(Pythagoras teaching music)</a:t>
            </a:r>
          </a:p>
          <a:p>
            <a:r>
              <a:rPr lang="en-CA" sz="1200" dirty="0"/>
              <a:t>https://en.wikipedia.org/wiki/Pythagoras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9"/>
          <a:stretch/>
        </p:blipFill>
        <p:spPr>
          <a:xfrm>
            <a:off x="881361" y="4836720"/>
            <a:ext cx="5956761" cy="13132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974" y="6105425"/>
            <a:ext cx="666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A </a:t>
            </a:r>
            <a:r>
              <a:rPr lang="en-US" sz="1600" dirty="0" err="1" smtClean="0">
                <a:latin typeface="Calibri" panose="020F0502020204030204" pitchFamily="34" charset="0"/>
              </a:rPr>
              <a:t>qin</a:t>
            </a:r>
            <a:r>
              <a:rPr lang="en-US" sz="1600" dirty="0" smtClean="0">
                <a:latin typeface="Calibri" panose="020F0502020204030204" pitchFamily="34" charset="0"/>
              </a:rPr>
              <a:t> (Chinese zither): harmonic positions are marked by white dots called </a:t>
            </a:r>
            <a:r>
              <a:rPr lang="en-US" sz="1600" i="1" dirty="0" smtClean="0">
                <a:latin typeface="Calibri" panose="020F0502020204030204" pitchFamily="34" charset="0"/>
              </a:rPr>
              <a:t>hui</a:t>
            </a:r>
          </a:p>
          <a:p>
            <a:r>
              <a:rPr lang="en-US" sz="1600" i="1" dirty="0" smtClean="0">
                <a:latin typeface="Calibri" panose="020F0502020204030204" pitchFamily="34" charset="0"/>
              </a:rPr>
              <a:t>Waltham et </a:t>
            </a:r>
            <a:r>
              <a:rPr lang="en-US" sz="1600" i="1" dirty="0">
                <a:latin typeface="Calibri" panose="020F0502020204030204" pitchFamily="34" charset="0"/>
              </a:rPr>
              <a:t>al., J. </a:t>
            </a:r>
            <a:r>
              <a:rPr lang="en-US" sz="1600" i="1" dirty="0" err="1">
                <a:latin typeface="Calibri" panose="020F0502020204030204" pitchFamily="34" charset="0"/>
              </a:rPr>
              <a:t>Acoust</a:t>
            </a:r>
            <a:r>
              <a:rPr lang="en-US" sz="1600" i="1" dirty="0">
                <a:latin typeface="Calibri" panose="020F0502020204030204" pitchFamily="34" charset="0"/>
              </a:rPr>
              <a:t>. Soc. Am. 139, 1592 (2016) </a:t>
            </a:r>
            <a:endParaRPr lang="en-CA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9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and physics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541643" cy="402412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Physics took a lot longer to get going compared to mathematics (mid-C17).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Robert Hooke (1635-1703): pitch (subjective) relates to frequency (objective).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Pierre Simon Laplace (1749-1827): speed correctly understood (Newton got it wrong).</a:t>
            </a:r>
          </a:p>
          <a:p>
            <a:endParaRPr lang="en-CA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303" y="2057401"/>
            <a:ext cx="2808720" cy="3344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4786" y="6119336"/>
            <a:ext cx="45993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hlinkClick r:id="rId3"/>
              </a:rPr>
              <a:t>https://</a:t>
            </a:r>
            <a:r>
              <a:rPr lang="en-CA" sz="1400" dirty="0" smtClean="0">
                <a:hlinkClick r:id="rId3"/>
              </a:rPr>
              <a:t>en.wikipedia.org/wiki/Robert_Hooke</a:t>
            </a:r>
            <a:endParaRPr lang="en-CA" sz="1400" dirty="0" smtClean="0"/>
          </a:p>
          <a:p>
            <a:r>
              <a:rPr lang="en-CA" sz="1400" dirty="0">
                <a:hlinkClick r:id="rId4"/>
              </a:rPr>
              <a:t>https://</a:t>
            </a:r>
            <a:r>
              <a:rPr lang="en-CA" sz="1400" dirty="0" smtClean="0">
                <a:hlinkClick r:id="rId4"/>
              </a:rPr>
              <a:t>en.wikipedia.org/wiki/Pierre-Simon_Laplace</a:t>
            </a:r>
            <a:endParaRPr lang="en-CA" sz="1400" dirty="0" smtClean="0"/>
          </a:p>
          <a:p>
            <a:endParaRPr lang="en-CA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899" y="2002083"/>
            <a:ext cx="2643302" cy="34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943" y="618599"/>
            <a:ext cx="8610600" cy="9594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Acoustics in the nineteenth century</a:t>
            </a:r>
            <a:endParaRPr lang="en-CA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7874" y="1934369"/>
            <a:ext cx="2638425" cy="3429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8574" y="5443657"/>
            <a:ext cx="3676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Helmholtz by Franz von </a:t>
            </a:r>
            <a:r>
              <a:rPr lang="en-US" dirty="0" err="1" smtClean="0">
                <a:latin typeface="Calibri" panose="020F0502020204030204" pitchFamily="34" charset="0"/>
              </a:rPr>
              <a:t>Lenbach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CA" sz="1200" dirty="0">
                <a:latin typeface="Calibri" panose="020F0502020204030204" pitchFamily="34" charset="0"/>
              </a:rPr>
              <a:t>https://en.wikipedia.org/wiki/Hermann_von_Helmholtz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844" y="2746513"/>
            <a:ext cx="3246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Hermann von Helmholtz </a:t>
            </a:r>
            <a:r>
              <a:rPr lang="en-US" sz="2400" dirty="0" smtClean="0">
                <a:latin typeface="Calibri" panose="020F0502020204030204" pitchFamily="34" charset="0"/>
              </a:rPr>
              <a:t>1821-94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Great C19 polymath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Helmholtz resonators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Psychoacoustics </a:t>
            </a:r>
            <a:endParaRPr lang="en-CA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Die Lehre von den Tonempfindungen als physiologische Grundlage für die ... - Google Book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6" t="27439" r="25124" b="4542"/>
          <a:stretch/>
        </p:blipFill>
        <p:spPr>
          <a:xfrm>
            <a:off x="4535416" y="1934369"/>
            <a:ext cx="3044827" cy="418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573392" y="6154174"/>
            <a:ext cx="4968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“On </a:t>
            </a:r>
            <a:r>
              <a:rPr lang="en-US" dirty="0">
                <a:latin typeface="Calibri" panose="020F0502020204030204" pitchFamily="34" charset="0"/>
              </a:rPr>
              <a:t>the Sensation of </a:t>
            </a:r>
            <a:r>
              <a:rPr lang="en-US" dirty="0" smtClean="0">
                <a:latin typeface="Calibri" panose="020F0502020204030204" pitchFamily="34" charset="0"/>
              </a:rPr>
              <a:t>Tone,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or the Physiological Basis for a Theory of </a:t>
            </a:r>
            <a:r>
              <a:rPr lang="en-US" dirty="0" smtClean="0">
                <a:latin typeface="Calibri" panose="020F0502020204030204" pitchFamily="34" charset="0"/>
              </a:rPr>
              <a:t>Music”</a:t>
            </a:r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6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943" y="618599"/>
            <a:ext cx="8610600" cy="9594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Acoustics in the nineteenth century</a:t>
            </a:r>
            <a:endParaRPr lang="en-C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4557" y="2003745"/>
            <a:ext cx="32467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John William </a:t>
            </a:r>
            <a:r>
              <a:rPr lang="en-US" sz="2800" dirty="0" err="1">
                <a:latin typeface="Calibri" panose="020F0502020204030204" pitchFamily="34" charset="0"/>
              </a:rPr>
              <a:t>Strutt</a:t>
            </a:r>
            <a:r>
              <a:rPr lang="en-US" sz="2800" dirty="0">
                <a:latin typeface="Calibri" panose="020F0502020204030204" pitchFamily="34" charset="0"/>
              </a:rPr>
              <a:t>, 3rd Baron </a:t>
            </a:r>
            <a:r>
              <a:rPr lang="en-US" sz="2800" dirty="0" smtClean="0">
                <a:latin typeface="Calibri" panose="020F0502020204030204" pitchFamily="34" charset="0"/>
              </a:rPr>
              <a:t>Rayleigh 1842-1919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 great </a:t>
            </a:r>
            <a:r>
              <a:rPr lang="en-US" sz="2400" dirty="0" smtClean="0">
                <a:latin typeface="Calibri" panose="020F0502020204030204" pitchFamily="34" charset="0"/>
              </a:rPr>
              <a:t>Victorian polymath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“Theory of Sound” still in print and widely read</a:t>
            </a:r>
          </a:p>
        </p:txBody>
      </p:sp>
      <p:pic>
        <p:nvPicPr>
          <p:cNvPr id="9" name="Picture 8" descr="The Theory of Soun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4" t="19710" r="21653" b="7247"/>
          <a:stretch/>
        </p:blipFill>
        <p:spPr>
          <a:xfrm>
            <a:off x="4041913" y="1578035"/>
            <a:ext cx="3352800" cy="500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995" y="1578035"/>
            <a:ext cx="2514600" cy="31051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45287" y="4868374"/>
            <a:ext cx="4611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Calibri" panose="020F0502020204030204" pitchFamily="34" charset="0"/>
              </a:rPr>
              <a:t>http://www-history.mcs.st-andrews.ac.uk/PictDisplay/Rayleigh.html</a:t>
            </a:r>
          </a:p>
        </p:txBody>
      </p:sp>
    </p:spTree>
    <p:extLst>
      <p:ext uri="{BB962C8B-B14F-4D97-AF65-F5344CB8AC3E}">
        <p14:creationId xmlns:p14="http://schemas.microsoft.com/office/powerpoint/2010/main" val="15889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Musical Acoustics </a:t>
            </a:r>
            <a:r>
              <a:rPr lang="en-US" sz="3200" dirty="0"/>
              <a:t>in the </a:t>
            </a:r>
            <a:r>
              <a:rPr lang="en-US" sz="3200" dirty="0" smtClean="0"/>
              <a:t>20th century</a:t>
            </a:r>
            <a:br>
              <a:rPr lang="en-US" sz="3200" dirty="0" smtClean="0"/>
            </a:br>
            <a:r>
              <a:rPr lang="en-US" sz="2400" dirty="0" smtClean="0"/>
              <a:t>two pioneers</a:t>
            </a:r>
            <a:endParaRPr lang="en-CA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07" y="2021682"/>
            <a:ext cx="1949450" cy="27558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0240" y="6198000"/>
            <a:ext cx="3387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https://en.wikipedia.org/wiki/C._V._Raman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557" y="2021682"/>
            <a:ext cx="2898850" cy="18864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7104" y="4120320"/>
            <a:ext cx="28988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Deepanwita</a:t>
            </a:r>
            <a:r>
              <a:rPr lang="en-US" sz="1100" dirty="0"/>
              <a:t> </a:t>
            </a:r>
            <a:r>
              <a:rPr lang="en-US" sz="1100" dirty="0" err="1"/>
              <a:t>Dasgupta</a:t>
            </a:r>
            <a:r>
              <a:rPr lang="en-US" sz="1100" dirty="0"/>
              <a:t>. "Scientific Practice in the Contexts of Peripheral Science: C. V. Raman and His Construction of a Mechanical Violin-Player." Perspectives on Science 24, no. 4 (2016): 381-395.</a:t>
            </a:r>
            <a:endParaRPr lang="en-CA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45" y="2082544"/>
            <a:ext cx="2246779" cy="2818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165" y="5271456"/>
            <a:ext cx="51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C.V. Raman (1888-1970): mechanism of bowed strings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6079714" y="6193953"/>
            <a:ext cx="33826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100" dirty="0"/>
              <a:t>https://en.wikipedia.org/wiki/Carleen_Hutchins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9714" y="5262406"/>
            <a:ext cx="542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Carleen Hutchins (1911-2009): perfecting string instrument soundboxes</a:t>
            </a:r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116" y="2145099"/>
            <a:ext cx="3134336" cy="17630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18244" y="4120873"/>
            <a:ext cx="44336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>
                <a:hlinkClick r:id="rId6"/>
              </a:rPr>
              <a:t>http://</a:t>
            </a:r>
            <a:r>
              <a:rPr lang="en-CA" sz="1050" dirty="0" smtClean="0">
                <a:hlinkClick r:id="rId6"/>
              </a:rPr>
              <a:t>www.bbc.co.uk/news/</a:t>
            </a:r>
          </a:p>
          <a:p>
            <a:r>
              <a:rPr lang="en-CA" sz="1050" dirty="0" smtClean="0">
                <a:hlinkClick r:id="rId6"/>
              </a:rPr>
              <a:t>science-environment-13573631</a:t>
            </a:r>
            <a:endParaRPr lang="en-CA" sz="1050" dirty="0" smtClean="0"/>
          </a:p>
          <a:p>
            <a:r>
              <a:rPr lang="en-US" sz="1050" dirty="0" smtClean="0"/>
              <a:t>Bernard </a:t>
            </a:r>
            <a:r>
              <a:rPr lang="en-US" sz="1050" dirty="0" err="1" smtClean="0"/>
              <a:t>Richarson</a:t>
            </a:r>
            <a:r>
              <a:rPr lang="en-US" sz="1050" dirty="0" smtClean="0"/>
              <a:t>, Cardiff University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322710818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686</TotalTime>
  <Words>798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PHysics of music</vt:lpstr>
      <vt:lpstr>Hearing and Making sounds</vt:lpstr>
      <vt:lpstr>Sonic Environment </vt:lpstr>
      <vt:lpstr>Speech and music</vt:lpstr>
      <vt:lpstr>Music and mathematics</vt:lpstr>
      <vt:lpstr>Music and physics</vt:lpstr>
      <vt:lpstr>Acoustics in the nineteenth century</vt:lpstr>
      <vt:lpstr>Acoustics in the nineteenth century</vt:lpstr>
      <vt:lpstr>Musical Acoustics in the 20th century two pioneers</vt:lpstr>
      <vt:lpstr>Scientific experiments in instrument making the nineteenth century</vt:lpstr>
      <vt:lpstr>Visualizing sound</vt:lpstr>
      <vt:lpstr>Analyzing sound</vt:lpstr>
      <vt:lpstr>Describing sounds</vt:lpstr>
      <vt:lpstr>Soundscape</vt:lpstr>
      <vt:lpstr>PowerPoint Presentation</vt:lpstr>
      <vt:lpstr>Human Inaudible sound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music</dc:title>
  <dc:creator>Waltham</dc:creator>
  <cp:lastModifiedBy>Waltham</cp:lastModifiedBy>
  <cp:revision>46</cp:revision>
  <dcterms:created xsi:type="dcterms:W3CDTF">2016-08-04T23:13:11Z</dcterms:created>
  <dcterms:modified xsi:type="dcterms:W3CDTF">2016-10-27T18:43:46Z</dcterms:modified>
</cp:coreProperties>
</file>