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58" r:id="rId6"/>
    <p:sldId id="262" r:id="rId7"/>
    <p:sldId id="266" r:id="rId8"/>
    <p:sldId id="267" r:id="rId9"/>
    <p:sldId id="268" r:id="rId10"/>
    <p:sldId id="269" r:id="rId11"/>
    <p:sldId id="271" r:id="rId12"/>
    <p:sldId id="270" r:id="rId13"/>
    <p:sldId id="259" r:id="rId14"/>
    <p:sldId id="272" r:id="rId15"/>
    <p:sldId id="274" r:id="rId16"/>
    <p:sldId id="273" r:id="rId17"/>
    <p:sldId id="260" r:id="rId18"/>
    <p:sldId id="275" r:id="rId19"/>
    <p:sldId id="276" r:id="rId20"/>
    <p:sldId id="277" r:id="rId21"/>
    <p:sldId id="278" r:id="rId22"/>
    <p:sldId id="279" r:id="rId23"/>
    <p:sldId id="280" r:id="rId24"/>
    <p:sldId id="261"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882E-97F5-4E5D-8E1C-52361F1A156C}"/>
              </a:ext>
            </a:extLst>
          </p:cNvPr>
          <p:cNvSpPr>
            <a:spLocks noGrp="1"/>
          </p:cNvSpPr>
          <p:nvPr>
            <p:ph type="ctrTitle"/>
          </p:nvPr>
        </p:nvSpPr>
        <p:spPr>
          <a:xfrm>
            <a:off x="1695635" y="1964267"/>
            <a:ext cx="9464490" cy="2421464"/>
          </a:xfrm>
        </p:spPr>
        <p:txBody>
          <a:bodyPr/>
          <a:lstStyle/>
          <a:p>
            <a:r>
              <a:rPr lang="en-CA" dirty="0"/>
              <a:t>Rocky mountain spotted fever</a:t>
            </a:r>
          </a:p>
        </p:txBody>
      </p:sp>
      <p:sp>
        <p:nvSpPr>
          <p:cNvPr id="3" name="Subtitle 2">
            <a:extLst>
              <a:ext uri="{FF2B5EF4-FFF2-40B4-BE49-F238E27FC236}">
                <a16:creationId xmlns:a16="http://schemas.microsoft.com/office/drawing/2014/main" id="{8227A24F-A723-4393-9A94-D9E3E040779C}"/>
              </a:ext>
            </a:extLst>
          </p:cNvPr>
          <p:cNvSpPr>
            <a:spLocks noGrp="1"/>
          </p:cNvSpPr>
          <p:nvPr>
            <p:ph type="subTitle" idx="1"/>
          </p:nvPr>
        </p:nvSpPr>
        <p:spPr/>
        <p:txBody>
          <a:bodyPr/>
          <a:lstStyle/>
          <a:p>
            <a:r>
              <a:rPr lang="en-CA" dirty="0"/>
              <a:t>Immune Response by </a:t>
            </a:r>
            <a:r>
              <a:rPr lang="en-CA" dirty="0" err="1"/>
              <a:t>paula</a:t>
            </a:r>
            <a:r>
              <a:rPr lang="en-CA" dirty="0"/>
              <a:t> </a:t>
            </a:r>
            <a:r>
              <a:rPr lang="en-CA" dirty="0" err="1"/>
              <a:t>tao</a:t>
            </a:r>
            <a:endParaRPr lang="en-CA" dirty="0"/>
          </a:p>
        </p:txBody>
      </p:sp>
    </p:spTree>
    <p:extLst>
      <p:ext uri="{BB962C8B-B14F-4D97-AF65-F5344CB8AC3E}">
        <p14:creationId xmlns:p14="http://schemas.microsoft.com/office/powerpoint/2010/main" val="96730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DAB7-1495-4D9E-985E-5CBC3CABF25F}"/>
              </a:ext>
            </a:extLst>
          </p:cNvPr>
          <p:cNvSpPr>
            <a:spLocks noGrp="1"/>
          </p:cNvSpPr>
          <p:nvPr>
            <p:ph type="title"/>
          </p:nvPr>
        </p:nvSpPr>
        <p:spPr/>
        <p:txBody>
          <a:bodyPr/>
          <a:lstStyle/>
          <a:p>
            <a:r>
              <a:rPr lang="en-CA" dirty="0"/>
              <a:t>Adaptive immune response</a:t>
            </a:r>
          </a:p>
        </p:txBody>
      </p:sp>
      <p:sp>
        <p:nvSpPr>
          <p:cNvPr id="3" name="Content Placeholder 2">
            <a:extLst>
              <a:ext uri="{FF2B5EF4-FFF2-40B4-BE49-F238E27FC236}">
                <a16:creationId xmlns:a16="http://schemas.microsoft.com/office/drawing/2014/main" id="{6CD3F776-83AB-48F1-85E5-71F570E9B204}"/>
              </a:ext>
            </a:extLst>
          </p:cNvPr>
          <p:cNvSpPr>
            <a:spLocks noGrp="1"/>
          </p:cNvSpPr>
          <p:nvPr>
            <p:ph idx="1"/>
          </p:nvPr>
        </p:nvSpPr>
        <p:spPr/>
        <p:txBody>
          <a:bodyPr>
            <a:normAutofit fontScale="92500" lnSpcReduction="10000"/>
          </a:bodyPr>
          <a:lstStyle/>
          <a:p>
            <a:r>
              <a:rPr lang="en-CA" dirty="0"/>
              <a:t>B cells are uniquely adapted to bind specific soluble molecules through their cell-surface immunoglobulins (Ig)</a:t>
            </a:r>
          </a:p>
          <a:p>
            <a:r>
              <a:rPr lang="en-CA" dirty="0"/>
              <a:t>B cells internalize the antigens bound by their Ig receptors and display peptide fragments on their MHC II complexes which induces CD4 T cell differentiation into T helper cells (Th) </a:t>
            </a:r>
          </a:p>
          <a:p>
            <a:r>
              <a:rPr lang="en-CA" dirty="0"/>
              <a:t>Cell mediated immune responses involve the destruction of infected cells by cytotoxic T cells</a:t>
            </a:r>
          </a:p>
          <a:p>
            <a:r>
              <a:rPr lang="en-CA" dirty="0"/>
              <a:t>R. </a:t>
            </a:r>
            <a:r>
              <a:rPr lang="en-CA" dirty="0" err="1"/>
              <a:t>rickettsii</a:t>
            </a:r>
            <a:r>
              <a:rPr lang="en-CA" dirty="0"/>
              <a:t> mounts an intracellular invasion and destruction of intracellular pathogens is done by macrophages, which are activated by Th1 cells</a:t>
            </a:r>
          </a:p>
          <a:p>
            <a:r>
              <a:rPr lang="en-CA" dirty="0"/>
              <a:t>Th1 cells are involved in humoral immunity by inducing the production of opsonizing antibodies and Th2 cells are involved in activating naïve B cells to secrete IgM, IgG, IgA, and </a:t>
            </a:r>
            <a:r>
              <a:rPr lang="en-CA" dirty="0" err="1"/>
              <a:t>IgE</a:t>
            </a:r>
            <a:r>
              <a:rPr lang="en-CA" dirty="0"/>
              <a:t> </a:t>
            </a:r>
          </a:p>
          <a:p>
            <a:r>
              <a:rPr lang="en-CA" dirty="0"/>
              <a:t>Helper T-cell memory against an antigen appears abruptly and is at its maximal level after 5 days</a:t>
            </a:r>
          </a:p>
          <a:p>
            <a:r>
              <a:rPr lang="en-CA" dirty="0"/>
              <a:t>Then Memory B cells appear some days later and enter a phase of proliferation and selection in the lymphoid tissue</a:t>
            </a:r>
          </a:p>
        </p:txBody>
      </p:sp>
    </p:spTree>
    <p:extLst>
      <p:ext uri="{BB962C8B-B14F-4D97-AF65-F5344CB8AC3E}">
        <p14:creationId xmlns:p14="http://schemas.microsoft.com/office/powerpoint/2010/main" val="16605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6F89-CF92-42DB-9D1D-9E86575C1888}"/>
              </a:ext>
            </a:extLst>
          </p:cNvPr>
          <p:cNvSpPr>
            <a:spLocks noGrp="1"/>
          </p:cNvSpPr>
          <p:nvPr>
            <p:ph type="title"/>
          </p:nvPr>
        </p:nvSpPr>
        <p:spPr/>
        <p:txBody>
          <a:bodyPr/>
          <a:lstStyle/>
          <a:p>
            <a:r>
              <a:rPr lang="en-CA" dirty="0"/>
              <a:t>Adaptive immune response</a:t>
            </a:r>
            <a:br>
              <a:rPr lang="en-CA" dirty="0"/>
            </a:br>
            <a:r>
              <a:rPr lang="en-CA" dirty="0"/>
              <a:t>Adaptive immune cells</a:t>
            </a:r>
          </a:p>
        </p:txBody>
      </p:sp>
      <p:pic>
        <p:nvPicPr>
          <p:cNvPr id="7170" name="Picture 2" descr="Image result for adaptive immune cells">
            <a:extLst>
              <a:ext uri="{FF2B5EF4-FFF2-40B4-BE49-F238E27FC236}">
                <a16:creationId xmlns:a16="http://schemas.microsoft.com/office/drawing/2014/main" id="{EEE548A9-5069-4DA0-852D-C9629AC8DE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936" y="2175668"/>
            <a:ext cx="6799495" cy="397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3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42B1-3DA8-411E-9047-6B7E2B979BD0}"/>
              </a:ext>
            </a:extLst>
          </p:cNvPr>
          <p:cNvSpPr>
            <a:spLocks noGrp="1"/>
          </p:cNvSpPr>
          <p:nvPr>
            <p:ph type="title"/>
          </p:nvPr>
        </p:nvSpPr>
        <p:spPr/>
        <p:txBody>
          <a:bodyPr/>
          <a:lstStyle/>
          <a:p>
            <a:r>
              <a:rPr lang="en-CA" dirty="0"/>
              <a:t>Case study relevance</a:t>
            </a:r>
          </a:p>
        </p:txBody>
      </p:sp>
      <p:sp>
        <p:nvSpPr>
          <p:cNvPr id="3" name="Content Placeholder 2">
            <a:extLst>
              <a:ext uri="{FF2B5EF4-FFF2-40B4-BE49-F238E27FC236}">
                <a16:creationId xmlns:a16="http://schemas.microsoft.com/office/drawing/2014/main" id="{7B0E91B5-7E49-45DE-8BD1-5B6267EBD78E}"/>
              </a:ext>
            </a:extLst>
          </p:cNvPr>
          <p:cNvSpPr>
            <a:spLocks noGrp="1"/>
          </p:cNvSpPr>
          <p:nvPr>
            <p:ph idx="1"/>
          </p:nvPr>
        </p:nvSpPr>
        <p:spPr/>
        <p:txBody>
          <a:bodyPr/>
          <a:lstStyle/>
          <a:p>
            <a:r>
              <a:rPr lang="en-CA" dirty="0"/>
              <a:t>R. </a:t>
            </a:r>
            <a:r>
              <a:rPr lang="en-CA" dirty="0" err="1"/>
              <a:t>rickettsii</a:t>
            </a:r>
            <a:r>
              <a:rPr lang="en-CA" dirty="0"/>
              <a:t> expresses </a:t>
            </a:r>
            <a:r>
              <a:rPr lang="en-CA" dirty="0" err="1"/>
              <a:t>OmpA</a:t>
            </a:r>
            <a:r>
              <a:rPr lang="en-CA" dirty="0"/>
              <a:t> and </a:t>
            </a:r>
            <a:r>
              <a:rPr lang="en-CA" dirty="0" err="1"/>
              <a:t>OmpB</a:t>
            </a:r>
            <a:r>
              <a:rPr lang="en-CA" dirty="0"/>
              <a:t> surface proteins </a:t>
            </a:r>
          </a:p>
          <a:p>
            <a:r>
              <a:rPr lang="en-CA" dirty="0" err="1"/>
              <a:t>OmpA</a:t>
            </a:r>
            <a:r>
              <a:rPr lang="en-CA" dirty="0"/>
              <a:t> and </a:t>
            </a:r>
            <a:r>
              <a:rPr lang="en-CA" dirty="0" err="1"/>
              <a:t>OmpB</a:t>
            </a:r>
            <a:r>
              <a:rPr lang="en-CA" dirty="0"/>
              <a:t> proteins on the bacteria’s outer membrane are recognized by the OMP antibodies (IgG2a)</a:t>
            </a:r>
          </a:p>
          <a:p>
            <a:r>
              <a:rPr lang="en-CA" dirty="0"/>
              <a:t>The antibodies have the ability to eliminate the bacteria from tissues within 24 hours after the infection </a:t>
            </a:r>
          </a:p>
          <a:p>
            <a:r>
              <a:rPr lang="en-CA" dirty="0"/>
              <a:t>Robert’s high antibody titers from analyzed by the microbiology lab can be explained by this response</a:t>
            </a:r>
          </a:p>
          <a:p>
            <a:r>
              <a:rPr lang="en-CA" dirty="0"/>
              <a:t>After the activation of naïve T cells in in response to an antigen (primary immune response), armed effector T cells generates immunological memory, which in the future will provide a quicker and more robust response to a pathogenic invasion</a:t>
            </a:r>
          </a:p>
        </p:txBody>
      </p:sp>
      <p:pic>
        <p:nvPicPr>
          <p:cNvPr id="8196" name="Picture 4" descr="Image result for r rickettsii bacteria">
            <a:extLst>
              <a:ext uri="{FF2B5EF4-FFF2-40B4-BE49-F238E27FC236}">
                <a16:creationId xmlns:a16="http://schemas.microsoft.com/office/drawing/2014/main" id="{3C2CBDDE-29F5-4347-9B60-837C21DD2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333375"/>
            <a:ext cx="2395537" cy="224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2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076C-01FB-4C7C-9F7F-BC572DB3D844}"/>
              </a:ext>
            </a:extLst>
          </p:cNvPr>
          <p:cNvSpPr>
            <a:spLocks noGrp="1"/>
          </p:cNvSpPr>
          <p:nvPr>
            <p:ph type="title"/>
          </p:nvPr>
        </p:nvSpPr>
        <p:spPr/>
        <p:txBody>
          <a:bodyPr/>
          <a:lstStyle/>
          <a:p>
            <a:r>
              <a:rPr lang="en-CA" dirty="0"/>
              <a:t>Host damage</a:t>
            </a:r>
          </a:p>
        </p:txBody>
      </p:sp>
      <p:sp>
        <p:nvSpPr>
          <p:cNvPr id="3" name="Content Placeholder 2">
            <a:extLst>
              <a:ext uri="{FF2B5EF4-FFF2-40B4-BE49-F238E27FC236}">
                <a16:creationId xmlns:a16="http://schemas.microsoft.com/office/drawing/2014/main" id="{A2993F91-1B1C-4C8D-B9E7-13A8DEC89703}"/>
              </a:ext>
            </a:extLst>
          </p:cNvPr>
          <p:cNvSpPr>
            <a:spLocks noGrp="1"/>
          </p:cNvSpPr>
          <p:nvPr>
            <p:ph idx="1"/>
          </p:nvPr>
        </p:nvSpPr>
        <p:spPr>
          <a:xfrm>
            <a:off x="685802" y="2142067"/>
            <a:ext cx="4533898" cy="4192058"/>
          </a:xfrm>
        </p:spPr>
        <p:txBody>
          <a:bodyPr/>
          <a:lstStyle/>
          <a:p>
            <a:r>
              <a:rPr lang="en-CA" dirty="0"/>
              <a:t>Medical Microbiology suggests that symptoms are induced by the pathogen itself as the pathogenic infection is responsible for activating host immune components which cause damage to host</a:t>
            </a:r>
          </a:p>
          <a:p>
            <a:r>
              <a:rPr lang="en-CA" dirty="0"/>
              <a:t>Host immune, inflammatory, and coagulation systems are activated and appear to benefit the patient however cytokine and inflammatory mediator account of host damage</a:t>
            </a:r>
          </a:p>
        </p:txBody>
      </p:sp>
      <p:pic>
        <p:nvPicPr>
          <p:cNvPr id="9218" name="Picture 2" descr="Image result for inflammatory cytokines">
            <a:extLst>
              <a:ext uri="{FF2B5EF4-FFF2-40B4-BE49-F238E27FC236}">
                <a16:creationId xmlns:a16="http://schemas.microsoft.com/office/drawing/2014/main" id="{49948994-B1A1-493C-BDB3-D16EED059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95714"/>
            <a:ext cx="5772150" cy="433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1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E6C-4E5D-4090-8B48-466046E39330}"/>
              </a:ext>
            </a:extLst>
          </p:cNvPr>
          <p:cNvSpPr>
            <a:spLocks noGrp="1"/>
          </p:cNvSpPr>
          <p:nvPr>
            <p:ph type="title"/>
          </p:nvPr>
        </p:nvSpPr>
        <p:spPr/>
        <p:txBody>
          <a:bodyPr/>
          <a:lstStyle/>
          <a:p>
            <a:r>
              <a:rPr lang="en-CA" dirty="0"/>
              <a:t>Host damage</a:t>
            </a:r>
            <a:br>
              <a:rPr lang="en-CA" dirty="0"/>
            </a:br>
            <a:r>
              <a:rPr lang="en-CA" dirty="0"/>
              <a:t>Inflammatory cytokines and reactive species</a:t>
            </a:r>
          </a:p>
        </p:txBody>
      </p:sp>
      <p:sp>
        <p:nvSpPr>
          <p:cNvPr id="3" name="Content Placeholder 2">
            <a:extLst>
              <a:ext uri="{FF2B5EF4-FFF2-40B4-BE49-F238E27FC236}">
                <a16:creationId xmlns:a16="http://schemas.microsoft.com/office/drawing/2014/main" id="{AB8C3A0A-3D19-42A2-996B-2D41A557B802}"/>
              </a:ext>
            </a:extLst>
          </p:cNvPr>
          <p:cNvSpPr>
            <a:spLocks noGrp="1"/>
          </p:cNvSpPr>
          <p:nvPr>
            <p:ph idx="1"/>
          </p:nvPr>
        </p:nvSpPr>
        <p:spPr/>
        <p:txBody>
          <a:bodyPr>
            <a:normAutofit fontScale="92500" lnSpcReduction="20000"/>
          </a:bodyPr>
          <a:lstStyle/>
          <a:p>
            <a:pPr marL="0" indent="0">
              <a:buNone/>
            </a:pPr>
            <a:r>
              <a:rPr lang="en-CA" dirty="0"/>
              <a:t>TNF alpha and IFN gamma induce the production of chemically reactive oxygen species (ROS) in neutrophils that result in host damage:</a:t>
            </a:r>
          </a:p>
          <a:p>
            <a:r>
              <a:rPr lang="en-CA" dirty="0"/>
              <a:t>Superoxide anion</a:t>
            </a:r>
          </a:p>
          <a:p>
            <a:r>
              <a:rPr lang="en-CA" dirty="0"/>
              <a:t>Hydrogen peroxide</a:t>
            </a:r>
          </a:p>
          <a:p>
            <a:r>
              <a:rPr lang="en-CA" dirty="0"/>
              <a:t>Hydroxyl radical products</a:t>
            </a:r>
          </a:p>
          <a:p>
            <a:pPr marL="0" indent="0">
              <a:buNone/>
            </a:pPr>
            <a:r>
              <a:rPr lang="en-CA" dirty="0"/>
              <a:t>In response to bacterial invasion, epithelial cells produce these reactive species:</a:t>
            </a:r>
          </a:p>
          <a:p>
            <a:r>
              <a:rPr lang="en-CA" dirty="0"/>
              <a:t>Yields lipid peroxidation of the host cell membrane causing damage and death to endothelial cell</a:t>
            </a:r>
          </a:p>
          <a:p>
            <a:r>
              <a:rPr lang="en-CA" dirty="0"/>
              <a:t>Leaking of plasma into peripheral tissues</a:t>
            </a:r>
          </a:p>
          <a:p>
            <a:r>
              <a:rPr lang="en-CA" dirty="0"/>
              <a:t>Decrease in blood volume</a:t>
            </a:r>
          </a:p>
          <a:p>
            <a:r>
              <a:rPr lang="en-CA" dirty="0"/>
              <a:t>Shock</a:t>
            </a:r>
          </a:p>
          <a:p>
            <a:pPr marL="0" indent="0">
              <a:buNone/>
            </a:pPr>
            <a:r>
              <a:rPr lang="en-CA" dirty="0"/>
              <a:t>Damage to the cell membrane causes an influx of water</a:t>
            </a:r>
          </a:p>
        </p:txBody>
      </p:sp>
    </p:spTree>
    <p:extLst>
      <p:ext uri="{BB962C8B-B14F-4D97-AF65-F5344CB8AC3E}">
        <p14:creationId xmlns:p14="http://schemas.microsoft.com/office/powerpoint/2010/main" val="7918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5F10-FCB0-41ED-82FE-027AFD2690F4}"/>
              </a:ext>
            </a:extLst>
          </p:cNvPr>
          <p:cNvSpPr>
            <a:spLocks noGrp="1"/>
          </p:cNvSpPr>
          <p:nvPr>
            <p:ph type="title"/>
          </p:nvPr>
        </p:nvSpPr>
        <p:spPr/>
        <p:txBody>
          <a:bodyPr/>
          <a:lstStyle/>
          <a:p>
            <a:r>
              <a:rPr lang="en-CA" dirty="0"/>
              <a:t>Host damage</a:t>
            </a:r>
            <a:br>
              <a:rPr lang="en-CA" dirty="0"/>
            </a:br>
            <a:r>
              <a:rPr lang="en-CA" dirty="0"/>
              <a:t>Immune Response</a:t>
            </a:r>
          </a:p>
        </p:txBody>
      </p:sp>
      <p:sp>
        <p:nvSpPr>
          <p:cNvPr id="3" name="Content Placeholder 2">
            <a:extLst>
              <a:ext uri="{FF2B5EF4-FFF2-40B4-BE49-F238E27FC236}">
                <a16:creationId xmlns:a16="http://schemas.microsoft.com/office/drawing/2014/main" id="{8F8C03F5-0B14-4B44-9D92-AC66460F026C}"/>
              </a:ext>
            </a:extLst>
          </p:cNvPr>
          <p:cNvSpPr>
            <a:spLocks noGrp="1"/>
          </p:cNvSpPr>
          <p:nvPr>
            <p:ph idx="1"/>
          </p:nvPr>
        </p:nvSpPr>
        <p:spPr/>
        <p:txBody>
          <a:bodyPr/>
          <a:lstStyle/>
          <a:p>
            <a:pPr marL="0" indent="0">
              <a:buNone/>
            </a:pPr>
            <a:r>
              <a:rPr lang="en-CA" dirty="0"/>
              <a:t>Damage results from the accumulation of inflammatory cells along the sites of blood vessel infection</a:t>
            </a:r>
          </a:p>
          <a:p>
            <a:pPr marL="0" indent="0">
              <a:buNone/>
            </a:pPr>
            <a:r>
              <a:rPr lang="en-CA" dirty="0"/>
              <a:t>The functions of several cells and components of the immune response in reaction to the presence of the pathogen all contribute to the host damage</a:t>
            </a:r>
          </a:p>
          <a:p>
            <a:r>
              <a:rPr lang="en-CA" dirty="0"/>
              <a:t>Neutrophil phagocytosis and entry into blood vessels</a:t>
            </a:r>
          </a:p>
          <a:p>
            <a:r>
              <a:rPr lang="en-CA" dirty="0"/>
              <a:t>Mast cells secrete factors and mediators such as histamine which dilate blood vessels</a:t>
            </a:r>
          </a:p>
          <a:p>
            <a:r>
              <a:rPr lang="en-CA" dirty="0"/>
              <a:t>Macrophage phagocytosis and cytokine/chemokine secretion</a:t>
            </a:r>
          </a:p>
          <a:p>
            <a:pPr marL="0" indent="0">
              <a:buNone/>
            </a:pPr>
            <a:r>
              <a:rPr lang="en-CA" dirty="0"/>
              <a:t>These prolong the inflammatory response, yielding damage to self tissues as well as sustained attraction of phagocytes to the site of infection and continuous production of destructive ROS until clearance</a:t>
            </a:r>
          </a:p>
        </p:txBody>
      </p:sp>
    </p:spTree>
    <p:extLst>
      <p:ext uri="{BB962C8B-B14F-4D97-AF65-F5344CB8AC3E}">
        <p14:creationId xmlns:p14="http://schemas.microsoft.com/office/powerpoint/2010/main" val="153360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7A42-FABC-44E3-B9FB-5D69DAE345B2}"/>
              </a:ext>
            </a:extLst>
          </p:cNvPr>
          <p:cNvSpPr>
            <a:spLocks noGrp="1"/>
          </p:cNvSpPr>
          <p:nvPr>
            <p:ph type="title"/>
          </p:nvPr>
        </p:nvSpPr>
        <p:spPr/>
        <p:txBody>
          <a:bodyPr/>
          <a:lstStyle/>
          <a:p>
            <a:r>
              <a:rPr lang="en-CA" dirty="0"/>
              <a:t>HOST Damage</a:t>
            </a:r>
            <a:br>
              <a:rPr lang="en-CA" dirty="0"/>
            </a:br>
            <a:r>
              <a:rPr lang="en-CA" dirty="0"/>
              <a:t>R. </a:t>
            </a:r>
            <a:r>
              <a:rPr lang="en-CA" dirty="0" err="1"/>
              <a:t>rickettsii</a:t>
            </a:r>
            <a:endParaRPr lang="en-CA" dirty="0"/>
          </a:p>
        </p:txBody>
      </p:sp>
      <p:sp>
        <p:nvSpPr>
          <p:cNvPr id="3" name="Content Placeholder 2">
            <a:extLst>
              <a:ext uri="{FF2B5EF4-FFF2-40B4-BE49-F238E27FC236}">
                <a16:creationId xmlns:a16="http://schemas.microsoft.com/office/drawing/2014/main" id="{3C87ECC8-69A9-4257-B1C5-72F575FD3CE2}"/>
              </a:ext>
            </a:extLst>
          </p:cNvPr>
          <p:cNvSpPr>
            <a:spLocks noGrp="1"/>
          </p:cNvSpPr>
          <p:nvPr>
            <p:ph idx="1"/>
          </p:nvPr>
        </p:nvSpPr>
        <p:spPr/>
        <p:txBody>
          <a:bodyPr>
            <a:normAutofit/>
          </a:bodyPr>
          <a:lstStyle/>
          <a:p>
            <a:pPr marL="0" indent="0">
              <a:buNone/>
            </a:pPr>
            <a:r>
              <a:rPr lang="en-CA" dirty="0"/>
              <a:t>R. </a:t>
            </a:r>
            <a:r>
              <a:rPr lang="en-CA" dirty="0" err="1"/>
              <a:t>rickettsii</a:t>
            </a:r>
            <a:r>
              <a:rPr lang="en-CA" dirty="0"/>
              <a:t> grow in small or medium sized blood vessels throughout the human body including:</a:t>
            </a:r>
          </a:p>
          <a:p>
            <a:r>
              <a:rPr lang="en-CA" dirty="0"/>
              <a:t>Brain</a:t>
            </a:r>
          </a:p>
          <a:p>
            <a:r>
              <a:rPr lang="en-CA" dirty="0"/>
              <a:t>Skin</a:t>
            </a:r>
          </a:p>
          <a:p>
            <a:r>
              <a:rPr lang="en-CA" dirty="0"/>
              <a:t>Heart</a:t>
            </a:r>
          </a:p>
          <a:p>
            <a:pPr marL="0" indent="0">
              <a:buNone/>
            </a:pPr>
            <a:r>
              <a:rPr lang="en-CA" dirty="0"/>
              <a:t>Cause “severe” damage and death to the cells which R. rickettsia multiply and replicate in</a:t>
            </a:r>
          </a:p>
          <a:p>
            <a:r>
              <a:rPr lang="en-CA" dirty="0"/>
              <a:t>Causes hyperplasia (blood leakage into peripheral tissues via holes) </a:t>
            </a:r>
          </a:p>
          <a:p>
            <a:r>
              <a:rPr lang="en-CA" dirty="0"/>
              <a:t>Causes blood flow obstructing thrombus to form</a:t>
            </a:r>
          </a:p>
          <a:p>
            <a:r>
              <a:rPr lang="en-CA" dirty="0"/>
              <a:t>Thrombosis (blood clot formation) can ultimately result in deficiencies to circulation</a:t>
            </a:r>
          </a:p>
          <a:p>
            <a:endParaRPr lang="en-CA" dirty="0"/>
          </a:p>
        </p:txBody>
      </p:sp>
    </p:spTree>
    <p:extLst>
      <p:ext uri="{BB962C8B-B14F-4D97-AF65-F5344CB8AC3E}">
        <p14:creationId xmlns:p14="http://schemas.microsoft.com/office/powerpoint/2010/main" val="150529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7184-0702-446F-9ED4-9B6AF9666CFF}"/>
              </a:ext>
            </a:extLst>
          </p:cNvPr>
          <p:cNvSpPr>
            <a:spLocks noGrp="1"/>
          </p:cNvSpPr>
          <p:nvPr>
            <p:ph type="title"/>
          </p:nvPr>
        </p:nvSpPr>
        <p:spPr/>
        <p:txBody>
          <a:bodyPr/>
          <a:lstStyle/>
          <a:p>
            <a:r>
              <a:rPr lang="en-CA" dirty="0"/>
              <a:t>Bacterial evasion</a:t>
            </a:r>
          </a:p>
        </p:txBody>
      </p:sp>
      <p:sp>
        <p:nvSpPr>
          <p:cNvPr id="3" name="Content Placeholder 2">
            <a:extLst>
              <a:ext uri="{FF2B5EF4-FFF2-40B4-BE49-F238E27FC236}">
                <a16:creationId xmlns:a16="http://schemas.microsoft.com/office/drawing/2014/main" id="{97A294B3-D9B6-4A08-B457-F2D0A991CA8B}"/>
              </a:ext>
            </a:extLst>
          </p:cNvPr>
          <p:cNvSpPr>
            <a:spLocks noGrp="1"/>
          </p:cNvSpPr>
          <p:nvPr>
            <p:ph idx="1"/>
          </p:nvPr>
        </p:nvSpPr>
        <p:spPr/>
        <p:txBody>
          <a:bodyPr/>
          <a:lstStyle/>
          <a:p>
            <a:pPr marL="0" indent="0">
              <a:buNone/>
            </a:pPr>
            <a:r>
              <a:rPr lang="en-CA" dirty="0"/>
              <a:t>Bacterial evasion occurs in six different ways:</a:t>
            </a:r>
          </a:p>
          <a:p>
            <a:r>
              <a:rPr lang="en-CA" dirty="0"/>
              <a:t>Evade the Host Apoptotic Defence</a:t>
            </a:r>
          </a:p>
          <a:p>
            <a:r>
              <a:rPr lang="en-CA" dirty="0"/>
              <a:t>Phagosome Escape</a:t>
            </a:r>
          </a:p>
          <a:p>
            <a:r>
              <a:rPr lang="en-CA" dirty="0"/>
              <a:t>Invasion of Non-Phagocytic Cells </a:t>
            </a:r>
          </a:p>
          <a:p>
            <a:r>
              <a:rPr lang="en-CA" dirty="0"/>
              <a:t>Use of Actin Systems</a:t>
            </a:r>
          </a:p>
          <a:p>
            <a:r>
              <a:rPr lang="en-CA" dirty="0"/>
              <a:t>Arthropod Vector Support in Evasion</a:t>
            </a:r>
          </a:p>
          <a:p>
            <a:r>
              <a:rPr lang="en-CA" dirty="0"/>
              <a:t>Use of Type IV Secretion System (T4SS)</a:t>
            </a:r>
          </a:p>
          <a:p>
            <a:endParaRPr lang="en-CA" dirty="0"/>
          </a:p>
        </p:txBody>
      </p:sp>
    </p:spTree>
    <p:extLst>
      <p:ext uri="{BB962C8B-B14F-4D97-AF65-F5344CB8AC3E}">
        <p14:creationId xmlns:p14="http://schemas.microsoft.com/office/powerpoint/2010/main" val="186766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F7E9-CC7E-4C54-9D5C-55C289B72926}"/>
              </a:ext>
            </a:extLst>
          </p:cNvPr>
          <p:cNvSpPr>
            <a:spLocks noGrp="1"/>
          </p:cNvSpPr>
          <p:nvPr>
            <p:ph type="title"/>
          </p:nvPr>
        </p:nvSpPr>
        <p:spPr/>
        <p:txBody>
          <a:bodyPr/>
          <a:lstStyle/>
          <a:p>
            <a:r>
              <a:rPr lang="en-CA" dirty="0"/>
              <a:t>Evade the Host Apoptotic Defence</a:t>
            </a:r>
          </a:p>
        </p:txBody>
      </p:sp>
      <p:sp>
        <p:nvSpPr>
          <p:cNvPr id="3" name="Content Placeholder 2">
            <a:extLst>
              <a:ext uri="{FF2B5EF4-FFF2-40B4-BE49-F238E27FC236}">
                <a16:creationId xmlns:a16="http://schemas.microsoft.com/office/drawing/2014/main" id="{9D9B7C17-D9DF-4898-8EBA-BC9B03829FAA}"/>
              </a:ext>
            </a:extLst>
          </p:cNvPr>
          <p:cNvSpPr>
            <a:spLocks noGrp="1"/>
          </p:cNvSpPr>
          <p:nvPr>
            <p:ph idx="1"/>
          </p:nvPr>
        </p:nvSpPr>
        <p:spPr/>
        <p:txBody>
          <a:bodyPr/>
          <a:lstStyle/>
          <a:p>
            <a:r>
              <a:rPr lang="en-CA" dirty="0"/>
              <a:t>R. </a:t>
            </a:r>
            <a:r>
              <a:rPr lang="en-CA" dirty="0" err="1"/>
              <a:t>rickettsii</a:t>
            </a:r>
            <a:r>
              <a:rPr lang="en-CA" dirty="0"/>
              <a:t> is able to directly interact with NF-kB in its inactive form, causing activation and inducing the transcription of its regulated genes</a:t>
            </a:r>
          </a:p>
          <a:p>
            <a:r>
              <a:rPr lang="en-CA" dirty="0"/>
              <a:t>This activation is actually key to R. </a:t>
            </a:r>
            <a:r>
              <a:rPr lang="en-CA" dirty="0" err="1"/>
              <a:t>rickettsii</a:t>
            </a:r>
            <a:r>
              <a:rPr lang="en-CA" dirty="0"/>
              <a:t> survival as the bacteria utilizes NF- </a:t>
            </a:r>
            <a:r>
              <a:rPr lang="en-CA" dirty="0" err="1"/>
              <a:t>κB</a:t>
            </a:r>
            <a:r>
              <a:rPr lang="en-CA" dirty="0"/>
              <a:t> as an inhibitor of the apoptotic defense activated in host cells</a:t>
            </a:r>
          </a:p>
          <a:p>
            <a:r>
              <a:rPr lang="en-CA" dirty="0"/>
              <a:t>In a normal case, when cells become infected, apoptosis (programmed cell death) is induced by the host to limit the spread of infection, since this intracellular environment is often key to pathogen survival and infection</a:t>
            </a:r>
          </a:p>
          <a:p>
            <a:r>
              <a:rPr lang="en-CA" dirty="0"/>
              <a:t>R. </a:t>
            </a:r>
            <a:r>
              <a:rPr lang="en-CA" dirty="0" err="1"/>
              <a:t>rickettsii</a:t>
            </a:r>
            <a:r>
              <a:rPr lang="en-CA" dirty="0"/>
              <a:t> has evolved the ability to evade this host defense using NF-kB, which allows R. </a:t>
            </a:r>
            <a:r>
              <a:rPr lang="en-CA" dirty="0" err="1"/>
              <a:t>rickettsii</a:t>
            </a:r>
            <a:r>
              <a:rPr lang="en-CA" dirty="0"/>
              <a:t> to maintain an intracellular environment essential for its replication and spread</a:t>
            </a:r>
          </a:p>
          <a:p>
            <a:r>
              <a:rPr lang="en-CA" dirty="0"/>
              <a:t>NF- </a:t>
            </a:r>
            <a:r>
              <a:rPr lang="en-CA" dirty="0" err="1"/>
              <a:t>κB</a:t>
            </a:r>
            <a:r>
              <a:rPr lang="en-CA" dirty="0"/>
              <a:t> allows the maintenance of mitochondrial integrity inside the host cell, which during infection would usually not be maintained inducing apoptosis by the activation of caspase-9 </a:t>
            </a:r>
          </a:p>
        </p:txBody>
      </p:sp>
    </p:spTree>
    <p:extLst>
      <p:ext uri="{BB962C8B-B14F-4D97-AF65-F5344CB8AC3E}">
        <p14:creationId xmlns:p14="http://schemas.microsoft.com/office/powerpoint/2010/main" val="20437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3C48-4022-4BA9-A019-10EB5D13F194}"/>
              </a:ext>
            </a:extLst>
          </p:cNvPr>
          <p:cNvSpPr>
            <a:spLocks noGrp="1"/>
          </p:cNvSpPr>
          <p:nvPr>
            <p:ph type="title"/>
          </p:nvPr>
        </p:nvSpPr>
        <p:spPr/>
        <p:txBody>
          <a:bodyPr/>
          <a:lstStyle/>
          <a:p>
            <a:r>
              <a:rPr lang="en-CA" dirty="0"/>
              <a:t>Phagosome escape</a:t>
            </a:r>
          </a:p>
        </p:txBody>
      </p:sp>
      <p:sp>
        <p:nvSpPr>
          <p:cNvPr id="3" name="Content Placeholder 2">
            <a:extLst>
              <a:ext uri="{FF2B5EF4-FFF2-40B4-BE49-F238E27FC236}">
                <a16:creationId xmlns:a16="http://schemas.microsoft.com/office/drawing/2014/main" id="{9343B75E-07EE-4B5C-A4F6-15443F71F7B7}"/>
              </a:ext>
            </a:extLst>
          </p:cNvPr>
          <p:cNvSpPr>
            <a:spLocks noGrp="1"/>
          </p:cNvSpPr>
          <p:nvPr>
            <p:ph idx="1"/>
          </p:nvPr>
        </p:nvSpPr>
        <p:spPr/>
        <p:txBody>
          <a:bodyPr/>
          <a:lstStyle/>
          <a:p>
            <a:r>
              <a:rPr lang="en-CA" dirty="0"/>
              <a:t>R. </a:t>
            </a:r>
            <a:r>
              <a:rPr lang="en-CA" dirty="0" err="1"/>
              <a:t>rickettsii</a:t>
            </a:r>
            <a:r>
              <a:rPr lang="en-CA" dirty="0"/>
              <a:t> are able to escape the phagosome, once ingested by lysing the </a:t>
            </a:r>
            <a:r>
              <a:rPr lang="en-CA" dirty="0" err="1"/>
              <a:t>phagosomal</a:t>
            </a:r>
            <a:r>
              <a:rPr lang="en-CA" dirty="0"/>
              <a:t> membrane in order to avoid lysozymes that would usually degrade it</a:t>
            </a:r>
          </a:p>
          <a:p>
            <a:r>
              <a:rPr lang="en-CA" dirty="0"/>
              <a:t>R. </a:t>
            </a:r>
            <a:r>
              <a:rPr lang="en-CA" dirty="0" err="1"/>
              <a:t>rickettsii</a:t>
            </a:r>
            <a:r>
              <a:rPr lang="en-CA" dirty="0"/>
              <a:t> secretes phospholipase D and hemolysin C, encoded in genes the genes </a:t>
            </a:r>
            <a:r>
              <a:rPr lang="en-CA" dirty="0" err="1"/>
              <a:t>tlyC</a:t>
            </a:r>
            <a:r>
              <a:rPr lang="en-CA" dirty="0"/>
              <a:t> and </a:t>
            </a:r>
            <a:r>
              <a:rPr lang="en-CA" dirty="0" err="1"/>
              <a:t>pld</a:t>
            </a:r>
            <a:endParaRPr lang="en-CA" dirty="0"/>
          </a:p>
          <a:p>
            <a:r>
              <a:rPr lang="en-CA" dirty="0"/>
              <a:t>Phospholipase D and hemolysin C disrupt the </a:t>
            </a:r>
            <a:r>
              <a:rPr lang="en-CA" dirty="0" err="1"/>
              <a:t>phagosomal</a:t>
            </a:r>
            <a:r>
              <a:rPr lang="en-CA" dirty="0"/>
              <a:t> membrane, allowing escape</a:t>
            </a:r>
          </a:p>
          <a:p>
            <a:r>
              <a:rPr lang="en-CA" dirty="0"/>
              <a:t>This process allows evasion of the negative environment inside the phagosome, degradation by lysozymes, and allows access to nutrient rich cytosols</a:t>
            </a:r>
          </a:p>
          <a:p>
            <a:endParaRPr lang="en-CA" dirty="0"/>
          </a:p>
          <a:p>
            <a:endParaRPr lang="en-CA" dirty="0"/>
          </a:p>
        </p:txBody>
      </p:sp>
    </p:spTree>
    <p:extLst>
      <p:ext uri="{BB962C8B-B14F-4D97-AF65-F5344CB8AC3E}">
        <p14:creationId xmlns:p14="http://schemas.microsoft.com/office/powerpoint/2010/main" val="268596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2B21-D09A-4810-A085-75FA0D2CF2E1}"/>
              </a:ext>
            </a:extLst>
          </p:cNvPr>
          <p:cNvSpPr>
            <a:spLocks noGrp="1"/>
          </p:cNvSpPr>
          <p:nvPr>
            <p:ph type="title"/>
          </p:nvPr>
        </p:nvSpPr>
        <p:spPr/>
        <p:txBody>
          <a:bodyPr/>
          <a:lstStyle/>
          <a:p>
            <a:r>
              <a:rPr lang="en-CA" dirty="0"/>
              <a:t>A red rash</a:t>
            </a:r>
          </a:p>
        </p:txBody>
      </p:sp>
      <p:sp>
        <p:nvSpPr>
          <p:cNvPr id="3" name="Content Placeholder 2">
            <a:extLst>
              <a:ext uri="{FF2B5EF4-FFF2-40B4-BE49-F238E27FC236}">
                <a16:creationId xmlns:a16="http://schemas.microsoft.com/office/drawing/2014/main" id="{F09ECAE2-AA95-4F51-9BA8-EB800CE9D3F2}"/>
              </a:ext>
            </a:extLst>
          </p:cNvPr>
          <p:cNvSpPr>
            <a:spLocks noGrp="1"/>
          </p:cNvSpPr>
          <p:nvPr>
            <p:ph idx="1"/>
          </p:nvPr>
        </p:nvSpPr>
        <p:spPr/>
        <p:txBody>
          <a:bodyPr/>
          <a:lstStyle/>
          <a:p>
            <a:pPr marL="0" indent="0">
              <a:buNone/>
            </a:pPr>
            <a:r>
              <a:rPr lang="en-CA" dirty="0"/>
              <a:t>Robert is a 41-year-old man who came down with a high fever, headache, abdominal pain and muscle aches. He decides to tough it out at home but after 2 days, he also develops a red rash on his arms and legs. His wife drives him to the hospital where he is assessed by the emergency physician. The doctor asks about any insect bites and Robert tells him about getting tick bites during a camping trip one week prior to developing the first symptoms. Upon examining Robert he notes the macular rash on the arms and legs. Initial bloodwork shows that Robert has a low platelet count, low sodium levels and abnormal liver function tests.</a:t>
            </a:r>
          </a:p>
          <a:p>
            <a:pPr marL="0" indent="0">
              <a:buNone/>
            </a:pPr>
            <a:r>
              <a:rPr lang="en-CA" dirty="0"/>
              <a:t>The doctor orders a microbiological serology test and starts him on intravenous antibiotics. The acute serologic test for Rickettsia </a:t>
            </a:r>
            <a:r>
              <a:rPr lang="en-CA" dirty="0" err="1"/>
              <a:t>rickettsii</a:t>
            </a:r>
            <a:r>
              <a:rPr lang="en-CA" dirty="0"/>
              <a:t> shows a low level of IgM antibodies and Rick is diagnosed with Rocky Mountain Spotted Fever. The diagnosis is subsequently confirmed when convalescent serology shows a 16-fold rise in antibody titers to R. rickettsia.</a:t>
            </a:r>
          </a:p>
        </p:txBody>
      </p:sp>
      <p:pic>
        <p:nvPicPr>
          <p:cNvPr id="1026" name="Picture 2" descr="http://wiki.ubc.ca/images/thumb/7/7b/Ticks_-_the_primary_vector_of_R._rickettsii_and_many_other_diseases.jpg/180px-Ticks_-_the_primary_vector_of_R._rickettsii_and_many_other_diseases.jpg">
            <a:extLst>
              <a:ext uri="{FF2B5EF4-FFF2-40B4-BE49-F238E27FC236}">
                <a16:creationId xmlns:a16="http://schemas.microsoft.com/office/drawing/2014/main" id="{6D381DA4-0079-484B-82FB-86E77640C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100" y="799042"/>
            <a:ext cx="17145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iki.ubc.ca/images/thumb/f/f9/Sign_of_RMSF.jpg/180px-Sign_of_RMSF.jpg">
            <a:extLst>
              <a:ext uri="{FF2B5EF4-FFF2-40B4-BE49-F238E27FC236}">
                <a16:creationId xmlns:a16="http://schemas.microsoft.com/office/drawing/2014/main" id="{D49801DE-63BB-4922-8AA6-0033A4C54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851429"/>
            <a:ext cx="17145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2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68E5-D9DB-4C2E-9D32-13132874A0D1}"/>
              </a:ext>
            </a:extLst>
          </p:cNvPr>
          <p:cNvSpPr>
            <a:spLocks noGrp="1"/>
          </p:cNvSpPr>
          <p:nvPr>
            <p:ph type="title"/>
          </p:nvPr>
        </p:nvSpPr>
        <p:spPr/>
        <p:txBody>
          <a:bodyPr/>
          <a:lstStyle/>
          <a:p>
            <a:r>
              <a:rPr lang="en-CA" dirty="0"/>
              <a:t>Invasion of Non-Phagocytic Cells </a:t>
            </a:r>
            <a:br>
              <a:rPr lang="en-CA" dirty="0"/>
            </a:br>
            <a:endParaRPr lang="en-CA" dirty="0"/>
          </a:p>
        </p:txBody>
      </p:sp>
      <p:sp>
        <p:nvSpPr>
          <p:cNvPr id="3" name="Content Placeholder 2">
            <a:extLst>
              <a:ext uri="{FF2B5EF4-FFF2-40B4-BE49-F238E27FC236}">
                <a16:creationId xmlns:a16="http://schemas.microsoft.com/office/drawing/2014/main" id="{E0EF1290-B4F2-4D4D-8510-AC8010C68640}"/>
              </a:ext>
            </a:extLst>
          </p:cNvPr>
          <p:cNvSpPr>
            <a:spLocks noGrp="1"/>
          </p:cNvSpPr>
          <p:nvPr>
            <p:ph idx="1"/>
          </p:nvPr>
        </p:nvSpPr>
        <p:spPr/>
        <p:txBody>
          <a:bodyPr/>
          <a:lstStyle/>
          <a:p>
            <a:r>
              <a:rPr lang="en-CA" dirty="0"/>
              <a:t>R. </a:t>
            </a:r>
            <a:r>
              <a:rPr lang="en-CA" dirty="0" err="1"/>
              <a:t>rickettsii</a:t>
            </a:r>
            <a:r>
              <a:rPr lang="en-CA" dirty="0"/>
              <a:t> are able to invade non-phagocytic host cells with the use of its surface protein, </a:t>
            </a:r>
            <a:r>
              <a:rPr lang="en-CA" dirty="0" err="1"/>
              <a:t>OmpB</a:t>
            </a:r>
            <a:endParaRPr lang="en-CA" dirty="0"/>
          </a:p>
          <a:p>
            <a:r>
              <a:rPr lang="en-CA" dirty="0" err="1"/>
              <a:t>OmpB</a:t>
            </a:r>
            <a:r>
              <a:rPr lang="en-CA" dirty="0"/>
              <a:t> protein was found to act as a ligand for Ku70, a subunit of a DNA-dependant protein kinase</a:t>
            </a:r>
          </a:p>
          <a:p>
            <a:r>
              <a:rPr lang="en-CA" dirty="0"/>
              <a:t>The interaction that occurs between Ku70 and </a:t>
            </a:r>
            <a:r>
              <a:rPr lang="en-CA" dirty="0" err="1"/>
              <a:t>OmpB</a:t>
            </a:r>
            <a:r>
              <a:rPr lang="en-CA" dirty="0"/>
              <a:t>, is then sufficient enough to mediate invasion of nonphagocytic cells </a:t>
            </a:r>
          </a:p>
        </p:txBody>
      </p:sp>
    </p:spTree>
    <p:extLst>
      <p:ext uri="{BB962C8B-B14F-4D97-AF65-F5344CB8AC3E}">
        <p14:creationId xmlns:p14="http://schemas.microsoft.com/office/powerpoint/2010/main" val="72250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9102-BF7E-4CEC-B0F3-13BE5F615DE5}"/>
              </a:ext>
            </a:extLst>
          </p:cNvPr>
          <p:cNvSpPr>
            <a:spLocks noGrp="1"/>
          </p:cNvSpPr>
          <p:nvPr>
            <p:ph type="title"/>
          </p:nvPr>
        </p:nvSpPr>
        <p:spPr/>
        <p:txBody>
          <a:bodyPr/>
          <a:lstStyle/>
          <a:p>
            <a:r>
              <a:rPr lang="en-CA" dirty="0"/>
              <a:t>Use of Actin Systems</a:t>
            </a:r>
          </a:p>
        </p:txBody>
      </p:sp>
      <p:sp>
        <p:nvSpPr>
          <p:cNvPr id="3" name="Content Placeholder 2">
            <a:extLst>
              <a:ext uri="{FF2B5EF4-FFF2-40B4-BE49-F238E27FC236}">
                <a16:creationId xmlns:a16="http://schemas.microsoft.com/office/drawing/2014/main" id="{F02F5360-5CB8-43F1-BF34-078E9BC9CAD3}"/>
              </a:ext>
            </a:extLst>
          </p:cNvPr>
          <p:cNvSpPr>
            <a:spLocks noGrp="1"/>
          </p:cNvSpPr>
          <p:nvPr>
            <p:ph idx="1"/>
          </p:nvPr>
        </p:nvSpPr>
        <p:spPr>
          <a:xfrm>
            <a:off x="685801" y="2142067"/>
            <a:ext cx="5768265" cy="3649133"/>
          </a:xfrm>
        </p:spPr>
        <p:txBody>
          <a:bodyPr/>
          <a:lstStyle/>
          <a:p>
            <a:r>
              <a:rPr lang="en-CA" dirty="0"/>
              <a:t>R. </a:t>
            </a:r>
            <a:r>
              <a:rPr lang="en-CA" dirty="0" err="1"/>
              <a:t>rickettsii</a:t>
            </a:r>
            <a:r>
              <a:rPr lang="en-CA" dirty="0"/>
              <a:t> utilize host actin systems to gain mobility and facilitate rapid escape from host cells</a:t>
            </a:r>
          </a:p>
          <a:p>
            <a:r>
              <a:rPr lang="en-CA" dirty="0"/>
              <a:t>In the cytosol, R. </a:t>
            </a:r>
            <a:r>
              <a:rPr lang="en-CA" dirty="0" err="1"/>
              <a:t>rickettsii</a:t>
            </a:r>
            <a:r>
              <a:rPr lang="en-CA" dirty="0"/>
              <a:t> expresses a surface protein, Sca2</a:t>
            </a:r>
          </a:p>
          <a:p>
            <a:r>
              <a:rPr lang="en-CA" dirty="0"/>
              <a:t>Sca2 recruit an Arp2/3 complex, allowing induction of host actin polymerization</a:t>
            </a:r>
          </a:p>
          <a:p>
            <a:r>
              <a:rPr lang="en-CA" dirty="0"/>
              <a:t>This actin tail formation helps the bacterium through the cell and across cell membranes into adjacent endothelial cells or extracellular space</a:t>
            </a:r>
          </a:p>
        </p:txBody>
      </p:sp>
      <p:pic>
        <p:nvPicPr>
          <p:cNvPr id="12290" name="Picture 2" descr="Image result for r rickettsii">
            <a:extLst>
              <a:ext uri="{FF2B5EF4-FFF2-40B4-BE49-F238E27FC236}">
                <a16:creationId xmlns:a16="http://schemas.microsoft.com/office/drawing/2014/main" id="{3840EBCC-04EC-40C4-AD12-489FDB5BF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331" y="2482850"/>
            <a:ext cx="5076825"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1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7691-6FA1-4780-BA6A-C6A5ACBCFDDE}"/>
              </a:ext>
            </a:extLst>
          </p:cNvPr>
          <p:cNvSpPr>
            <a:spLocks noGrp="1"/>
          </p:cNvSpPr>
          <p:nvPr>
            <p:ph type="title"/>
          </p:nvPr>
        </p:nvSpPr>
        <p:spPr/>
        <p:txBody>
          <a:bodyPr/>
          <a:lstStyle/>
          <a:p>
            <a:r>
              <a:rPr lang="en-CA" dirty="0"/>
              <a:t>Arthropod Vector Support in Evasion</a:t>
            </a:r>
          </a:p>
        </p:txBody>
      </p:sp>
      <p:sp>
        <p:nvSpPr>
          <p:cNvPr id="3" name="Content Placeholder 2">
            <a:extLst>
              <a:ext uri="{FF2B5EF4-FFF2-40B4-BE49-F238E27FC236}">
                <a16:creationId xmlns:a16="http://schemas.microsoft.com/office/drawing/2014/main" id="{8185F7A4-CF1F-4133-B289-3CD97BB7D600}"/>
              </a:ext>
            </a:extLst>
          </p:cNvPr>
          <p:cNvSpPr>
            <a:spLocks noGrp="1"/>
          </p:cNvSpPr>
          <p:nvPr>
            <p:ph idx="1"/>
          </p:nvPr>
        </p:nvSpPr>
        <p:spPr/>
        <p:txBody>
          <a:bodyPr>
            <a:normAutofit fontScale="92500"/>
          </a:bodyPr>
          <a:lstStyle/>
          <a:p>
            <a:r>
              <a:rPr lang="en-CA" dirty="0"/>
              <a:t>Bacteria are able to evade the host immune system by being transferred through an arthropod vector’s saliva</a:t>
            </a:r>
          </a:p>
          <a:p>
            <a:r>
              <a:rPr lang="en-CA" dirty="0"/>
              <a:t>Tick saliva contains molecules that help block components of the alternative complement pathway such as displacing C3b from factor Bb and cleaving C3b</a:t>
            </a:r>
          </a:p>
          <a:p>
            <a:r>
              <a:rPr lang="en-CA" dirty="0"/>
              <a:t>C5a production by the cleavage of C5 is also used to inhibit the creation of the membrane attack complex</a:t>
            </a:r>
          </a:p>
          <a:p>
            <a:r>
              <a:rPr lang="en-CA" dirty="0"/>
              <a:t>C5a production by the cleavage of C5 is also used to inhibit the creation of the membrane attack complex</a:t>
            </a:r>
          </a:p>
          <a:p>
            <a:r>
              <a:rPr lang="en-CA" dirty="0"/>
              <a:t>Multiple tick species synthesize salivary gland inhibitors for the neutrophil chemoattractant IL-8 and other chemokines</a:t>
            </a:r>
          </a:p>
          <a:p>
            <a:r>
              <a:rPr lang="en-CA" dirty="0"/>
              <a:t>Overall, we can see that many aspects of their evolved transfer vector can help the bacteria evade the host immune response</a:t>
            </a:r>
          </a:p>
        </p:txBody>
      </p:sp>
    </p:spTree>
    <p:extLst>
      <p:ext uri="{BB962C8B-B14F-4D97-AF65-F5344CB8AC3E}">
        <p14:creationId xmlns:p14="http://schemas.microsoft.com/office/powerpoint/2010/main" val="32862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386C-6C2C-4A0C-B530-0578F9E9E066}"/>
              </a:ext>
            </a:extLst>
          </p:cNvPr>
          <p:cNvSpPr>
            <a:spLocks noGrp="1"/>
          </p:cNvSpPr>
          <p:nvPr>
            <p:ph type="title"/>
          </p:nvPr>
        </p:nvSpPr>
        <p:spPr/>
        <p:txBody>
          <a:bodyPr/>
          <a:lstStyle/>
          <a:p>
            <a:r>
              <a:rPr lang="en-CA" dirty="0"/>
              <a:t>Use of Type IV Secretion System (T4SS)</a:t>
            </a:r>
          </a:p>
        </p:txBody>
      </p:sp>
      <p:sp>
        <p:nvSpPr>
          <p:cNvPr id="3" name="Content Placeholder 2">
            <a:extLst>
              <a:ext uri="{FF2B5EF4-FFF2-40B4-BE49-F238E27FC236}">
                <a16:creationId xmlns:a16="http://schemas.microsoft.com/office/drawing/2014/main" id="{E43CB525-A370-45A7-A47F-17C1814855F1}"/>
              </a:ext>
            </a:extLst>
          </p:cNvPr>
          <p:cNvSpPr>
            <a:spLocks noGrp="1"/>
          </p:cNvSpPr>
          <p:nvPr>
            <p:ph idx="1"/>
          </p:nvPr>
        </p:nvSpPr>
        <p:spPr/>
        <p:txBody>
          <a:bodyPr/>
          <a:lstStyle/>
          <a:p>
            <a:r>
              <a:rPr lang="en-CA" dirty="0"/>
              <a:t>R. </a:t>
            </a:r>
            <a:r>
              <a:rPr lang="en-CA" dirty="0" err="1"/>
              <a:t>rickettsii</a:t>
            </a:r>
            <a:r>
              <a:rPr lang="en-CA" dirty="0"/>
              <a:t> utilize the type IV secretion system, to promote survival by transport of virulence factors/effector proteins, as well as synthesize nutrients from the host cell</a:t>
            </a:r>
          </a:p>
          <a:p>
            <a:r>
              <a:rPr lang="en-CA" dirty="0"/>
              <a:t>Type IV secretion systems (T4SSs) are macromolecular complexes that transport protein, DNA, and nucleoprotein across the bacterial cell envelope in both Gram-negative and Gram-positive species, as well as some wall-less bacteria and archaea</a:t>
            </a:r>
          </a:p>
          <a:p>
            <a:r>
              <a:rPr lang="en-CA" dirty="0"/>
              <a:t>Highly specialized P-T4SS, </a:t>
            </a:r>
            <a:r>
              <a:rPr lang="en-CA" dirty="0" err="1"/>
              <a:t>Rickettsiales</a:t>
            </a:r>
            <a:r>
              <a:rPr lang="en-CA" dirty="0"/>
              <a:t> </a:t>
            </a:r>
            <a:r>
              <a:rPr lang="en-CA" i="1" dirty="0" err="1"/>
              <a:t>vir</a:t>
            </a:r>
            <a:r>
              <a:rPr lang="en-CA" dirty="0"/>
              <a:t> homolog (</a:t>
            </a:r>
            <a:r>
              <a:rPr lang="en-CA" i="1" dirty="0" err="1"/>
              <a:t>rvh</a:t>
            </a:r>
            <a:r>
              <a:rPr lang="en-CA" dirty="0"/>
              <a:t>) is encoded by all species of </a:t>
            </a:r>
            <a:r>
              <a:rPr lang="en-CA" i="1" dirty="0"/>
              <a:t>Rickettsia</a:t>
            </a:r>
          </a:p>
          <a:p>
            <a:r>
              <a:rPr lang="en-CA" dirty="0"/>
              <a:t>However, the </a:t>
            </a:r>
            <a:r>
              <a:rPr lang="en-CA" i="1" dirty="0"/>
              <a:t>Rickettsia</a:t>
            </a:r>
            <a:r>
              <a:rPr lang="en-CA" dirty="0"/>
              <a:t> T4SS has not been functionally characterized for its role in symbiosis/virulence, and none of its substrates are known.</a:t>
            </a:r>
          </a:p>
        </p:txBody>
      </p:sp>
    </p:spTree>
    <p:extLst>
      <p:ext uri="{BB962C8B-B14F-4D97-AF65-F5344CB8AC3E}">
        <p14:creationId xmlns:p14="http://schemas.microsoft.com/office/powerpoint/2010/main" val="128308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C758-DC1F-4783-94A5-585648D7B1C5}"/>
              </a:ext>
            </a:extLst>
          </p:cNvPr>
          <p:cNvSpPr>
            <a:spLocks noGrp="1"/>
          </p:cNvSpPr>
          <p:nvPr>
            <p:ph type="title"/>
          </p:nvPr>
        </p:nvSpPr>
        <p:spPr/>
        <p:txBody>
          <a:bodyPr/>
          <a:lstStyle/>
          <a:p>
            <a:r>
              <a:rPr lang="en-CA" dirty="0"/>
              <a:t>outcome</a:t>
            </a:r>
          </a:p>
        </p:txBody>
      </p:sp>
      <p:sp>
        <p:nvSpPr>
          <p:cNvPr id="3" name="Content Placeholder 2">
            <a:extLst>
              <a:ext uri="{FF2B5EF4-FFF2-40B4-BE49-F238E27FC236}">
                <a16:creationId xmlns:a16="http://schemas.microsoft.com/office/drawing/2014/main" id="{31D9D6B6-3AF0-468A-9C1A-3727575A9C5F}"/>
              </a:ext>
            </a:extLst>
          </p:cNvPr>
          <p:cNvSpPr>
            <a:spLocks noGrp="1"/>
          </p:cNvSpPr>
          <p:nvPr>
            <p:ph idx="1"/>
          </p:nvPr>
        </p:nvSpPr>
        <p:spPr/>
        <p:txBody>
          <a:bodyPr/>
          <a:lstStyle/>
          <a:p>
            <a:r>
              <a:rPr lang="en-CA" dirty="0"/>
              <a:t>As long as prompt and appropriate antibiotic treatment is ensued, full recovery and elimination of bacteria is quite common, with only a 3-5% mortality rate</a:t>
            </a:r>
          </a:p>
          <a:p>
            <a:r>
              <a:rPr lang="en-CA" dirty="0"/>
              <a:t>However, if the R. </a:t>
            </a:r>
            <a:r>
              <a:rPr lang="en-CA" dirty="0" err="1"/>
              <a:t>rickettsii</a:t>
            </a:r>
            <a:r>
              <a:rPr lang="en-CA" dirty="0"/>
              <a:t> infection remains untreated, there is a mortality rate of 20-25%</a:t>
            </a:r>
          </a:p>
          <a:p>
            <a:r>
              <a:rPr lang="en-CA" dirty="0"/>
              <a:t>If the patient receives treatment within the first 4-5 days of disease, the fever can generally subside within 1-3 days</a:t>
            </a:r>
          </a:p>
          <a:p>
            <a:r>
              <a:rPr lang="en-CA" dirty="0" err="1"/>
              <a:t>Doxycyclin</a:t>
            </a:r>
            <a:r>
              <a:rPr lang="en-CA" dirty="0"/>
              <a:t> is generally the antibiotic drug of choice for Rocky Mountain Spotted Fever, however in some cases </a:t>
            </a:r>
            <a:r>
              <a:rPr lang="en-CA" dirty="0" err="1"/>
              <a:t>Tetracyclin</a:t>
            </a:r>
            <a:r>
              <a:rPr lang="en-CA" dirty="0"/>
              <a:t> or Chloramphenicol are also options for use</a:t>
            </a:r>
          </a:p>
        </p:txBody>
      </p:sp>
      <p:pic>
        <p:nvPicPr>
          <p:cNvPr id="13314" name="Picture 2" descr="Image result for doxycycline">
            <a:extLst>
              <a:ext uri="{FF2B5EF4-FFF2-40B4-BE49-F238E27FC236}">
                <a16:creationId xmlns:a16="http://schemas.microsoft.com/office/drawing/2014/main" id="{6A2D9BCF-C68C-4383-9978-02D658E09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442753"/>
            <a:ext cx="2719388" cy="20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D852-9352-4956-B590-CC984D954635}"/>
              </a:ext>
            </a:extLst>
          </p:cNvPr>
          <p:cNvSpPr>
            <a:spLocks noGrp="1"/>
          </p:cNvSpPr>
          <p:nvPr>
            <p:ph type="title"/>
          </p:nvPr>
        </p:nvSpPr>
        <p:spPr/>
        <p:txBody>
          <a:bodyPr/>
          <a:lstStyle/>
          <a:p>
            <a:r>
              <a:rPr lang="en-CA" dirty="0"/>
              <a:t>Outcome</a:t>
            </a:r>
            <a:br>
              <a:rPr lang="en-CA" dirty="0"/>
            </a:br>
            <a:r>
              <a:rPr lang="en-CA" dirty="0"/>
              <a:t>Severe cases</a:t>
            </a:r>
          </a:p>
        </p:txBody>
      </p:sp>
      <p:sp>
        <p:nvSpPr>
          <p:cNvPr id="3" name="Content Placeholder 2">
            <a:extLst>
              <a:ext uri="{FF2B5EF4-FFF2-40B4-BE49-F238E27FC236}">
                <a16:creationId xmlns:a16="http://schemas.microsoft.com/office/drawing/2014/main" id="{682401CC-50D1-4069-BC4E-91BF55687564}"/>
              </a:ext>
            </a:extLst>
          </p:cNvPr>
          <p:cNvSpPr>
            <a:spLocks noGrp="1"/>
          </p:cNvSpPr>
          <p:nvPr>
            <p:ph idx="1"/>
          </p:nvPr>
        </p:nvSpPr>
        <p:spPr>
          <a:xfrm>
            <a:off x="685801" y="2142067"/>
            <a:ext cx="10131425" cy="3649133"/>
          </a:xfrm>
        </p:spPr>
        <p:txBody>
          <a:bodyPr>
            <a:normAutofit lnSpcReduction="10000"/>
          </a:bodyPr>
          <a:lstStyle/>
          <a:p>
            <a:pPr marL="0" indent="0">
              <a:buNone/>
            </a:pPr>
            <a:r>
              <a:rPr lang="en-CA" dirty="0"/>
              <a:t>Severely ill patients may require longer antibiotic treatments</a:t>
            </a:r>
          </a:p>
          <a:p>
            <a:pPr marL="0" indent="0">
              <a:buNone/>
            </a:pPr>
            <a:r>
              <a:rPr lang="en-CA" dirty="0"/>
              <a:t>Some long-term health problems may surface such as:</a:t>
            </a:r>
          </a:p>
          <a:p>
            <a:r>
              <a:rPr lang="en-CA" dirty="0"/>
              <a:t>Partial paralysis of the lower extremities</a:t>
            </a:r>
          </a:p>
          <a:p>
            <a:r>
              <a:rPr lang="en-CA" dirty="0"/>
              <a:t>Gangrene requiring amputation of fingers, toes, or arms or legs</a:t>
            </a:r>
          </a:p>
          <a:p>
            <a:r>
              <a:rPr lang="en-CA" dirty="0"/>
              <a:t>Hearing loss</a:t>
            </a:r>
          </a:p>
          <a:p>
            <a:r>
              <a:rPr lang="en-CA" dirty="0"/>
              <a:t>Loss of bowel or bladder control</a:t>
            </a:r>
          </a:p>
          <a:p>
            <a:r>
              <a:rPr lang="en-CA" dirty="0"/>
              <a:t>Movement disorders</a:t>
            </a:r>
          </a:p>
          <a:p>
            <a:r>
              <a:rPr lang="en-CA" dirty="0"/>
              <a:t>Language disorders</a:t>
            </a:r>
          </a:p>
          <a:p>
            <a:pPr marL="0" indent="0">
              <a:buNone/>
            </a:pPr>
            <a:r>
              <a:rPr lang="en-CA" dirty="0"/>
              <a:t>These don’t often occur, however if the disease remains untreated for a long period of time it is possible</a:t>
            </a:r>
          </a:p>
          <a:p>
            <a:endParaRPr lang="en-CA" dirty="0"/>
          </a:p>
        </p:txBody>
      </p:sp>
      <p:pic>
        <p:nvPicPr>
          <p:cNvPr id="14340" name="Picture 4" descr="Image result for rocky mountain spotted fever severe">
            <a:extLst>
              <a:ext uri="{FF2B5EF4-FFF2-40B4-BE49-F238E27FC236}">
                <a16:creationId xmlns:a16="http://schemas.microsoft.com/office/drawing/2014/main" id="{5F0ABF92-2074-494F-B4D7-CF13A3CE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264" y="1819275"/>
            <a:ext cx="4015402"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18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779C-6ADD-4ACC-BE87-09C59979A250}"/>
              </a:ext>
            </a:extLst>
          </p:cNvPr>
          <p:cNvSpPr>
            <a:spLocks noGrp="1"/>
          </p:cNvSpPr>
          <p:nvPr>
            <p:ph type="title"/>
          </p:nvPr>
        </p:nvSpPr>
        <p:spPr/>
        <p:txBody>
          <a:bodyPr/>
          <a:lstStyle/>
          <a:p>
            <a:r>
              <a:rPr lang="en-CA" dirty="0"/>
              <a:t>Outcome</a:t>
            </a:r>
            <a:br>
              <a:rPr lang="en-CA" dirty="0"/>
            </a:br>
            <a:r>
              <a:rPr lang="en-CA" dirty="0"/>
              <a:t>future </a:t>
            </a:r>
          </a:p>
        </p:txBody>
      </p:sp>
      <p:sp>
        <p:nvSpPr>
          <p:cNvPr id="3" name="Content Placeholder 2">
            <a:extLst>
              <a:ext uri="{FF2B5EF4-FFF2-40B4-BE49-F238E27FC236}">
                <a16:creationId xmlns:a16="http://schemas.microsoft.com/office/drawing/2014/main" id="{B89ABCBE-B63E-4C60-8F7A-2A9D305F8E1C}"/>
              </a:ext>
            </a:extLst>
          </p:cNvPr>
          <p:cNvSpPr>
            <a:spLocks noGrp="1"/>
          </p:cNvSpPr>
          <p:nvPr>
            <p:ph idx="1"/>
          </p:nvPr>
        </p:nvSpPr>
        <p:spPr/>
        <p:txBody>
          <a:bodyPr/>
          <a:lstStyle/>
          <a:p>
            <a:r>
              <a:rPr lang="en-CA" dirty="0"/>
              <a:t> Protective immunity can be conferred after primary infection with R. rickettsia</a:t>
            </a:r>
          </a:p>
          <a:p>
            <a:r>
              <a:rPr lang="en-CA" dirty="0"/>
              <a:t>Specifically noted, IgG2a provides protective immunity with recognition of Adr2, a surface antigen on the bacteria</a:t>
            </a:r>
          </a:p>
          <a:p>
            <a:r>
              <a:rPr lang="en-CA" dirty="0"/>
              <a:t>This antibody supports a strong immune response, with rapid activation of T-cells and innate immune cells</a:t>
            </a:r>
          </a:p>
        </p:txBody>
      </p:sp>
    </p:spTree>
    <p:extLst>
      <p:ext uri="{BB962C8B-B14F-4D97-AF65-F5344CB8AC3E}">
        <p14:creationId xmlns:p14="http://schemas.microsoft.com/office/powerpoint/2010/main" val="216252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4F7-75B9-4381-8218-6FBA256D671F}"/>
              </a:ext>
            </a:extLst>
          </p:cNvPr>
          <p:cNvSpPr>
            <a:spLocks noGrp="1"/>
          </p:cNvSpPr>
          <p:nvPr>
            <p:ph type="title"/>
          </p:nvPr>
        </p:nvSpPr>
        <p:spPr/>
        <p:txBody>
          <a:bodyPr/>
          <a:lstStyle/>
          <a:p>
            <a:r>
              <a:rPr lang="en-CA" dirty="0"/>
              <a:t>Rickettsia </a:t>
            </a:r>
            <a:r>
              <a:rPr lang="en-CA" dirty="0" err="1"/>
              <a:t>rickettsii</a:t>
            </a:r>
            <a:endParaRPr lang="en-CA" dirty="0"/>
          </a:p>
        </p:txBody>
      </p:sp>
      <p:sp>
        <p:nvSpPr>
          <p:cNvPr id="3" name="Content Placeholder 2">
            <a:extLst>
              <a:ext uri="{FF2B5EF4-FFF2-40B4-BE49-F238E27FC236}">
                <a16:creationId xmlns:a16="http://schemas.microsoft.com/office/drawing/2014/main" id="{28AE29C1-C7CB-406E-BF60-8B26DFDC0AEC}"/>
              </a:ext>
            </a:extLst>
          </p:cNvPr>
          <p:cNvSpPr>
            <a:spLocks noGrp="1"/>
          </p:cNvSpPr>
          <p:nvPr>
            <p:ph idx="1"/>
          </p:nvPr>
        </p:nvSpPr>
        <p:spPr/>
        <p:txBody>
          <a:bodyPr/>
          <a:lstStyle/>
          <a:p>
            <a:r>
              <a:rPr lang="en-CA" dirty="0"/>
              <a:t>Spread to human hosts by </a:t>
            </a:r>
            <a:r>
              <a:rPr lang="en-CA" dirty="0" err="1"/>
              <a:t>ixodid</a:t>
            </a:r>
            <a:r>
              <a:rPr lang="en-CA" dirty="0"/>
              <a:t> (hard) ticks</a:t>
            </a:r>
          </a:p>
          <a:p>
            <a:r>
              <a:rPr lang="en-CA" dirty="0"/>
              <a:t>Onset of diseases begins with:</a:t>
            </a:r>
          </a:p>
          <a:p>
            <a:pPr lvl="1"/>
            <a:r>
              <a:rPr lang="en-CA" dirty="0"/>
              <a:t>Fever</a:t>
            </a:r>
          </a:p>
          <a:p>
            <a:pPr lvl="1"/>
            <a:r>
              <a:rPr lang="en-CA" dirty="0"/>
              <a:t>Severe headache</a:t>
            </a:r>
          </a:p>
          <a:p>
            <a:pPr lvl="1"/>
            <a:r>
              <a:rPr lang="en-CA" dirty="0"/>
              <a:t>Muscle pain</a:t>
            </a:r>
          </a:p>
          <a:p>
            <a:pPr lvl="1"/>
            <a:r>
              <a:rPr lang="en-CA" dirty="0"/>
              <a:t>Followed by a development of rash </a:t>
            </a:r>
          </a:p>
          <a:p>
            <a:r>
              <a:rPr lang="en-CA" dirty="0"/>
              <a:t>The skin is considered the pathogen carrying tick-host interface</a:t>
            </a:r>
          </a:p>
          <a:p>
            <a:pPr lvl="1"/>
            <a:r>
              <a:rPr lang="en-CA" dirty="0"/>
              <a:t>Tick bites elicit an inflammatory immune response in the skin</a:t>
            </a:r>
          </a:p>
          <a:p>
            <a:pPr lvl="1"/>
            <a:r>
              <a:rPr lang="en-CA" dirty="0"/>
              <a:t>Eosinophils accumulate at the tick-bite site</a:t>
            </a:r>
          </a:p>
        </p:txBody>
      </p:sp>
    </p:spTree>
    <p:extLst>
      <p:ext uri="{BB962C8B-B14F-4D97-AF65-F5344CB8AC3E}">
        <p14:creationId xmlns:p14="http://schemas.microsoft.com/office/powerpoint/2010/main" val="206420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26F-B7E0-444C-8DCF-96E0E7D48478}"/>
              </a:ext>
            </a:extLst>
          </p:cNvPr>
          <p:cNvSpPr>
            <a:spLocks noGrp="1"/>
          </p:cNvSpPr>
          <p:nvPr>
            <p:ph type="title"/>
          </p:nvPr>
        </p:nvSpPr>
        <p:spPr/>
        <p:txBody>
          <a:bodyPr/>
          <a:lstStyle/>
          <a:p>
            <a:r>
              <a:rPr lang="en-CA" dirty="0"/>
              <a:t>Responses to tick laceration</a:t>
            </a:r>
          </a:p>
        </p:txBody>
      </p:sp>
      <p:sp>
        <p:nvSpPr>
          <p:cNvPr id="3" name="Content Placeholder 2">
            <a:extLst>
              <a:ext uri="{FF2B5EF4-FFF2-40B4-BE49-F238E27FC236}">
                <a16:creationId xmlns:a16="http://schemas.microsoft.com/office/drawing/2014/main" id="{7F1042F5-AB0E-4E2E-8E8B-36A91BF14D94}"/>
              </a:ext>
            </a:extLst>
          </p:cNvPr>
          <p:cNvSpPr>
            <a:spLocks noGrp="1"/>
          </p:cNvSpPr>
          <p:nvPr>
            <p:ph idx="1"/>
          </p:nvPr>
        </p:nvSpPr>
        <p:spPr/>
        <p:txBody>
          <a:bodyPr/>
          <a:lstStyle/>
          <a:p>
            <a:pPr marL="0" indent="0">
              <a:buNone/>
            </a:pPr>
            <a:r>
              <a:rPr lang="en-CA" dirty="0"/>
              <a:t>Tick laceration and the creation of a pool-like feeding site in the skin initiates 5 key responses:</a:t>
            </a:r>
          </a:p>
          <a:p>
            <a:r>
              <a:rPr lang="en-CA" dirty="0"/>
              <a:t>Immediate Response</a:t>
            </a:r>
          </a:p>
          <a:p>
            <a:r>
              <a:rPr lang="en-CA" dirty="0"/>
              <a:t>Inflammatory Response</a:t>
            </a:r>
          </a:p>
          <a:p>
            <a:r>
              <a:rPr lang="en-CA" dirty="0"/>
              <a:t>Proliferation</a:t>
            </a:r>
          </a:p>
          <a:p>
            <a:r>
              <a:rPr lang="en-CA" dirty="0"/>
              <a:t>Migration</a:t>
            </a:r>
          </a:p>
          <a:p>
            <a:r>
              <a:rPr lang="en-CA" dirty="0"/>
              <a:t>Contraction</a:t>
            </a:r>
          </a:p>
        </p:txBody>
      </p:sp>
    </p:spTree>
    <p:extLst>
      <p:ext uri="{BB962C8B-B14F-4D97-AF65-F5344CB8AC3E}">
        <p14:creationId xmlns:p14="http://schemas.microsoft.com/office/powerpoint/2010/main" val="276944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1818-9902-4234-B274-7B69EAF511C1}"/>
              </a:ext>
            </a:extLst>
          </p:cNvPr>
          <p:cNvSpPr>
            <a:spLocks noGrp="1"/>
          </p:cNvSpPr>
          <p:nvPr>
            <p:ph type="title"/>
          </p:nvPr>
        </p:nvSpPr>
        <p:spPr/>
        <p:txBody>
          <a:bodyPr/>
          <a:lstStyle/>
          <a:p>
            <a:r>
              <a:rPr lang="en-CA" dirty="0"/>
              <a:t>Host response</a:t>
            </a:r>
          </a:p>
        </p:txBody>
      </p:sp>
      <p:sp>
        <p:nvSpPr>
          <p:cNvPr id="3" name="Content Placeholder 2">
            <a:extLst>
              <a:ext uri="{FF2B5EF4-FFF2-40B4-BE49-F238E27FC236}">
                <a16:creationId xmlns:a16="http://schemas.microsoft.com/office/drawing/2014/main" id="{8CC39425-C29B-4A29-B96A-9B8047F62492}"/>
              </a:ext>
            </a:extLst>
          </p:cNvPr>
          <p:cNvSpPr>
            <a:spLocks noGrp="1"/>
          </p:cNvSpPr>
          <p:nvPr>
            <p:ph idx="1"/>
          </p:nvPr>
        </p:nvSpPr>
        <p:spPr/>
        <p:txBody>
          <a:bodyPr/>
          <a:lstStyle/>
          <a:p>
            <a:pPr marL="0" indent="0">
              <a:buNone/>
            </a:pPr>
            <a:r>
              <a:rPr lang="en-CA" sz="2000" dirty="0"/>
              <a:t>Innate Immune Response </a:t>
            </a:r>
          </a:p>
          <a:p>
            <a:r>
              <a:rPr lang="en-CA" dirty="0"/>
              <a:t>Complement Activation</a:t>
            </a:r>
          </a:p>
          <a:p>
            <a:r>
              <a:rPr lang="en-CA" dirty="0" err="1"/>
              <a:t>Ixodid</a:t>
            </a:r>
            <a:r>
              <a:rPr lang="en-CA" dirty="0"/>
              <a:t> tick saliva contains a complex mixture of active molecules that potentiate transmission of R. rickettsia by modulating host immune defenses</a:t>
            </a:r>
          </a:p>
          <a:p>
            <a:pPr marL="0" indent="0">
              <a:buNone/>
            </a:pPr>
            <a:endParaRPr lang="en-CA" dirty="0"/>
          </a:p>
          <a:p>
            <a:pPr marL="0" indent="0">
              <a:buNone/>
            </a:pPr>
            <a:r>
              <a:rPr lang="en-CA" sz="2000" dirty="0"/>
              <a:t>Adaptive Immune Response </a:t>
            </a:r>
          </a:p>
          <a:p>
            <a:r>
              <a:rPr lang="en-CA" dirty="0"/>
              <a:t>Antigen specific responses of the T lymphocytes</a:t>
            </a:r>
          </a:p>
          <a:p>
            <a:r>
              <a:rPr lang="en-CA" dirty="0"/>
              <a:t>Antigen specific responses of the B lymphocytes</a:t>
            </a:r>
          </a:p>
        </p:txBody>
      </p:sp>
    </p:spTree>
    <p:extLst>
      <p:ext uri="{BB962C8B-B14F-4D97-AF65-F5344CB8AC3E}">
        <p14:creationId xmlns:p14="http://schemas.microsoft.com/office/powerpoint/2010/main" val="178551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C479-C0C3-447D-9E30-052A64BCE2BB}"/>
              </a:ext>
            </a:extLst>
          </p:cNvPr>
          <p:cNvSpPr>
            <a:spLocks noGrp="1"/>
          </p:cNvSpPr>
          <p:nvPr>
            <p:ph type="title"/>
          </p:nvPr>
        </p:nvSpPr>
        <p:spPr>
          <a:xfrm>
            <a:off x="685801" y="609600"/>
            <a:ext cx="10131425" cy="1456267"/>
          </a:xfrm>
        </p:spPr>
        <p:txBody>
          <a:bodyPr/>
          <a:lstStyle/>
          <a:p>
            <a:r>
              <a:rPr lang="en-CA" dirty="0"/>
              <a:t>Innate immune response</a:t>
            </a:r>
            <a:br>
              <a:rPr lang="en-CA" dirty="0"/>
            </a:br>
            <a:r>
              <a:rPr lang="en-CA" dirty="0"/>
              <a:t>Complement activation </a:t>
            </a:r>
          </a:p>
        </p:txBody>
      </p:sp>
      <p:sp>
        <p:nvSpPr>
          <p:cNvPr id="3" name="Content Placeholder 2">
            <a:extLst>
              <a:ext uri="{FF2B5EF4-FFF2-40B4-BE49-F238E27FC236}">
                <a16:creationId xmlns:a16="http://schemas.microsoft.com/office/drawing/2014/main" id="{46A717E7-6941-4657-8852-C65DDC28D382}"/>
              </a:ext>
            </a:extLst>
          </p:cNvPr>
          <p:cNvSpPr>
            <a:spLocks noGrp="1"/>
          </p:cNvSpPr>
          <p:nvPr>
            <p:ph idx="1"/>
          </p:nvPr>
        </p:nvSpPr>
        <p:spPr>
          <a:xfrm>
            <a:off x="685801" y="1695635"/>
            <a:ext cx="5200093" cy="4829452"/>
          </a:xfrm>
        </p:spPr>
        <p:txBody>
          <a:bodyPr>
            <a:normAutofit/>
          </a:bodyPr>
          <a:lstStyle/>
          <a:p>
            <a:pPr marL="0" indent="0">
              <a:buNone/>
            </a:pPr>
            <a:r>
              <a:rPr lang="en-CA" dirty="0"/>
              <a:t>The alternative, lectin, and classical pathways of complement activation are the primary lines of defense against infectious agents</a:t>
            </a:r>
          </a:p>
          <a:p>
            <a:pPr marL="0" indent="0">
              <a:buNone/>
            </a:pPr>
            <a:r>
              <a:rPr lang="en-CA" dirty="0"/>
              <a:t>The alternative pathway is the most common target for tick modulation</a:t>
            </a:r>
          </a:p>
          <a:p>
            <a:r>
              <a:rPr lang="en-CA" dirty="0"/>
              <a:t>C3 protein is made in the liver and present at large concentrations in the blood and tissue</a:t>
            </a:r>
          </a:p>
          <a:p>
            <a:r>
              <a:rPr lang="en-CA" dirty="0"/>
              <a:t>C3 gets spontaneously cleaved into C3b and reacts strongly to bind to amino or hydroxyl groups on the surface of bacteria</a:t>
            </a:r>
          </a:p>
          <a:p>
            <a:r>
              <a:rPr lang="en-CA" dirty="0"/>
              <a:t>C3bBb molecule (a convertase) cleaves other C3 molecules to make more C3b as well as cleaving C5 to make C5b</a:t>
            </a:r>
          </a:p>
        </p:txBody>
      </p:sp>
      <p:pic>
        <p:nvPicPr>
          <p:cNvPr id="6" name="Picture 4" descr="Image result for alternative complement pathway">
            <a:extLst>
              <a:ext uri="{FF2B5EF4-FFF2-40B4-BE49-F238E27FC236}">
                <a16:creationId xmlns:a16="http://schemas.microsoft.com/office/drawing/2014/main" id="{3A68DBB3-1AA1-46DA-BD5B-2AB401F33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794" y="2065867"/>
            <a:ext cx="6107704" cy="391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6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E71E-AADA-42A9-B622-CE55908C0109}"/>
              </a:ext>
            </a:extLst>
          </p:cNvPr>
          <p:cNvSpPr>
            <a:spLocks noGrp="1"/>
          </p:cNvSpPr>
          <p:nvPr>
            <p:ph type="title"/>
          </p:nvPr>
        </p:nvSpPr>
        <p:spPr/>
        <p:txBody>
          <a:bodyPr/>
          <a:lstStyle/>
          <a:p>
            <a:r>
              <a:rPr lang="en-CA" dirty="0"/>
              <a:t>Innate immune response</a:t>
            </a:r>
            <a:br>
              <a:rPr lang="en-CA" dirty="0"/>
            </a:br>
            <a:r>
              <a:rPr lang="en-CA" dirty="0"/>
              <a:t>Membrane attack complex (Mac) formation</a:t>
            </a:r>
          </a:p>
        </p:txBody>
      </p:sp>
      <p:sp>
        <p:nvSpPr>
          <p:cNvPr id="3" name="Content Placeholder 2">
            <a:extLst>
              <a:ext uri="{FF2B5EF4-FFF2-40B4-BE49-F238E27FC236}">
                <a16:creationId xmlns:a16="http://schemas.microsoft.com/office/drawing/2014/main" id="{7A1BB697-9F15-45D6-9DC4-5C45D70B42A7}"/>
              </a:ext>
            </a:extLst>
          </p:cNvPr>
          <p:cNvSpPr>
            <a:spLocks noGrp="1"/>
          </p:cNvSpPr>
          <p:nvPr>
            <p:ph idx="1"/>
          </p:nvPr>
        </p:nvSpPr>
        <p:spPr>
          <a:xfrm>
            <a:off x="685801" y="1728515"/>
            <a:ext cx="5342137" cy="4583508"/>
          </a:xfrm>
        </p:spPr>
        <p:txBody>
          <a:bodyPr/>
          <a:lstStyle/>
          <a:p>
            <a:r>
              <a:rPr lang="en-CA" dirty="0"/>
              <a:t>C5b binds to C6 to form the C5b-6 complex</a:t>
            </a:r>
          </a:p>
          <a:p>
            <a:r>
              <a:rPr lang="en-CA" dirty="0"/>
              <a:t>This complex then binds to C7 forming the C5b-6-7 complex</a:t>
            </a:r>
          </a:p>
          <a:p>
            <a:r>
              <a:rPr lang="en-CA" dirty="0"/>
              <a:t>The C5b-6-7 complex binds to C8 to form the C5b-6-7-8 complex</a:t>
            </a:r>
          </a:p>
          <a:p>
            <a:r>
              <a:rPr lang="en-CA" dirty="0"/>
              <a:t>C5b-6-7-8 subsequently binds to C9 (alpha, beta and gamma chains) and acts as a catalyst in the polymerization of C9</a:t>
            </a:r>
          </a:p>
          <a:p>
            <a:r>
              <a:rPr lang="en-CA" dirty="0"/>
              <a:t>The MAC as well as other complement proteins (C5b, C6, C7 and C8) anchor themselves to the cell wall and work together to opsonize bacteria</a:t>
            </a:r>
          </a:p>
        </p:txBody>
      </p:sp>
      <p:pic>
        <p:nvPicPr>
          <p:cNvPr id="4" name="Picture 4" descr="Image result for MAC complex assembly">
            <a:extLst>
              <a:ext uri="{FF2B5EF4-FFF2-40B4-BE49-F238E27FC236}">
                <a16:creationId xmlns:a16="http://schemas.microsoft.com/office/drawing/2014/main" id="{E8484CCA-F25B-4190-B0B5-521536CB2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367" y="2394341"/>
            <a:ext cx="5812593" cy="308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6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06BE-9C3F-4D07-A7F2-9EAF01D2AA88}"/>
              </a:ext>
            </a:extLst>
          </p:cNvPr>
          <p:cNvSpPr>
            <a:spLocks noGrp="1"/>
          </p:cNvSpPr>
          <p:nvPr>
            <p:ph type="title"/>
          </p:nvPr>
        </p:nvSpPr>
        <p:spPr/>
        <p:txBody>
          <a:bodyPr/>
          <a:lstStyle/>
          <a:p>
            <a:r>
              <a:rPr lang="en-CA" dirty="0"/>
              <a:t>Innate immune response</a:t>
            </a:r>
            <a:br>
              <a:rPr lang="en-CA" dirty="0"/>
            </a:br>
            <a:r>
              <a:rPr lang="en-CA" dirty="0"/>
              <a:t>the inflammatory response</a:t>
            </a:r>
          </a:p>
        </p:txBody>
      </p:sp>
      <p:sp>
        <p:nvSpPr>
          <p:cNvPr id="3" name="Content Placeholder 2">
            <a:extLst>
              <a:ext uri="{FF2B5EF4-FFF2-40B4-BE49-F238E27FC236}">
                <a16:creationId xmlns:a16="http://schemas.microsoft.com/office/drawing/2014/main" id="{8CF9A435-16C1-46A5-A889-07BFFFEFB0D3}"/>
              </a:ext>
            </a:extLst>
          </p:cNvPr>
          <p:cNvSpPr>
            <a:spLocks noGrp="1"/>
          </p:cNvSpPr>
          <p:nvPr>
            <p:ph idx="1"/>
          </p:nvPr>
        </p:nvSpPr>
        <p:spPr/>
        <p:txBody>
          <a:bodyPr/>
          <a:lstStyle/>
          <a:p>
            <a:r>
              <a:rPr lang="en-CA" dirty="0"/>
              <a:t>Begins with the passive leakage of circulating leukocytes (mostly neutrophils) from damaged blood vessels into the wound</a:t>
            </a:r>
          </a:p>
          <a:p>
            <a:r>
              <a:rPr lang="en-CA" dirty="0"/>
              <a:t>Immune cells that are already resident within the tissue (mast cells) release chemokines and cytokines (TNF-a and </a:t>
            </a:r>
            <a:r>
              <a:rPr lang="en-CA" dirty="0" err="1"/>
              <a:t>IFNy</a:t>
            </a:r>
            <a:r>
              <a:rPr lang="en-CA" dirty="0"/>
              <a:t>)</a:t>
            </a:r>
          </a:p>
          <a:p>
            <a:r>
              <a:rPr lang="en-CA" dirty="0"/>
              <a:t>Inflammatory chemokines and cytokines recruit neutrophils and macrophages from nearby blood vessels</a:t>
            </a:r>
          </a:p>
          <a:p>
            <a:r>
              <a:rPr lang="en-CA" dirty="0"/>
              <a:t>Cytokines also trigger the expression of selectins, which control the rolling and then tethering of leukocytes to the vessel wall and facilitate crossing of the endothelial barrier,  enhanced by the vessel dilation from histamine released by mast cells</a:t>
            </a:r>
          </a:p>
          <a:p>
            <a:r>
              <a:rPr lang="en-CA" dirty="0"/>
              <a:t>Neutrophils play an important role in killing the invading microorganisms by using bursts of reactive oxygen species (ROS)</a:t>
            </a:r>
          </a:p>
        </p:txBody>
      </p:sp>
    </p:spTree>
    <p:extLst>
      <p:ext uri="{BB962C8B-B14F-4D97-AF65-F5344CB8AC3E}">
        <p14:creationId xmlns:p14="http://schemas.microsoft.com/office/powerpoint/2010/main" val="11350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2C7-3A8B-454D-B006-DB525C133220}"/>
              </a:ext>
            </a:extLst>
          </p:cNvPr>
          <p:cNvSpPr>
            <a:spLocks noGrp="1"/>
          </p:cNvSpPr>
          <p:nvPr>
            <p:ph type="title"/>
          </p:nvPr>
        </p:nvSpPr>
        <p:spPr/>
        <p:txBody>
          <a:bodyPr/>
          <a:lstStyle/>
          <a:p>
            <a:r>
              <a:rPr lang="en-CA" dirty="0"/>
              <a:t>Innate immune response </a:t>
            </a:r>
            <a:br>
              <a:rPr lang="en-CA" dirty="0"/>
            </a:br>
            <a:r>
              <a:rPr lang="en-CA" dirty="0"/>
              <a:t>Innate immune cells </a:t>
            </a:r>
          </a:p>
        </p:txBody>
      </p:sp>
      <p:pic>
        <p:nvPicPr>
          <p:cNvPr id="6146" name="Picture 2" descr="Image result for innate immune cells">
            <a:extLst>
              <a:ext uri="{FF2B5EF4-FFF2-40B4-BE49-F238E27FC236}">
                <a16:creationId xmlns:a16="http://schemas.microsoft.com/office/drawing/2014/main" id="{47F8CED7-56CB-4671-A155-856A1592B8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2421" y="2293473"/>
            <a:ext cx="8472465" cy="390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3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203</TotalTime>
  <Words>1331</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Celestial</vt:lpstr>
      <vt:lpstr>Rocky mountain spotted fever</vt:lpstr>
      <vt:lpstr>A red rash</vt:lpstr>
      <vt:lpstr>Rickettsia rickettsii</vt:lpstr>
      <vt:lpstr>Responses to tick laceration</vt:lpstr>
      <vt:lpstr>Host response</vt:lpstr>
      <vt:lpstr>Innate immune response Complement activation </vt:lpstr>
      <vt:lpstr>Innate immune response Membrane attack complex (Mac) formation</vt:lpstr>
      <vt:lpstr>Innate immune response the inflammatory response</vt:lpstr>
      <vt:lpstr>Innate immune response  Innate immune cells </vt:lpstr>
      <vt:lpstr>Adaptive immune response</vt:lpstr>
      <vt:lpstr>Adaptive immune response Adaptive immune cells</vt:lpstr>
      <vt:lpstr>Case study relevance</vt:lpstr>
      <vt:lpstr>Host damage</vt:lpstr>
      <vt:lpstr>Host damage Inflammatory cytokines and reactive species</vt:lpstr>
      <vt:lpstr>Host damage Immune Response</vt:lpstr>
      <vt:lpstr>HOST Damage R. rickettsii</vt:lpstr>
      <vt:lpstr>Bacterial evasion</vt:lpstr>
      <vt:lpstr>Evade the Host Apoptotic Defence</vt:lpstr>
      <vt:lpstr>Phagosome escape</vt:lpstr>
      <vt:lpstr>Invasion of Non-Phagocytic Cells  </vt:lpstr>
      <vt:lpstr>Use of Actin Systems</vt:lpstr>
      <vt:lpstr>Arthropod Vector Support in Evasion</vt:lpstr>
      <vt:lpstr>Use of Type IV Secretion System (T4SS)</vt:lpstr>
      <vt:lpstr>outcome</vt:lpstr>
      <vt:lpstr>Outcome Severe cases</vt:lpstr>
      <vt:lpstr>Outcome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mountain spotted fever</dc:title>
  <dc:creator>Paula Tao</dc:creator>
  <cp:lastModifiedBy>Paula Tao</cp:lastModifiedBy>
  <cp:revision>20</cp:revision>
  <dcterms:created xsi:type="dcterms:W3CDTF">2017-11-11T23:13:13Z</dcterms:created>
  <dcterms:modified xsi:type="dcterms:W3CDTF">2017-11-12T02:36:47Z</dcterms:modified>
</cp:coreProperties>
</file>