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Nunito" panose="020B0604020202020204" charset="0"/>
      <p:regular r:id="rId41"/>
      <p:bold r:id="rId42"/>
      <p:italic r:id="rId43"/>
      <p:boldItalic r:id="rId44"/>
    </p:embeddedFont>
    <p:embeddedFont>
      <p:font typeface="Maven Pro"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7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314038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997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2864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632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443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1848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9284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2113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2222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935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7250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33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3378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1950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20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62068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224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1291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22408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6272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43675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2107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6895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89143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73004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89567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0033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8808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579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67151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1475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62315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934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0120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1832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9576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1169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9055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851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 sz="900">
                <a:solidFill>
                  <a:schemeClr val="dk2"/>
                </a:solidFill>
                <a:latin typeface="Nunito"/>
                <a:ea typeface="Nunito"/>
                <a:cs typeface="Nunito"/>
                <a:sym typeface="Nunito"/>
              </a:rPr>
              <a:t>‹#›</a:t>
            </a:fld>
            <a:endParaRPr sz="9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Invasion of V cholerae</a:t>
            </a:r>
            <a:endParaRPr/>
          </a:p>
        </p:txBody>
      </p:sp>
      <p:sp>
        <p:nvSpPr>
          <p:cNvPr id="278" name="Shape 278"/>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Immune Response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Features of the Adaptive Immune Response</a:t>
            </a:r>
            <a:endParaRPr/>
          </a:p>
          <a:p>
            <a:pPr marL="0" lvl="0" indent="0">
              <a:spcBef>
                <a:spcPts val="0"/>
              </a:spcBef>
              <a:spcAft>
                <a:spcPts val="0"/>
              </a:spcAft>
              <a:buNone/>
            </a:pPr>
            <a:endParaRPr/>
          </a:p>
        </p:txBody>
      </p:sp>
      <p:sp>
        <p:nvSpPr>
          <p:cNvPr id="333" name="Shape 333"/>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t>Humoral Immunity:</a:t>
            </a:r>
            <a:endParaRPr sz="1800" b="1"/>
          </a:p>
          <a:p>
            <a:pPr marL="457200" lvl="0" indent="-311150" rtl="0">
              <a:spcBef>
                <a:spcPts val="1600"/>
              </a:spcBef>
              <a:spcAft>
                <a:spcPts val="0"/>
              </a:spcAft>
              <a:buSzPts val="1300"/>
              <a:buChar char="●"/>
            </a:pPr>
            <a:r>
              <a:rPr lang="en"/>
              <a:t>Antibody production by B-lymphocytes</a:t>
            </a:r>
            <a:endParaRPr/>
          </a:p>
          <a:p>
            <a:pPr marL="457200" lvl="0" indent="-311150">
              <a:spcBef>
                <a:spcPts val="0"/>
              </a:spcBef>
              <a:spcAft>
                <a:spcPts val="0"/>
              </a:spcAft>
              <a:buSzPts val="1300"/>
              <a:buChar char="●"/>
            </a:pPr>
            <a:r>
              <a:rPr lang="en"/>
              <a:t>Dominates adaptive response against V cholerae</a:t>
            </a:r>
            <a:endParaRPr/>
          </a:p>
        </p:txBody>
      </p:sp>
      <p:sp>
        <p:nvSpPr>
          <p:cNvPr id="334" name="Shape 334"/>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t>Cell-mediated Immunity:</a:t>
            </a:r>
            <a:endParaRPr sz="1800" b="1"/>
          </a:p>
          <a:p>
            <a:pPr marL="457200" lvl="0" indent="-311150" rtl="0">
              <a:spcBef>
                <a:spcPts val="1600"/>
              </a:spcBef>
              <a:spcAft>
                <a:spcPts val="0"/>
              </a:spcAft>
              <a:buSzPts val="1300"/>
              <a:buChar char="●"/>
            </a:pPr>
            <a:r>
              <a:rPr lang="en"/>
              <a:t>Cytotoxic T-lymphocytes, activated macrophages, cytokines directly attack pathogens</a:t>
            </a:r>
            <a:endParaRPr/>
          </a:p>
          <a:p>
            <a:pPr marL="457200" lvl="0" indent="-311150">
              <a:spcBef>
                <a:spcPts val="0"/>
              </a:spcBef>
              <a:spcAft>
                <a:spcPts val="0"/>
              </a:spcAft>
              <a:buSzPts val="1300"/>
              <a:buChar char="●"/>
            </a:pPr>
            <a:r>
              <a:rPr lang="en"/>
              <a:t>Plays a lesser role against V cholerae</a:t>
            </a:r>
            <a:endParaRPr/>
          </a:p>
        </p:txBody>
      </p:sp>
      <p:pic>
        <p:nvPicPr>
          <p:cNvPr id="335" name="Shape 335"/>
          <p:cNvPicPr preferRelativeResize="0"/>
          <p:nvPr/>
        </p:nvPicPr>
        <p:blipFill>
          <a:blip r:embed="rId3">
            <a:alphaModFix/>
          </a:blip>
          <a:stretch>
            <a:fillRect/>
          </a:stretch>
        </p:blipFill>
        <p:spPr>
          <a:xfrm>
            <a:off x="2626303" y="3594775"/>
            <a:ext cx="685901" cy="65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1303800" y="598575"/>
            <a:ext cx="7468500" cy="1590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Humoral Immunity against V cholerae</a:t>
            </a:r>
            <a:endParaRPr/>
          </a:p>
        </p:txBody>
      </p:sp>
      <p:sp>
        <p:nvSpPr>
          <p:cNvPr id="341" name="Shape 341"/>
          <p:cNvSpPr txBox="1">
            <a:spLocks noGrp="1"/>
          </p:cNvSpPr>
          <p:nvPr>
            <p:ph type="body" idx="1"/>
          </p:nvPr>
        </p:nvSpPr>
        <p:spPr>
          <a:xfrm>
            <a:off x="1303800" y="1283450"/>
            <a:ext cx="3312000" cy="3646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A component of the V cholerae is recognized by APC (antigen presenting cells)</a:t>
            </a:r>
            <a:endParaRPr sz="1400"/>
          </a:p>
          <a:p>
            <a:pPr marL="914400" lvl="1" indent="-304800" rtl="0">
              <a:spcBef>
                <a:spcPts val="0"/>
              </a:spcBef>
              <a:spcAft>
                <a:spcPts val="0"/>
              </a:spcAft>
              <a:buSzPts val="1200"/>
              <a:buChar char="○"/>
            </a:pPr>
            <a:r>
              <a:rPr lang="en" sz="1200"/>
              <a:t>Usually flagellar protein, enterotoxin or outer membrane protein</a:t>
            </a:r>
            <a:endParaRPr sz="1200"/>
          </a:p>
          <a:p>
            <a:pPr marL="457200" lvl="0" indent="-317500" rtl="0">
              <a:spcBef>
                <a:spcPts val="0"/>
              </a:spcBef>
              <a:spcAft>
                <a:spcPts val="0"/>
              </a:spcAft>
              <a:buSzPts val="1400"/>
              <a:buChar char="●"/>
            </a:pPr>
            <a:r>
              <a:rPr lang="en" sz="1400"/>
              <a:t>APCs present antigen to lymphocytes to initiate response</a:t>
            </a:r>
            <a:endParaRPr sz="1400"/>
          </a:p>
          <a:p>
            <a:pPr marL="914400" lvl="1" indent="-304800" rtl="0">
              <a:spcBef>
                <a:spcPts val="0"/>
              </a:spcBef>
              <a:spcAft>
                <a:spcPts val="0"/>
              </a:spcAft>
              <a:buSzPts val="1200"/>
              <a:buChar char="○"/>
            </a:pPr>
            <a:r>
              <a:rPr lang="en" sz="1200"/>
              <a:t>Begin in Peyer’s patch in intestinal mucosa </a:t>
            </a:r>
            <a:endParaRPr sz="1200"/>
          </a:p>
          <a:p>
            <a:pPr marL="914400" lvl="1" indent="-304800" rtl="0">
              <a:spcBef>
                <a:spcPts val="0"/>
              </a:spcBef>
              <a:spcAft>
                <a:spcPts val="0"/>
              </a:spcAft>
              <a:buSzPts val="1200"/>
              <a:buChar char="○"/>
            </a:pPr>
            <a:r>
              <a:rPr lang="en" sz="1200"/>
              <a:t>Then migrated to lymph nodes</a:t>
            </a:r>
            <a:endParaRPr sz="1200"/>
          </a:p>
          <a:p>
            <a:pPr marL="457200" lvl="0" indent="-317500" rtl="0">
              <a:spcBef>
                <a:spcPts val="0"/>
              </a:spcBef>
              <a:spcAft>
                <a:spcPts val="0"/>
              </a:spcAft>
              <a:buSzPts val="1400"/>
              <a:buChar char="●"/>
            </a:pPr>
            <a:r>
              <a:rPr lang="en" sz="1400"/>
              <a:t>B-lymphocytes differentiate into antibody-secreting cells</a:t>
            </a:r>
            <a:endParaRPr sz="1400"/>
          </a:p>
          <a:p>
            <a:pPr marL="0" lvl="0" indent="0">
              <a:spcBef>
                <a:spcPts val="1600"/>
              </a:spcBef>
              <a:spcAft>
                <a:spcPts val="1600"/>
              </a:spcAft>
              <a:buNone/>
            </a:pPr>
            <a:endParaRPr sz="1400"/>
          </a:p>
        </p:txBody>
      </p:sp>
      <p:pic>
        <p:nvPicPr>
          <p:cNvPr id="342" name="Shape 342"/>
          <p:cNvPicPr preferRelativeResize="0"/>
          <p:nvPr/>
        </p:nvPicPr>
        <p:blipFill>
          <a:blip r:embed="rId3">
            <a:alphaModFix/>
          </a:blip>
          <a:stretch>
            <a:fillRect/>
          </a:stretch>
        </p:blipFill>
        <p:spPr>
          <a:xfrm>
            <a:off x="4852899" y="1319825"/>
            <a:ext cx="3969500" cy="340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Antibodies against V cholerae</a:t>
            </a:r>
            <a:endParaRPr/>
          </a:p>
        </p:txBody>
      </p:sp>
      <p:sp>
        <p:nvSpPr>
          <p:cNvPr id="348" name="Shape 348"/>
          <p:cNvSpPr txBox="1">
            <a:spLocks noGrp="1"/>
          </p:cNvSpPr>
          <p:nvPr>
            <p:ph type="body" idx="1"/>
          </p:nvPr>
        </p:nvSpPr>
        <p:spPr>
          <a:xfrm>
            <a:off x="1303800" y="1439825"/>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IgM is first produced after exposure to antigen</a:t>
            </a:r>
            <a:endParaRPr/>
          </a:p>
          <a:p>
            <a:pPr marL="457200" lvl="0" indent="-311150" rtl="0">
              <a:spcBef>
                <a:spcPts val="0"/>
              </a:spcBef>
              <a:spcAft>
                <a:spcPts val="0"/>
              </a:spcAft>
              <a:buSzPts val="1300"/>
              <a:buChar char="●"/>
            </a:pPr>
            <a:r>
              <a:rPr lang="en"/>
              <a:t>Isotype switching of IgM leads to IgG and IgA</a:t>
            </a:r>
            <a:endParaRPr/>
          </a:p>
          <a:p>
            <a:pPr marL="457200" lvl="0" indent="-311150" rtl="0">
              <a:spcBef>
                <a:spcPts val="0"/>
              </a:spcBef>
              <a:spcAft>
                <a:spcPts val="0"/>
              </a:spcAft>
              <a:buSzPts val="1300"/>
              <a:buChar char="●"/>
            </a:pPr>
            <a:r>
              <a:rPr lang="en"/>
              <a:t>IgA:</a:t>
            </a:r>
            <a:endParaRPr/>
          </a:p>
          <a:p>
            <a:pPr marL="914400" lvl="1" indent="-298450" rtl="0">
              <a:spcBef>
                <a:spcPts val="0"/>
              </a:spcBef>
              <a:spcAft>
                <a:spcPts val="0"/>
              </a:spcAft>
              <a:buSzPts val="1100"/>
              <a:buChar char="○"/>
            </a:pPr>
            <a:r>
              <a:rPr lang="en"/>
              <a:t>Prevents attachment of V cholerae onto mucosal surface</a:t>
            </a:r>
            <a:endParaRPr/>
          </a:p>
          <a:p>
            <a:pPr marL="914400" lvl="1" indent="-298450" rtl="0">
              <a:spcBef>
                <a:spcPts val="0"/>
              </a:spcBef>
              <a:spcAft>
                <a:spcPts val="0"/>
              </a:spcAft>
              <a:buSzPts val="1100"/>
              <a:buChar char="○"/>
            </a:pPr>
            <a:r>
              <a:rPr lang="en"/>
              <a:t>Neutralized enterotoxins</a:t>
            </a:r>
            <a:endParaRPr/>
          </a:p>
          <a:p>
            <a:pPr marL="457200" lvl="0" indent="-311150" rtl="0">
              <a:spcBef>
                <a:spcPts val="0"/>
              </a:spcBef>
              <a:spcAft>
                <a:spcPts val="0"/>
              </a:spcAft>
              <a:buSzPts val="1300"/>
              <a:buChar char="●"/>
            </a:pPr>
            <a:r>
              <a:rPr lang="en"/>
              <a:t>Memory B cells:</a:t>
            </a:r>
            <a:endParaRPr/>
          </a:p>
          <a:p>
            <a:pPr marL="914400" lvl="1" indent="-298450" rtl="0">
              <a:spcBef>
                <a:spcPts val="0"/>
              </a:spcBef>
              <a:spcAft>
                <a:spcPts val="0"/>
              </a:spcAft>
              <a:buSzPts val="1100"/>
              <a:buChar char="○"/>
            </a:pPr>
            <a:r>
              <a:rPr lang="en"/>
              <a:t>Vital in long term immunity</a:t>
            </a:r>
            <a:endParaRPr/>
          </a:p>
          <a:p>
            <a:pPr marL="914400" lvl="1" indent="-298450" rtl="0">
              <a:spcBef>
                <a:spcPts val="0"/>
              </a:spcBef>
              <a:spcAft>
                <a:spcPts val="0"/>
              </a:spcAft>
              <a:buSzPts val="1100"/>
              <a:buChar char="○"/>
            </a:pPr>
            <a:r>
              <a:rPr lang="en"/>
              <a:t>Circulates in body after natural infections</a:t>
            </a:r>
            <a:endParaRPr/>
          </a:p>
          <a:p>
            <a:pPr marL="914400" lvl="1" indent="-298450" rtl="0">
              <a:spcBef>
                <a:spcPts val="0"/>
              </a:spcBef>
              <a:spcAft>
                <a:spcPts val="0"/>
              </a:spcAft>
              <a:buSzPts val="1100"/>
              <a:buChar char="○"/>
            </a:pPr>
            <a:r>
              <a:rPr lang="en"/>
              <a:t>Upon re-exposure to antigens(and pathogens), B-cells rapidly activate the adaptive immune response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Host damage: what damage ensues to the host from the immune response?</a:t>
            </a:r>
            <a:endParaRPr/>
          </a:p>
        </p:txBody>
      </p:sp>
      <p:sp>
        <p:nvSpPr>
          <p:cNvPr id="354" name="Shape 354"/>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Damage to the host</a:t>
            </a:r>
            <a:endParaRPr/>
          </a:p>
        </p:txBody>
      </p:sp>
      <p:sp>
        <p:nvSpPr>
          <p:cNvPr id="360" name="Shape 36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AutoNum type="arabicParenR"/>
            </a:pPr>
            <a:r>
              <a:rPr lang="en" sz="2000"/>
              <a:t>Pathogenic factors inducing damage</a:t>
            </a:r>
            <a:endParaRPr sz="2000"/>
          </a:p>
          <a:p>
            <a:pPr marL="457200" lvl="0" indent="-355600" rtl="0">
              <a:spcBef>
                <a:spcPts val="0"/>
              </a:spcBef>
              <a:spcAft>
                <a:spcPts val="0"/>
              </a:spcAft>
              <a:buSzPts val="2000"/>
              <a:buAutoNum type="arabicParenR"/>
            </a:pPr>
            <a:r>
              <a:rPr lang="en" sz="2000"/>
              <a:t>Cholera Toxin</a:t>
            </a:r>
            <a:endParaRPr sz="2000"/>
          </a:p>
          <a:p>
            <a:pPr marL="457200" lvl="0" indent="-355600">
              <a:spcBef>
                <a:spcPts val="0"/>
              </a:spcBef>
              <a:spcAft>
                <a:spcPts val="0"/>
              </a:spcAft>
              <a:buSzPts val="2000"/>
              <a:buAutoNum type="arabicParenR"/>
            </a:pPr>
            <a:r>
              <a:rPr lang="en" sz="2000"/>
              <a:t>Nephropathy</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Pathogenic Factors Inducing Damage</a:t>
            </a:r>
            <a:endParaRPr/>
          </a:p>
        </p:txBody>
      </p:sp>
      <p:sp>
        <p:nvSpPr>
          <p:cNvPr id="366" name="Shape 366"/>
          <p:cNvSpPr txBox="1">
            <a:spLocks noGrp="1"/>
          </p:cNvSpPr>
          <p:nvPr>
            <p:ph type="body" idx="1"/>
          </p:nvPr>
        </p:nvSpPr>
        <p:spPr>
          <a:xfrm>
            <a:off x="764850" y="1709250"/>
            <a:ext cx="3993600" cy="30912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Exaggerated Inflammation</a:t>
            </a:r>
            <a:endParaRPr b="1"/>
          </a:p>
          <a:p>
            <a:pPr marL="914400" lvl="1" indent="-298450" rtl="0">
              <a:spcBef>
                <a:spcPts val="0"/>
              </a:spcBef>
              <a:spcAft>
                <a:spcPts val="0"/>
              </a:spcAft>
              <a:buSzPts val="1100"/>
              <a:buChar char="○"/>
            </a:pPr>
            <a:r>
              <a:rPr lang="en"/>
              <a:t>At the site of infection, neutrophils and macrophages release cytotoxic granules in response to invading pathogens</a:t>
            </a:r>
            <a:endParaRPr/>
          </a:p>
          <a:p>
            <a:pPr marL="1371600" lvl="2" indent="-298450" rtl="0">
              <a:spcBef>
                <a:spcPts val="0"/>
              </a:spcBef>
              <a:spcAft>
                <a:spcPts val="0"/>
              </a:spcAft>
              <a:buSzPts val="1100"/>
              <a:buChar char="■"/>
            </a:pPr>
            <a:r>
              <a:rPr lang="en"/>
              <a:t>Reactive nitrogen and oxygen molecules</a:t>
            </a:r>
            <a:endParaRPr/>
          </a:p>
          <a:p>
            <a:pPr marL="914400" lvl="1" indent="-298450">
              <a:spcBef>
                <a:spcPts val="0"/>
              </a:spcBef>
              <a:spcAft>
                <a:spcPts val="0"/>
              </a:spcAft>
              <a:buSzPts val="1100"/>
              <a:buChar char="○"/>
            </a:pPr>
            <a:r>
              <a:rPr lang="en"/>
              <a:t>These granules are </a:t>
            </a:r>
            <a:r>
              <a:rPr lang="en" b="1"/>
              <a:t>non-specific</a:t>
            </a:r>
            <a:r>
              <a:rPr lang="en"/>
              <a:t> to the invaders and induces </a:t>
            </a:r>
            <a:r>
              <a:rPr lang="en" b="1"/>
              <a:t>damage on host tissue </a:t>
            </a:r>
            <a:r>
              <a:rPr lang="en"/>
              <a:t>as well</a:t>
            </a:r>
            <a:endParaRPr/>
          </a:p>
        </p:txBody>
      </p:sp>
      <p:pic>
        <p:nvPicPr>
          <p:cNvPr id="367" name="Shape 367"/>
          <p:cNvPicPr preferRelativeResize="0"/>
          <p:nvPr/>
        </p:nvPicPr>
        <p:blipFill>
          <a:blip r:embed="rId3">
            <a:alphaModFix/>
          </a:blip>
          <a:stretch>
            <a:fillRect/>
          </a:stretch>
        </p:blipFill>
        <p:spPr>
          <a:xfrm>
            <a:off x="4758450" y="1740050"/>
            <a:ext cx="4313476" cy="234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Pathogenic Factors Inducing Damage</a:t>
            </a:r>
            <a:endParaRPr/>
          </a:p>
        </p:txBody>
      </p:sp>
      <p:sp>
        <p:nvSpPr>
          <p:cNvPr id="373" name="Shape 373"/>
          <p:cNvSpPr txBox="1">
            <a:spLocks noGrp="1"/>
          </p:cNvSpPr>
          <p:nvPr>
            <p:ph type="body" idx="1"/>
          </p:nvPr>
        </p:nvSpPr>
        <p:spPr>
          <a:xfrm>
            <a:off x="853225" y="1678350"/>
            <a:ext cx="5118600" cy="27357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Toxins</a:t>
            </a:r>
            <a:endParaRPr b="1"/>
          </a:p>
          <a:p>
            <a:pPr marL="914400" lvl="1" indent="-298450" rtl="0">
              <a:spcBef>
                <a:spcPts val="0"/>
              </a:spcBef>
              <a:spcAft>
                <a:spcPts val="0"/>
              </a:spcAft>
              <a:buSzPts val="1100"/>
              <a:buChar char="○"/>
            </a:pPr>
            <a:r>
              <a:rPr lang="en"/>
              <a:t>V cholerae releases accessory toxins (not cholera toxin) that triggers the inflammatory process</a:t>
            </a:r>
            <a:endParaRPr/>
          </a:p>
          <a:p>
            <a:pPr marL="1371600" lvl="2" indent="-298450" rtl="0">
              <a:spcBef>
                <a:spcPts val="0"/>
              </a:spcBef>
              <a:spcAft>
                <a:spcPts val="0"/>
              </a:spcAft>
              <a:buSzPts val="1100"/>
              <a:buChar char="■"/>
            </a:pPr>
            <a:r>
              <a:rPr lang="en" b="1"/>
              <a:t>Cytolysin</a:t>
            </a:r>
            <a:r>
              <a:rPr lang="en"/>
              <a:t>:Promotes inflammation and increases permeability of epithelial layers to cytokines and proinflammatory molecules </a:t>
            </a:r>
            <a:endParaRPr/>
          </a:p>
          <a:p>
            <a:pPr marL="914400" lvl="1" indent="-298450" rtl="0">
              <a:spcBef>
                <a:spcPts val="0"/>
              </a:spcBef>
              <a:spcAft>
                <a:spcPts val="0"/>
              </a:spcAft>
              <a:buSzPts val="1100"/>
              <a:buChar char="○"/>
            </a:pPr>
            <a:r>
              <a:rPr lang="en"/>
              <a:t>These toxins lead to further inflammatory damage to the host</a:t>
            </a:r>
            <a:endParaRPr/>
          </a:p>
          <a:p>
            <a:pPr marL="1371600" lvl="2" indent="-298450">
              <a:spcBef>
                <a:spcPts val="0"/>
              </a:spcBef>
              <a:spcAft>
                <a:spcPts val="0"/>
              </a:spcAft>
              <a:buSzPts val="1100"/>
              <a:buChar char="■"/>
            </a:pPr>
            <a:r>
              <a:rPr lang="en" sz="1100" b="1"/>
              <a:t>Cytolysin</a:t>
            </a:r>
            <a:r>
              <a:rPr lang="en" sz="1100"/>
              <a:t>: induces pore formation within intestinal epithelial cells → cell lysis &amp; </a:t>
            </a:r>
            <a:r>
              <a:rPr lang="en"/>
              <a:t>intestinal malfunction</a:t>
            </a:r>
            <a:endParaRPr/>
          </a:p>
        </p:txBody>
      </p:sp>
      <p:pic>
        <p:nvPicPr>
          <p:cNvPr id="374" name="Shape 374"/>
          <p:cNvPicPr preferRelativeResize="0"/>
          <p:nvPr/>
        </p:nvPicPr>
        <p:blipFill>
          <a:blip r:embed="rId3">
            <a:alphaModFix/>
          </a:blip>
          <a:stretch>
            <a:fillRect/>
          </a:stretch>
        </p:blipFill>
        <p:spPr>
          <a:xfrm>
            <a:off x="6105725" y="2150375"/>
            <a:ext cx="2172275" cy="1889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Pathogenic Factors Inducing Damage</a:t>
            </a:r>
            <a:endParaRPr/>
          </a:p>
          <a:p>
            <a:pPr marL="0" lvl="0" indent="0">
              <a:spcBef>
                <a:spcPts val="0"/>
              </a:spcBef>
              <a:spcAft>
                <a:spcPts val="0"/>
              </a:spcAft>
              <a:buNone/>
            </a:pPr>
            <a:endParaRPr/>
          </a:p>
        </p:txBody>
      </p:sp>
      <p:sp>
        <p:nvSpPr>
          <p:cNvPr id="380" name="Shape 380"/>
          <p:cNvSpPr txBox="1">
            <a:spLocks noGrp="1"/>
          </p:cNvSpPr>
          <p:nvPr>
            <p:ph type="body" idx="1"/>
          </p:nvPr>
        </p:nvSpPr>
        <p:spPr>
          <a:xfrm>
            <a:off x="933100" y="1693300"/>
            <a:ext cx="7030500" cy="32121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Up-regulation of TNF-a and interleukin-1</a:t>
            </a:r>
            <a:endParaRPr b="1"/>
          </a:p>
          <a:p>
            <a:pPr marL="914400" lvl="1" indent="-298450" rtl="0">
              <a:spcBef>
                <a:spcPts val="0"/>
              </a:spcBef>
              <a:spcAft>
                <a:spcPts val="0"/>
              </a:spcAft>
              <a:buSzPts val="1100"/>
              <a:buChar char="○"/>
            </a:pPr>
            <a:r>
              <a:rPr lang="en"/>
              <a:t>Lipopolysaccharide (LPS) of gram-negative bacteria interact with cells that have TLR-4 receptors on their surface</a:t>
            </a:r>
            <a:endParaRPr/>
          </a:p>
          <a:p>
            <a:pPr marL="1371600" lvl="2" indent="-298450" rtl="0">
              <a:spcBef>
                <a:spcPts val="0"/>
              </a:spcBef>
              <a:spcAft>
                <a:spcPts val="0"/>
              </a:spcAft>
              <a:buSzPts val="1100"/>
              <a:buChar char="■"/>
            </a:pPr>
            <a:r>
              <a:rPr lang="en"/>
              <a:t>MyD88 and TRIF pathways are activated</a:t>
            </a:r>
            <a:endParaRPr/>
          </a:p>
          <a:p>
            <a:pPr marL="1371600" lvl="2" indent="-298450" rtl="0">
              <a:spcBef>
                <a:spcPts val="0"/>
              </a:spcBef>
              <a:spcAft>
                <a:spcPts val="0"/>
              </a:spcAft>
              <a:buSzPts val="1100"/>
              <a:buChar char="■"/>
            </a:pPr>
            <a:r>
              <a:rPr lang="en"/>
              <a:t>NFkB transcription factors are activated</a:t>
            </a:r>
            <a:endParaRPr/>
          </a:p>
          <a:p>
            <a:pPr marL="1371600" lvl="2" indent="-298450" rtl="0">
              <a:spcBef>
                <a:spcPts val="0"/>
              </a:spcBef>
              <a:spcAft>
                <a:spcPts val="0"/>
              </a:spcAft>
              <a:buSzPts val="1100"/>
              <a:buChar char="■"/>
            </a:pPr>
            <a:r>
              <a:rPr lang="en"/>
              <a:t>Transcription of proinflammatory cytokines are activated</a:t>
            </a:r>
            <a:endParaRPr/>
          </a:p>
          <a:p>
            <a:pPr marL="1371600" lvl="2" indent="-298450" rtl="0">
              <a:spcBef>
                <a:spcPts val="0"/>
              </a:spcBef>
              <a:spcAft>
                <a:spcPts val="0"/>
              </a:spcAft>
              <a:buSzPts val="1100"/>
              <a:buChar char="■"/>
            </a:pPr>
            <a:r>
              <a:rPr lang="en"/>
              <a:t>Neutrophils and macrophages are recruited to the site, as described previously</a:t>
            </a:r>
            <a:endParaRPr/>
          </a:p>
          <a:p>
            <a:pPr marL="914400" lvl="1" indent="-298450" rtl="0">
              <a:spcBef>
                <a:spcPts val="0"/>
              </a:spcBef>
              <a:spcAft>
                <a:spcPts val="0"/>
              </a:spcAft>
              <a:buSzPts val="1100"/>
              <a:buChar char="○"/>
            </a:pPr>
            <a:r>
              <a:rPr lang="en"/>
              <a:t>Septic shocks</a:t>
            </a:r>
            <a:endParaRPr/>
          </a:p>
          <a:p>
            <a:pPr marL="1371600" lvl="2" indent="-298450" rtl="0">
              <a:spcBef>
                <a:spcPts val="0"/>
              </a:spcBef>
              <a:spcAft>
                <a:spcPts val="0"/>
              </a:spcAft>
              <a:buSzPts val="1100"/>
              <a:buChar char="■"/>
            </a:pPr>
            <a:r>
              <a:rPr lang="en"/>
              <a:t>Both TNF-a and IL-1 are important mediators in the inflammatory response of septic shock</a:t>
            </a:r>
            <a:endParaRPr/>
          </a:p>
          <a:p>
            <a:pPr marL="1371600" lvl="2" indent="-298450" rtl="0">
              <a:spcBef>
                <a:spcPts val="0"/>
              </a:spcBef>
              <a:spcAft>
                <a:spcPts val="0"/>
              </a:spcAft>
              <a:buSzPts val="1100"/>
              <a:buChar char="■"/>
            </a:pPr>
            <a:r>
              <a:rPr lang="en"/>
              <a:t>Underlying mechanism unclear</a:t>
            </a:r>
            <a:endParaRPr/>
          </a:p>
          <a:p>
            <a:pPr marL="1371600" lvl="2" indent="-298450" rtl="0">
              <a:spcBef>
                <a:spcPts val="0"/>
              </a:spcBef>
              <a:spcAft>
                <a:spcPts val="0"/>
              </a:spcAft>
              <a:buSzPts val="1100"/>
              <a:buChar char="■"/>
            </a:pPr>
            <a:r>
              <a:rPr lang="en"/>
              <a:t>Patients in septic shock have been managed with anti-TNF-a-antibodies in immunotherapy</a:t>
            </a:r>
            <a:endParaRPr/>
          </a:p>
          <a:p>
            <a:pPr marL="1371600" lvl="2" indent="-298450" rtl="0">
              <a:spcBef>
                <a:spcPts val="0"/>
              </a:spcBef>
              <a:spcAft>
                <a:spcPts val="0"/>
              </a:spcAft>
              <a:buSzPts val="1100"/>
              <a:buChar char="■"/>
            </a:pPr>
            <a:r>
              <a:rPr lang="en"/>
              <a:t>IL-1-antagonists have been utilized to provide protection against toxin-lethality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Cholera Toxin's Role in Host Damage</a:t>
            </a:r>
            <a:endParaRPr/>
          </a:p>
        </p:txBody>
      </p:sp>
      <p:sp>
        <p:nvSpPr>
          <p:cNvPr id="386" name="Shape 38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Cholera toxin is the primary virulence factor of V cholerae</a:t>
            </a:r>
            <a:endParaRPr/>
          </a:p>
          <a:p>
            <a:pPr marL="457200" lvl="0" indent="-311150" rtl="0">
              <a:spcBef>
                <a:spcPts val="0"/>
              </a:spcBef>
              <a:spcAft>
                <a:spcPts val="0"/>
              </a:spcAft>
              <a:buSzPts val="1300"/>
              <a:buChar char="●"/>
            </a:pPr>
            <a:r>
              <a:rPr lang="en"/>
              <a:t>Consists of two main subtypes:</a:t>
            </a:r>
            <a:endParaRPr/>
          </a:p>
          <a:p>
            <a:pPr marL="914400" lvl="1" indent="-298450" rtl="0">
              <a:spcBef>
                <a:spcPts val="0"/>
              </a:spcBef>
              <a:spcAft>
                <a:spcPts val="0"/>
              </a:spcAft>
              <a:buSzPts val="1100"/>
              <a:buChar char="○"/>
            </a:pPr>
            <a:r>
              <a:rPr lang="en" b="1"/>
              <a:t>B-subunit</a:t>
            </a:r>
            <a:r>
              <a:rPr lang="en"/>
              <a:t>:</a:t>
            </a:r>
            <a:endParaRPr/>
          </a:p>
          <a:p>
            <a:pPr marL="1371600" lvl="2" indent="-298450" rtl="0">
              <a:spcBef>
                <a:spcPts val="0"/>
              </a:spcBef>
              <a:spcAft>
                <a:spcPts val="0"/>
              </a:spcAft>
              <a:buSzPts val="1100"/>
              <a:buChar char="■"/>
            </a:pPr>
            <a:r>
              <a:rPr lang="en"/>
              <a:t>Binds with high affinity to GM1 ganglioside receptors on intestinal cell membranes</a:t>
            </a:r>
            <a:endParaRPr/>
          </a:p>
          <a:p>
            <a:pPr marL="1371600" lvl="2" indent="-298450" rtl="0">
              <a:spcBef>
                <a:spcPts val="0"/>
              </a:spcBef>
              <a:spcAft>
                <a:spcPts val="0"/>
              </a:spcAft>
              <a:buSzPts val="1100"/>
              <a:buChar char="■"/>
            </a:pPr>
            <a:r>
              <a:rPr lang="en"/>
              <a:t>Binding allows entry of A-subunit</a:t>
            </a:r>
            <a:endParaRPr/>
          </a:p>
          <a:p>
            <a:pPr marL="914400" lvl="1" indent="-298450" rtl="0">
              <a:spcBef>
                <a:spcPts val="0"/>
              </a:spcBef>
              <a:spcAft>
                <a:spcPts val="0"/>
              </a:spcAft>
              <a:buSzPts val="1100"/>
              <a:buChar char="○"/>
            </a:pPr>
            <a:r>
              <a:rPr lang="en" b="1"/>
              <a:t>A-subunit:</a:t>
            </a:r>
            <a:endParaRPr b="1"/>
          </a:p>
          <a:p>
            <a:pPr marL="1371600" lvl="2" indent="-298450" rtl="0">
              <a:spcBef>
                <a:spcPts val="0"/>
              </a:spcBef>
              <a:spcAft>
                <a:spcPts val="0"/>
              </a:spcAft>
              <a:buSzPts val="1100"/>
              <a:buChar char="■"/>
            </a:pPr>
            <a:r>
              <a:rPr lang="en"/>
              <a:t>Enters cells and disrupts intracellular adenylate cyclase pathways</a:t>
            </a:r>
            <a:endParaRPr/>
          </a:p>
        </p:txBody>
      </p:sp>
      <p:sp>
        <p:nvSpPr>
          <p:cNvPr id="387" name="Shape 38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388" name="Shape 388"/>
          <p:cNvPicPr preferRelativeResize="0"/>
          <p:nvPr/>
        </p:nvPicPr>
        <p:blipFill>
          <a:blip r:embed="rId3">
            <a:alphaModFix/>
          </a:blip>
          <a:stretch>
            <a:fillRect/>
          </a:stretch>
        </p:blipFill>
        <p:spPr>
          <a:xfrm>
            <a:off x="4903651" y="2204349"/>
            <a:ext cx="3840310" cy="232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Cholera Toxin's Role in Host Damage</a:t>
            </a:r>
            <a:endParaRPr/>
          </a:p>
          <a:p>
            <a:pPr marL="0" lvl="0" indent="0">
              <a:spcBef>
                <a:spcPts val="0"/>
              </a:spcBef>
              <a:spcAft>
                <a:spcPts val="0"/>
              </a:spcAft>
              <a:buNone/>
            </a:pPr>
            <a:r>
              <a:rPr lang="en"/>
              <a:t>	</a:t>
            </a:r>
            <a:endParaRPr/>
          </a:p>
        </p:txBody>
      </p:sp>
      <p:sp>
        <p:nvSpPr>
          <p:cNvPr id="394" name="Shape 394"/>
          <p:cNvSpPr txBox="1">
            <a:spLocks noGrp="1"/>
          </p:cNvSpPr>
          <p:nvPr>
            <p:ph type="body" idx="1"/>
          </p:nvPr>
        </p:nvSpPr>
        <p:spPr>
          <a:xfrm>
            <a:off x="1303800" y="1428575"/>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Adenylate Cyclase Pathway:</a:t>
            </a:r>
            <a:endParaRPr b="1"/>
          </a:p>
          <a:p>
            <a:pPr marL="914400" lvl="1" indent="-298450" rtl="0">
              <a:spcBef>
                <a:spcPts val="0"/>
              </a:spcBef>
              <a:spcAft>
                <a:spcPts val="0"/>
              </a:spcAft>
              <a:buSzPts val="1100"/>
              <a:buChar char="○"/>
            </a:pPr>
            <a:r>
              <a:rPr lang="en"/>
              <a:t>Normally, stimulated by </a:t>
            </a:r>
            <a:r>
              <a:rPr lang="en" b="1"/>
              <a:t>Gs</a:t>
            </a:r>
            <a:r>
              <a:rPr lang="en"/>
              <a:t> regulatory protein &amp; GTP</a:t>
            </a:r>
            <a:endParaRPr/>
          </a:p>
          <a:p>
            <a:pPr marL="914400" lvl="1" indent="-298450" rtl="0">
              <a:spcBef>
                <a:spcPts val="0"/>
              </a:spcBef>
              <a:spcAft>
                <a:spcPts val="0"/>
              </a:spcAft>
              <a:buSzPts val="1100"/>
              <a:buChar char="○"/>
            </a:pPr>
            <a:r>
              <a:rPr lang="en"/>
              <a:t>Converts ATP → cAMP</a:t>
            </a:r>
            <a:endParaRPr/>
          </a:p>
          <a:p>
            <a:pPr marL="914400" lvl="1" indent="-298450" rtl="0">
              <a:spcBef>
                <a:spcPts val="0"/>
              </a:spcBef>
              <a:spcAft>
                <a:spcPts val="0"/>
              </a:spcAft>
              <a:buSzPts val="1100"/>
              <a:buChar char="○"/>
            </a:pPr>
            <a:r>
              <a:rPr lang="en"/>
              <a:t>Rapidly inactivated by inhibitory protein </a:t>
            </a:r>
            <a:r>
              <a:rPr lang="en" b="1"/>
              <a:t>Gi </a:t>
            </a:r>
            <a:r>
              <a:rPr lang="en"/>
              <a:t>through hydrolysis of GTP</a:t>
            </a:r>
            <a:endParaRPr/>
          </a:p>
          <a:p>
            <a:pPr marL="457200" lvl="0" indent="0">
              <a:spcBef>
                <a:spcPts val="1600"/>
              </a:spcBef>
              <a:spcAft>
                <a:spcPts val="1600"/>
              </a:spcAft>
              <a:buNone/>
            </a:pPr>
            <a:endParaRPr/>
          </a:p>
        </p:txBody>
      </p:sp>
      <p:pic>
        <p:nvPicPr>
          <p:cNvPr id="395" name="Shape 395"/>
          <p:cNvPicPr preferRelativeResize="0"/>
          <p:nvPr/>
        </p:nvPicPr>
        <p:blipFill>
          <a:blip r:embed="rId3">
            <a:alphaModFix/>
          </a:blip>
          <a:stretch>
            <a:fillRect/>
          </a:stretch>
        </p:blipFill>
        <p:spPr>
          <a:xfrm>
            <a:off x="1890900" y="2394274"/>
            <a:ext cx="5362199" cy="263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Case</a:t>
            </a:r>
            <a:endParaRPr/>
          </a:p>
        </p:txBody>
      </p:sp>
      <p:sp>
        <p:nvSpPr>
          <p:cNvPr id="284" name="Shape 284"/>
          <p:cNvSpPr txBox="1">
            <a:spLocks noGrp="1"/>
          </p:cNvSpPr>
          <p:nvPr>
            <p:ph type="body" idx="1"/>
          </p:nvPr>
        </p:nvSpPr>
        <p:spPr>
          <a:xfrm>
            <a:off x="1303800" y="1266750"/>
            <a:ext cx="7030500" cy="3228600"/>
          </a:xfrm>
          <a:prstGeom prst="rect">
            <a:avLst/>
          </a:prstGeom>
        </p:spPr>
        <p:txBody>
          <a:bodyPr spcFirstLastPara="1" wrap="square" lIns="91425" tIns="91425" rIns="91425" bIns="91425" anchor="t" anchorCtr="0">
            <a:noAutofit/>
          </a:bodyPr>
          <a:lstStyle/>
          <a:p>
            <a:pPr marL="0" lvl="0" indent="0" rtl="0">
              <a:lnSpc>
                <a:spcPct val="160000"/>
              </a:lnSpc>
              <a:spcBef>
                <a:spcPts val="600"/>
              </a:spcBef>
              <a:spcAft>
                <a:spcPts val="0"/>
              </a:spcAft>
              <a:buNone/>
            </a:pPr>
            <a:r>
              <a:rPr lang="en" sz="1050" b="1">
                <a:solidFill>
                  <a:srgbClr val="252525"/>
                </a:solidFill>
                <a:latin typeface="Maven Pro"/>
                <a:ea typeface="Maven Pro"/>
                <a:cs typeface="Maven Pro"/>
                <a:sym typeface="Maven Pro"/>
              </a:rPr>
              <a:t>Travelling in India</a:t>
            </a:r>
            <a:endParaRPr sz="1050" b="1">
              <a:solidFill>
                <a:srgbClr val="252525"/>
              </a:solidFill>
              <a:latin typeface="Maven Pro"/>
              <a:ea typeface="Maven Pro"/>
              <a:cs typeface="Maven Pro"/>
              <a:sym typeface="Maven Pro"/>
            </a:endParaRPr>
          </a:p>
          <a:p>
            <a:pPr marL="0" lvl="0" indent="0" rtl="0">
              <a:lnSpc>
                <a:spcPct val="160000"/>
              </a:lnSpc>
              <a:spcBef>
                <a:spcPts val="600"/>
              </a:spcBef>
              <a:spcAft>
                <a:spcPts val="0"/>
              </a:spcAft>
              <a:buNone/>
            </a:pPr>
            <a:r>
              <a:rPr lang="en" sz="1050">
                <a:solidFill>
                  <a:srgbClr val="252525"/>
                </a:solidFill>
                <a:latin typeface="Maven Pro"/>
                <a:ea typeface="Maven Pro"/>
                <a:cs typeface="Maven Pro"/>
                <a:sym typeface="Maven Pro"/>
              </a:rPr>
              <a:t>Fulfilling a long held travel dream, Robert has taken six months off work and is making his way through India taking in the sights, experiencing local festivals and making time to get to know the people. He is cautious in his hygiene, eating and drinking habits but despite this he contracts a </a:t>
            </a:r>
            <a:r>
              <a:rPr lang="en" sz="1050" b="1">
                <a:solidFill>
                  <a:srgbClr val="252525"/>
                </a:solidFill>
                <a:latin typeface="Maven Pro"/>
                <a:ea typeface="Maven Pro"/>
                <a:cs typeface="Maven Pro"/>
                <a:sym typeface="Maven Pro"/>
              </a:rPr>
              <a:t>diarrhea with voluminous outpouring of fluid</a:t>
            </a:r>
            <a:r>
              <a:rPr lang="en" sz="1050">
                <a:solidFill>
                  <a:srgbClr val="252525"/>
                </a:solidFill>
                <a:latin typeface="Maven Pro"/>
                <a:ea typeface="Maven Pro"/>
                <a:cs typeface="Maven Pro"/>
                <a:sym typeface="Maven Pro"/>
              </a:rPr>
              <a:t> accompanied by vomiting. He suspects </a:t>
            </a:r>
            <a:r>
              <a:rPr lang="en" sz="1050" b="1">
                <a:solidFill>
                  <a:srgbClr val="252525"/>
                </a:solidFill>
                <a:latin typeface="Maven Pro"/>
                <a:ea typeface="Maven Pro"/>
                <a:cs typeface="Maven Pro"/>
                <a:sym typeface="Maven Pro"/>
              </a:rPr>
              <a:t>cholera</a:t>
            </a:r>
            <a:r>
              <a:rPr lang="en" sz="1050">
                <a:solidFill>
                  <a:srgbClr val="252525"/>
                </a:solidFill>
                <a:latin typeface="Maven Pro"/>
                <a:ea typeface="Maven Pro"/>
                <a:cs typeface="Maven Pro"/>
                <a:sym typeface="Maven Pro"/>
              </a:rPr>
              <a:t> and with the help of a fellow traveler gets himself to a local hospital where a stool sample is examined and his presumptive </a:t>
            </a:r>
            <a:r>
              <a:rPr lang="en" sz="1050" b="1">
                <a:solidFill>
                  <a:srgbClr val="252525"/>
                </a:solidFill>
                <a:latin typeface="Maven Pro"/>
                <a:ea typeface="Maven Pro"/>
                <a:cs typeface="Maven Pro"/>
                <a:sym typeface="Maven Pro"/>
              </a:rPr>
              <a:t>diagnosis is confirmed</a:t>
            </a:r>
            <a:r>
              <a:rPr lang="en" sz="1050">
                <a:solidFill>
                  <a:srgbClr val="252525"/>
                </a:solidFill>
                <a:latin typeface="Maven Pro"/>
                <a:ea typeface="Maven Pro"/>
                <a:cs typeface="Maven Pro"/>
                <a:sym typeface="Maven Pro"/>
              </a:rPr>
              <a:t>. He stocks up on </a:t>
            </a:r>
            <a:r>
              <a:rPr lang="en" sz="1050" b="1">
                <a:solidFill>
                  <a:srgbClr val="252525"/>
                </a:solidFill>
                <a:latin typeface="Maven Pro"/>
                <a:ea typeface="Maven Pro"/>
                <a:cs typeface="Maven Pro"/>
                <a:sym typeface="Maven Pro"/>
              </a:rPr>
              <a:t>appropriate fluids</a:t>
            </a:r>
            <a:r>
              <a:rPr lang="en" sz="1050">
                <a:solidFill>
                  <a:srgbClr val="252525"/>
                </a:solidFill>
                <a:latin typeface="Maven Pro"/>
                <a:ea typeface="Maven Pro"/>
                <a:cs typeface="Maven Pro"/>
                <a:sym typeface="Maven Pro"/>
              </a:rPr>
              <a:t> and stays put at the hostel he has booked into for a few days, experiencing some minor leg cramping along with the diarrhea. His curiosity about his illness has him reading up on the organisms when he returns to North America and he is left wondering what serotype of Vibrio cholerae he might have contracted, should he have been prescribed antibiotics, was there anything more he could have done to prevent contracting the organism and might he now be a carrier?</a:t>
            </a:r>
            <a:endParaRPr sz="1050">
              <a:solidFill>
                <a:srgbClr val="252525"/>
              </a:solidFill>
              <a:latin typeface="Maven Pro"/>
              <a:ea typeface="Maven Pro"/>
              <a:cs typeface="Maven Pro"/>
              <a:sym typeface="Maven Pro"/>
            </a:endParaRPr>
          </a:p>
          <a:p>
            <a:pPr marL="0" lvl="0" indent="0" rtl="0">
              <a:spcBef>
                <a:spcPts val="600"/>
              </a:spcBef>
              <a:spcAft>
                <a:spcPts val="0"/>
              </a:spcAft>
              <a:buNone/>
            </a:pPr>
            <a:endParaRPr sz="1050">
              <a:solidFill>
                <a:srgbClr val="252525"/>
              </a:solidFill>
              <a:latin typeface="Maven Pro"/>
              <a:ea typeface="Maven Pro"/>
              <a:cs typeface="Maven Pro"/>
              <a:sym typeface="Maven Pro"/>
            </a:endParaRPr>
          </a:p>
          <a:p>
            <a:pPr marL="0" lvl="0" indent="0">
              <a:spcBef>
                <a:spcPts val="0"/>
              </a:spcBef>
              <a:spcAft>
                <a:spcPts val="1600"/>
              </a:spcAft>
              <a:buNone/>
            </a:pPr>
            <a:endParaRPr>
              <a:latin typeface="Maven Pro"/>
              <a:ea typeface="Maven Pro"/>
              <a:cs typeface="Maven Pro"/>
              <a:sym typeface="Mave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Cholera Toxin's Role in Host Damage</a:t>
            </a:r>
            <a:endParaRPr/>
          </a:p>
          <a:p>
            <a:pPr marL="0" lvl="0" indent="0">
              <a:spcBef>
                <a:spcPts val="0"/>
              </a:spcBef>
              <a:spcAft>
                <a:spcPts val="0"/>
              </a:spcAft>
              <a:buNone/>
            </a:pPr>
            <a:r>
              <a:rPr lang="en"/>
              <a:t>	</a:t>
            </a:r>
            <a:endParaRPr/>
          </a:p>
          <a:p>
            <a:pPr marL="0" lvl="0" indent="0">
              <a:spcBef>
                <a:spcPts val="0"/>
              </a:spcBef>
              <a:spcAft>
                <a:spcPts val="0"/>
              </a:spcAft>
              <a:buNone/>
            </a:pPr>
            <a:endParaRPr/>
          </a:p>
        </p:txBody>
      </p:sp>
      <p:sp>
        <p:nvSpPr>
          <p:cNvPr id="401" name="Shape 401"/>
          <p:cNvSpPr txBox="1">
            <a:spLocks noGrp="1"/>
          </p:cNvSpPr>
          <p:nvPr>
            <p:ph type="body" idx="1"/>
          </p:nvPr>
        </p:nvSpPr>
        <p:spPr>
          <a:xfrm>
            <a:off x="1223600" y="13009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Adenylate Cyclase pathway disruption:</a:t>
            </a:r>
            <a:endParaRPr b="1"/>
          </a:p>
          <a:p>
            <a:pPr marL="914400" lvl="1" indent="-298450" rtl="0">
              <a:spcBef>
                <a:spcPts val="0"/>
              </a:spcBef>
              <a:spcAft>
                <a:spcPts val="0"/>
              </a:spcAft>
              <a:buSzPts val="1100"/>
              <a:buChar char="○"/>
            </a:pPr>
            <a:r>
              <a:rPr lang="en"/>
              <a:t>After entering the cell, the a-subunit of cholera toxin dissociates into fragments (A1 &amp; A2)</a:t>
            </a:r>
            <a:endParaRPr/>
          </a:p>
          <a:p>
            <a:pPr marL="914400" lvl="1" indent="-298450" rtl="0">
              <a:spcBef>
                <a:spcPts val="0"/>
              </a:spcBef>
              <a:spcAft>
                <a:spcPts val="0"/>
              </a:spcAft>
              <a:buSzPts val="1100"/>
              <a:buChar char="○"/>
            </a:pPr>
            <a:r>
              <a:rPr lang="en"/>
              <a:t>A1 fragment allows the transfer of an ADP-ribose complex to Gs protein</a:t>
            </a:r>
            <a:endParaRPr/>
          </a:p>
          <a:p>
            <a:pPr marL="914400" lvl="1" indent="-298450" rtl="0">
              <a:spcBef>
                <a:spcPts val="0"/>
              </a:spcBef>
              <a:spcAft>
                <a:spcPts val="0"/>
              </a:spcAft>
              <a:buSzPts val="1100"/>
              <a:buChar char="○"/>
            </a:pPr>
            <a:r>
              <a:rPr lang="en"/>
              <a:t>Consequently, Gs protein activates adenylate cyclase enzyme constitutively</a:t>
            </a:r>
            <a:endParaRPr/>
          </a:p>
          <a:p>
            <a:pPr marL="914400" lvl="1" indent="-298450" rtl="0">
              <a:spcBef>
                <a:spcPts val="0"/>
              </a:spcBef>
              <a:spcAft>
                <a:spcPts val="0"/>
              </a:spcAft>
              <a:buSzPts val="1100"/>
              <a:buChar char="○"/>
            </a:pPr>
            <a:r>
              <a:rPr lang="en"/>
              <a:t>As a result, there is an excessive production of cAMP</a:t>
            </a:r>
            <a:endParaRPr b="1"/>
          </a:p>
          <a:p>
            <a:pPr marL="457200" lvl="0" indent="-311150" rtl="0">
              <a:spcBef>
                <a:spcPts val="0"/>
              </a:spcBef>
              <a:spcAft>
                <a:spcPts val="0"/>
              </a:spcAft>
              <a:buSzPts val="1300"/>
              <a:buChar char="●"/>
            </a:pPr>
            <a:r>
              <a:rPr lang="en" b="1"/>
              <a:t>Excessive cAMP:</a:t>
            </a:r>
            <a:endParaRPr b="1"/>
          </a:p>
          <a:p>
            <a:pPr marL="914400" lvl="1" indent="-298450" rtl="0">
              <a:spcBef>
                <a:spcPts val="0"/>
              </a:spcBef>
              <a:spcAft>
                <a:spcPts val="0"/>
              </a:spcAft>
              <a:buSzPts val="1100"/>
              <a:buChar char="○"/>
            </a:pPr>
            <a:r>
              <a:rPr lang="en"/>
              <a:t>Drives significant efflux of chloride ions from intestinal mucosal cells into the lumen of the small intestines</a:t>
            </a:r>
            <a:endParaRPr/>
          </a:p>
          <a:p>
            <a:pPr marL="914400" lvl="1" indent="-298450" rtl="0">
              <a:spcBef>
                <a:spcPts val="0"/>
              </a:spcBef>
              <a:spcAft>
                <a:spcPts val="0"/>
              </a:spcAft>
              <a:buSzPts val="1100"/>
              <a:buChar char="○"/>
            </a:pPr>
            <a:r>
              <a:rPr lang="en"/>
              <a:t>The unbalanced osmotic and electrical gradient drives water molecules, sodium ions and other electrolytes secretion</a:t>
            </a:r>
            <a:endParaRPr/>
          </a:p>
          <a:p>
            <a:pPr marL="914400" lvl="1" indent="-298450" rtl="0">
              <a:spcBef>
                <a:spcPts val="0"/>
              </a:spcBef>
              <a:spcAft>
                <a:spcPts val="0"/>
              </a:spcAft>
              <a:buSzPts val="1100"/>
              <a:buChar char="○"/>
            </a:pPr>
            <a:r>
              <a:rPr lang="en"/>
              <a:t>Consequently, diarrhea and severe dehydration occurs</a:t>
            </a:r>
            <a:endParaRPr/>
          </a:p>
        </p:txBody>
      </p:sp>
      <p:pic>
        <p:nvPicPr>
          <p:cNvPr id="402" name="Shape 402"/>
          <p:cNvPicPr preferRelativeResize="0"/>
          <p:nvPr/>
        </p:nvPicPr>
        <p:blipFill>
          <a:blip r:embed="rId3">
            <a:alphaModFix/>
          </a:blip>
          <a:stretch>
            <a:fillRect/>
          </a:stretch>
        </p:blipFill>
        <p:spPr>
          <a:xfrm>
            <a:off x="5775150" y="3281575"/>
            <a:ext cx="3204600" cy="1861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Nephropathy due to V cholerae</a:t>
            </a:r>
            <a:endParaRPr/>
          </a:p>
        </p:txBody>
      </p:sp>
      <p:sp>
        <p:nvSpPr>
          <p:cNvPr id="408" name="Shape 408"/>
          <p:cNvSpPr txBox="1">
            <a:spLocks noGrp="1"/>
          </p:cNvSpPr>
          <p:nvPr>
            <p:ph type="body" idx="1"/>
          </p:nvPr>
        </p:nvSpPr>
        <p:spPr>
          <a:xfrm>
            <a:off x="1303800" y="135840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Buildup of IgA</a:t>
            </a:r>
            <a:endParaRPr b="1"/>
          </a:p>
          <a:p>
            <a:pPr marL="914400" lvl="1" indent="-298450" rtl="0">
              <a:spcBef>
                <a:spcPts val="0"/>
              </a:spcBef>
              <a:spcAft>
                <a:spcPts val="0"/>
              </a:spcAft>
              <a:buSzPts val="1100"/>
              <a:buChar char="○"/>
            </a:pPr>
            <a:r>
              <a:rPr lang="en"/>
              <a:t>At times of abnormal infections, such as a V cholerae infection, IgA builds up as a result of immune response against the pathogen</a:t>
            </a:r>
            <a:endParaRPr/>
          </a:p>
          <a:p>
            <a:pPr marL="914400" lvl="1" indent="-298450" rtl="0">
              <a:spcBef>
                <a:spcPts val="0"/>
              </a:spcBef>
              <a:spcAft>
                <a:spcPts val="0"/>
              </a:spcAft>
              <a:buSzPts val="1100"/>
              <a:buChar char="○"/>
            </a:pPr>
            <a:r>
              <a:rPr lang="en"/>
              <a:t>IgA accumulates in glomerular mesangium and glomerular lesions</a:t>
            </a:r>
            <a:endParaRPr/>
          </a:p>
          <a:p>
            <a:pPr marL="914400" lvl="1" indent="-298450">
              <a:spcBef>
                <a:spcPts val="0"/>
              </a:spcBef>
              <a:spcAft>
                <a:spcPts val="0"/>
              </a:spcAft>
              <a:buSzPts val="1100"/>
              <a:buChar char="○"/>
            </a:pPr>
            <a:r>
              <a:rPr lang="en"/>
              <a:t>May lead to </a:t>
            </a:r>
            <a:r>
              <a:rPr lang="en" b="1"/>
              <a:t>kidney failure</a:t>
            </a:r>
            <a:r>
              <a:rPr lang="en"/>
              <a:t> after infection</a:t>
            </a:r>
            <a:endParaRPr/>
          </a:p>
        </p:txBody>
      </p:sp>
      <p:pic>
        <p:nvPicPr>
          <p:cNvPr id="409" name="Shape 409"/>
          <p:cNvPicPr preferRelativeResize="0"/>
          <p:nvPr/>
        </p:nvPicPr>
        <p:blipFill>
          <a:blip r:embed="rId3">
            <a:alphaModFix/>
          </a:blip>
          <a:stretch>
            <a:fillRect/>
          </a:stretch>
        </p:blipFill>
        <p:spPr>
          <a:xfrm>
            <a:off x="2579528" y="2615703"/>
            <a:ext cx="4198275" cy="2475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Bacterial evasion: how does the bacteria attempt to evade these host response elements?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Accessory Toxins</a:t>
            </a:r>
            <a:endParaRPr/>
          </a:p>
        </p:txBody>
      </p:sp>
      <p:sp>
        <p:nvSpPr>
          <p:cNvPr id="420" name="Shape 420"/>
          <p:cNvSpPr txBox="1">
            <a:spLocks noGrp="1"/>
          </p:cNvSpPr>
          <p:nvPr>
            <p:ph type="body" idx="1"/>
          </p:nvPr>
        </p:nvSpPr>
        <p:spPr>
          <a:xfrm>
            <a:off x="1102900" y="1421725"/>
            <a:ext cx="7231500" cy="31098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V cholerae secretes a number of toxins beside cholera enterotoxin (CT), the main culprit of the characteristic diarrhea and dehydration seen</a:t>
            </a:r>
            <a:endParaRPr sz="1600"/>
          </a:p>
          <a:p>
            <a:pPr marL="457200" lvl="0" indent="-330200" rtl="0">
              <a:spcBef>
                <a:spcPts val="0"/>
              </a:spcBef>
              <a:spcAft>
                <a:spcPts val="0"/>
              </a:spcAft>
              <a:buSzPts val="1600"/>
              <a:buChar char="●"/>
            </a:pPr>
            <a:r>
              <a:rPr lang="en" sz="1600"/>
              <a:t>Other accessory toxins include:</a:t>
            </a:r>
            <a:endParaRPr sz="1600"/>
          </a:p>
          <a:p>
            <a:pPr marL="914400" marR="0" lvl="1" indent="-317500" algn="l" rtl="0">
              <a:lnSpc>
                <a:spcPct val="115000"/>
              </a:lnSpc>
              <a:spcBef>
                <a:spcPts val="0"/>
              </a:spcBef>
              <a:spcAft>
                <a:spcPts val="0"/>
              </a:spcAft>
              <a:buClr>
                <a:schemeClr val="dk2"/>
              </a:buClr>
              <a:buSzPts val="1400"/>
              <a:buFont typeface="Nunito"/>
              <a:buChar char="○"/>
            </a:pPr>
            <a:r>
              <a:rPr lang="en" sz="1400"/>
              <a:t>Hemolysin</a:t>
            </a:r>
            <a:endParaRPr sz="1400"/>
          </a:p>
          <a:p>
            <a:pPr marL="914400" marR="0" lvl="1" indent="-317500" algn="l" rtl="0">
              <a:lnSpc>
                <a:spcPct val="115000"/>
              </a:lnSpc>
              <a:spcBef>
                <a:spcPts val="0"/>
              </a:spcBef>
              <a:spcAft>
                <a:spcPts val="0"/>
              </a:spcAft>
              <a:buClr>
                <a:schemeClr val="dk2"/>
              </a:buClr>
              <a:buSzPts val="1400"/>
              <a:buFont typeface="Nunito"/>
              <a:buChar char="○"/>
            </a:pPr>
            <a:r>
              <a:rPr lang="en" sz="1400"/>
              <a:t>Hemagglutinin(HA)/protease</a:t>
            </a:r>
            <a:endParaRPr sz="1400"/>
          </a:p>
          <a:p>
            <a:pPr marL="914400" marR="0" lvl="1" indent="-317500" algn="l" rtl="0">
              <a:lnSpc>
                <a:spcPct val="115000"/>
              </a:lnSpc>
              <a:spcBef>
                <a:spcPts val="0"/>
              </a:spcBef>
              <a:spcAft>
                <a:spcPts val="0"/>
              </a:spcAft>
              <a:buClr>
                <a:schemeClr val="dk2"/>
              </a:buClr>
              <a:buSzPts val="1400"/>
              <a:buFont typeface="Nunito"/>
              <a:buChar char="○"/>
            </a:pPr>
            <a:r>
              <a:rPr lang="en" sz="1400"/>
              <a:t>Multifunctional autoprocessing repeats-in-toxin (MARTX)</a:t>
            </a:r>
            <a:endParaRPr sz="1400"/>
          </a:p>
          <a:p>
            <a:pPr marL="914400" marR="0" lvl="1" indent="-317500" algn="l" rtl="0">
              <a:lnSpc>
                <a:spcPct val="115000"/>
              </a:lnSpc>
              <a:spcBef>
                <a:spcPts val="0"/>
              </a:spcBef>
              <a:spcAft>
                <a:spcPts val="0"/>
              </a:spcAft>
              <a:buClr>
                <a:schemeClr val="dk2"/>
              </a:buClr>
              <a:buSzPts val="1400"/>
              <a:buFont typeface="Nunito"/>
              <a:buChar char="○"/>
            </a:pPr>
            <a:r>
              <a:rPr lang="en" sz="1400"/>
              <a:t>Cytolysin</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Accessory Toxins</a:t>
            </a:r>
            <a:endParaRPr/>
          </a:p>
        </p:txBody>
      </p:sp>
      <p:sp>
        <p:nvSpPr>
          <p:cNvPr id="426" name="Shape 426"/>
          <p:cNvSpPr txBox="1">
            <a:spLocks noGrp="1"/>
          </p:cNvSpPr>
          <p:nvPr>
            <p:ph type="body" idx="1"/>
          </p:nvPr>
        </p:nvSpPr>
        <p:spPr>
          <a:xfrm>
            <a:off x="1303800" y="1501650"/>
            <a:ext cx="3430500" cy="2541600"/>
          </a:xfrm>
          <a:prstGeom prst="rect">
            <a:avLst/>
          </a:prstGeom>
        </p:spPr>
        <p:txBody>
          <a:bodyPr spcFirstLastPara="1" wrap="square" lIns="91425" tIns="91425" rIns="91425" bIns="91425" anchor="t" anchorCtr="0">
            <a:noAutofit/>
          </a:bodyPr>
          <a:lstStyle/>
          <a:p>
            <a:pPr marL="457200" lvl="0" indent="-311150">
              <a:spcBef>
                <a:spcPts val="0"/>
              </a:spcBef>
              <a:spcAft>
                <a:spcPts val="0"/>
              </a:spcAft>
              <a:buSzPts val="1300"/>
              <a:buChar char="●"/>
            </a:pPr>
            <a:r>
              <a:rPr lang="en" b="1"/>
              <a:t>Hemolysin:</a:t>
            </a:r>
            <a:endParaRPr b="1"/>
          </a:p>
          <a:p>
            <a:pPr marL="914400" lvl="0" indent="-311150" rtl="0">
              <a:spcBef>
                <a:spcPts val="0"/>
              </a:spcBef>
              <a:spcAft>
                <a:spcPts val="0"/>
              </a:spcAft>
              <a:buSzPts val="1300"/>
              <a:buChar char="●"/>
            </a:pPr>
            <a:r>
              <a:rPr lang="en"/>
              <a:t>Encoded by gene hylA</a:t>
            </a:r>
            <a:endParaRPr/>
          </a:p>
          <a:p>
            <a:pPr marL="914400" lvl="0" indent="-311150" rtl="0">
              <a:spcBef>
                <a:spcPts val="0"/>
              </a:spcBef>
              <a:spcAft>
                <a:spcPts val="0"/>
              </a:spcAft>
              <a:buSzPts val="1300"/>
              <a:buChar char="●"/>
            </a:pPr>
            <a:r>
              <a:rPr lang="en"/>
              <a:t>A cytotoxin that creates oligomeric pores in cell membranes </a:t>
            </a:r>
            <a:endParaRPr/>
          </a:p>
          <a:p>
            <a:pPr marL="914400" lvl="0" indent="-311150" rtl="0">
              <a:spcBef>
                <a:spcPts val="0"/>
              </a:spcBef>
              <a:spcAft>
                <a:spcPts val="0"/>
              </a:spcAft>
              <a:buSzPts val="1300"/>
              <a:buChar char="●"/>
            </a:pPr>
            <a:r>
              <a:rPr lang="en"/>
              <a:t>Pores selectively allow certain ions to cross, e.g. calcium ions</a:t>
            </a:r>
            <a:endParaRPr/>
          </a:p>
          <a:p>
            <a:pPr marL="914400" lvl="0" indent="-311150" rtl="0">
              <a:spcBef>
                <a:spcPts val="0"/>
              </a:spcBef>
              <a:spcAft>
                <a:spcPts val="0"/>
              </a:spcAft>
              <a:buSzPts val="1300"/>
              <a:buChar char="●"/>
            </a:pPr>
            <a:r>
              <a:rPr lang="en"/>
              <a:t>Subsequently , this leads to cell lysis</a:t>
            </a:r>
            <a:endParaRPr/>
          </a:p>
          <a:p>
            <a:pPr marL="914400" lvl="0" indent="-311150" rtl="0">
              <a:spcBef>
                <a:spcPts val="0"/>
              </a:spcBef>
              <a:spcAft>
                <a:spcPts val="0"/>
              </a:spcAft>
              <a:buSzPts val="1300"/>
              <a:buChar char="●"/>
            </a:pPr>
            <a:r>
              <a:rPr lang="en"/>
              <a:t>Disrupts integrity of epithelial lining of small intestines</a:t>
            </a:r>
            <a:endParaRPr/>
          </a:p>
          <a:p>
            <a:pPr marL="914400" lvl="0" indent="-311150">
              <a:spcBef>
                <a:spcPts val="0"/>
              </a:spcBef>
              <a:spcAft>
                <a:spcPts val="0"/>
              </a:spcAft>
              <a:buSzPts val="1300"/>
              <a:buChar char="●"/>
            </a:pPr>
            <a:r>
              <a:rPr lang="en"/>
              <a:t>Increases vulnerability to infection</a:t>
            </a:r>
            <a:endParaRPr/>
          </a:p>
        </p:txBody>
      </p:sp>
      <p:pic>
        <p:nvPicPr>
          <p:cNvPr id="427" name="Shape 427"/>
          <p:cNvPicPr preferRelativeResize="0"/>
          <p:nvPr/>
        </p:nvPicPr>
        <p:blipFill>
          <a:blip r:embed="rId3">
            <a:alphaModFix/>
          </a:blip>
          <a:stretch>
            <a:fillRect/>
          </a:stretch>
        </p:blipFill>
        <p:spPr>
          <a:xfrm>
            <a:off x="4903651" y="1869976"/>
            <a:ext cx="3820950" cy="2312125"/>
          </a:xfrm>
          <a:prstGeom prst="rect">
            <a:avLst/>
          </a:prstGeom>
          <a:noFill/>
          <a:ln>
            <a:noFill/>
          </a:ln>
        </p:spPr>
      </p:pic>
      <p:sp>
        <p:nvSpPr>
          <p:cNvPr id="428" name="Shape 428"/>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Accessory Toxins</a:t>
            </a:r>
            <a:endParaRPr/>
          </a:p>
          <a:p>
            <a:pPr marL="0" lvl="0" indent="0">
              <a:spcBef>
                <a:spcPts val="0"/>
              </a:spcBef>
              <a:spcAft>
                <a:spcPts val="0"/>
              </a:spcAft>
              <a:buNone/>
            </a:pPr>
            <a:endParaRPr/>
          </a:p>
        </p:txBody>
      </p:sp>
      <p:sp>
        <p:nvSpPr>
          <p:cNvPr id="434" name="Shape 434"/>
          <p:cNvSpPr txBox="1">
            <a:spLocks noGrp="1"/>
          </p:cNvSpPr>
          <p:nvPr>
            <p:ph type="body" idx="1"/>
          </p:nvPr>
        </p:nvSpPr>
        <p:spPr>
          <a:xfrm>
            <a:off x="1303800" y="13009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Hemagglutinin(HA)/protease</a:t>
            </a:r>
            <a:endParaRPr b="1"/>
          </a:p>
          <a:p>
            <a:pPr marL="914400" lvl="1" indent="-311150" rtl="0">
              <a:spcBef>
                <a:spcPts val="0"/>
              </a:spcBef>
              <a:spcAft>
                <a:spcPts val="0"/>
              </a:spcAft>
              <a:buSzPts val="1300"/>
              <a:buChar char="○"/>
            </a:pPr>
            <a:r>
              <a:rPr lang="en" sz="1300"/>
              <a:t>Zinc metalloprotease</a:t>
            </a:r>
            <a:endParaRPr sz="1300"/>
          </a:p>
          <a:p>
            <a:pPr marL="914400" lvl="1" indent="-311150" rtl="0">
              <a:spcBef>
                <a:spcPts val="0"/>
              </a:spcBef>
              <a:spcAft>
                <a:spcPts val="0"/>
              </a:spcAft>
              <a:buSzPts val="1300"/>
              <a:buChar char="○"/>
            </a:pPr>
            <a:r>
              <a:rPr lang="en" sz="1300"/>
              <a:t>HapR is an enzyme that mediates the transcription of HA/protease from its gene</a:t>
            </a:r>
            <a:endParaRPr sz="1300"/>
          </a:p>
          <a:p>
            <a:pPr marL="914400" lvl="1" indent="-311150" rtl="0">
              <a:spcBef>
                <a:spcPts val="0"/>
              </a:spcBef>
              <a:spcAft>
                <a:spcPts val="0"/>
              </a:spcAft>
              <a:buSzPts val="1300"/>
              <a:buChar char="○"/>
            </a:pPr>
            <a:r>
              <a:rPr lang="en" sz="1300"/>
              <a:t>Degrades host proteins such as:</a:t>
            </a:r>
            <a:endParaRPr sz="1300"/>
          </a:p>
          <a:p>
            <a:pPr marL="1371600" lvl="2" indent="-311150" rtl="0">
              <a:spcBef>
                <a:spcPts val="0"/>
              </a:spcBef>
              <a:spcAft>
                <a:spcPts val="0"/>
              </a:spcAft>
              <a:buSzPts val="1300"/>
              <a:buChar char="■"/>
            </a:pPr>
            <a:r>
              <a:rPr lang="en" sz="1300"/>
              <a:t>Mucin</a:t>
            </a:r>
            <a:endParaRPr sz="1300"/>
          </a:p>
          <a:p>
            <a:pPr marL="1371600" lvl="2" indent="-311150" rtl="0">
              <a:spcBef>
                <a:spcPts val="0"/>
              </a:spcBef>
              <a:spcAft>
                <a:spcPts val="0"/>
              </a:spcAft>
              <a:buSzPts val="1300"/>
              <a:buChar char="■"/>
            </a:pPr>
            <a:r>
              <a:rPr lang="en" sz="1300"/>
              <a:t>Lactoferrin</a:t>
            </a:r>
            <a:endParaRPr sz="1300"/>
          </a:p>
          <a:p>
            <a:pPr marL="1371600" lvl="2" indent="-311150" rtl="0">
              <a:spcBef>
                <a:spcPts val="0"/>
              </a:spcBef>
              <a:spcAft>
                <a:spcPts val="0"/>
              </a:spcAft>
              <a:buSzPts val="1300"/>
              <a:buChar char="■"/>
            </a:pPr>
            <a:r>
              <a:rPr lang="en" sz="1300"/>
              <a:t>Fibronectin</a:t>
            </a:r>
            <a:endParaRPr sz="1300"/>
          </a:p>
          <a:p>
            <a:pPr marL="914400" lvl="1" indent="-311150" rtl="0">
              <a:spcBef>
                <a:spcPts val="0"/>
              </a:spcBef>
              <a:spcAft>
                <a:spcPts val="0"/>
              </a:spcAft>
              <a:buSzPts val="1300"/>
              <a:buChar char="○"/>
            </a:pPr>
            <a:r>
              <a:rPr lang="en" sz="1300"/>
              <a:t>Mediates the detachment of the bacteria from intestinal lining</a:t>
            </a:r>
            <a:endParaRPr sz="1300"/>
          </a:p>
          <a:p>
            <a:pPr marL="914400" lvl="1" indent="-311150" rtl="0">
              <a:spcBef>
                <a:spcPts val="0"/>
              </a:spcBef>
              <a:spcAft>
                <a:spcPts val="0"/>
              </a:spcAft>
              <a:buSzPts val="1300"/>
              <a:buChar char="○"/>
            </a:pPr>
            <a:r>
              <a:rPr lang="en" sz="1300"/>
              <a:t>Allows dispersal to a new infection site within the gastrointestinal tract or released into the environment</a:t>
            </a:r>
            <a:endParaRPr sz="1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Accessory Toxins</a:t>
            </a:r>
            <a:endParaRPr/>
          </a:p>
          <a:p>
            <a:pPr marL="0" lvl="0" indent="0">
              <a:spcBef>
                <a:spcPts val="0"/>
              </a:spcBef>
              <a:spcAft>
                <a:spcPts val="0"/>
              </a:spcAft>
              <a:buNone/>
            </a:pPr>
            <a:endParaRPr/>
          </a:p>
        </p:txBody>
      </p:sp>
      <p:sp>
        <p:nvSpPr>
          <p:cNvPr id="440" name="Shape 440"/>
          <p:cNvSpPr txBox="1">
            <a:spLocks noGrp="1"/>
          </p:cNvSpPr>
          <p:nvPr>
            <p:ph type="body" idx="1"/>
          </p:nvPr>
        </p:nvSpPr>
        <p:spPr>
          <a:xfrm>
            <a:off x="1303800" y="1260575"/>
            <a:ext cx="34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solidFill>
                  <a:srgbClr val="252525"/>
                </a:solidFill>
                <a:highlight>
                  <a:srgbClr val="FFFFFF"/>
                </a:highlight>
              </a:rPr>
              <a:t>Multifunctional autoprocessing repeats-in-toxin (MARTX)</a:t>
            </a:r>
            <a:endParaRPr b="1">
              <a:solidFill>
                <a:srgbClr val="252525"/>
              </a:solidFill>
              <a:highlight>
                <a:srgbClr val="FFFFFF"/>
              </a:highlight>
            </a:endParaRPr>
          </a:p>
          <a:p>
            <a:pPr marL="914400" lvl="1" indent="-311150" rtl="0">
              <a:spcBef>
                <a:spcPts val="0"/>
              </a:spcBef>
              <a:spcAft>
                <a:spcPts val="0"/>
              </a:spcAft>
              <a:buClr>
                <a:srgbClr val="252525"/>
              </a:buClr>
              <a:buSzPts val="1300"/>
              <a:buChar char="○"/>
            </a:pPr>
            <a:r>
              <a:rPr lang="en" sz="1300">
                <a:solidFill>
                  <a:srgbClr val="252525"/>
                </a:solidFill>
                <a:highlight>
                  <a:srgbClr val="FFFFFF"/>
                </a:highlight>
              </a:rPr>
              <a:t>Targets macrophages and </a:t>
            </a:r>
            <a:r>
              <a:rPr lang="en" sz="1300" b="1">
                <a:solidFill>
                  <a:srgbClr val="252525"/>
                </a:solidFill>
                <a:highlight>
                  <a:srgbClr val="FFFFFF"/>
                </a:highlight>
              </a:rPr>
              <a:t>disables phagocytosis</a:t>
            </a:r>
            <a:r>
              <a:rPr lang="en" sz="1300">
                <a:solidFill>
                  <a:srgbClr val="252525"/>
                </a:solidFill>
                <a:highlight>
                  <a:srgbClr val="FFFFFF"/>
                </a:highlight>
              </a:rPr>
              <a:t> via depolymerizing and disrupting the intracellular actin cytoskeleton </a:t>
            </a:r>
            <a:endParaRPr sz="1300">
              <a:solidFill>
                <a:srgbClr val="252525"/>
              </a:solidFill>
              <a:highlight>
                <a:srgbClr val="FFFFFF"/>
              </a:highlight>
            </a:endParaRPr>
          </a:p>
          <a:p>
            <a:pPr marL="914400" lvl="1" indent="-311150" rtl="0">
              <a:spcBef>
                <a:spcPts val="0"/>
              </a:spcBef>
              <a:spcAft>
                <a:spcPts val="0"/>
              </a:spcAft>
              <a:buClr>
                <a:srgbClr val="252525"/>
              </a:buClr>
              <a:buSzPts val="1300"/>
              <a:buChar char="○"/>
            </a:pPr>
            <a:r>
              <a:rPr lang="en" sz="1300">
                <a:solidFill>
                  <a:srgbClr val="252525"/>
                </a:solidFill>
                <a:highlight>
                  <a:srgbClr val="FFFFFF"/>
                </a:highlight>
              </a:rPr>
              <a:t>Crosslinks G-actin filaments and effectively removes them from actin pool</a:t>
            </a:r>
            <a:endParaRPr sz="1300">
              <a:solidFill>
                <a:srgbClr val="252525"/>
              </a:solidFill>
              <a:highlight>
                <a:srgbClr val="FFFFFF"/>
              </a:highlight>
            </a:endParaRPr>
          </a:p>
          <a:p>
            <a:pPr marL="914400" lvl="1" indent="-311150" rtl="0">
              <a:spcBef>
                <a:spcPts val="0"/>
              </a:spcBef>
              <a:spcAft>
                <a:spcPts val="0"/>
              </a:spcAft>
              <a:buClr>
                <a:srgbClr val="252525"/>
              </a:buClr>
              <a:buSzPts val="1300"/>
              <a:buChar char="○"/>
            </a:pPr>
            <a:r>
              <a:rPr lang="en" sz="1300" b="1">
                <a:solidFill>
                  <a:srgbClr val="252525"/>
                </a:solidFill>
                <a:highlight>
                  <a:srgbClr val="FFFFFF"/>
                </a:highlight>
              </a:rPr>
              <a:t>Disrupts equilibrium </a:t>
            </a:r>
            <a:r>
              <a:rPr lang="en" sz="1300">
                <a:solidFill>
                  <a:srgbClr val="252525"/>
                </a:solidFill>
                <a:highlight>
                  <a:srgbClr val="FFFFFF"/>
                </a:highlight>
              </a:rPr>
              <a:t>between G-actin and F-actin</a:t>
            </a:r>
            <a:endParaRPr sz="1300">
              <a:solidFill>
                <a:srgbClr val="252525"/>
              </a:solidFill>
              <a:highlight>
                <a:srgbClr val="FFFFFF"/>
              </a:highlight>
            </a:endParaRPr>
          </a:p>
          <a:p>
            <a:pPr marL="914400" lvl="1" indent="-311150" rtl="0">
              <a:spcBef>
                <a:spcPts val="0"/>
              </a:spcBef>
              <a:spcAft>
                <a:spcPts val="0"/>
              </a:spcAft>
              <a:buClr>
                <a:srgbClr val="252525"/>
              </a:buClr>
              <a:buSzPts val="1300"/>
              <a:buChar char="○"/>
            </a:pPr>
            <a:r>
              <a:rPr lang="en" sz="1300">
                <a:solidFill>
                  <a:srgbClr val="252525"/>
                </a:solidFill>
                <a:highlight>
                  <a:srgbClr val="FFFFFF"/>
                </a:highlight>
              </a:rPr>
              <a:t>F-actin disassembles and </a:t>
            </a:r>
            <a:r>
              <a:rPr lang="en" sz="1300" b="1">
                <a:solidFill>
                  <a:srgbClr val="252525"/>
                </a:solidFill>
                <a:highlight>
                  <a:srgbClr val="FFFFFF"/>
                </a:highlight>
              </a:rPr>
              <a:t>cytoskeleton integrity is compromised</a:t>
            </a:r>
            <a:endParaRPr sz="1300" b="1">
              <a:solidFill>
                <a:srgbClr val="252525"/>
              </a:solidFill>
              <a:highlight>
                <a:srgbClr val="FFFFFF"/>
              </a:highlight>
            </a:endParaRPr>
          </a:p>
        </p:txBody>
      </p:sp>
      <p:pic>
        <p:nvPicPr>
          <p:cNvPr id="441" name="Shape 441"/>
          <p:cNvPicPr preferRelativeResize="0"/>
          <p:nvPr/>
        </p:nvPicPr>
        <p:blipFill>
          <a:blip r:embed="rId3">
            <a:alphaModFix/>
          </a:blip>
          <a:stretch>
            <a:fillRect/>
          </a:stretch>
        </p:blipFill>
        <p:spPr>
          <a:xfrm>
            <a:off x="4903650" y="1730225"/>
            <a:ext cx="4033144" cy="2801425"/>
          </a:xfrm>
          <a:prstGeom prst="rect">
            <a:avLst/>
          </a:prstGeom>
          <a:noFill/>
          <a:ln>
            <a:noFill/>
          </a:ln>
        </p:spPr>
      </p:pic>
      <p:sp>
        <p:nvSpPr>
          <p:cNvPr id="442" name="Shape 442"/>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Accessory Toxins </a:t>
            </a:r>
            <a:endParaRPr/>
          </a:p>
        </p:txBody>
      </p:sp>
      <p:sp>
        <p:nvSpPr>
          <p:cNvPr id="448" name="Shape 448"/>
          <p:cNvSpPr txBox="1">
            <a:spLocks noGrp="1"/>
          </p:cNvSpPr>
          <p:nvPr>
            <p:ph type="body" idx="1"/>
          </p:nvPr>
        </p:nvSpPr>
        <p:spPr>
          <a:xfrm>
            <a:off x="1303800" y="1328575"/>
            <a:ext cx="7030500"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b="1"/>
              <a:t>Cytolysin</a:t>
            </a:r>
            <a:endParaRPr sz="1400" b="1"/>
          </a:p>
          <a:p>
            <a:pPr marL="914400" lvl="1" indent="-317500" rtl="0">
              <a:spcBef>
                <a:spcPts val="0"/>
              </a:spcBef>
              <a:spcAft>
                <a:spcPts val="0"/>
              </a:spcAft>
              <a:buSzPts val="1400"/>
              <a:buChar char="○"/>
            </a:pPr>
            <a:r>
              <a:rPr lang="en" sz="1400"/>
              <a:t>Released in its inactivated form</a:t>
            </a:r>
            <a:endParaRPr sz="1400"/>
          </a:p>
          <a:p>
            <a:pPr marL="914400" lvl="1" indent="-317500" rtl="0">
              <a:spcBef>
                <a:spcPts val="0"/>
              </a:spcBef>
              <a:spcAft>
                <a:spcPts val="0"/>
              </a:spcAft>
              <a:buSzPts val="1400"/>
              <a:buChar char="○"/>
            </a:pPr>
            <a:r>
              <a:rPr lang="en" sz="1400"/>
              <a:t>Proteolytic cleavage from host-cell bound proteases activate cytolysin into pore-forming toxins</a:t>
            </a:r>
            <a:endParaRPr sz="1400"/>
          </a:p>
          <a:p>
            <a:pPr marL="914400" lvl="1" indent="-317500" rtl="0">
              <a:spcBef>
                <a:spcPts val="0"/>
              </a:spcBef>
              <a:spcAft>
                <a:spcPts val="0"/>
              </a:spcAft>
              <a:buSzPts val="1400"/>
              <a:buChar char="○"/>
            </a:pPr>
            <a:r>
              <a:rPr lang="en" sz="1400"/>
              <a:t>Positive feedback:</a:t>
            </a:r>
            <a:endParaRPr sz="1400"/>
          </a:p>
          <a:p>
            <a:pPr marL="1371600" lvl="2" indent="-317500" rtl="0">
              <a:spcBef>
                <a:spcPts val="0"/>
              </a:spcBef>
              <a:spcAft>
                <a:spcPts val="0"/>
              </a:spcAft>
              <a:buSzPts val="1400"/>
              <a:buChar char="■"/>
            </a:pPr>
            <a:r>
              <a:rPr lang="en" sz="1400"/>
              <a:t>As cytolysin lyses more host cells (such as neutrophils), more proteolytic compounds are released and more cytolysins are activated</a:t>
            </a:r>
            <a:endParaRPr sz="1400"/>
          </a:p>
          <a:p>
            <a:pPr marL="0" lvl="0" indent="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Secondary enterotoxin (to evade innate immune responses)</a:t>
            </a:r>
            <a:endParaRPr/>
          </a:p>
        </p:txBody>
      </p:sp>
      <p:sp>
        <p:nvSpPr>
          <p:cNvPr id="454" name="Shape 45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Zona Occludens Toxin (ZOT)</a:t>
            </a:r>
            <a:endParaRPr b="1"/>
          </a:p>
          <a:p>
            <a:pPr marL="914400" lvl="1" indent="-298450" rtl="0">
              <a:spcBef>
                <a:spcPts val="0"/>
              </a:spcBef>
              <a:spcAft>
                <a:spcPts val="0"/>
              </a:spcAft>
              <a:buSzPts val="1100"/>
              <a:buChar char="○"/>
            </a:pPr>
            <a:r>
              <a:rPr lang="en"/>
              <a:t>Damages tight junctions within the small intestine via modulating intracellular signaling pathways</a:t>
            </a:r>
            <a:endParaRPr/>
          </a:p>
          <a:p>
            <a:pPr marL="914400" lvl="1" indent="-298450" rtl="0">
              <a:spcBef>
                <a:spcPts val="0"/>
              </a:spcBef>
              <a:spcAft>
                <a:spcPts val="0"/>
              </a:spcAft>
              <a:buSzPts val="1100"/>
              <a:buChar char="○"/>
            </a:pPr>
            <a:r>
              <a:rPr lang="en"/>
              <a:t>These pathways control tight junction regulation via the signaling molecule protein kinase C alpha (PKCa)</a:t>
            </a:r>
            <a:endParaRPr/>
          </a:p>
          <a:p>
            <a:pPr marL="914400" lvl="1" indent="-298450" rtl="0">
              <a:spcBef>
                <a:spcPts val="0"/>
              </a:spcBef>
              <a:spcAft>
                <a:spcPts val="0"/>
              </a:spcAft>
              <a:buSzPts val="1100"/>
              <a:buChar char="○"/>
            </a:pPr>
            <a:r>
              <a:rPr lang="en"/>
              <a:t>Selectivity: </a:t>
            </a:r>
            <a:endParaRPr/>
          </a:p>
          <a:p>
            <a:pPr marL="1371600" lvl="2" indent="-298450" rtl="0">
              <a:spcBef>
                <a:spcPts val="0"/>
              </a:spcBef>
              <a:spcAft>
                <a:spcPts val="0"/>
              </a:spcAft>
              <a:buSzPts val="1100"/>
              <a:buChar char="■"/>
            </a:pPr>
            <a:r>
              <a:rPr lang="en"/>
              <a:t>Tissue-specific and only induces effects on cells of the small intestine, but not in the large intestine</a:t>
            </a:r>
            <a:endParaRPr/>
          </a:p>
          <a:p>
            <a:pPr marL="914400" lvl="1" indent="-298450" rtl="0">
              <a:spcBef>
                <a:spcPts val="0"/>
              </a:spcBef>
              <a:spcAft>
                <a:spcPts val="0"/>
              </a:spcAft>
              <a:buSzPts val="1100"/>
              <a:buChar char="○"/>
            </a:pPr>
            <a:r>
              <a:rPr lang="en"/>
              <a:t>Disrupts dynamic equilibrium between G-actin and F-actin, which disrupts cellular cytoskeleton and overall tight junction integrity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LPS (to evade innate and adaptive immune responses)</a:t>
            </a:r>
            <a:endParaRPr/>
          </a:p>
        </p:txBody>
      </p:sp>
      <p:sp>
        <p:nvSpPr>
          <p:cNvPr id="460" name="Shape 46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Lipopolysaccharide (LPS):</a:t>
            </a:r>
            <a:endParaRPr b="1"/>
          </a:p>
          <a:p>
            <a:pPr marL="914400" lvl="1" indent="-298450" rtl="0">
              <a:spcBef>
                <a:spcPts val="0"/>
              </a:spcBef>
              <a:spcAft>
                <a:spcPts val="0"/>
              </a:spcAft>
              <a:buSzPts val="1100"/>
              <a:buChar char="○"/>
            </a:pPr>
            <a:r>
              <a:rPr lang="en"/>
              <a:t>Major component of gram-negative bacteria outer membrane</a:t>
            </a:r>
            <a:endParaRPr/>
          </a:p>
          <a:p>
            <a:pPr marL="914400" lvl="1" indent="-298450" rtl="0">
              <a:spcBef>
                <a:spcPts val="0"/>
              </a:spcBef>
              <a:spcAft>
                <a:spcPts val="0"/>
              </a:spcAft>
              <a:buSzPts val="1100"/>
              <a:buChar char="○"/>
            </a:pPr>
            <a:r>
              <a:rPr lang="en"/>
              <a:t>Allows avoidance of phagocytosis and antibody/complement binding on membrane surface</a:t>
            </a:r>
            <a:endParaRPr/>
          </a:p>
          <a:p>
            <a:pPr marL="1371600" lvl="2" indent="-298450" rtl="0">
              <a:spcBef>
                <a:spcPts val="0"/>
              </a:spcBef>
              <a:spcAft>
                <a:spcPts val="0"/>
              </a:spcAft>
              <a:buSzPts val="1100"/>
              <a:buChar char="■"/>
            </a:pPr>
            <a:r>
              <a:rPr lang="en"/>
              <a:t>Alters the distribution of cytoskeletal elements, including microfilaments and microtubules</a:t>
            </a:r>
            <a:endParaRPr/>
          </a:p>
          <a:p>
            <a:pPr marL="1371600" lvl="2" indent="-298450" rtl="0">
              <a:spcBef>
                <a:spcPts val="0"/>
              </a:spcBef>
              <a:spcAft>
                <a:spcPts val="0"/>
              </a:spcAft>
              <a:buSzPts val="1100"/>
              <a:buChar char="■"/>
            </a:pPr>
            <a:r>
              <a:rPr lang="en"/>
              <a:t>Reduces phagocytic efficiency by host cells</a:t>
            </a:r>
            <a:endParaRPr/>
          </a:p>
          <a:p>
            <a:pPr marL="0" lvl="0" indent="0">
              <a:spcBef>
                <a:spcPts val="1600"/>
              </a:spcBef>
              <a:spcAft>
                <a:spcPts val="1600"/>
              </a:spcAft>
              <a:buNone/>
            </a:pPr>
            <a:endParaRPr/>
          </a:p>
        </p:txBody>
      </p:sp>
      <p:pic>
        <p:nvPicPr>
          <p:cNvPr id="461" name="Shape 461"/>
          <p:cNvPicPr preferRelativeResize="0"/>
          <p:nvPr/>
        </p:nvPicPr>
        <p:blipFill>
          <a:blip r:embed="rId3">
            <a:alphaModFix/>
          </a:blip>
          <a:stretch>
            <a:fillRect/>
          </a:stretch>
        </p:blipFill>
        <p:spPr>
          <a:xfrm>
            <a:off x="3004527" y="3498052"/>
            <a:ext cx="3499874" cy="1265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0" name="Shape 29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91" name="Shape 291"/>
          <p:cNvPicPr preferRelativeResize="0"/>
          <p:nvPr/>
        </p:nvPicPr>
        <p:blipFill>
          <a:blip r:embed="rId3">
            <a:alphaModFix/>
          </a:blip>
          <a:stretch>
            <a:fillRect/>
          </a:stretch>
        </p:blipFill>
        <p:spPr>
          <a:xfrm>
            <a:off x="1303800" y="598576"/>
            <a:ext cx="7236045" cy="3933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1303800" y="598575"/>
            <a:ext cx="7561200" cy="1590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Quorum sensing and film production (to evade innate and adaptive immune responses)</a:t>
            </a:r>
            <a:endParaRPr sz="2400"/>
          </a:p>
        </p:txBody>
      </p:sp>
      <p:sp>
        <p:nvSpPr>
          <p:cNvPr id="467" name="Shape 467"/>
          <p:cNvSpPr txBox="1">
            <a:spLocks noGrp="1"/>
          </p:cNvSpPr>
          <p:nvPr>
            <p:ph type="body" idx="1"/>
          </p:nvPr>
        </p:nvSpPr>
        <p:spPr>
          <a:xfrm>
            <a:off x="1099800" y="1628900"/>
            <a:ext cx="4000500" cy="25317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SzPts val="1200"/>
              <a:buChar char="●"/>
            </a:pPr>
            <a:r>
              <a:rPr lang="en" sz="1200"/>
              <a:t>Used by pathogenic bacteria</a:t>
            </a:r>
            <a:endParaRPr sz="1200"/>
          </a:p>
          <a:p>
            <a:pPr marL="914400" lvl="1" indent="-292100" rtl="0">
              <a:spcBef>
                <a:spcPts val="0"/>
              </a:spcBef>
              <a:spcAft>
                <a:spcPts val="0"/>
              </a:spcAft>
              <a:buSzPts val="1000"/>
              <a:buChar char="○"/>
            </a:pPr>
            <a:r>
              <a:rPr lang="en" sz="1000"/>
              <a:t>Regulate virulence gene expression in relation to total bacterial cell density</a:t>
            </a:r>
            <a:endParaRPr sz="1000"/>
          </a:p>
          <a:p>
            <a:pPr marL="914400" lvl="1" indent="-292100" rtl="0">
              <a:spcBef>
                <a:spcPts val="0"/>
              </a:spcBef>
              <a:spcAft>
                <a:spcPts val="0"/>
              </a:spcAft>
              <a:buSzPts val="1000"/>
              <a:buChar char="○"/>
            </a:pPr>
            <a:r>
              <a:rPr lang="en" sz="1000"/>
              <a:t>Often results in the formation of a</a:t>
            </a:r>
            <a:r>
              <a:rPr lang="en" sz="1000" b="1"/>
              <a:t> biofilm</a:t>
            </a:r>
            <a:endParaRPr sz="1000" b="1"/>
          </a:p>
          <a:p>
            <a:pPr marL="1371600" lvl="2" indent="-292100" rtl="0">
              <a:spcBef>
                <a:spcPts val="0"/>
              </a:spcBef>
              <a:spcAft>
                <a:spcPts val="0"/>
              </a:spcAft>
              <a:buSzPts val="1000"/>
              <a:buChar char="■"/>
            </a:pPr>
            <a:r>
              <a:rPr lang="en" sz="1000"/>
              <a:t>Microbial community bound embedded into a surface</a:t>
            </a:r>
            <a:endParaRPr sz="1000"/>
          </a:p>
          <a:p>
            <a:pPr marL="1371600" lvl="2" indent="-292100" rtl="0">
              <a:spcBef>
                <a:spcPts val="0"/>
              </a:spcBef>
              <a:spcAft>
                <a:spcPts val="0"/>
              </a:spcAft>
              <a:buSzPts val="1000"/>
              <a:buChar char="■"/>
            </a:pPr>
            <a:r>
              <a:rPr lang="en" sz="1000"/>
              <a:t>Bound to an extracellular polymeric matrix created by all components of the environment</a:t>
            </a:r>
            <a:endParaRPr sz="1000"/>
          </a:p>
          <a:p>
            <a:pPr marL="914400" lvl="1" indent="-292100" rtl="0">
              <a:spcBef>
                <a:spcPts val="0"/>
              </a:spcBef>
              <a:spcAft>
                <a:spcPts val="0"/>
              </a:spcAft>
              <a:buSzPts val="1000"/>
              <a:buChar char="○"/>
            </a:pPr>
            <a:r>
              <a:rPr lang="en" sz="1000"/>
              <a:t>Community formation is induced when bacterial density is low</a:t>
            </a:r>
            <a:endParaRPr sz="1000"/>
          </a:p>
          <a:p>
            <a:pPr marL="914400" lvl="1" indent="-292100" rtl="0">
              <a:spcBef>
                <a:spcPts val="0"/>
              </a:spcBef>
              <a:spcAft>
                <a:spcPts val="0"/>
              </a:spcAft>
              <a:buSzPts val="1000"/>
              <a:buChar char="○"/>
            </a:pPr>
            <a:r>
              <a:rPr lang="en" sz="1000"/>
              <a:t>Adhesins are released to attach to a suitable surface</a:t>
            </a:r>
            <a:endParaRPr sz="1000"/>
          </a:p>
          <a:p>
            <a:pPr marL="914400" lvl="1" indent="-292100" rtl="0">
              <a:spcBef>
                <a:spcPts val="0"/>
              </a:spcBef>
              <a:spcAft>
                <a:spcPts val="0"/>
              </a:spcAft>
              <a:buSzPts val="1000"/>
              <a:buChar char="○"/>
            </a:pPr>
            <a:r>
              <a:rPr lang="en" sz="1000"/>
              <a:t>Release extracellular polymeric substances (EPS) to create extracellular matrix</a:t>
            </a:r>
            <a:endParaRPr sz="1000"/>
          </a:p>
          <a:p>
            <a:pPr marL="914400" lvl="1" indent="-292100">
              <a:spcBef>
                <a:spcPts val="0"/>
              </a:spcBef>
              <a:spcAft>
                <a:spcPts val="0"/>
              </a:spcAft>
              <a:buSzPts val="1000"/>
              <a:buChar char="○"/>
            </a:pPr>
            <a:r>
              <a:rPr lang="en" sz="1000"/>
              <a:t>At high densities, biofilm is no longer maintained and individual bacteria is released</a:t>
            </a:r>
            <a:endParaRPr sz="1000"/>
          </a:p>
        </p:txBody>
      </p:sp>
      <p:pic>
        <p:nvPicPr>
          <p:cNvPr id="468" name="Shape 468"/>
          <p:cNvPicPr preferRelativeResize="0"/>
          <p:nvPr/>
        </p:nvPicPr>
        <p:blipFill>
          <a:blip r:embed="rId3">
            <a:alphaModFix/>
          </a:blip>
          <a:stretch>
            <a:fillRect/>
          </a:stretch>
        </p:blipFill>
        <p:spPr>
          <a:xfrm>
            <a:off x="5829100" y="1721625"/>
            <a:ext cx="2240325" cy="3300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a:t>Production of an extracellular matrix (ECM) in response to anti-LPS antibodies (Abs) (to evade innate and adaptive immune responses)</a:t>
            </a:r>
            <a:endParaRPr sz="2000"/>
          </a:p>
        </p:txBody>
      </p:sp>
      <p:sp>
        <p:nvSpPr>
          <p:cNvPr id="474" name="Shape 47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In the presence of anti-LPS antibodies, motility and cell-cell cross linking is disrupted, leading to aggregation of cells</a:t>
            </a:r>
            <a:endParaRPr sz="1400"/>
          </a:p>
          <a:p>
            <a:pPr marL="457200" lvl="0" indent="-317500" rtl="0">
              <a:spcBef>
                <a:spcPts val="0"/>
              </a:spcBef>
              <a:spcAft>
                <a:spcPts val="0"/>
              </a:spcAft>
              <a:buSzPts val="1400"/>
              <a:buChar char="●"/>
            </a:pPr>
            <a:r>
              <a:rPr lang="en" sz="1400"/>
              <a:t>V cholerae produces ECM in response </a:t>
            </a:r>
            <a:endParaRPr sz="1400"/>
          </a:p>
          <a:p>
            <a:pPr marL="914400" lvl="1" indent="-304800" rtl="0">
              <a:spcBef>
                <a:spcPts val="0"/>
              </a:spcBef>
              <a:spcAft>
                <a:spcPts val="0"/>
              </a:spcAft>
              <a:buSzPts val="1200"/>
              <a:buChar char="○"/>
            </a:pPr>
            <a:r>
              <a:rPr lang="en" sz="1200"/>
              <a:t>Provides protection against complement-mediated attacks</a:t>
            </a:r>
            <a:endParaRPr sz="1200"/>
          </a:p>
          <a:p>
            <a:pPr marL="914400" lvl="1" indent="-304800">
              <a:spcBef>
                <a:spcPts val="0"/>
              </a:spcBef>
              <a:spcAft>
                <a:spcPts val="0"/>
              </a:spcAft>
              <a:buSzPts val="1200"/>
              <a:buChar char="○"/>
            </a:pPr>
            <a:r>
              <a:rPr lang="en" sz="1200"/>
              <a:t>Theorized to be a self-defence mechanism to survive within the gastrointestinal tract</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lnSpc>
                <a:spcPct val="160000"/>
              </a:lnSpc>
              <a:spcBef>
                <a:spcPts val="600"/>
              </a:spcBef>
              <a:spcAft>
                <a:spcPts val="0"/>
              </a:spcAft>
              <a:buNone/>
            </a:pPr>
            <a:r>
              <a:rPr lang="en">
                <a:solidFill>
                  <a:srgbClr val="252525"/>
                </a:solidFill>
              </a:rPr>
              <a:t>MHSA (to evade the adaptive response)</a:t>
            </a:r>
            <a:endParaRPr>
              <a:solidFill>
                <a:srgbClr val="252525"/>
              </a:solidFill>
            </a:endParaRPr>
          </a:p>
          <a:p>
            <a:pPr marL="0" lvl="0" indent="0" rtl="0">
              <a:lnSpc>
                <a:spcPct val="115000"/>
              </a:lnSpc>
              <a:spcBef>
                <a:spcPts val="600"/>
              </a:spcBef>
              <a:spcAft>
                <a:spcPts val="0"/>
              </a:spcAft>
              <a:buNone/>
            </a:pPr>
            <a:endParaRPr>
              <a:solidFill>
                <a:srgbClr val="252525"/>
              </a:solidFill>
            </a:endParaRPr>
          </a:p>
          <a:p>
            <a:pPr marL="0" lvl="0" indent="0">
              <a:spcBef>
                <a:spcPts val="0"/>
              </a:spcBef>
              <a:spcAft>
                <a:spcPts val="0"/>
              </a:spcAft>
              <a:buNone/>
            </a:pPr>
            <a:endParaRPr/>
          </a:p>
        </p:txBody>
      </p:sp>
      <p:sp>
        <p:nvSpPr>
          <p:cNvPr id="480" name="Shape 48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IgA is able to bind to </a:t>
            </a:r>
            <a:r>
              <a:rPr lang="en">
                <a:solidFill>
                  <a:srgbClr val="252525"/>
                </a:solidFill>
                <a:highlight>
                  <a:srgbClr val="FFFFFF"/>
                </a:highlight>
              </a:rPr>
              <a:t>Type IV Mannose Sensitive Hemagglutinin (MHSA)</a:t>
            </a:r>
            <a:endParaRPr>
              <a:solidFill>
                <a:srgbClr val="252525"/>
              </a:solidFill>
              <a:highlight>
                <a:srgbClr val="FFFFFF"/>
              </a:highlight>
            </a:endParaRPr>
          </a:p>
          <a:p>
            <a:pPr marL="914400" lvl="1" indent="-298450" rtl="0">
              <a:spcBef>
                <a:spcPts val="0"/>
              </a:spcBef>
              <a:spcAft>
                <a:spcPts val="0"/>
              </a:spcAft>
              <a:buSzPts val="1100"/>
              <a:buChar char="○"/>
            </a:pPr>
            <a:r>
              <a:rPr lang="en">
                <a:solidFill>
                  <a:srgbClr val="252525"/>
                </a:solidFill>
                <a:highlight>
                  <a:srgbClr val="FFFFFF"/>
                </a:highlight>
              </a:rPr>
              <a:t>Subsequently this prevents the penetration of V cholerae into the mucus membrane </a:t>
            </a:r>
            <a:endParaRPr>
              <a:solidFill>
                <a:srgbClr val="252525"/>
              </a:solidFill>
              <a:highlight>
                <a:srgbClr val="FFFFFF"/>
              </a:highlight>
            </a:endParaRPr>
          </a:p>
          <a:p>
            <a:pPr marL="457200" lvl="0" indent="-311150" rtl="0">
              <a:spcBef>
                <a:spcPts val="0"/>
              </a:spcBef>
              <a:spcAft>
                <a:spcPts val="0"/>
              </a:spcAft>
              <a:buClr>
                <a:srgbClr val="252525"/>
              </a:buClr>
              <a:buSzPts val="1300"/>
              <a:buChar char="●"/>
            </a:pPr>
            <a:r>
              <a:rPr lang="en">
                <a:solidFill>
                  <a:srgbClr val="252525"/>
                </a:solidFill>
                <a:highlight>
                  <a:srgbClr val="FFFFFF"/>
                </a:highlight>
              </a:rPr>
              <a:t>V cholerae is able to downregulate MHSA via ToxT, a transcription factor that mediates the level of pilus expression</a:t>
            </a:r>
            <a:endParaRPr>
              <a:solidFill>
                <a:srgbClr val="252525"/>
              </a:solidFill>
              <a:highlight>
                <a:srgbClr val="FFFFFF"/>
              </a:highlight>
            </a:endParaRPr>
          </a:p>
          <a:p>
            <a:pPr marL="457200" lvl="0" indent="-311150" rtl="0">
              <a:spcBef>
                <a:spcPts val="0"/>
              </a:spcBef>
              <a:spcAft>
                <a:spcPts val="0"/>
              </a:spcAft>
              <a:buClr>
                <a:srgbClr val="252525"/>
              </a:buClr>
              <a:buSzPts val="1300"/>
              <a:buChar char="●"/>
            </a:pPr>
            <a:r>
              <a:rPr lang="en">
                <a:solidFill>
                  <a:srgbClr val="252525"/>
                </a:solidFill>
                <a:highlight>
                  <a:srgbClr val="FFFFFF"/>
                </a:highlight>
              </a:rPr>
              <a:t>Repression and expression of MHSA at appropriate times ensures maximum host colonization and minimizes risk of elimination by host defense </a:t>
            </a:r>
            <a:endParaRPr>
              <a:solidFill>
                <a:srgbClr val="252525"/>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Nucleases to escape NETs (to evade innate response)</a:t>
            </a:r>
            <a:endParaRPr/>
          </a:p>
        </p:txBody>
      </p:sp>
      <p:sp>
        <p:nvSpPr>
          <p:cNvPr id="486" name="Shape 48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Dns and Xds:</a:t>
            </a:r>
            <a:endParaRPr b="1"/>
          </a:p>
          <a:p>
            <a:pPr marL="914400" lvl="1" indent="-298450" rtl="0">
              <a:spcBef>
                <a:spcPts val="0"/>
              </a:spcBef>
              <a:spcAft>
                <a:spcPts val="0"/>
              </a:spcAft>
              <a:buSzPts val="1100"/>
              <a:buChar char="○"/>
            </a:pPr>
            <a:r>
              <a:rPr lang="en"/>
              <a:t>Nucleases released in response to neutrophil extracellular traps or NETs</a:t>
            </a:r>
            <a:endParaRPr/>
          </a:p>
          <a:p>
            <a:pPr marL="914400" lvl="1" indent="-298450" rtl="0">
              <a:spcBef>
                <a:spcPts val="0"/>
              </a:spcBef>
              <a:spcAft>
                <a:spcPts val="0"/>
              </a:spcAft>
              <a:buSzPts val="1100"/>
              <a:buChar char="○"/>
            </a:pPr>
            <a:r>
              <a:rPr lang="en"/>
              <a:t>They breakdown DNA within NETs</a:t>
            </a:r>
            <a:endParaRPr/>
          </a:p>
          <a:p>
            <a:pPr marL="914400" lvl="1" indent="-298450" rtl="0">
              <a:spcBef>
                <a:spcPts val="0"/>
              </a:spcBef>
              <a:spcAft>
                <a:spcPts val="0"/>
              </a:spcAft>
              <a:buSzPts val="1100"/>
              <a:buChar char="○"/>
            </a:pPr>
            <a:r>
              <a:rPr lang="en"/>
              <a:t>Prevents neutrophils from eliminating bacterial cells</a:t>
            </a:r>
            <a:endParaRPr/>
          </a:p>
        </p:txBody>
      </p:sp>
      <p:sp>
        <p:nvSpPr>
          <p:cNvPr id="487" name="Shape 48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488" name="Shape 488"/>
          <p:cNvPicPr preferRelativeResize="0"/>
          <p:nvPr/>
        </p:nvPicPr>
        <p:blipFill>
          <a:blip r:embed="rId3">
            <a:alphaModFix/>
          </a:blip>
          <a:stretch>
            <a:fillRect/>
          </a:stretch>
        </p:blipFill>
        <p:spPr>
          <a:xfrm>
            <a:off x="4924300" y="1946771"/>
            <a:ext cx="3389200" cy="2767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500"/>
              <a:t>Is the bacteria completely removed from the host?</a:t>
            </a:r>
            <a:endParaRPr sz="25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is V cholerae eliminated from the body?</a:t>
            </a:r>
            <a:endParaRPr/>
          </a:p>
        </p:txBody>
      </p:sp>
      <p:sp>
        <p:nvSpPr>
          <p:cNvPr id="499" name="Shape 49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b="1"/>
              <a:t>Antibiotics:</a:t>
            </a:r>
            <a:endParaRPr b="1"/>
          </a:p>
          <a:p>
            <a:pPr marL="914400" lvl="1" indent="-298450" rtl="0">
              <a:spcBef>
                <a:spcPts val="0"/>
              </a:spcBef>
              <a:spcAft>
                <a:spcPts val="0"/>
              </a:spcAft>
              <a:buSzPts val="1100"/>
              <a:buChar char="○"/>
            </a:pPr>
            <a:r>
              <a:rPr lang="en"/>
              <a:t>Indicated for severe cases of cholera</a:t>
            </a:r>
            <a:endParaRPr/>
          </a:p>
          <a:p>
            <a:pPr marL="1371600" lvl="2" indent="-298450" rtl="0">
              <a:spcBef>
                <a:spcPts val="0"/>
              </a:spcBef>
              <a:spcAft>
                <a:spcPts val="0"/>
              </a:spcAft>
              <a:buSzPts val="1100"/>
              <a:buChar char="■"/>
            </a:pPr>
            <a:r>
              <a:rPr lang="en"/>
              <a:t>Doxycycline, ciprofloxacin, and azithromycin</a:t>
            </a:r>
            <a:endParaRPr/>
          </a:p>
          <a:p>
            <a:pPr marL="914400" lvl="1" indent="-298450" rtl="0">
              <a:spcBef>
                <a:spcPts val="0"/>
              </a:spcBef>
              <a:spcAft>
                <a:spcPts val="0"/>
              </a:spcAft>
              <a:buSzPts val="1100"/>
              <a:buChar char="○"/>
            </a:pPr>
            <a:r>
              <a:rPr lang="en"/>
              <a:t>Dead vibrios are excreted with stools and passed out of the human body</a:t>
            </a:r>
            <a:endParaRPr/>
          </a:p>
          <a:p>
            <a:pPr marL="0" lvl="0" indent="0" rtl="0">
              <a:spcBef>
                <a:spcPts val="1600"/>
              </a:spcBef>
              <a:spcAft>
                <a:spcPts val="0"/>
              </a:spcAft>
              <a:buNone/>
            </a:pPr>
            <a:endParaRPr/>
          </a:p>
          <a:p>
            <a:pPr marL="457200" lvl="0" indent="-311150" rtl="0">
              <a:spcBef>
                <a:spcPts val="1600"/>
              </a:spcBef>
              <a:spcAft>
                <a:spcPts val="0"/>
              </a:spcAft>
              <a:buSzPts val="1300"/>
              <a:buChar char="●"/>
            </a:pPr>
            <a:r>
              <a:rPr lang="en" b="1"/>
              <a:t>Gut motility:</a:t>
            </a:r>
            <a:endParaRPr b="1"/>
          </a:p>
          <a:p>
            <a:pPr marL="914400" lvl="1" indent="-298450" rtl="0">
              <a:spcBef>
                <a:spcPts val="0"/>
              </a:spcBef>
              <a:spcAft>
                <a:spcPts val="0"/>
              </a:spcAft>
              <a:buSzPts val="1100"/>
              <a:buChar char="○"/>
            </a:pPr>
            <a:r>
              <a:rPr lang="en"/>
              <a:t>Important role in removing bacterial cells in rhythmic and peristaltic movements of the gut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Does the patient fully recover?</a:t>
            </a:r>
            <a:endParaRPr/>
          </a:p>
        </p:txBody>
      </p:sp>
      <p:sp>
        <p:nvSpPr>
          <p:cNvPr id="505" name="Shape 50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Bottom Line:</a:t>
            </a:r>
            <a:endParaRPr b="1"/>
          </a:p>
          <a:p>
            <a:pPr marL="0" lvl="0" indent="0" rtl="0">
              <a:spcBef>
                <a:spcPts val="1600"/>
              </a:spcBef>
              <a:spcAft>
                <a:spcPts val="0"/>
              </a:spcAft>
              <a:buNone/>
            </a:pPr>
            <a:r>
              <a:rPr lang="en"/>
              <a:t>… Yes!</a:t>
            </a:r>
            <a:endParaRPr/>
          </a:p>
          <a:p>
            <a:pPr marL="457200" lvl="0" indent="-311150" rtl="0">
              <a:spcBef>
                <a:spcPts val="1600"/>
              </a:spcBef>
              <a:spcAft>
                <a:spcPts val="0"/>
              </a:spcAft>
              <a:buSzPts val="1300"/>
              <a:buChar char="●"/>
            </a:pPr>
            <a:r>
              <a:rPr lang="en"/>
              <a:t>Once the infection is managed and treated (with or without antibiotics), all remnants of the bacterial cells are usually eliminated</a:t>
            </a:r>
            <a:endParaRPr/>
          </a:p>
          <a:p>
            <a:pPr marL="457200" lvl="0" indent="-311150">
              <a:spcBef>
                <a:spcPts val="0"/>
              </a:spcBef>
              <a:spcAft>
                <a:spcPts val="0"/>
              </a:spcAft>
              <a:buSzPts val="1300"/>
              <a:buChar char="●"/>
            </a:pPr>
            <a:r>
              <a:rPr lang="en"/>
              <a:t>In very rare cases, some patients become a carrier of the bacteria for decades post-infection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Secondary Infections of V cholerae</a:t>
            </a:r>
            <a:endParaRPr/>
          </a:p>
        </p:txBody>
      </p:sp>
      <p:sp>
        <p:nvSpPr>
          <p:cNvPr id="511" name="Shape 51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Primary infection of V cholerae generates protective immunity against future infections</a:t>
            </a:r>
            <a:endParaRPr/>
          </a:p>
          <a:p>
            <a:pPr marL="914400" lvl="1" indent="-298450" rtl="0">
              <a:spcBef>
                <a:spcPts val="0"/>
              </a:spcBef>
              <a:spcAft>
                <a:spcPts val="0"/>
              </a:spcAft>
              <a:buSzPts val="1100"/>
              <a:buChar char="○"/>
            </a:pPr>
            <a:r>
              <a:rPr lang="en"/>
              <a:t>Host immune cells that were primed during the first infection can rapidly engage immune response</a:t>
            </a:r>
            <a:endParaRPr/>
          </a:p>
          <a:p>
            <a:pPr marL="914400" lvl="1" indent="-298450" rtl="0">
              <a:spcBef>
                <a:spcPts val="0"/>
              </a:spcBef>
              <a:spcAft>
                <a:spcPts val="0"/>
              </a:spcAft>
              <a:buSzPts val="1100"/>
              <a:buChar char="○"/>
            </a:pPr>
            <a:r>
              <a:rPr lang="en"/>
              <a:t>Antigen recognition is much more rapid due to prior exposure</a:t>
            </a:r>
            <a:endParaRPr/>
          </a:p>
          <a:p>
            <a:pPr marL="1371600" lvl="2" indent="-298450" rtl="0">
              <a:spcBef>
                <a:spcPts val="0"/>
              </a:spcBef>
              <a:spcAft>
                <a:spcPts val="0"/>
              </a:spcAft>
              <a:buSzPts val="1100"/>
              <a:buChar char="■"/>
            </a:pPr>
            <a:r>
              <a:rPr lang="en"/>
              <a:t>Memory B-cells produce antibodies against pathogenic antigens more efficiently</a:t>
            </a:r>
            <a:endParaRPr/>
          </a:p>
          <a:p>
            <a:pPr marL="0" lvl="0" indent="0" rtl="0">
              <a:spcBef>
                <a:spcPts val="1600"/>
              </a:spcBef>
              <a:spcAft>
                <a:spcPts val="0"/>
              </a:spcAft>
              <a:buNone/>
            </a:pPr>
            <a:endParaRPr/>
          </a:p>
          <a:p>
            <a:pPr marL="457200" lvl="0" indent="-311150" rtl="0">
              <a:spcBef>
                <a:spcPts val="1600"/>
              </a:spcBef>
              <a:spcAft>
                <a:spcPts val="0"/>
              </a:spcAft>
              <a:buSzPts val="1300"/>
              <a:buChar char="●"/>
            </a:pPr>
            <a:r>
              <a:rPr lang="en"/>
              <a:t>Generally, 3 years of protection can be assumed for those who have recovered from their first infection</a:t>
            </a:r>
            <a:endParaRPr/>
          </a:p>
          <a:p>
            <a:pPr marL="914400" lvl="1" indent="-298450">
              <a:spcBef>
                <a:spcPts val="0"/>
              </a:spcBef>
              <a:spcAft>
                <a:spcPts val="0"/>
              </a:spcAft>
              <a:buSzPts val="1100"/>
              <a:buChar char="○"/>
            </a:pPr>
            <a:r>
              <a:rPr lang="en"/>
              <a:t>However, memory response to one serotype of V cholerae (Ogawa and Inaba) may be ineffective against the other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Is complete immunity from V cholerae infections possible?</a:t>
            </a:r>
            <a:endParaRPr/>
          </a:p>
        </p:txBody>
      </p:sp>
      <p:sp>
        <p:nvSpPr>
          <p:cNvPr id="517" name="Shape 51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No!</a:t>
            </a:r>
            <a:endParaRPr b="1"/>
          </a:p>
          <a:p>
            <a:pPr marL="457200" lvl="0" indent="-311150" rtl="0">
              <a:spcBef>
                <a:spcPts val="1600"/>
              </a:spcBef>
              <a:spcAft>
                <a:spcPts val="0"/>
              </a:spcAft>
              <a:buSzPts val="1300"/>
              <a:buChar char="●"/>
            </a:pPr>
            <a:r>
              <a:rPr lang="en"/>
              <a:t>New serotypes of V cholerae may arise in the future, which will not be recognised by the host’s immune system</a:t>
            </a:r>
            <a:endParaRPr/>
          </a:p>
          <a:p>
            <a:pPr marL="457200" lvl="0" indent="-311150" rtl="0">
              <a:spcBef>
                <a:spcPts val="0"/>
              </a:spcBef>
              <a:spcAft>
                <a:spcPts val="0"/>
              </a:spcAft>
              <a:buSzPts val="1300"/>
              <a:buChar char="●"/>
            </a:pPr>
            <a:r>
              <a:rPr lang="en"/>
              <a:t>Although mutation rates of V cholerae is fairly low (less than 10-3/genome/generation), it is still entirely possible</a:t>
            </a:r>
            <a:endParaRPr/>
          </a:p>
          <a:p>
            <a:pPr marL="457200" lvl="0" indent="-311150" rtl="0">
              <a:spcBef>
                <a:spcPts val="0"/>
              </a:spcBef>
              <a:spcAft>
                <a:spcPts val="0"/>
              </a:spcAft>
              <a:buSzPts val="1300"/>
              <a:buChar char="●"/>
            </a:pPr>
            <a:r>
              <a:rPr lang="en"/>
              <a:t>Bottom line:</a:t>
            </a:r>
            <a:endParaRPr/>
          </a:p>
          <a:p>
            <a:pPr marL="914400" lvl="1" indent="-298450" rtl="0">
              <a:spcBef>
                <a:spcPts val="0"/>
              </a:spcBef>
              <a:spcAft>
                <a:spcPts val="0"/>
              </a:spcAft>
              <a:buSzPts val="1100"/>
              <a:buChar char="○"/>
            </a:pPr>
            <a:r>
              <a:rPr lang="en"/>
              <a:t>If new serotypes appear, previous infections from a different serotype will not provide life-long immunity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Innate Response Mechanisms In place against V cholerae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260525" y="61712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the role of the Innate Host Response?</a:t>
            </a:r>
            <a:endParaRPr/>
          </a:p>
        </p:txBody>
      </p:sp>
      <p:sp>
        <p:nvSpPr>
          <p:cNvPr id="302" name="Shape 302"/>
          <p:cNvSpPr txBox="1">
            <a:spLocks noGrp="1"/>
          </p:cNvSpPr>
          <p:nvPr>
            <p:ph type="body" idx="1"/>
          </p:nvPr>
        </p:nvSpPr>
        <p:spPr>
          <a:xfrm>
            <a:off x="1307000" y="1857525"/>
            <a:ext cx="8139300" cy="30762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b="1"/>
              <a:t>Recruitment</a:t>
            </a:r>
            <a:endParaRPr sz="1600" b="1"/>
          </a:p>
          <a:p>
            <a:pPr marL="914400" lvl="1" indent="-330200" rtl="0">
              <a:spcBef>
                <a:spcPts val="0"/>
              </a:spcBef>
              <a:spcAft>
                <a:spcPts val="0"/>
              </a:spcAft>
              <a:buSzPts val="1600"/>
              <a:buChar char="○"/>
            </a:pPr>
            <a:r>
              <a:rPr lang="en" sz="1600"/>
              <a:t>Other immune cells are recruited to the site of infection	</a:t>
            </a:r>
            <a:endParaRPr sz="1600"/>
          </a:p>
          <a:p>
            <a:pPr marL="457200" lvl="0" indent="-330200" rtl="0">
              <a:spcBef>
                <a:spcPts val="0"/>
              </a:spcBef>
              <a:spcAft>
                <a:spcPts val="0"/>
              </a:spcAft>
              <a:buSzPts val="1600"/>
              <a:buChar char="●"/>
            </a:pPr>
            <a:r>
              <a:rPr lang="en" sz="1600" b="1"/>
              <a:t>Activation</a:t>
            </a:r>
            <a:endParaRPr sz="1600" b="1"/>
          </a:p>
          <a:p>
            <a:pPr marL="914400" lvl="1" indent="-330200" rtl="0">
              <a:spcBef>
                <a:spcPts val="0"/>
              </a:spcBef>
              <a:spcAft>
                <a:spcPts val="0"/>
              </a:spcAft>
              <a:buSzPts val="1600"/>
              <a:buChar char="○"/>
            </a:pPr>
            <a:r>
              <a:rPr lang="en" sz="1600"/>
              <a:t>Complement cascade is activated</a:t>
            </a:r>
            <a:endParaRPr sz="1600"/>
          </a:p>
          <a:p>
            <a:pPr marL="457200" lvl="0" indent="-330200" rtl="0">
              <a:spcBef>
                <a:spcPts val="0"/>
              </a:spcBef>
              <a:spcAft>
                <a:spcPts val="0"/>
              </a:spcAft>
              <a:buSzPts val="1600"/>
              <a:buChar char="●"/>
            </a:pPr>
            <a:r>
              <a:rPr lang="en" sz="1600" b="1"/>
              <a:t>Removal</a:t>
            </a:r>
            <a:endParaRPr sz="1600" b="1"/>
          </a:p>
          <a:p>
            <a:pPr marL="914400" lvl="1" indent="-330200" rtl="0">
              <a:spcBef>
                <a:spcPts val="0"/>
              </a:spcBef>
              <a:spcAft>
                <a:spcPts val="0"/>
              </a:spcAft>
              <a:buSzPts val="1600"/>
              <a:buChar char="○"/>
            </a:pPr>
            <a:r>
              <a:rPr lang="en" sz="1600"/>
              <a:t>Rids foreign substances</a:t>
            </a:r>
            <a:endParaRPr sz="1600"/>
          </a:p>
          <a:p>
            <a:pPr marL="0" lvl="0" indent="0">
              <a:spcBef>
                <a:spcPts val="1600"/>
              </a:spcBef>
              <a:spcAft>
                <a:spcPts val="1600"/>
              </a:spcAft>
              <a:buNone/>
            </a:pP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Mucus</a:t>
            </a:r>
            <a:endParaRPr/>
          </a:p>
        </p:txBody>
      </p:sp>
      <p:sp>
        <p:nvSpPr>
          <p:cNvPr id="308" name="Shape 308"/>
          <p:cNvSpPr txBox="1">
            <a:spLocks noGrp="1"/>
          </p:cNvSpPr>
          <p:nvPr>
            <p:ph type="subTitle" idx="4294967295"/>
          </p:nvPr>
        </p:nvSpPr>
        <p:spPr>
          <a:xfrm>
            <a:off x="1303800" y="2743203"/>
            <a:ext cx="3430500" cy="726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309" name="Shape 309"/>
          <p:cNvSpPr txBox="1">
            <a:spLocks noGrp="1"/>
          </p:cNvSpPr>
          <p:nvPr>
            <p:ph type="body" idx="1"/>
          </p:nvPr>
        </p:nvSpPr>
        <p:spPr>
          <a:xfrm>
            <a:off x="1303800" y="1544925"/>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Mucus contains high concentrations of defensive chemicals</a:t>
            </a:r>
            <a:endParaRPr/>
          </a:p>
          <a:p>
            <a:pPr marL="914400" lvl="1" indent="-298450" rtl="0">
              <a:spcBef>
                <a:spcPts val="0"/>
              </a:spcBef>
              <a:spcAft>
                <a:spcPts val="0"/>
              </a:spcAft>
              <a:buSzPts val="1100"/>
              <a:buChar char="○"/>
            </a:pPr>
            <a:r>
              <a:rPr lang="en"/>
              <a:t>TNF-alpha</a:t>
            </a:r>
            <a:endParaRPr/>
          </a:p>
          <a:p>
            <a:pPr marL="914400" lvl="1" indent="-298450" rtl="0">
              <a:spcBef>
                <a:spcPts val="0"/>
              </a:spcBef>
              <a:spcAft>
                <a:spcPts val="0"/>
              </a:spcAft>
              <a:buSzPts val="1100"/>
              <a:buChar char="○"/>
            </a:pPr>
            <a:r>
              <a:rPr lang="en"/>
              <a:t>Neutrophils</a:t>
            </a:r>
            <a:endParaRPr/>
          </a:p>
          <a:p>
            <a:pPr marL="914400" lvl="1" indent="-298450" rtl="0">
              <a:spcBef>
                <a:spcPts val="0"/>
              </a:spcBef>
              <a:spcAft>
                <a:spcPts val="0"/>
              </a:spcAft>
              <a:buSzPts val="1100"/>
              <a:buChar char="○"/>
            </a:pPr>
            <a:r>
              <a:rPr lang="en"/>
              <a:t>Mast cells</a:t>
            </a:r>
            <a:endParaRPr/>
          </a:p>
          <a:p>
            <a:pPr marL="914400" lvl="1" indent="-298450" rtl="0">
              <a:spcBef>
                <a:spcPts val="0"/>
              </a:spcBef>
              <a:spcAft>
                <a:spcPts val="0"/>
              </a:spcAft>
              <a:buSzPts val="1100"/>
              <a:buChar char="○"/>
            </a:pPr>
            <a:r>
              <a:rPr lang="en"/>
              <a:t>Eosinophils</a:t>
            </a:r>
            <a:endParaRPr/>
          </a:p>
          <a:p>
            <a:pPr marL="457200" lvl="0" indent="-311150" rtl="0">
              <a:spcBef>
                <a:spcPts val="0"/>
              </a:spcBef>
              <a:spcAft>
                <a:spcPts val="0"/>
              </a:spcAft>
              <a:buSzPts val="1300"/>
              <a:buChar char="●"/>
            </a:pPr>
            <a:r>
              <a:rPr lang="en"/>
              <a:t>Mucus also contains bactericidal proteins that lyse susceptible pathogens</a:t>
            </a:r>
            <a:endParaRPr/>
          </a:p>
          <a:p>
            <a:pPr marL="914400" lvl="1" indent="-298450" rtl="0">
              <a:spcBef>
                <a:spcPts val="0"/>
              </a:spcBef>
              <a:spcAft>
                <a:spcPts val="0"/>
              </a:spcAft>
              <a:buSzPts val="1100"/>
              <a:buChar char="○"/>
            </a:pPr>
            <a:r>
              <a:rPr lang="en"/>
              <a:t>Lactoferrin</a:t>
            </a:r>
            <a:endParaRPr/>
          </a:p>
          <a:p>
            <a:pPr marL="914400" lvl="1" indent="-298450" rtl="0">
              <a:spcBef>
                <a:spcPts val="0"/>
              </a:spcBef>
              <a:spcAft>
                <a:spcPts val="0"/>
              </a:spcAft>
              <a:buSzPts val="1100"/>
              <a:buChar char="○"/>
            </a:pPr>
            <a:r>
              <a:rPr lang="en"/>
              <a:t>Myeloperoxidase</a:t>
            </a:r>
            <a:endParaRPr/>
          </a:p>
          <a:p>
            <a:pPr marL="914400" lvl="1" indent="-298450" rtl="0">
              <a:spcBef>
                <a:spcPts val="0"/>
              </a:spcBef>
              <a:spcAft>
                <a:spcPts val="0"/>
              </a:spcAft>
              <a:buSzPts val="1100"/>
              <a:buChar char="○"/>
            </a:pPr>
            <a:r>
              <a:rPr lang="en"/>
              <a:t>Defensins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Gastric Acid</a:t>
            </a:r>
            <a:endParaRPr/>
          </a:p>
        </p:txBody>
      </p:sp>
      <p:sp>
        <p:nvSpPr>
          <p:cNvPr id="315" name="Shape 315"/>
          <p:cNvSpPr txBox="1">
            <a:spLocks noGrp="1"/>
          </p:cNvSpPr>
          <p:nvPr>
            <p:ph type="body" idx="1"/>
          </p:nvPr>
        </p:nvSpPr>
        <p:spPr>
          <a:xfrm>
            <a:off x="1303800" y="1557300"/>
            <a:ext cx="7030500" cy="25416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n"/>
              <a:t>After V. cholerae is ingested, it faces gastric acid within the stomach</a:t>
            </a:r>
            <a:endParaRPr/>
          </a:p>
          <a:p>
            <a:pPr marL="457200" lvl="0" indent="-311150" rtl="0">
              <a:spcBef>
                <a:spcPts val="0"/>
              </a:spcBef>
              <a:spcAft>
                <a:spcPts val="0"/>
              </a:spcAft>
              <a:buSzPts val="1300"/>
              <a:buChar char="●"/>
            </a:pPr>
            <a:r>
              <a:rPr lang="en"/>
              <a:t>Low pH is an effective defence mechanism against pH sensitive V cholerae</a:t>
            </a:r>
            <a:endParaRPr/>
          </a:p>
          <a:p>
            <a:pPr marL="457200" lvl="0" indent="-311150" rtl="0">
              <a:spcBef>
                <a:spcPts val="0"/>
              </a:spcBef>
              <a:spcAft>
                <a:spcPts val="0"/>
              </a:spcAft>
              <a:buSzPts val="1300"/>
              <a:buChar char="●"/>
            </a:pPr>
            <a:r>
              <a:rPr lang="en"/>
              <a:t>Surviving V cholerae continue to travel down the GI tract and reside in the small intestines</a:t>
            </a:r>
            <a:endParaRPr/>
          </a:p>
          <a:p>
            <a:pPr marL="0" lvl="0" indent="0" rtl="0">
              <a:spcBef>
                <a:spcPts val="1600"/>
              </a:spcBef>
              <a:spcAft>
                <a:spcPts val="1600"/>
              </a:spcAft>
              <a:buNone/>
            </a:pPr>
            <a:endParaRPr/>
          </a:p>
        </p:txBody>
      </p:sp>
      <p:pic>
        <p:nvPicPr>
          <p:cNvPr id="316" name="Shape 316"/>
          <p:cNvPicPr preferRelativeResize="0"/>
          <p:nvPr/>
        </p:nvPicPr>
        <p:blipFill>
          <a:blip r:embed="rId3">
            <a:alphaModFix/>
          </a:blip>
          <a:stretch>
            <a:fillRect/>
          </a:stretch>
        </p:blipFill>
        <p:spPr>
          <a:xfrm>
            <a:off x="3534357" y="2630400"/>
            <a:ext cx="2348225" cy="212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Adaptive Immune Response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Features of the Adaptive Immune Response</a:t>
            </a:r>
            <a:endParaRPr/>
          </a:p>
        </p:txBody>
      </p:sp>
      <p:sp>
        <p:nvSpPr>
          <p:cNvPr id="327" name="Shape 32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SzPts val="1500"/>
              <a:buChar char="●"/>
            </a:pPr>
            <a:r>
              <a:rPr lang="en" sz="1500" b="1"/>
              <a:t>SPECIFIC:</a:t>
            </a:r>
            <a:endParaRPr sz="1500" b="1"/>
          </a:p>
          <a:p>
            <a:pPr marL="914400" lvl="1" indent="-311150" rtl="0">
              <a:spcBef>
                <a:spcPts val="0"/>
              </a:spcBef>
              <a:spcAft>
                <a:spcPts val="0"/>
              </a:spcAft>
              <a:buSzPts val="1300"/>
              <a:buChar char="○"/>
            </a:pPr>
            <a:r>
              <a:rPr lang="en" sz="1300"/>
              <a:t>Immunological memory to a specific antigen from offending pathogens</a:t>
            </a:r>
            <a:endParaRPr sz="1300"/>
          </a:p>
          <a:p>
            <a:pPr marL="457200" lvl="0" indent="-323850" rtl="0">
              <a:spcBef>
                <a:spcPts val="0"/>
              </a:spcBef>
              <a:spcAft>
                <a:spcPts val="0"/>
              </a:spcAft>
              <a:buSzPts val="1500"/>
              <a:buChar char="●"/>
            </a:pPr>
            <a:r>
              <a:rPr lang="en" sz="1500" b="1"/>
              <a:t>SLOW(er):</a:t>
            </a:r>
            <a:endParaRPr sz="1500" b="1"/>
          </a:p>
          <a:p>
            <a:pPr marL="914400" lvl="1" indent="-311150" rtl="0">
              <a:spcBef>
                <a:spcPts val="0"/>
              </a:spcBef>
              <a:spcAft>
                <a:spcPts val="0"/>
              </a:spcAft>
              <a:buSzPts val="1300"/>
              <a:buChar char="○"/>
            </a:pPr>
            <a:r>
              <a:rPr lang="en" sz="1300"/>
              <a:t>Takes a longer period of time than innate response</a:t>
            </a:r>
            <a:endParaRPr sz="1300"/>
          </a:p>
          <a:p>
            <a:pPr marL="914400" lvl="1" indent="-311150" rtl="0">
              <a:spcBef>
                <a:spcPts val="0"/>
              </a:spcBef>
              <a:spcAft>
                <a:spcPts val="0"/>
              </a:spcAft>
              <a:buSzPts val="1300"/>
              <a:buChar char="○"/>
            </a:pPr>
            <a:r>
              <a:rPr lang="en" sz="1300"/>
              <a:t>Days - weeks</a:t>
            </a:r>
            <a:endParaRPr sz="1300"/>
          </a:p>
          <a:p>
            <a:pPr marL="457200" lvl="0" indent="-323850" rtl="0">
              <a:spcBef>
                <a:spcPts val="0"/>
              </a:spcBef>
              <a:spcAft>
                <a:spcPts val="0"/>
              </a:spcAft>
              <a:buSzPts val="1500"/>
              <a:buChar char="●"/>
            </a:pPr>
            <a:r>
              <a:rPr lang="en" sz="1500" b="1"/>
              <a:t>COMPLEX:</a:t>
            </a:r>
            <a:endParaRPr sz="1500" b="1"/>
          </a:p>
          <a:p>
            <a:pPr marL="914400" lvl="1" indent="-311150">
              <a:spcBef>
                <a:spcPts val="0"/>
              </a:spcBef>
              <a:spcAft>
                <a:spcPts val="0"/>
              </a:spcAft>
              <a:buSzPts val="1300"/>
              <a:buChar char="○"/>
            </a:pPr>
            <a:r>
              <a:rPr lang="en" sz="1300"/>
              <a:t>Consists of humoral &amp; cell mediated immunity</a:t>
            </a:r>
            <a:endParaRPr sz="130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Office PowerPoint</Application>
  <PresentationFormat>On-screen Show (16:9)</PresentationFormat>
  <Paragraphs>222</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Nunito</vt:lpstr>
      <vt:lpstr>Maven Pro</vt:lpstr>
      <vt:lpstr>Arial</vt:lpstr>
      <vt:lpstr>Momentum</vt:lpstr>
      <vt:lpstr>Invasion of V cholerae</vt:lpstr>
      <vt:lpstr>Case</vt:lpstr>
      <vt:lpstr>PowerPoint Presentation</vt:lpstr>
      <vt:lpstr>Innate Response Mechanisms In place against V cholerae</vt:lpstr>
      <vt:lpstr>What is the role of the Innate Host Response?</vt:lpstr>
      <vt:lpstr>Mucus</vt:lpstr>
      <vt:lpstr>Gastric Acid</vt:lpstr>
      <vt:lpstr>Adaptive Immune Response</vt:lpstr>
      <vt:lpstr>Features of the Adaptive Immune Response</vt:lpstr>
      <vt:lpstr>Features of the Adaptive Immune Response </vt:lpstr>
      <vt:lpstr>Humoral Immunity against V cholerae</vt:lpstr>
      <vt:lpstr>Antibodies against V cholerae</vt:lpstr>
      <vt:lpstr>Host damage: what damage ensues to the host from the immune response?</vt:lpstr>
      <vt:lpstr>Damage to the host</vt:lpstr>
      <vt:lpstr>Pathogenic Factors Inducing Damage</vt:lpstr>
      <vt:lpstr>Pathogenic Factors Inducing Damage</vt:lpstr>
      <vt:lpstr>Pathogenic Factors Inducing Damage </vt:lpstr>
      <vt:lpstr>Cholera Toxin's Role in Host Damage</vt:lpstr>
      <vt:lpstr>Cholera Toxin's Role in Host Damage  </vt:lpstr>
      <vt:lpstr>Cholera Toxin's Role in Host Damage   </vt:lpstr>
      <vt:lpstr>Nephropathy due to V cholerae</vt:lpstr>
      <vt:lpstr>Bacterial evasion: how does the bacteria attempt to evade these host response elements?</vt:lpstr>
      <vt:lpstr>Accessory Toxins</vt:lpstr>
      <vt:lpstr>Accessory Toxins</vt:lpstr>
      <vt:lpstr>Accessory Toxins </vt:lpstr>
      <vt:lpstr>Accessory Toxins </vt:lpstr>
      <vt:lpstr>Accessory Toxins </vt:lpstr>
      <vt:lpstr>Secondary enterotoxin (to evade innate immune responses)</vt:lpstr>
      <vt:lpstr>LPS (to evade innate and adaptive immune responses)</vt:lpstr>
      <vt:lpstr>Quorum sensing and film production (to evade innate and adaptive immune responses)</vt:lpstr>
      <vt:lpstr>Production of an extracellular matrix (ECM) in response to anti-LPS antibodies (Abs) (to evade innate and adaptive immune responses)</vt:lpstr>
      <vt:lpstr>MHSA (to evade the adaptive response)  </vt:lpstr>
      <vt:lpstr>Nucleases to escape NETs (to evade innate response)</vt:lpstr>
      <vt:lpstr>Is the bacteria completely removed from the host?</vt:lpstr>
      <vt:lpstr>How is V cholerae eliminated from the body?</vt:lpstr>
      <vt:lpstr>Does the patient fully recover?</vt:lpstr>
      <vt:lpstr>Secondary Infections of V cholerae</vt:lpstr>
      <vt:lpstr>Is complete immunity from V cholerae infections possible?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Invasion of V cholerae</dc:title>
  <cp:lastModifiedBy>Kendrew Leung</cp:lastModifiedBy>
  <cp:revision>1</cp:revision>
  <dcterms:modified xsi:type="dcterms:W3CDTF">2018-01-28T07:11:46Z</dcterms:modified>
</cp:coreProperties>
</file>