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omfortaa" pitchFamily="2" charset="0"/>
      <p:regular r:id="rId17"/>
      <p:bold r:id="rId18"/>
    </p:embeddedFont>
    <p:embeddedFont>
      <p:font typeface="Economica" panose="02000506040000020004" pitchFamily="2" charset="77"/>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8"/>
  </p:normalViewPr>
  <p:slideViewPr>
    <p:cSldViewPr snapToGrid="0">
      <p:cViewPr varScale="1">
        <p:scale>
          <a:sx n="124" d="100"/>
          <a:sy n="124" d="100"/>
        </p:scale>
        <p:origin x="7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Today, I would like to tell you about a brief story of the creative commons.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2f2b4d18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2f2b4d18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 Creative Commons today is  a small nonprofit organization. CC is a distributed organization, with CC staff and contractors working from various locations around the world. The creative commons stewards the Creative Commons Legal Tool - and as well as to power the “open movement” . </a:t>
            </a:r>
            <a:br>
              <a:rPr lang="en-GB"/>
            </a:br>
            <a:br>
              <a:rPr lang="en-GB"/>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2f2b4d18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2f2b4d18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you started to see that the world has started to change. For example, the CC Global Network. CC Global Network is a movement where, people and institutions are working together to strengthen the commons worldwide. This includes activists working on copyright reform around the globe, policymakers advancing policies mandating open access to research and data, and creators who share a core set of values.</a:t>
            </a:r>
            <a:br>
              <a:rPr lang="en-GB"/>
            </a:br>
            <a:br>
              <a:rPr lang="en-GB"/>
            </a:br>
            <a:r>
              <a:rPr lang="en-GB"/>
              <a:t>THe CC Global Network is just one player in the larger open movement. There are other movement such as open access movement, open data movement, open innovation movement… Many advocates around the world are working together to cooperate and make the work more open.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2f2b4d18a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2f2b4d18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And today (2017), 1.4 billion creative commons licensed work are available today . This is an incredible no. It shows how much Creative Commons has impacted the world - and by licensing your work as a creative commons license- you become part of this history of Creative Commons.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2f0ca0f8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2f0ca0f8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2f850826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2f850826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f0ca0f8b_0_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f0ca0f8b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the era of the Internet, We have the ability to easily share, access and collaborate our works.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2f0ca0f8b_0_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2f0ca0f8b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However, we have a strict copyright rule that restricts us from sharing, accessing and collaborating our works……. which is  copyright. Now, let’s take a look at the quick history of why this happened, and how the Creative Commons took a role in this big history.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2f0ca0f8b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2f0ca0f8b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In 1998 - Copyright legislation called the Sonny Bono Copyright Term Extension Act was enacted in the United States. </a:t>
            </a:r>
            <a:endParaRPr>
              <a:solidFill>
                <a:srgbClr val="222222"/>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2f2b4d1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2f2b4d1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the Sonny Bono Copyright Term Extension Act - CTEA did was It extended the term of copyright for every work (even for those it published)in the United States for 20 years!! Now, that is a lot because before the CTEA, copyright term used to be life of the creator + 50 years. However after CTEA, the copyright term is life of the creator +70 years.</a:t>
            </a:r>
            <a:endParaRPr/>
          </a:p>
          <a:p>
            <a:pPr marL="0" lvl="0" indent="0" algn="l" rtl="0">
              <a:spcBef>
                <a:spcPts val="0"/>
              </a:spcBef>
              <a:spcAft>
                <a:spcPts val="0"/>
              </a:spcAft>
              <a:buNone/>
            </a:pPr>
            <a:br>
              <a:rPr lang="en-GB"/>
            </a:br>
            <a:r>
              <a:rPr lang="en-GB"/>
              <a:t>This CTEA was also referred to it as Mickey Mouse Protection Act because the extension came just before the original Mickey Mouse cartoon, Steamboat Willie, would have fallen into the public domain..After the CTEA law, the Steamboat Willie expires in </a:t>
            </a:r>
            <a:r>
              <a:rPr lang="en-GB" sz="1050">
                <a:solidFill>
                  <a:srgbClr val="222222"/>
                </a:solidFill>
                <a:highlight>
                  <a:srgbClr val="FFFFFF"/>
                </a:highlight>
              </a:rPr>
              <a:t>2023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2f2b4d18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2f2b4d1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this is not good- the copyright term kept increasing and increasing. This is a chart created by Thomas Bell, who is a professor of Law from Chapman University. He showed an evidence with a chart that shows how the copyright term in the United States kept increasing and increasing over year. </a:t>
            </a:r>
            <a:br>
              <a:rPr lang="en-GB"/>
            </a:br>
            <a:br>
              <a:rPr lang="en-GB"/>
            </a:br>
            <a:r>
              <a:rPr lang="en-GB"/>
              <a:t>(This chart assumes  authors create their works 35 years before their death)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2f2b4d18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2f2b4d18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 when the time CTEA was enacted, there were several people who object to the law. Stanford Law Professor, Lawrence Lessig (His photo is on the left) believed this new law was unconstitutional. As you have seen the chart on the previous slide, the copyright term has been extended for years and years. The end of copyright term is very important. When the work is in public domain, it allows everyone to use the work without permission.  This is important because creativity and knowledge is built upon what’s created before. If the work never goes on public domain, creativity and knowledge will be restricted. </a:t>
            </a:r>
            <a:br>
              <a:rPr lang="en-GB"/>
            </a:br>
            <a:br>
              <a:rPr lang="en-GB"/>
            </a:br>
            <a:r>
              <a:rPr lang="en-GB"/>
              <a:t>So Lawrence Lessig, represented Eric Eldred (the photo on the right), who created a website which republished the works of others in the public domain, fought together to challenge </a:t>
            </a:r>
            <a:r>
              <a:rPr lang="en-GB" sz="1200">
                <a:solidFill>
                  <a:srgbClr val="222222"/>
                </a:solidFill>
                <a:highlight>
                  <a:srgbClr val="FFFFFF"/>
                </a:highlight>
              </a:rPr>
              <a:t>challenged the constitutionality of the Act. this case was known as Eldred v Ashcroft </a:t>
            </a:r>
            <a:br>
              <a:rPr lang="en-GB"/>
            </a:br>
            <a:br>
              <a:rPr lang="en-GB"/>
            </a:br>
            <a:r>
              <a:rPr lang="en-GB"/>
              <a:t>Unfortunately Eldred has lost the case. </a:t>
            </a:r>
            <a:br>
              <a:rPr lang="en-GB"/>
            </a:br>
            <a:br>
              <a:rPr lang="en-GB"/>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2f2b4d18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2f2b4d1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GB"/>
            </a:br>
            <a:r>
              <a:rPr lang="en-GB"/>
              <a:t>At this point, </a:t>
            </a:r>
            <a:r>
              <a:rPr lang="en-GB">
                <a:solidFill>
                  <a:schemeClr val="dk1"/>
                </a:solidFill>
              </a:rPr>
              <a:t>we were lacking an option to allow creators to share and remix their work. </a:t>
            </a:r>
            <a:br>
              <a:rPr lang="en-GB">
                <a:solidFill>
                  <a:schemeClr val="dk1"/>
                </a:solidFill>
              </a:rPr>
            </a:br>
            <a:br>
              <a:rPr lang="en-GB">
                <a:solidFill>
                  <a:schemeClr val="dk1"/>
                </a:solidFill>
              </a:rPr>
            </a:br>
            <a:r>
              <a:rPr lang="en-GB">
                <a:solidFill>
                  <a:schemeClr val="dk1"/>
                </a:solidFill>
              </a:rPr>
              <a:t>There was a tension between creator’s ability to share digital works globally and the strict copyright regulation</a:t>
            </a:r>
            <a:br>
              <a:rPr lang="en-GB">
                <a:solidFill>
                  <a:schemeClr val="dk1"/>
                </a:solidFill>
              </a:rPr>
            </a:br>
            <a:br>
              <a:rPr lang="en-GB">
                <a:solidFill>
                  <a:schemeClr val="dk1"/>
                </a:solidFill>
              </a:rPr>
            </a:br>
            <a:r>
              <a:rPr lang="en-GB">
                <a:solidFill>
                  <a:schemeClr val="dk1"/>
                </a:solidFill>
              </a:rPr>
              <a:t>To resolve this tension, there was a solution ---- Creative Commons. </a:t>
            </a:r>
            <a:br>
              <a:rPr lang="en-GB">
                <a:solidFill>
                  <a:schemeClr val="dk1"/>
                </a:solidFill>
              </a:rP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2f85082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2f85082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Inspired by the value of Eldred’s goal to make more creative works freely available on the internet, Larry Lessig and others came up with an idea to  create a non-profit organization called Creative Commons.  It is designed to promote a “shared culture” and to be used around the whole world. </a:t>
            </a:r>
            <a:br>
              <a:rPr lang="en-GB">
                <a:solidFill>
                  <a:schemeClr val="dk1"/>
                </a:solidFill>
              </a:rPr>
            </a:br>
            <a:br>
              <a:rPr lang="en-GB">
                <a:solidFill>
                  <a:schemeClr val="dk1"/>
                </a:solidFill>
              </a:rPr>
            </a:br>
            <a:r>
              <a:rPr lang="en-GB">
                <a:solidFill>
                  <a:schemeClr val="dk1"/>
                </a:solidFill>
              </a:rPr>
              <a:t>As a result,  In 2002, Creative Commons published Creative Commons License. </a:t>
            </a:r>
            <a:br>
              <a:rPr lang="en-GB">
                <a:solidFill>
                  <a:schemeClr val="dk1"/>
                </a:solidFill>
              </a:rPr>
            </a:br>
            <a:br>
              <a:rPr lang="en-GB">
                <a:solidFill>
                  <a:schemeClr val="dk1"/>
                </a:solidFill>
              </a:rPr>
            </a:br>
            <a:r>
              <a:rPr lang="en-GB">
                <a:solidFill>
                  <a:schemeClr val="dk1"/>
                </a:solidFill>
              </a:rPr>
              <a:t>What creative commons license does is, it is a set of free public licenses that would allow creators to keep their copyrights while sharing their works on more flexible terms than the default “all rights reserved. So for example, in the case of CC by, which is the same license that I am using for my slideshow - It allows you to remix or reuse my work as long as you attribute my work. I can choose other license type so that I can restrict the license so it doesn’t allow commercial use, or etc. the license gives more choices to creators. </a:t>
            </a:r>
            <a:r>
              <a:rPr lang="en-GB">
                <a:solidFill>
                  <a:srgbClr val="222222"/>
                </a:solidFill>
                <a:highlight>
                  <a:schemeClr val="lt1"/>
                </a:highlight>
              </a:rPr>
              <a:t>The license also serve important policy goals in fields like scholarly publishing and education. The license democratized the access to education.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rgbClr val="1C458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Eldred_v._Ashcroft#/media/File:Eric_Eldred.jpg" TargetMode="External"/><Relationship Id="rId3" Type="http://schemas.openxmlformats.org/officeDocument/2006/relationships/hyperlink" Target="https://certificates.creativecommons.org/about/certificate-resources-cc-by/" TargetMode="External"/><Relationship Id="rId7" Type="http://schemas.openxmlformats.org/officeDocument/2006/relationships/hyperlink" Target="https://commons.wikimedia.org/wiki/File:Lawrence_Lessig_May_2017.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tomwbell.com/writings/(C)_Term.html" TargetMode="External"/><Relationship Id="rId5" Type="http://schemas.openxmlformats.org/officeDocument/2006/relationships/hyperlink" Target="https://pixabay.com/en/copyright-symbol-intellectual-30343/" TargetMode="External"/><Relationship Id="rId4" Type="http://schemas.openxmlformats.org/officeDocument/2006/relationships/hyperlink" Target="https://thenounproject.com/search/?q=hand%20shake&amp;i=1839503" TargetMode="External"/><Relationship Id="rId9" Type="http://schemas.openxmlformats.org/officeDocument/2006/relationships/hyperlink" Target="https://thenounproject.com/search/?q=globe&amp;i=1708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solidFill>
                  <a:srgbClr val="FFFFFF"/>
                </a:solidFill>
              </a:rPr>
              <a:t>History of the Creative Commons</a:t>
            </a:r>
            <a:endParaRPr>
              <a:solidFill>
                <a:srgbClr val="FFFFFF"/>
              </a:solidFill>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EFEFEF"/>
                </a:solidFill>
              </a:rPr>
              <a:t>By Rie Namba</a:t>
            </a:r>
            <a:endParaRPr>
              <a:solidFill>
                <a:srgbClr val="EFEFEF"/>
              </a:solidFill>
            </a:endParaRPr>
          </a:p>
        </p:txBody>
      </p:sp>
      <p:pic>
        <p:nvPicPr>
          <p:cNvPr id="64" name="Google Shape;64;p13"/>
          <p:cNvPicPr preferRelativeResize="0"/>
          <p:nvPr/>
        </p:nvPicPr>
        <p:blipFill>
          <a:blip r:embed="rId3">
            <a:alphaModFix/>
          </a:blip>
          <a:stretch>
            <a:fillRect/>
          </a:stretch>
        </p:blipFill>
        <p:spPr>
          <a:xfrm>
            <a:off x="319700" y="4390225"/>
            <a:ext cx="1394800" cy="488000"/>
          </a:xfrm>
          <a:prstGeom prst="rect">
            <a:avLst/>
          </a:prstGeom>
          <a:noFill/>
          <a:ln>
            <a:noFill/>
          </a:ln>
        </p:spPr>
      </p:pic>
      <p:sp>
        <p:nvSpPr>
          <p:cNvPr id="65" name="Google Shape;65;p13"/>
          <p:cNvSpPr txBox="1"/>
          <p:nvPr/>
        </p:nvSpPr>
        <p:spPr>
          <a:xfrm>
            <a:off x="1697950" y="4303775"/>
            <a:ext cx="23937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This work is licensed under the </a:t>
            </a:r>
            <a:r>
              <a:rPr lang="en-GB" sz="1200" u="sng">
                <a:solidFill>
                  <a:schemeClr val="hlink"/>
                </a:solidFill>
                <a:hlinkClick r:id="rId4"/>
              </a:rPr>
              <a:t>Creative Commons Attribution 4.0 International License.</a:t>
            </a:r>
            <a:endParaRPr sz="1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FFFF"/>
                </a:solidFill>
                <a:latin typeface="Droid Serif"/>
                <a:ea typeface="Droid Serif"/>
                <a:cs typeface="Droid Serif"/>
                <a:sym typeface="Droid Serif"/>
              </a:rPr>
              <a:t>Creative Commons today </a:t>
            </a:r>
            <a:endParaRPr>
              <a:solidFill>
                <a:srgbClr val="FFFFFF"/>
              </a:solidFill>
              <a:latin typeface="Droid Serif"/>
              <a:ea typeface="Droid Serif"/>
              <a:cs typeface="Droid Serif"/>
              <a:sym typeface="Droid Serif"/>
            </a:endParaRPr>
          </a:p>
        </p:txBody>
      </p:sp>
      <p:pic>
        <p:nvPicPr>
          <p:cNvPr id="130" name="Google Shape;130;p22"/>
          <p:cNvPicPr preferRelativeResize="0"/>
          <p:nvPr/>
        </p:nvPicPr>
        <p:blipFill>
          <a:blip r:embed="rId3">
            <a:alphaModFix/>
          </a:blip>
          <a:stretch>
            <a:fillRect/>
          </a:stretch>
        </p:blipFill>
        <p:spPr>
          <a:xfrm>
            <a:off x="3833175" y="1147225"/>
            <a:ext cx="4921969" cy="36914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2201250" y="1147225"/>
            <a:ext cx="4285293" cy="3691474"/>
          </a:xfrm>
          <a:prstGeom prst="rect">
            <a:avLst/>
          </a:prstGeom>
          <a:noFill/>
          <a:ln>
            <a:noFill/>
          </a:ln>
        </p:spPr>
      </p:pic>
      <p:sp>
        <p:nvSpPr>
          <p:cNvPr id="136" name="Google Shape;136;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FFFF"/>
                </a:solidFill>
                <a:latin typeface="Droid Serif"/>
                <a:ea typeface="Droid Serif"/>
                <a:cs typeface="Droid Serif"/>
                <a:sym typeface="Droid Serif"/>
              </a:rPr>
              <a:t>The CC Global Network</a:t>
            </a:r>
            <a:endParaRPr>
              <a:solidFill>
                <a:srgbClr val="FFFFFF"/>
              </a:solidFill>
              <a:latin typeface="Droid Serif"/>
              <a:ea typeface="Droid Serif"/>
              <a:cs typeface="Droid Serif"/>
              <a:sym typeface="Droid Serif"/>
            </a:endParaRPr>
          </a:p>
        </p:txBody>
      </p:sp>
      <p:sp>
        <p:nvSpPr>
          <p:cNvPr id="137" name="Google Shape;137;p23"/>
          <p:cNvSpPr txBox="1"/>
          <p:nvPr/>
        </p:nvSpPr>
        <p:spPr>
          <a:xfrm>
            <a:off x="6129325" y="2185900"/>
            <a:ext cx="1748700" cy="6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FFFFF"/>
                </a:solidFill>
                <a:latin typeface="Droid Sans"/>
                <a:ea typeface="Droid Sans"/>
                <a:cs typeface="Droid Sans"/>
                <a:sym typeface="Droid Sans"/>
              </a:rPr>
              <a:t>CC Global Network</a:t>
            </a:r>
            <a:endParaRPr>
              <a:solidFill>
                <a:srgbClr val="FFFFFF"/>
              </a:solidFill>
              <a:latin typeface="Droid Sans"/>
              <a:ea typeface="Droid Sans"/>
              <a:cs typeface="Droid Sans"/>
              <a:sym typeface="Droid Sans"/>
            </a:endParaRPr>
          </a:p>
        </p:txBody>
      </p:sp>
      <p:sp>
        <p:nvSpPr>
          <p:cNvPr id="138" name="Google Shape;138;p23"/>
          <p:cNvSpPr txBox="1"/>
          <p:nvPr/>
        </p:nvSpPr>
        <p:spPr>
          <a:xfrm>
            <a:off x="711525" y="2931825"/>
            <a:ext cx="12774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FFFFF"/>
                </a:solidFill>
                <a:latin typeface="Droid Sans"/>
                <a:ea typeface="Droid Sans"/>
                <a:cs typeface="Droid Sans"/>
                <a:sym typeface="Droid Sans"/>
              </a:rPr>
              <a:t>Open Access</a:t>
            </a:r>
            <a:endParaRPr>
              <a:solidFill>
                <a:srgbClr val="FFFFFF"/>
              </a:solidFill>
              <a:latin typeface="Droid Sans"/>
              <a:ea typeface="Droid Sans"/>
              <a:cs typeface="Droid Sans"/>
              <a:sym typeface="Droid Sans"/>
            </a:endParaRPr>
          </a:p>
        </p:txBody>
      </p:sp>
      <p:sp>
        <p:nvSpPr>
          <p:cNvPr id="139" name="Google Shape;139;p23"/>
          <p:cNvSpPr txBox="1"/>
          <p:nvPr/>
        </p:nvSpPr>
        <p:spPr>
          <a:xfrm>
            <a:off x="6252225" y="2876300"/>
            <a:ext cx="3000000" cy="23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latin typeface="Droid Sans"/>
                <a:ea typeface="Droid Sans"/>
                <a:cs typeface="Droid Sans"/>
                <a:sym typeface="Droid Sans"/>
              </a:rPr>
              <a:t>Open Education</a:t>
            </a:r>
            <a:endParaRPr>
              <a:solidFill>
                <a:srgbClr val="FFFFFF"/>
              </a:solidFill>
              <a:latin typeface="Droid Sans"/>
              <a:ea typeface="Droid Sans"/>
              <a:cs typeface="Droid Sans"/>
              <a:sym typeface="Droid Sans"/>
            </a:endParaRPr>
          </a:p>
        </p:txBody>
      </p:sp>
      <p:sp>
        <p:nvSpPr>
          <p:cNvPr id="140" name="Google Shape;140;p23"/>
          <p:cNvSpPr txBox="1"/>
          <p:nvPr/>
        </p:nvSpPr>
        <p:spPr>
          <a:xfrm>
            <a:off x="2374825" y="14385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latin typeface="Droid Sans"/>
                <a:ea typeface="Droid Sans"/>
                <a:cs typeface="Droid Sans"/>
                <a:sym typeface="Droid Sans"/>
              </a:rPr>
              <a:t>Open Data</a:t>
            </a:r>
            <a:endParaRPr>
              <a:solidFill>
                <a:srgbClr val="FFFFFF"/>
              </a:solidFill>
              <a:latin typeface="Droid Sans"/>
              <a:ea typeface="Droid Sans"/>
              <a:cs typeface="Droid Sans"/>
              <a:sym typeface="Droid Sans"/>
            </a:endParaRPr>
          </a:p>
        </p:txBody>
      </p:sp>
      <p:sp>
        <p:nvSpPr>
          <p:cNvPr id="141" name="Google Shape;141;p23"/>
          <p:cNvSpPr txBox="1"/>
          <p:nvPr/>
        </p:nvSpPr>
        <p:spPr>
          <a:xfrm>
            <a:off x="1027250" y="3480525"/>
            <a:ext cx="3000000" cy="188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latin typeface="Droid Sans"/>
                <a:ea typeface="Droid Sans"/>
                <a:cs typeface="Droid Sans"/>
                <a:sym typeface="Droid Sans"/>
              </a:rPr>
              <a:t>Open Source</a:t>
            </a:r>
            <a:endParaRPr>
              <a:solidFill>
                <a:srgbClr val="FFFFFF"/>
              </a:solidFill>
              <a:latin typeface="Droid Sans"/>
              <a:ea typeface="Droid Sans"/>
              <a:cs typeface="Droid Sans"/>
              <a:sym typeface="Droid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FFFF"/>
                </a:solidFill>
                <a:latin typeface="Droid Serif"/>
                <a:ea typeface="Droid Serif"/>
                <a:cs typeface="Droid Serif"/>
                <a:sym typeface="Droid Serif"/>
              </a:rPr>
              <a:t>and today...</a:t>
            </a:r>
            <a:endParaRPr>
              <a:solidFill>
                <a:srgbClr val="FFFFFF"/>
              </a:solidFill>
              <a:latin typeface="Droid Serif"/>
              <a:ea typeface="Droid Serif"/>
              <a:cs typeface="Droid Serif"/>
              <a:sym typeface="Droid Serif"/>
            </a:endParaRPr>
          </a:p>
        </p:txBody>
      </p:sp>
      <p:sp>
        <p:nvSpPr>
          <p:cNvPr id="147" name="Google Shape;147;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7200">
                <a:solidFill>
                  <a:srgbClr val="FFFFFF"/>
                </a:solidFill>
                <a:latin typeface="Droid Sans"/>
                <a:ea typeface="Droid Sans"/>
                <a:cs typeface="Droid Sans"/>
                <a:sym typeface="Droid Sans"/>
              </a:rPr>
              <a:t>1.4</a:t>
            </a:r>
            <a:r>
              <a:rPr lang="en-GB" sz="6000">
                <a:solidFill>
                  <a:srgbClr val="FFFFFF"/>
                </a:solidFill>
                <a:latin typeface="Droid Sans"/>
                <a:ea typeface="Droid Sans"/>
                <a:cs typeface="Droid Sans"/>
                <a:sym typeface="Droid Sans"/>
              </a:rPr>
              <a:t> billion</a:t>
            </a:r>
            <a:r>
              <a:rPr lang="en-GB" sz="4800">
                <a:solidFill>
                  <a:srgbClr val="FFFFFF"/>
                </a:solidFill>
                <a:latin typeface="Droid Sans"/>
                <a:ea typeface="Droid Sans"/>
                <a:cs typeface="Droid Sans"/>
                <a:sym typeface="Droid Sans"/>
              </a:rPr>
              <a:t> creative licensed work (2017) </a:t>
            </a:r>
            <a:endParaRPr sz="4800">
              <a:solidFill>
                <a:srgbClr val="FFFFFF"/>
              </a:solidFill>
              <a:latin typeface="Droid Sans"/>
              <a:ea typeface="Droid Sans"/>
              <a:cs typeface="Droid Sans"/>
              <a:sym typeface="Droid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latin typeface="Droid Serif"/>
                <a:ea typeface="Droid Serif"/>
                <a:cs typeface="Droid Serif"/>
                <a:sym typeface="Droid Serif"/>
              </a:rPr>
              <a:t>Credit</a:t>
            </a:r>
            <a:endParaRPr>
              <a:latin typeface="Droid Serif"/>
              <a:ea typeface="Droid Serif"/>
              <a:cs typeface="Droid Serif"/>
              <a:sym typeface="Droid Serif"/>
            </a:endParaRPr>
          </a:p>
        </p:txBody>
      </p:sp>
      <p:sp>
        <p:nvSpPr>
          <p:cNvPr id="153" name="Google Shape;153;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t>Content: </a:t>
            </a:r>
            <a:endParaRPr sz="1200"/>
          </a:p>
          <a:p>
            <a:pPr marL="457200" lvl="0" indent="-304800" algn="l" rtl="0">
              <a:spcBef>
                <a:spcPts val="1600"/>
              </a:spcBef>
              <a:spcAft>
                <a:spcPts val="0"/>
              </a:spcAft>
              <a:buSzPts val="1200"/>
              <a:buChar char="●"/>
            </a:pPr>
            <a:r>
              <a:rPr lang="en-GB" sz="1200"/>
              <a:t>Most of the content were adapted from </a:t>
            </a:r>
            <a:r>
              <a:rPr lang="en-GB" sz="1200" u="sng">
                <a:solidFill>
                  <a:schemeClr val="hlink"/>
                </a:solidFill>
                <a:hlinkClick r:id="rId3"/>
              </a:rPr>
              <a:t>Creative Commons’ Certificate Resources.</a:t>
            </a:r>
            <a:r>
              <a:rPr lang="en-GB" sz="1200"/>
              <a:t> (CC BY)</a:t>
            </a:r>
            <a:endParaRPr sz="1200"/>
          </a:p>
          <a:p>
            <a:pPr marL="0" lvl="0" indent="0" algn="l" rtl="0">
              <a:spcBef>
                <a:spcPts val="1600"/>
              </a:spcBef>
              <a:spcAft>
                <a:spcPts val="0"/>
              </a:spcAft>
              <a:buNone/>
            </a:pPr>
            <a:r>
              <a:rPr lang="en-GB" sz="1200"/>
              <a:t>Image: </a:t>
            </a:r>
            <a:endParaRPr sz="1200"/>
          </a:p>
          <a:p>
            <a:pPr marL="457200" lvl="0" indent="-304800" algn="l" rtl="0">
              <a:spcBef>
                <a:spcPts val="1600"/>
              </a:spcBef>
              <a:spcAft>
                <a:spcPts val="0"/>
              </a:spcAft>
              <a:buSzPts val="1200"/>
              <a:buChar char="●"/>
            </a:pPr>
            <a:r>
              <a:rPr lang="en-GB" sz="1200"/>
              <a:t>Slide 2 - </a:t>
            </a:r>
            <a:r>
              <a:rPr lang="en-GB" sz="1200" u="sng">
                <a:solidFill>
                  <a:schemeClr val="hlink"/>
                </a:solidFill>
                <a:hlinkClick r:id="rId4"/>
              </a:rPr>
              <a:t>Handshake </a:t>
            </a:r>
            <a:r>
              <a:rPr lang="en-GB" sz="1200"/>
              <a:t>by royyanandrian from the Noun Project (CC BY)</a:t>
            </a:r>
            <a:endParaRPr sz="1200"/>
          </a:p>
          <a:p>
            <a:pPr marL="457200" lvl="0" indent="-304800" algn="l" rtl="0">
              <a:spcBef>
                <a:spcPts val="0"/>
              </a:spcBef>
              <a:spcAft>
                <a:spcPts val="0"/>
              </a:spcAft>
              <a:buSzPts val="1200"/>
              <a:buChar char="●"/>
            </a:pPr>
            <a:r>
              <a:rPr lang="en-GB" sz="1200"/>
              <a:t>Slide 3- </a:t>
            </a:r>
            <a:r>
              <a:rPr lang="en-GB" sz="1200" u="sng">
                <a:solidFill>
                  <a:schemeClr val="hlink"/>
                </a:solidFill>
                <a:hlinkClick r:id="rId5"/>
              </a:rPr>
              <a:t>Copyright Symbol </a:t>
            </a:r>
            <a:r>
              <a:rPr lang="en-GB" sz="1200"/>
              <a:t>by Pixabay (CC 0) </a:t>
            </a:r>
            <a:endParaRPr sz="1200"/>
          </a:p>
          <a:p>
            <a:pPr marL="457200" lvl="0" indent="-304800" algn="l" rtl="0">
              <a:spcBef>
                <a:spcPts val="0"/>
              </a:spcBef>
              <a:spcAft>
                <a:spcPts val="0"/>
              </a:spcAft>
              <a:buSzPts val="1200"/>
              <a:buChar char="●"/>
            </a:pPr>
            <a:r>
              <a:rPr lang="en-GB" sz="1200"/>
              <a:t>Slide 6- </a:t>
            </a:r>
            <a:r>
              <a:rPr lang="en-GB" sz="1200" u="sng">
                <a:solidFill>
                  <a:schemeClr val="hlink"/>
                </a:solidFill>
                <a:hlinkClick r:id="rId6"/>
              </a:rPr>
              <a:t>Chart that explains the Expansion of U.S. copyright law (assuming authors create their works 35 years before their death) </a:t>
            </a:r>
            <a:r>
              <a:rPr lang="en-GB" sz="1200"/>
              <a:t>by Tom W. Bell </a:t>
            </a:r>
            <a:endParaRPr sz="1200"/>
          </a:p>
          <a:p>
            <a:pPr marL="457200" lvl="0" indent="-304800" algn="l" rtl="0">
              <a:spcBef>
                <a:spcPts val="0"/>
              </a:spcBef>
              <a:spcAft>
                <a:spcPts val="0"/>
              </a:spcAft>
              <a:buSzPts val="1200"/>
              <a:buChar char="●"/>
            </a:pPr>
            <a:r>
              <a:rPr lang="en-GB" sz="1200"/>
              <a:t>Slide 7- </a:t>
            </a:r>
            <a:r>
              <a:rPr lang="en-GB" sz="1200" u="sng">
                <a:solidFill>
                  <a:schemeClr val="hlink"/>
                </a:solidFill>
                <a:hlinkClick r:id="rId7"/>
              </a:rPr>
              <a:t>Photo of Lawrence Lessig</a:t>
            </a:r>
            <a:r>
              <a:rPr lang="en-GB" sz="1200"/>
              <a:t> by Joi Ito on Flickr (CC BY), </a:t>
            </a:r>
            <a:r>
              <a:rPr lang="en-GB" sz="1200" u="sng">
                <a:solidFill>
                  <a:schemeClr val="hlink"/>
                </a:solidFill>
                <a:hlinkClick r:id="rId8"/>
              </a:rPr>
              <a:t>Photo of Eric Eldred</a:t>
            </a:r>
            <a:r>
              <a:rPr lang="en-GB" sz="1200"/>
              <a:t> by Joi Ito/cropped by Padraic on Wikipedia (CC By)</a:t>
            </a:r>
            <a:endParaRPr sz="1200"/>
          </a:p>
          <a:p>
            <a:pPr marL="457200" lvl="0" indent="-304800" algn="l" rtl="0">
              <a:spcBef>
                <a:spcPts val="0"/>
              </a:spcBef>
              <a:spcAft>
                <a:spcPts val="0"/>
              </a:spcAft>
              <a:buSzPts val="1200"/>
              <a:buChar char="●"/>
            </a:pPr>
            <a:r>
              <a:rPr lang="en-GB" sz="1200"/>
              <a:t>Slide 9 - </a:t>
            </a:r>
            <a:r>
              <a:rPr lang="en-GB" sz="1200" u="sng">
                <a:solidFill>
                  <a:schemeClr val="accent5"/>
                </a:solidFill>
                <a:hlinkClick r:id="rId5"/>
              </a:rPr>
              <a:t>Copyright Symbol </a:t>
            </a:r>
            <a:r>
              <a:rPr lang="en-GB" sz="1200"/>
              <a:t>by Pixabay (CC 0) ,</a:t>
            </a:r>
            <a:endParaRPr sz="1200"/>
          </a:p>
          <a:p>
            <a:pPr marL="457200" lvl="0" indent="-304800" algn="l" rtl="0">
              <a:spcBef>
                <a:spcPts val="0"/>
              </a:spcBef>
              <a:spcAft>
                <a:spcPts val="0"/>
              </a:spcAft>
              <a:buSzPts val="1200"/>
              <a:buChar char="●"/>
            </a:pPr>
            <a:r>
              <a:rPr lang="en-GB" sz="1200"/>
              <a:t>Slide 10 - Creative Commons staff in February 2018 by Creative Commons (CC By)</a:t>
            </a:r>
            <a:endParaRPr sz="1200"/>
          </a:p>
          <a:p>
            <a:pPr marL="457200" lvl="0" indent="-304800" algn="l" rtl="0">
              <a:spcBef>
                <a:spcPts val="0"/>
              </a:spcBef>
              <a:spcAft>
                <a:spcPts val="0"/>
              </a:spcAft>
              <a:buSzPts val="1200"/>
              <a:buChar char="●"/>
            </a:pPr>
            <a:r>
              <a:rPr lang="en-GB" sz="1200"/>
              <a:t>Slide 11 - </a:t>
            </a:r>
            <a:r>
              <a:rPr lang="en-GB" sz="1200" u="sng">
                <a:solidFill>
                  <a:schemeClr val="hlink"/>
                </a:solidFill>
                <a:hlinkClick r:id="rId9"/>
              </a:rPr>
              <a:t>Globe </a:t>
            </a:r>
            <a:r>
              <a:rPr lang="en-GB" sz="1200"/>
              <a:t>by Chris Tucker from the Noun Project</a:t>
            </a:r>
            <a:endParaRPr sz="1200"/>
          </a:p>
          <a:p>
            <a:pPr marL="0" lvl="0" indent="0" algn="l" rtl="0">
              <a:spcBef>
                <a:spcPts val="1600"/>
              </a:spcBef>
              <a:spcAft>
                <a:spcPts val="0"/>
              </a:spcAft>
              <a:buNone/>
            </a:pPr>
            <a:endParaRPr sz="1200"/>
          </a:p>
          <a:p>
            <a:pPr marL="457200" lvl="0" indent="0" algn="l" rtl="0">
              <a:spcBef>
                <a:spcPts val="1600"/>
              </a:spcBef>
              <a:spcAft>
                <a:spcPts val="1600"/>
              </a:spcAft>
              <a:buNone/>
            </a:pP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249825" y="126730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GB" sz="1200">
                <a:latin typeface="Open Sans"/>
                <a:ea typeface="Open Sans"/>
                <a:cs typeface="Open Sans"/>
                <a:sym typeface="Open Sans"/>
              </a:rPr>
              <a:t>Note to people who are interested in using the slide. This work is licensed under the Creative Commons Attribution 4.0 International License.Please feel free to re-use, remix the google slide.  You can just attribute the work under my name - Rie Namba. </a:t>
            </a:r>
            <a:br>
              <a:rPr lang="en-GB" sz="1200">
                <a:latin typeface="Open Sans"/>
                <a:ea typeface="Open Sans"/>
                <a:cs typeface="Open Sans"/>
                <a:sym typeface="Open Sans"/>
              </a:rPr>
            </a:br>
            <a:br>
              <a:rPr lang="en-GB" sz="1200">
                <a:latin typeface="Open Sans"/>
                <a:ea typeface="Open Sans"/>
                <a:cs typeface="Open Sans"/>
                <a:sym typeface="Open Sans"/>
              </a:rPr>
            </a:br>
            <a:r>
              <a:rPr lang="en-GB" sz="1200">
                <a:latin typeface="Open Sans"/>
                <a:ea typeface="Open Sans"/>
                <a:cs typeface="Open Sans"/>
                <a:sym typeface="Open Sans"/>
              </a:rPr>
              <a:t>To reuse the slide on Google Slides, Just go to File&gt; Make a Copy, and make a copy of this presentation. Alternative, you can download this as a powerpoint slide by going to File&gt; Download as pptx.</a:t>
            </a:r>
            <a:endParaRPr>
              <a:latin typeface="Droid Serif"/>
              <a:ea typeface="Droid Serif"/>
              <a:cs typeface="Droid Serif"/>
              <a:sym typeface="Droid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body" idx="1"/>
          </p:nvPr>
        </p:nvSpPr>
        <p:spPr>
          <a:xfrm>
            <a:off x="311700" y="479825"/>
            <a:ext cx="8520600" cy="22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6000">
                <a:solidFill>
                  <a:srgbClr val="FFFFFF"/>
                </a:solidFill>
                <a:latin typeface="Droid Serif"/>
                <a:ea typeface="Droid Serif"/>
                <a:cs typeface="Droid Serif"/>
                <a:sym typeface="Droid Serif"/>
              </a:rPr>
              <a:t>In the era of the Internet..</a:t>
            </a:r>
            <a:endParaRPr sz="6000">
              <a:solidFill>
                <a:srgbClr val="FFFFFF"/>
              </a:solidFill>
              <a:latin typeface="Droid Serif"/>
              <a:ea typeface="Droid Serif"/>
              <a:cs typeface="Droid Serif"/>
              <a:sym typeface="Droid Serif"/>
            </a:endParaRPr>
          </a:p>
          <a:p>
            <a:pPr marL="0" lvl="0" indent="0" algn="l" rtl="0">
              <a:spcBef>
                <a:spcPts val="1600"/>
              </a:spcBef>
              <a:spcAft>
                <a:spcPts val="1600"/>
              </a:spcAft>
              <a:buNone/>
            </a:pPr>
            <a:endParaRPr sz="3600">
              <a:solidFill>
                <a:srgbClr val="FFFFFF"/>
              </a:solidFill>
              <a:latin typeface="Droid Sans"/>
              <a:ea typeface="Droid Sans"/>
              <a:cs typeface="Droid Sans"/>
              <a:sym typeface="Droid Sans"/>
            </a:endParaRPr>
          </a:p>
        </p:txBody>
      </p:sp>
      <p:pic>
        <p:nvPicPr>
          <p:cNvPr id="71" name="Google Shape;71;p14"/>
          <p:cNvPicPr preferRelativeResize="0"/>
          <p:nvPr/>
        </p:nvPicPr>
        <p:blipFill>
          <a:blip r:embed="rId3">
            <a:alphaModFix/>
          </a:blip>
          <a:stretch>
            <a:fillRect/>
          </a:stretch>
        </p:blipFill>
        <p:spPr>
          <a:xfrm>
            <a:off x="6254623" y="2571750"/>
            <a:ext cx="2301678" cy="2195724"/>
          </a:xfrm>
          <a:prstGeom prst="rect">
            <a:avLst/>
          </a:prstGeom>
          <a:noFill/>
          <a:ln>
            <a:noFill/>
          </a:ln>
        </p:spPr>
      </p:pic>
      <p:sp>
        <p:nvSpPr>
          <p:cNvPr id="72" name="Google Shape;72;p14"/>
          <p:cNvSpPr txBox="1"/>
          <p:nvPr/>
        </p:nvSpPr>
        <p:spPr>
          <a:xfrm>
            <a:off x="381050" y="3081125"/>
            <a:ext cx="5449800" cy="109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400">
                <a:solidFill>
                  <a:srgbClr val="FFFFFF"/>
                </a:solidFill>
                <a:latin typeface="Droid Serif"/>
                <a:ea typeface="Droid Serif"/>
                <a:cs typeface="Droid Serif"/>
                <a:sym typeface="Droid Serif"/>
              </a:rPr>
              <a:t>We have the ability to easily</a:t>
            </a:r>
            <a:endParaRPr sz="2400">
              <a:solidFill>
                <a:srgbClr val="FFFFFF"/>
              </a:solidFill>
              <a:latin typeface="Droid Serif"/>
              <a:ea typeface="Droid Serif"/>
              <a:cs typeface="Droid Serif"/>
              <a:sym typeface="Droid Serif"/>
            </a:endParaRPr>
          </a:p>
          <a:p>
            <a:pPr marL="0" lvl="0" indent="0" algn="l" rtl="0">
              <a:spcBef>
                <a:spcPts val="0"/>
              </a:spcBef>
              <a:spcAft>
                <a:spcPts val="0"/>
              </a:spcAft>
              <a:buNone/>
            </a:pPr>
            <a:r>
              <a:rPr lang="en-GB" sz="3000">
                <a:solidFill>
                  <a:srgbClr val="FFFFFF"/>
                </a:solidFill>
                <a:latin typeface="Droid Serif"/>
                <a:ea typeface="Droid Serif"/>
                <a:cs typeface="Droid Serif"/>
                <a:sym typeface="Droid Serif"/>
              </a:rPr>
              <a:t>share</a:t>
            </a:r>
            <a:r>
              <a:rPr lang="en-GB" sz="2400">
                <a:solidFill>
                  <a:srgbClr val="FFFFFF"/>
                </a:solidFill>
                <a:latin typeface="Droid Serif"/>
                <a:ea typeface="Droid Serif"/>
                <a:cs typeface="Droid Serif"/>
                <a:sym typeface="Droid Serif"/>
              </a:rPr>
              <a:t>, </a:t>
            </a:r>
            <a:r>
              <a:rPr lang="en-GB" sz="3000">
                <a:solidFill>
                  <a:srgbClr val="FFFFFF"/>
                </a:solidFill>
                <a:latin typeface="Droid Serif"/>
                <a:ea typeface="Droid Serif"/>
                <a:cs typeface="Droid Serif"/>
                <a:sym typeface="Droid Serif"/>
              </a:rPr>
              <a:t>access </a:t>
            </a:r>
            <a:r>
              <a:rPr lang="en-GB" sz="2400">
                <a:solidFill>
                  <a:srgbClr val="FFFFFF"/>
                </a:solidFill>
                <a:latin typeface="Droid Serif"/>
                <a:ea typeface="Droid Serif"/>
                <a:cs typeface="Droid Serif"/>
                <a:sym typeface="Droid Serif"/>
              </a:rPr>
              <a:t>and </a:t>
            </a:r>
            <a:r>
              <a:rPr lang="en-GB" sz="3000">
                <a:solidFill>
                  <a:srgbClr val="FFFFFF"/>
                </a:solidFill>
                <a:latin typeface="Droid Serif"/>
                <a:ea typeface="Droid Serif"/>
                <a:cs typeface="Droid Serif"/>
                <a:sym typeface="Droid Serif"/>
              </a:rPr>
              <a:t>collaborate</a:t>
            </a:r>
            <a:endParaRPr sz="3000">
              <a:solidFill>
                <a:srgbClr val="FFFFFF"/>
              </a:solidFill>
              <a:latin typeface="Droid Serif"/>
              <a:ea typeface="Droid Serif"/>
              <a:cs typeface="Droid Serif"/>
              <a:sym typeface="Droid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670300" y="-113025"/>
            <a:ext cx="6866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GB" sz="2400">
                <a:solidFill>
                  <a:srgbClr val="FFFFFF"/>
                </a:solidFill>
                <a:latin typeface="Droid Serif"/>
                <a:ea typeface="Droid Serif"/>
                <a:cs typeface="Droid Serif"/>
                <a:sym typeface="Droid Serif"/>
              </a:rPr>
              <a:t>However, we have a </a:t>
            </a:r>
            <a:r>
              <a:rPr lang="en-GB" sz="2400" i="1">
                <a:solidFill>
                  <a:srgbClr val="FFFFFF"/>
                </a:solidFill>
                <a:latin typeface="Droid Serif"/>
                <a:ea typeface="Droid Serif"/>
                <a:cs typeface="Droid Serif"/>
                <a:sym typeface="Droid Serif"/>
              </a:rPr>
              <a:t>strict</a:t>
            </a:r>
            <a:r>
              <a:rPr lang="en-GB" sz="2400">
                <a:solidFill>
                  <a:srgbClr val="FFFFFF"/>
                </a:solidFill>
                <a:latin typeface="Droid Serif"/>
                <a:ea typeface="Droid Serif"/>
                <a:cs typeface="Droid Serif"/>
                <a:sym typeface="Droid Serif"/>
              </a:rPr>
              <a:t> </a:t>
            </a:r>
            <a:r>
              <a:rPr lang="en-GB" sz="3000">
                <a:solidFill>
                  <a:srgbClr val="FFFFFF"/>
                </a:solidFill>
                <a:latin typeface="Droid Serif"/>
                <a:ea typeface="Droid Serif"/>
                <a:cs typeface="Droid Serif"/>
                <a:sym typeface="Droid Serif"/>
              </a:rPr>
              <a:t>copyright law </a:t>
            </a:r>
            <a:r>
              <a:rPr lang="en-GB" sz="2400">
                <a:solidFill>
                  <a:srgbClr val="FFFFFF"/>
                </a:solidFill>
                <a:latin typeface="Droid Serif"/>
                <a:ea typeface="Droid Serif"/>
                <a:cs typeface="Droid Serif"/>
                <a:sym typeface="Droid Serif"/>
              </a:rPr>
              <a:t>that restricts that.. </a:t>
            </a:r>
            <a:endParaRPr sz="2400"/>
          </a:p>
        </p:txBody>
      </p:sp>
      <p:pic>
        <p:nvPicPr>
          <p:cNvPr id="78" name="Google Shape;78;p15"/>
          <p:cNvPicPr preferRelativeResize="0"/>
          <p:nvPr/>
        </p:nvPicPr>
        <p:blipFill>
          <a:blip r:embed="rId3">
            <a:alphaModFix/>
          </a:blip>
          <a:stretch>
            <a:fillRect/>
          </a:stretch>
        </p:blipFill>
        <p:spPr>
          <a:xfrm>
            <a:off x="2999238" y="2275000"/>
            <a:ext cx="1797277" cy="1797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623400" y="45670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GB" sz="4800">
                <a:solidFill>
                  <a:srgbClr val="FFFFFF"/>
                </a:solidFill>
                <a:latin typeface="Droid Serif"/>
                <a:ea typeface="Droid Serif"/>
                <a:cs typeface="Droid Serif"/>
                <a:sym typeface="Droid Serif"/>
              </a:rPr>
              <a:t>1998...</a:t>
            </a:r>
            <a:endParaRPr sz="4800"/>
          </a:p>
        </p:txBody>
      </p:sp>
      <p:sp>
        <p:nvSpPr>
          <p:cNvPr id="84" name="Google Shape;84;p16"/>
          <p:cNvSpPr txBox="1"/>
          <p:nvPr/>
        </p:nvSpPr>
        <p:spPr>
          <a:xfrm>
            <a:off x="4045225" y="1436175"/>
            <a:ext cx="48753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GB" sz="4800">
                <a:solidFill>
                  <a:srgbClr val="FFFFFF"/>
                </a:solidFill>
                <a:latin typeface="Droid Serif"/>
                <a:ea typeface="Droid Serif"/>
                <a:cs typeface="Droid Serif"/>
                <a:sym typeface="Droid Serif"/>
              </a:rPr>
              <a:t>Sonny Bono Copyright Term Extension Act</a:t>
            </a:r>
            <a:br>
              <a:rPr lang="en-GB" sz="4800">
                <a:solidFill>
                  <a:srgbClr val="FFFFFF"/>
                </a:solidFill>
                <a:latin typeface="Droid Serif"/>
                <a:ea typeface="Droid Serif"/>
                <a:cs typeface="Droid Serif"/>
                <a:sym typeface="Droid Serif"/>
              </a:rPr>
            </a:br>
            <a:r>
              <a:rPr lang="en-GB" sz="4800">
                <a:solidFill>
                  <a:srgbClr val="FFFFFF"/>
                </a:solidFill>
                <a:latin typeface="Droid Serif"/>
                <a:ea typeface="Droid Serif"/>
                <a:cs typeface="Droid Serif"/>
                <a:sym typeface="Droid Serif"/>
              </a:rPr>
              <a:t>(CTEA)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p:nvPr/>
        </p:nvSpPr>
        <p:spPr>
          <a:xfrm>
            <a:off x="501650" y="416850"/>
            <a:ext cx="3681000" cy="13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GB" sz="3600">
                <a:solidFill>
                  <a:schemeClr val="lt1"/>
                </a:solidFill>
                <a:latin typeface="Droid Serif"/>
                <a:ea typeface="Droid Serif"/>
                <a:cs typeface="Droid Serif"/>
                <a:sym typeface="Droid Serif"/>
              </a:rPr>
              <a:t>Before CTEA </a:t>
            </a:r>
            <a:endParaRPr sz="3600">
              <a:solidFill>
                <a:schemeClr val="dk1"/>
              </a:solidFill>
              <a:latin typeface="Economica"/>
              <a:ea typeface="Economica"/>
              <a:cs typeface="Economica"/>
              <a:sym typeface="Economica"/>
            </a:endParaRPr>
          </a:p>
        </p:txBody>
      </p:sp>
      <p:sp>
        <p:nvSpPr>
          <p:cNvPr id="90" name="Google Shape;90;p17"/>
          <p:cNvSpPr txBox="1"/>
          <p:nvPr/>
        </p:nvSpPr>
        <p:spPr>
          <a:xfrm>
            <a:off x="5228375" y="96900"/>
            <a:ext cx="3795300" cy="1968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GB" sz="3600">
                <a:solidFill>
                  <a:schemeClr val="lt1"/>
                </a:solidFill>
                <a:latin typeface="Droid Serif"/>
                <a:ea typeface="Droid Serif"/>
                <a:cs typeface="Droid Serif"/>
                <a:sym typeface="Droid Serif"/>
              </a:rPr>
              <a:t>After CTEA </a:t>
            </a:r>
            <a:endParaRPr sz="3600">
              <a:solidFill>
                <a:schemeClr val="dk1"/>
              </a:solidFill>
              <a:latin typeface="Economica"/>
              <a:ea typeface="Economica"/>
              <a:cs typeface="Economica"/>
              <a:sym typeface="Economica"/>
            </a:endParaRPr>
          </a:p>
        </p:txBody>
      </p:sp>
      <p:sp>
        <p:nvSpPr>
          <p:cNvPr id="91" name="Google Shape;91;p17"/>
          <p:cNvSpPr txBox="1"/>
          <p:nvPr/>
        </p:nvSpPr>
        <p:spPr>
          <a:xfrm>
            <a:off x="685350" y="1801600"/>
            <a:ext cx="3179400" cy="23952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FFFFFF"/>
                </a:solidFill>
                <a:latin typeface="Droid Sans"/>
                <a:ea typeface="Droid Sans"/>
                <a:cs typeface="Droid Sans"/>
                <a:sym typeface="Droid Sans"/>
              </a:rPr>
              <a:t>Copyright term: </a:t>
            </a:r>
            <a:br>
              <a:rPr lang="en-GB" sz="1800">
                <a:solidFill>
                  <a:srgbClr val="FFFFFF"/>
                </a:solidFill>
                <a:latin typeface="Droid Sans"/>
                <a:ea typeface="Droid Sans"/>
                <a:cs typeface="Droid Sans"/>
                <a:sym typeface="Droid Sans"/>
              </a:rPr>
            </a:br>
            <a:br>
              <a:rPr lang="en-GB" sz="1800">
                <a:solidFill>
                  <a:srgbClr val="FFFFFF"/>
                </a:solidFill>
                <a:latin typeface="Droid Sans"/>
                <a:ea typeface="Droid Sans"/>
                <a:cs typeface="Droid Sans"/>
                <a:sym typeface="Droid Sans"/>
              </a:rPr>
            </a:br>
            <a:r>
              <a:rPr lang="en-GB" sz="3000">
                <a:solidFill>
                  <a:srgbClr val="FFFFFF"/>
                </a:solidFill>
                <a:latin typeface="Droid Sans"/>
                <a:ea typeface="Droid Sans"/>
                <a:cs typeface="Droid Sans"/>
                <a:sym typeface="Droid Sans"/>
              </a:rPr>
              <a:t>Life of the creator</a:t>
            </a:r>
            <a:r>
              <a:rPr lang="en-GB" sz="1800">
                <a:solidFill>
                  <a:srgbClr val="FFFFFF"/>
                </a:solidFill>
                <a:latin typeface="Droid Sans"/>
                <a:ea typeface="Droid Sans"/>
                <a:cs typeface="Droid Sans"/>
                <a:sym typeface="Droid Sans"/>
              </a:rPr>
              <a:t> </a:t>
            </a:r>
            <a:endParaRPr sz="1800">
              <a:solidFill>
                <a:srgbClr val="FFFFFF"/>
              </a:solidFill>
              <a:latin typeface="Droid Sans"/>
              <a:ea typeface="Droid Sans"/>
              <a:cs typeface="Droid Sans"/>
              <a:sym typeface="Droid Sans"/>
            </a:endParaRPr>
          </a:p>
          <a:p>
            <a:pPr marL="0" lvl="0" indent="0" algn="l" rtl="0">
              <a:spcBef>
                <a:spcPts val="0"/>
              </a:spcBef>
              <a:spcAft>
                <a:spcPts val="0"/>
              </a:spcAft>
              <a:buNone/>
            </a:pPr>
            <a:r>
              <a:rPr lang="en-GB" sz="3600">
                <a:solidFill>
                  <a:srgbClr val="FFFFFF"/>
                </a:solidFill>
                <a:latin typeface="Droid Sans"/>
                <a:ea typeface="Droid Sans"/>
                <a:cs typeface="Droid Sans"/>
                <a:sym typeface="Droid Sans"/>
              </a:rPr>
              <a:t>+ 50 years</a:t>
            </a:r>
            <a:r>
              <a:rPr lang="en-GB" sz="3000">
                <a:solidFill>
                  <a:srgbClr val="FFFFFF"/>
                </a:solidFill>
                <a:latin typeface="Droid Sans"/>
                <a:ea typeface="Droid Sans"/>
                <a:cs typeface="Droid Sans"/>
                <a:sym typeface="Droid Sans"/>
              </a:rPr>
              <a:t> </a:t>
            </a:r>
            <a:endParaRPr sz="3000">
              <a:solidFill>
                <a:srgbClr val="FFFFFF"/>
              </a:solidFill>
              <a:latin typeface="Droid Sans"/>
              <a:ea typeface="Droid Sans"/>
              <a:cs typeface="Droid Sans"/>
              <a:sym typeface="Droid Sans"/>
            </a:endParaRPr>
          </a:p>
        </p:txBody>
      </p:sp>
      <p:cxnSp>
        <p:nvCxnSpPr>
          <p:cNvPr id="92" name="Google Shape;92;p17"/>
          <p:cNvCxnSpPr/>
          <p:nvPr/>
        </p:nvCxnSpPr>
        <p:spPr>
          <a:xfrm>
            <a:off x="3377200" y="2999200"/>
            <a:ext cx="1639200" cy="0"/>
          </a:xfrm>
          <a:prstGeom prst="straightConnector1">
            <a:avLst/>
          </a:prstGeom>
          <a:noFill/>
          <a:ln w="9525" cap="flat" cmpd="sng">
            <a:solidFill>
              <a:schemeClr val="dk2"/>
            </a:solidFill>
            <a:prstDash val="solid"/>
            <a:round/>
            <a:headEnd type="none" w="med" len="med"/>
            <a:tailEnd type="triangle" w="med" len="med"/>
          </a:ln>
        </p:spPr>
      </p:cxnSp>
      <p:sp>
        <p:nvSpPr>
          <p:cNvPr id="93" name="Google Shape;93;p17"/>
          <p:cNvSpPr txBox="1"/>
          <p:nvPr/>
        </p:nvSpPr>
        <p:spPr>
          <a:xfrm>
            <a:off x="5138200" y="1801600"/>
            <a:ext cx="3179400" cy="23952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FFFFFF"/>
                </a:solidFill>
                <a:latin typeface="Droid Sans"/>
                <a:ea typeface="Droid Sans"/>
                <a:cs typeface="Droid Sans"/>
                <a:sym typeface="Droid Sans"/>
              </a:rPr>
              <a:t>Copyright term: </a:t>
            </a:r>
            <a:br>
              <a:rPr lang="en-GB" sz="1800">
                <a:solidFill>
                  <a:srgbClr val="FFFFFF"/>
                </a:solidFill>
                <a:latin typeface="Droid Sans"/>
                <a:ea typeface="Droid Sans"/>
                <a:cs typeface="Droid Sans"/>
                <a:sym typeface="Droid Sans"/>
              </a:rPr>
            </a:br>
            <a:br>
              <a:rPr lang="en-GB" sz="1800">
                <a:solidFill>
                  <a:srgbClr val="FFFFFF"/>
                </a:solidFill>
                <a:latin typeface="Droid Sans"/>
                <a:ea typeface="Droid Sans"/>
                <a:cs typeface="Droid Sans"/>
                <a:sym typeface="Droid Sans"/>
              </a:rPr>
            </a:br>
            <a:r>
              <a:rPr lang="en-GB" sz="3000">
                <a:solidFill>
                  <a:srgbClr val="FFFFFF"/>
                </a:solidFill>
                <a:latin typeface="Droid Sans"/>
                <a:ea typeface="Droid Sans"/>
                <a:cs typeface="Droid Sans"/>
                <a:sym typeface="Droid Sans"/>
              </a:rPr>
              <a:t>Life of the creator</a:t>
            </a:r>
            <a:r>
              <a:rPr lang="en-GB" sz="1800">
                <a:solidFill>
                  <a:srgbClr val="FFFFFF"/>
                </a:solidFill>
                <a:latin typeface="Droid Sans"/>
                <a:ea typeface="Droid Sans"/>
                <a:cs typeface="Droid Sans"/>
                <a:sym typeface="Droid Sans"/>
              </a:rPr>
              <a:t> </a:t>
            </a:r>
            <a:endParaRPr sz="1800">
              <a:solidFill>
                <a:srgbClr val="FFFFFF"/>
              </a:solidFill>
              <a:latin typeface="Droid Sans"/>
              <a:ea typeface="Droid Sans"/>
              <a:cs typeface="Droid Sans"/>
              <a:sym typeface="Droid Sans"/>
            </a:endParaRPr>
          </a:p>
          <a:p>
            <a:pPr marL="0" lvl="0" indent="0" algn="l" rtl="0">
              <a:spcBef>
                <a:spcPts val="0"/>
              </a:spcBef>
              <a:spcAft>
                <a:spcPts val="0"/>
              </a:spcAft>
              <a:buNone/>
            </a:pPr>
            <a:r>
              <a:rPr lang="en-GB" sz="3600">
                <a:solidFill>
                  <a:srgbClr val="FFFFFF"/>
                </a:solidFill>
                <a:latin typeface="Droid Sans"/>
                <a:ea typeface="Droid Sans"/>
                <a:cs typeface="Droid Sans"/>
                <a:sym typeface="Droid Sans"/>
              </a:rPr>
              <a:t>+ 70 years</a:t>
            </a:r>
            <a:r>
              <a:rPr lang="en-GB" sz="3000">
                <a:solidFill>
                  <a:srgbClr val="FFFFFF"/>
                </a:solidFill>
                <a:latin typeface="Droid Sans"/>
                <a:ea typeface="Droid Sans"/>
                <a:cs typeface="Droid Sans"/>
                <a:sym typeface="Droid Sans"/>
              </a:rPr>
              <a:t> </a:t>
            </a:r>
            <a:endParaRPr sz="3000">
              <a:solidFill>
                <a:srgbClr val="FFFFFF"/>
              </a:solidFill>
              <a:latin typeface="Droid Sans"/>
              <a:ea typeface="Droid Sans"/>
              <a:cs typeface="Droid Sans"/>
              <a:sym typeface="Droid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2015450" y="981075"/>
            <a:ext cx="5191125" cy="318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FFFF"/>
                </a:solidFill>
                <a:latin typeface="Droid Serif"/>
                <a:ea typeface="Droid Serif"/>
                <a:cs typeface="Droid Serif"/>
                <a:sym typeface="Droid Serif"/>
              </a:rPr>
              <a:t>Eldred v. Ashcroft</a:t>
            </a:r>
            <a:endParaRPr>
              <a:solidFill>
                <a:srgbClr val="FFFFFF"/>
              </a:solidFill>
              <a:latin typeface="Droid Serif"/>
              <a:ea typeface="Droid Serif"/>
              <a:cs typeface="Droid Serif"/>
              <a:sym typeface="Droid Serif"/>
            </a:endParaRPr>
          </a:p>
        </p:txBody>
      </p:sp>
      <p:pic>
        <p:nvPicPr>
          <p:cNvPr id="104" name="Google Shape;104;p19"/>
          <p:cNvPicPr preferRelativeResize="0"/>
          <p:nvPr/>
        </p:nvPicPr>
        <p:blipFill>
          <a:blip r:embed="rId3">
            <a:alphaModFix/>
          </a:blip>
          <a:stretch>
            <a:fillRect/>
          </a:stretch>
        </p:blipFill>
        <p:spPr>
          <a:xfrm>
            <a:off x="458466" y="1230738"/>
            <a:ext cx="1737934" cy="2258424"/>
          </a:xfrm>
          <a:prstGeom prst="rect">
            <a:avLst/>
          </a:prstGeom>
          <a:noFill/>
          <a:ln>
            <a:noFill/>
          </a:ln>
        </p:spPr>
      </p:pic>
      <p:sp>
        <p:nvSpPr>
          <p:cNvPr id="105" name="Google Shape;105;p19"/>
          <p:cNvSpPr txBox="1"/>
          <p:nvPr/>
        </p:nvSpPr>
        <p:spPr>
          <a:xfrm>
            <a:off x="394525" y="3572675"/>
            <a:ext cx="2937000" cy="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FFFFF"/>
                </a:solidFill>
              </a:rPr>
              <a:t>Lawrence Lessig</a:t>
            </a:r>
            <a:endParaRPr>
              <a:solidFill>
                <a:srgbClr val="FFFFFF"/>
              </a:solidFill>
            </a:endParaRPr>
          </a:p>
        </p:txBody>
      </p:sp>
      <p:pic>
        <p:nvPicPr>
          <p:cNvPr id="106" name="Google Shape;106;p19"/>
          <p:cNvPicPr preferRelativeResize="0"/>
          <p:nvPr/>
        </p:nvPicPr>
        <p:blipFill>
          <a:blip r:embed="rId4">
            <a:alphaModFix/>
          </a:blip>
          <a:stretch>
            <a:fillRect/>
          </a:stretch>
        </p:blipFill>
        <p:spPr>
          <a:xfrm>
            <a:off x="5266375" y="1264113"/>
            <a:ext cx="2144050" cy="2191676"/>
          </a:xfrm>
          <a:prstGeom prst="rect">
            <a:avLst/>
          </a:prstGeom>
          <a:noFill/>
          <a:ln>
            <a:noFill/>
          </a:ln>
        </p:spPr>
      </p:pic>
      <p:sp>
        <p:nvSpPr>
          <p:cNvPr id="107" name="Google Shape;107;p19"/>
          <p:cNvSpPr txBox="1"/>
          <p:nvPr/>
        </p:nvSpPr>
        <p:spPr>
          <a:xfrm>
            <a:off x="5266375" y="3189500"/>
            <a:ext cx="3000000" cy="120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Eric Eldred</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p:nvPr/>
        </p:nvSpPr>
        <p:spPr>
          <a:xfrm>
            <a:off x="232650" y="98575"/>
            <a:ext cx="8670000" cy="109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600">
                <a:solidFill>
                  <a:srgbClr val="FFFFFF"/>
                </a:solidFill>
                <a:latin typeface="Droid Serif"/>
                <a:ea typeface="Droid Serif"/>
                <a:cs typeface="Droid Serif"/>
                <a:sym typeface="Droid Serif"/>
              </a:rPr>
              <a:t>The world was in the conflict..</a:t>
            </a:r>
            <a:endParaRPr>
              <a:latin typeface="Droid Serif"/>
              <a:ea typeface="Droid Serif"/>
              <a:cs typeface="Droid Serif"/>
              <a:sym typeface="Droid Serif"/>
            </a:endParaRPr>
          </a:p>
        </p:txBody>
      </p:sp>
      <p:sp>
        <p:nvSpPr>
          <p:cNvPr id="113" name="Google Shape;113;p20"/>
          <p:cNvSpPr/>
          <p:nvPr/>
        </p:nvSpPr>
        <p:spPr>
          <a:xfrm>
            <a:off x="4572000" y="1020950"/>
            <a:ext cx="3395520" cy="3016494"/>
          </a:xfrm>
          <a:prstGeom prst="irregularSeal1">
            <a:avLst/>
          </a:prstGeom>
          <a:solidFill>
            <a:srgbClr val="FFF6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Comfortaa"/>
                <a:ea typeface="Comfortaa"/>
                <a:cs typeface="Comfortaa"/>
                <a:sym typeface="Comfortaa"/>
              </a:rPr>
              <a:t>     COPYRIGHT</a:t>
            </a:r>
            <a:endParaRPr>
              <a:latin typeface="Comfortaa"/>
              <a:ea typeface="Comfortaa"/>
              <a:cs typeface="Comfortaa"/>
              <a:sym typeface="Comfortaa"/>
            </a:endParaRPr>
          </a:p>
        </p:txBody>
      </p:sp>
      <p:sp>
        <p:nvSpPr>
          <p:cNvPr id="114" name="Google Shape;114;p20"/>
          <p:cNvSpPr/>
          <p:nvPr/>
        </p:nvSpPr>
        <p:spPr>
          <a:xfrm>
            <a:off x="887125" y="1063500"/>
            <a:ext cx="3395520" cy="3016494"/>
          </a:xfrm>
          <a:prstGeom prst="irregularSeal1">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Comfortaa"/>
                <a:ea typeface="Comfortaa"/>
                <a:cs typeface="Comfortaa"/>
                <a:sym typeface="Comfortaa"/>
              </a:rPr>
              <a:t>        SHARING</a:t>
            </a:r>
            <a:endParaRPr>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139225" y="100575"/>
            <a:ext cx="9041700" cy="166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GB" sz="3600">
                <a:solidFill>
                  <a:schemeClr val="lt1"/>
                </a:solidFill>
                <a:latin typeface="Droid Serif"/>
                <a:ea typeface="Droid Serif"/>
                <a:cs typeface="Droid Serif"/>
                <a:sym typeface="Droid Serif"/>
              </a:rPr>
            </a:br>
            <a:r>
              <a:rPr lang="en-GB" sz="3600">
                <a:solidFill>
                  <a:schemeClr val="lt1"/>
                </a:solidFill>
                <a:latin typeface="Droid Serif"/>
                <a:ea typeface="Droid Serif"/>
                <a:cs typeface="Droid Serif"/>
                <a:sym typeface="Droid Serif"/>
              </a:rPr>
              <a:t>2001- Creative Commons Created</a:t>
            </a:r>
            <a:br>
              <a:rPr lang="en-GB" sz="3600">
                <a:solidFill>
                  <a:schemeClr val="lt1"/>
                </a:solidFill>
                <a:latin typeface="Droid Serif"/>
                <a:ea typeface="Droid Serif"/>
                <a:cs typeface="Droid Serif"/>
                <a:sym typeface="Droid Serif"/>
              </a:rPr>
            </a:br>
            <a:r>
              <a:rPr lang="en-GB" sz="3600">
                <a:solidFill>
                  <a:schemeClr val="lt1"/>
                </a:solidFill>
                <a:latin typeface="Droid Serif"/>
                <a:ea typeface="Droid Serif"/>
                <a:cs typeface="Droid Serif"/>
                <a:sym typeface="Droid Serif"/>
              </a:rPr>
              <a:t>2002- Creative Commons License Published</a:t>
            </a:r>
            <a:endParaRPr>
              <a:solidFill>
                <a:schemeClr val="dk1"/>
              </a:solidFill>
              <a:latin typeface="Droid Serif"/>
              <a:ea typeface="Droid Serif"/>
              <a:cs typeface="Droid Serif"/>
              <a:sym typeface="Droid Serif"/>
            </a:endParaRPr>
          </a:p>
        </p:txBody>
      </p:sp>
      <p:pic>
        <p:nvPicPr>
          <p:cNvPr id="120" name="Google Shape;120;p21"/>
          <p:cNvPicPr preferRelativeResize="0"/>
          <p:nvPr/>
        </p:nvPicPr>
        <p:blipFill>
          <a:blip r:embed="rId3">
            <a:alphaModFix/>
          </a:blip>
          <a:stretch>
            <a:fillRect/>
          </a:stretch>
        </p:blipFill>
        <p:spPr>
          <a:xfrm>
            <a:off x="508473" y="2832475"/>
            <a:ext cx="1551126" cy="1551126"/>
          </a:xfrm>
          <a:prstGeom prst="rect">
            <a:avLst/>
          </a:prstGeom>
          <a:noFill/>
          <a:ln>
            <a:noFill/>
          </a:ln>
        </p:spPr>
      </p:pic>
      <p:cxnSp>
        <p:nvCxnSpPr>
          <p:cNvPr id="121" name="Google Shape;121;p21"/>
          <p:cNvCxnSpPr/>
          <p:nvPr/>
        </p:nvCxnSpPr>
        <p:spPr>
          <a:xfrm>
            <a:off x="2560350" y="3608038"/>
            <a:ext cx="2443200" cy="0"/>
          </a:xfrm>
          <a:prstGeom prst="straightConnector1">
            <a:avLst/>
          </a:prstGeom>
          <a:noFill/>
          <a:ln w="9525" cap="flat" cmpd="sng">
            <a:solidFill>
              <a:schemeClr val="dk2"/>
            </a:solidFill>
            <a:prstDash val="solid"/>
            <a:round/>
            <a:headEnd type="none" w="med" len="med"/>
            <a:tailEnd type="triangle" w="med" len="med"/>
          </a:ln>
        </p:spPr>
      </p:cxnSp>
      <p:pic>
        <p:nvPicPr>
          <p:cNvPr id="122" name="Google Shape;122;p21"/>
          <p:cNvPicPr preferRelativeResize="0"/>
          <p:nvPr/>
        </p:nvPicPr>
        <p:blipFill>
          <a:blip r:embed="rId4">
            <a:alphaModFix/>
          </a:blip>
          <a:stretch>
            <a:fillRect/>
          </a:stretch>
        </p:blipFill>
        <p:spPr>
          <a:xfrm>
            <a:off x="5648975" y="3672663"/>
            <a:ext cx="1394800" cy="488000"/>
          </a:xfrm>
          <a:prstGeom prst="rect">
            <a:avLst/>
          </a:prstGeom>
          <a:noFill/>
          <a:ln>
            <a:noFill/>
          </a:ln>
        </p:spPr>
      </p:pic>
      <p:pic>
        <p:nvPicPr>
          <p:cNvPr id="123" name="Google Shape;123;p21"/>
          <p:cNvPicPr preferRelativeResize="0"/>
          <p:nvPr/>
        </p:nvPicPr>
        <p:blipFill>
          <a:blip r:embed="rId5">
            <a:alphaModFix/>
          </a:blip>
          <a:stretch>
            <a:fillRect/>
          </a:stretch>
        </p:blipFill>
        <p:spPr>
          <a:xfrm>
            <a:off x="4552300" y="2804518"/>
            <a:ext cx="1551125" cy="542707"/>
          </a:xfrm>
          <a:prstGeom prst="rect">
            <a:avLst/>
          </a:prstGeom>
          <a:noFill/>
          <a:ln>
            <a:noFill/>
          </a:ln>
        </p:spPr>
      </p:pic>
      <p:pic>
        <p:nvPicPr>
          <p:cNvPr id="124" name="Google Shape;124;p21"/>
          <p:cNvPicPr preferRelativeResize="0"/>
          <p:nvPr/>
        </p:nvPicPr>
        <p:blipFill>
          <a:blip r:embed="rId6">
            <a:alphaModFix/>
          </a:blip>
          <a:stretch>
            <a:fillRect/>
          </a:stretch>
        </p:blipFill>
        <p:spPr>
          <a:xfrm>
            <a:off x="6216143" y="2168993"/>
            <a:ext cx="1816400" cy="635525"/>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905</Words>
  <Application>Microsoft Macintosh PowerPoint</Application>
  <PresentationFormat>On-screen Show (16:9)</PresentationFormat>
  <Paragraphs>56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Comfortaa</vt:lpstr>
      <vt:lpstr>Arial</vt:lpstr>
      <vt:lpstr>Open Sans</vt:lpstr>
      <vt:lpstr>Economica</vt:lpstr>
      <vt:lpstr>Droid Sans</vt:lpstr>
      <vt:lpstr>Droid Serif</vt:lpstr>
      <vt:lpstr>Luxe</vt:lpstr>
      <vt:lpstr>History of the Creative Commons</vt:lpstr>
      <vt:lpstr>PowerPoint Presentation</vt:lpstr>
      <vt:lpstr>PowerPoint Presentation</vt:lpstr>
      <vt:lpstr>1998...</vt:lpstr>
      <vt:lpstr>PowerPoint Presentation</vt:lpstr>
      <vt:lpstr>PowerPoint Presentation</vt:lpstr>
      <vt:lpstr>Eldred v. Ashcroft</vt:lpstr>
      <vt:lpstr>PowerPoint Presentation</vt:lpstr>
      <vt:lpstr>PowerPoint Presentation</vt:lpstr>
      <vt:lpstr>Creative Commons today </vt:lpstr>
      <vt:lpstr>The CC Global Network</vt:lpstr>
      <vt:lpstr>and today...</vt:lpstr>
      <vt:lpstr>Credit</vt:lpstr>
      <vt:lpstr>Note to people who are interested in using the slide. This work is licensed under the Creative Commons Attribution 4.0 International License.Please feel free to re-use, remix the google slide.  You can just attribute the work under my name - Rie Namba.   To reuse the slide on Google Slides, Just go to File&gt; Make a Copy, and make a copy of this presentation. Alternative, you can download this as a powerpoint slide by going to File&gt; Download as pptx.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Creative Commons</dc:title>
  <cp:lastModifiedBy>Microsoft Office User</cp:lastModifiedBy>
  <cp:revision>1</cp:revision>
  <dcterms:modified xsi:type="dcterms:W3CDTF">2018-10-23T20:44:13Z</dcterms:modified>
</cp:coreProperties>
</file>