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7" r:id="rId2"/>
    <p:sldId id="258" r:id="rId3"/>
    <p:sldId id="259" r:id="rId4"/>
    <p:sldId id="260" r:id="rId5"/>
    <p:sldId id="261" r:id="rId6"/>
    <p:sldId id="263" r:id="rId7"/>
    <p:sldId id="262" r:id="rId8"/>
    <p:sldId id="264" r:id="rId9"/>
    <p:sldId id="265" r:id="rId10"/>
    <p:sldId id="266" r:id="rId11"/>
    <p:sldId id="269" r:id="rId12"/>
    <p:sldId id="270" r:id="rId13"/>
    <p:sldId id="271" r:id="rId14"/>
    <p:sldId id="267" r:id="rId15"/>
    <p:sldId id="272" r:id="rId16"/>
    <p:sldId id="273" r:id="rId17"/>
    <p:sldId id="274" r:id="rId18"/>
    <p:sldId id="275" r:id="rId19"/>
    <p:sldId id="276" r:id="rId20"/>
    <p:sldId id="26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98"/>
    <p:restoredTop sz="94599"/>
  </p:normalViewPr>
  <p:slideViewPr>
    <p:cSldViewPr snapToGrid="0" snapToObjects="1">
      <p:cViewPr varScale="1">
        <p:scale>
          <a:sx n="112" d="100"/>
          <a:sy n="112" d="100"/>
        </p:scale>
        <p:origin x="9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8395D6-27B7-E94F-9816-025AE4EA1BB3}"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8395D6-27B7-E94F-9816-025AE4EA1BB3}" type="datetimeFigureOut">
              <a:rPr lang="en-US" smtClean="0"/>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8395D6-27B7-E94F-9816-025AE4EA1BB3}" type="datetimeFigureOut">
              <a:rPr lang="en-US" smtClean="0"/>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8395D6-27B7-E94F-9816-025AE4EA1BB3}"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8395D6-27B7-E94F-9816-025AE4EA1BB3}"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8395D6-27B7-E94F-9816-025AE4EA1BB3}"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395D6-27B7-E94F-9816-025AE4EA1BB3}" type="datetimeFigureOut">
              <a:rPr lang="en-US" smtClean="0"/>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8395D6-27B7-E94F-9816-025AE4EA1BB3}"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8395D6-27B7-E94F-9816-025AE4EA1BB3}" type="datetimeFigureOut">
              <a:rPr lang="en-US" smtClean="0"/>
              <a:t>12/1/17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8395D6-27B7-E94F-9816-025AE4EA1BB3}" type="datetimeFigureOut">
              <a:rPr lang="en-US" smtClean="0"/>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48395D6-27B7-E94F-9816-025AE4EA1BB3}" type="datetimeFigureOut">
              <a:rPr lang="en-US" smtClean="0"/>
              <a:t>12/1/17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395D6-27B7-E94F-9816-025AE4EA1BB3}" type="datetimeFigureOut">
              <a:rPr lang="en-US" smtClean="0"/>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27EF9-20DA-594C-A504-B6DD9E33B63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48395D6-27B7-E94F-9816-025AE4EA1BB3}" type="datetimeFigureOut">
              <a:rPr lang="en-US" smtClean="0"/>
              <a:t>12/1/17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9927EF9-20DA-594C-A504-B6DD9E33B632}" type="slidenum">
              <a:rPr lang="en-US" smtClean="0"/>
              <a:t>‹#›</a:t>
            </a:fld>
            <a:endParaRPr lang="en-US"/>
          </a:p>
        </p:txBody>
      </p:sp>
    </p:spTree>
    <p:extLst>
      <p:ext uri="{BB962C8B-B14F-4D97-AF65-F5344CB8AC3E}">
        <p14:creationId xmlns:p14="http://schemas.microsoft.com/office/powerpoint/2010/main" val="9317000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993" y="1983491"/>
            <a:ext cx="10364451" cy="1596177"/>
          </a:xfrm>
        </p:spPr>
        <p:txBody>
          <a:bodyPr>
            <a:normAutofit/>
          </a:bodyPr>
          <a:lstStyle/>
          <a:p>
            <a:r>
              <a:rPr lang="en-US" sz="5400" dirty="0" smtClean="0">
                <a:latin typeface="Bangla MN" charset="0"/>
                <a:ea typeface="Bangla MN" charset="0"/>
                <a:cs typeface="Bangla MN" charset="0"/>
              </a:rPr>
              <a:t>Case 4- A chronic cough</a:t>
            </a:r>
            <a:endParaRPr lang="en-US" sz="5400" dirty="0">
              <a:latin typeface="Bangla MN" charset="0"/>
              <a:ea typeface="Bangla MN" charset="0"/>
              <a:cs typeface="Bangla MN" charset="0"/>
            </a:endParaRPr>
          </a:p>
        </p:txBody>
      </p:sp>
      <p:sp>
        <p:nvSpPr>
          <p:cNvPr id="3" name="Content Placeholder 2"/>
          <p:cNvSpPr>
            <a:spLocks noGrp="1"/>
          </p:cNvSpPr>
          <p:nvPr>
            <p:ph sz="quarter" idx="13"/>
          </p:nvPr>
        </p:nvSpPr>
        <p:spPr>
          <a:xfrm>
            <a:off x="1550504" y="3705561"/>
            <a:ext cx="8242852" cy="1900109"/>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latin typeface="Bangla MN" charset="0"/>
                <a:ea typeface="Bangla MN" charset="0"/>
                <a:cs typeface="Bangla MN" charset="0"/>
              </a:rPr>
              <a:t>Bacterial Pathogenesis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latin typeface="Bangla MN" charset="0"/>
                <a:ea typeface="Bangla MN" charset="0"/>
                <a:cs typeface="Bangla MN" charset="0"/>
              </a:rPr>
              <a:t>Path 417</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latin typeface="Bangla MN" charset="0"/>
                <a:ea typeface="Bangla MN" charset="0"/>
                <a:cs typeface="Bangla MN" charset="0"/>
              </a:rPr>
              <a:t>Sophia Sidi</a:t>
            </a:r>
            <a:endParaRPr lang="en-US" sz="2800" dirty="0">
              <a:latin typeface="Bangla MN" charset="0"/>
              <a:ea typeface="Bangla MN" charset="0"/>
              <a:cs typeface="Bangla MN" charset="0"/>
            </a:endParaRPr>
          </a:p>
        </p:txBody>
      </p:sp>
    </p:spTree>
    <p:extLst>
      <p:ext uri="{BB962C8B-B14F-4D97-AF65-F5344CB8AC3E}">
        <p14:creationId xmlns:p14="http://schemas.microsoft.com/office/powerpoint/2010/main" val="1184460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8" y="459279"/>
            <a:ext cx="10364451" cy="976745"/>
          </a:xfrm>
        </p:spPr>
        <p:txBody>
          <a:bodyPr>
            <a:normAutofit/>
          </a:bodyPr>
          <a:lstStyle/>
          <a:p>
            <a:r>
              <a:rPr lang="en-US" sz="4000" cap="none" dirty="0" err="1" smtClean="0">
                <a:latin typeface="Bangla MN" charset="0"/>
                <a:ea typeface="Bangla MN" charset="0"/>
                <a:cs typeface="Bangla MN" charset="0"/>
              </a:rPr>
              <a:t>BvgA</a:t>
            </a:r>
            <a:r>
              <a:rPr lang="en-US" sz="4000" cap="none" dirty="0" smtClean="0">
                <a:latin typeface="Bangla MN" charset="0"/>
                <a:ea typeface="Bangla MN" charset="0"/>
                <a:cs typeface="Bangla MN" charset="0"/>
              </a:rPr>
              <a:t>/S SYSTEM</a:t>
            </a:r>
            <a:endParaRPr lang="en-US" sz="4000" cap="none" dirty="0">
              <a:latin typeface="Bangla MN" charset="0"/>
              <a:ea typeface="Bangla MN" charset="0"/>
              <a:cs typeface="Bangla MN" charset="0"/>
            </a:endParaRPr>
          </a:p>
        </p:txBody>
      </p:sp>
      <p:sp>
        <p:nvSpPr>
          <p:cNvPr id="3" name="Content Placeholder 2"/>
          <p:cNvSpPr>
            <a:spLocks noGrp="1"/>
          </p:cNvSpPr>
          <p:nvPr>
            <p:ph sz="quarter" idx="13"/>
          </p:nvPr>
        </p:nvSpPr>
        <p:spPr>
          <a:xfrm>
            <a:off x="754380" y="1436024"/>
            <a:ext cx="11437620" cy="3424107"/>
          </a:xfrm>
        </p:spPr>
        <p:txBody>
          <a:bodyPr>
            <a:normAutofit/>
          </a:bodyPr>
          <a:lstStyle/>
          <a:p>
            <a:r>
              <a:rPr lang="en-US" cap="none" dirty="0" err="1" smtClean="0">
                <a:latin typeface="Baghdad" charset="-78"/>
                <a:ea typeface="Baghdad" charset="-78"/>
                <a:cs typeface="Baghdad" charset="-78"/>
              </a:rPr>
              <a:t>BvgA</a:t>
            </a:r>
            <a:r>
              <a:rPr lang="en-US" cap="none" dirty="0" smtClean="0">
                <a:latin typeface="Baghdad" charset="-78"/>
                <a:ea typeface="Baghdad" charset="-78"/>
                <a:cs typeface="Baghdad" charset="-78"/>
              </a:rPr>
              <a:t> and </a:t>
            </a:r>
            <a:r>
              <a:rPr lang="en-US" cap="none" dirty="0" err="1" smtClean="0">
                <a:latin typeface="Baghdad" charset="-78"/>
                <a:ea typeface="Baghdad" charset="-78"/>
                <a:cs typeface="Baghdad" charset="-78"/>
              </a:rPr>
              <a:t>BvgS</a:t>
            </a:r>
            <a:r>
              <a:rPr lang="en-US" cap="none" dirty="0" smtClean="0">
                <a:latin typeface="Baghdad" charset="-78"/>
                <a:ea typeface="Baghdad" charset="-78"/>
                <a:cs typeface="Baghdad" charset="-78"/>
              </a:rPr>
              <a:t> are members of a signal transduction system that are able to control phenotypic modulation and phase variation of the bacteria according to its environment.</a:t>
            </a:r>
          </a:p>
          <a:p>
            <a:pPr lvl="1"/>
            <a:r>
              <a:rPr lang="en-US" sz="2000" cap="none" dirty="0" err="1" smtClean="0">
                <a:latin typeface="Baghdad" charset="-78"/>
                <a:ea typeface="Baghdad" charset="-78"/>
                <a:cs typeface="Baghdad" charset="-78"/>
              </a:rPr>
              <a:t>BvgS</a:t>
            </a:r>
            <a:r>
              <a:rPr lang="en-US" sz="2000" cap="none" dirty="0" smtClean="0">
                <a:latin typeface="Baghdad" charset="-78"/>
                <a:ea typeface="Baghdad" charset="-78"/>
                <a:cs typeface="Baghdad" charset="-78"/>
              </a:rPr>
              <a:t>: inner membrane protein that senses environmental cues. At optimal temp and in the absence of modulators, the sensor protein undergoes auto-phosphorylation.</a:t>
            </a:r>
          </a:p>
          <a:p>
            <a:pPr lvl="1"/>
            <a:r>
              <a:rPr lang="en-US" sz="2000" cap="none" dirty="0" err="1" smtClean="0">
                <a:latin typeface="Baghdad" charset="-78"/>
                <a:ea typeface="Baghdad" charset="-78"/>
                <a:cs typeface="Baghdad" charset="-78"/>
              </a:rPr>
              <a:t>BvgA</a:t>
            </a:r>
            <a:r>
              <a:rPr lang="en-US" sz="2000" cap="none" dirty="0" smtClean="0">
                <a:latin typeface="Baghdad" charset="-78"/>
                <a:ea typeface="Baghdad" charset="-78"/>
                <a:cs typeface="Baghdad" charset="-78"/>
              </a:rPr>
              <a:t> is a transcriptional activator. Phosphorylation activates it and increases expression of virulence activated genes.</a:t>
            </a:r>
          </a:p>
          <a:p>
            <a:pPr lvl="1"/>
            <a:r>
              <a:rPr lang="en-US" sz="2000" cap="none" dirty="0" err="1" smtClean="0">
                <a:latin typeface="Baghdad" charset="-78"/>
                <a:ea typeface="Baghdad" charset="-78"/>
                <a:cs typeface="Baghdad" charset="-78"/>
              </a:rPr>
              <a:t>BvgR</a:t>
            </a:r>
            <a:r>
              <a:rPr lang="en-US" sz="2000" cap="none" dirty="0" smtClean="0">
                <a:latin typeface="Baghdad" charset="-78"/>
                <a:ea typeface="Baghdad" charset="-78"/>
                <a:cs typeface="Baghdad" charset="-78"/>
              </a:rPr>
              <a:t>: a transcriptional regulator that represses</a:t>
            </a:r>
            <a:r>
              <a:rPr lang="en-US" sz="2000" cap="none" dirty="0" smtClean="0">
                <a:latin typeface="Baghdad" charset="-78"/>
                <a:ea typeface="Baghdad" charset="-78"/>
                <a:cs typeface="Baghdad" charset="-78"/>
              </a:rPr>
              <a:t> virulence repressed genes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0" y="4231480"/>
            <a:ext cx="5242560" cy="2626519"/>
          </a:xfrm>
          <a:prstGeom prst="rect">
            <a:avLst/>
          </a:prstGeom>
        </p:spPr>
      </p:pic>
      <p:sp>
        <p:nvSpPr>
          <p:cNvPr id="5" name="TextBox 4"/>
          <p:cNvSpPr txBox="1"/>
          <p:nvPr/>
        </p:nvSpPr>
        <p:spPr>
          <a:xfrm>
            <a:off x="754380" y="4231480"/>
            <a:ext cx="6195060" cy="984885"/>
          </a:xfrm>
          <a:prstGeom prst="rect">
            <a:avLst/>
          </a:prstGeom>
          <a:noFill/>
        </p:spPr>
        <p:txBody>
          <a:bodyPr wrap="square" rtlCol="0">
            <a:spAutoFit/>
          </a:bodyPr>
          <a:lstStyle/>
          <a:p>
            <a:pPr marL="285750" indent="-285750">
              <a:buFont typeface="Arial" charset="0"/>
              <a:buChar char="•"/>
            </a:pPr>
            <a:r>
              <a:rPr lang="en-US" sz="2000" dirty="0">
                <a:latin typeface="Baghdad" charset="-78"/>
                <a:ea typeface="Baghdad" charset="-78"/>
                <a:cs typeface="Baghdad" charset="-78"/>
              </a:rPr>
              <a:t>When conditions are not optimal, this system is inactivated.</a:t>
            </a:r>
          </a:p>
          <a:p>
            <a:endParaRPr lang="en-US" dirty="0"/>
          </a:p>
        </p:txBody>
      </p:sp>
    </p:spTree>
    <p:extLst>
      <p:ext uri="{BB962C8B-B14F-4D97-AF65-F5344CB8AC3E}">
        <p14:creationId xmlns:p14="http://schemas.microsoft.com/office/powerpoint/2010/main" val="1176189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324" y="1032537"/>
            <a:ext cx="3848726" cy="194283"/>
          </a:xfrm>
        </p:spPr>
        <p:txBody>
          <a:bodyPr>
            <a:noAutofit/>
          </a:bodyPr>
          <a:lstStyle/>
          <a:p>
            <a:r>
              <a:rPr lang="en-US" sz="4400" dirty="0" smtClean="0">
                <a:latin typeface="Bangla MN" charset="0"/>
                <a:ea typeface="Bangla MN" charset="0"/>
                <a:cs typeface="Bangla MN" charset="0"/>
              </a:rPr>
              <a:t>Toxins- 1</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a:xfrm>
            <a:off x="274320" y="1950532"/>
            <a:ext cx="6356650" cy="4804598"/>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dirty="0" smtClean="0">
                <a:latin typeface="Baghdad" charset="-78"/>
                <a:ea typeface="Baghdad" charset="-78"/>
                <a:cs typeface="Baghdad" charset="-78"/>
              </a:rPr>
              <a:t>Pertussis toxin</a:t>
            </a:r>
          </a:p>
          <a:p>
            <a:pPr>
              <a:lnSpc>
                <a:spcPct val="160000"/>
              </a:lnSpc>
              <a:spcBef>
                <a:spcPts val="0"/>
              </a:spcBef>
              <a:buClrTx/>
            </a:pPr>
            <a:r>
              <a:rPr lang="en-US" sz="2400" cap="none" dirty="0" smtClean="0">
                <a:latin typeface="Baghdad" charset="-78"/>
                <a:ea typeface="Baghdad" charset="-78"/>
                <a:cs typeface="Baghdad" charset="-78"/>
              </a:rPr>
              <a:t>Lymphocytosis promoting factor and an ADP-</a:t>
            </a:r>
            <a:r>
              <a:rPr lang="en-US" sz="2400" cap="none" dirty="0" err="1" smtClean="0">
                <a:latin typeface="Baghdad" charset="-78"/>
                <a:ea typeface="Baghdad" charset="-78"/>
                <a:cs typeface="Baghdad" charset="-78"/>
              </a:rPr>
              <a:t>ribosylating</a:t>
            </a:r>
            <a:r>
              <a:rPr lang="en-US" sz="2400" cap="none" dirty="0" smtClean="0">
                <a:latin typeface="Baghdad" charset="-78"/>
                <a:ea typeface="Baghdad" charset="-78"/>
                <a:cs typeface="Baghdad" charset="-78"/>
              </a:rPr>
              <a:t> AB5 type toxin</a:t>
            </a:r>
          </a:p>
          <a:p>
            <a:pPr>
              <a:lnSpc>
                <a:spcPct val="160000"/>
              </a:lnSpc>
              <a:spcBef>
                <a:spcPts val="0"/>
              </a:spcBef>
              <a:buClrTx/>
            </a:pPr>
            <a:r>
              <a:rPr lang="en-US" sz="2400" cap="none" dirty="0" smtClean="0">
                <a:latin typeface="Baghdad" charset="-78"/>
                <a:ea typeface="Baghdad" charset="-78"/>
                <a:cs typeface="Baghdad" charset="-78"/>
              </a:rPr>
              <a:t>Toxin can bind any sialic acid glycoprotein and enters the cell via endocytosis.</a:t>
            </a:r>
          </a:p>
          <a:p>
            <a:pPr>
              <a:lnSpc>
                <a:spcPct val="160000"/>
              </a:lnSpc>
              <a:spcBef>
                <a:spcPts val="0"/>
              </a:spcBef>
              <a:buClrTx/>
            </a:pPr>
            <a:r>
              <a:rPr lang="en-US" sz="2400" cap="none" dirty="0" smtClean="0">
                <a:latin typeface="Baghdad" charset="-78"/>
                <a:ea typeface="Baghdad" charset="-78"/>
                <a:cs typeface="Baghdad" charset="-78"/>
              </a:rPr>
              <a:t>Can inhibit adenylate cyclase activity and G protein enzyme regulated pathways causing an impaired immune response</a:t>
            </a:r>
          </a:p>
          <a:p>
            <a:pPr lvl="1">
              <a:lnSpc>
                <a:spcPct val="160000"/>
              </a:lnSpc>
              <a:spcBef>
                <a:spcPts val="0"/>
              </a:spcBef>
              <a:buClrTx/>
            </a:pPr>
            <a:r>
              <a:rPr lang="en-US" sz="2400" cap="none" dirty="0" smtClean="0">
                <a:latin typeface="Baghdad" charset="-78"/>
                <a:ea typeface="Baghdad" charset="-78"/>
                <a:cs typeface="Baghdad" charset="-78"/>
              </a:rPr>
              <a:t>Inhibits migration of neutrophils, monocytes and lymphocytes.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960" y="2106303"/>
            <a:ext cx="5654040" cy="4751697"/>
          </a:xfrm>
          <a:prstGeom prst="rect">
            <a:avLst/>
          </a:prstGeom>
        </p:spPr>
      </p:pic>
    </p:spTree>
    <p:extLst>
      <p:ext uri="{BB962C8B-B14F-4D97-AF65-F5344CB8AC3E}">
        <p14:creationId xmlns:p14="http://schemas.microsoft.com/office/powerpoint/2010/main" val="2074028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344" y="764378"/>
            <a:ext cx="5451166" cy="672401"/>
          </a:xfrm>
        </p:spPr>
        <p:txBody>
          <a:bodyPr>
            <a:noAutofit/>
          </a:bodyPr>
          <a:lstStyle/>
          <a:p>
            <a:r>
              <a:rPr lang="en-US" sz="4400" dirty="0" smtClean="0">
                <a:latin typeface="Bangla MN" charset="0"/>
                <a:ea typeface="Bangla MN" charset="0"/>
                <a:cs typeface="Bangla MN" charset="0"/>
              </a:rPr>
              <a:t>Toxins- 2</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a:xfrm>
            <a:off x="147964" y="1436779"/>
            <a:ext cx="8218796" cy="5421221"/>
          </a:xfrm>
        </p:spPr>
        <p:txBody>
          <a:bodyPr>
            <a:no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1800" b="1" dirty="0" smtClean="0">
                <a:latin typeface="Baghdad" charset="-78"/>
                <a:ea typeface="Baghdad" charset="-78"/>
                <a:cs typeface="Baghdad" charset="-78"/>
              </a:rPr>
              <a:t>Tracheal </a:t>
            </a:r>
            <a:r>
              <a:rPr lang="en-US" sz="1800" b="1" dirty="0" err="1" smtClean="0">
                <a:latin typeface="Baghdad" charset="-78"/>
                <a:ea typeface="Baghdad" charset="-78"/>
                <a:cs typeface="Baghdad" charset="-78"/>
              </a:rPr>
              <a:t>cytotoxin</a:t>
            </a:r>
            <a:endParaRPr lang="en-US" sz="1800" b="1" dirty="0" smtClean="0">
              <a:latin typeface="Baghdad" charset="-78"/>
              <a:ea typeface="Baghdad" charset="-78"/>
              <a:cs typeface="Baghdad" charset="-78"/>
            </a:endParaRPr>
          </a:p>
          <a:p>
            <a:pPr>
              <a:lnSpc>
                <a:spcPct val="150000"/>
              </a:lnSpc>
              <a:spcBef>
                <a:spcPts val="0"/>
              </a:spcBef>
              <a:buClrTx/>
            </a:pPr>
            <a:r>
              <a:rPr lang="en-US" sz="1800" cap="none" dirty="0" smtClean="0">
                <a:latin typeface="Baghdad" charset="-78"/>
                <a:ea typeface="Baghdad" charset="-78"/>
                <a:cs typeface="Baghdad" charset="-78"/>
              </a:rPr>
              <a:t>Fragment of Bordetella peptidoglycan.</a:t>
            </a:r>
          </a:p>
          <a:p>
            <a:pPr>
              <a:lnSpc>
                <a:spcPct val="150000"/>
              </a:lnSpc>
              <a:spcBef>
                <a:spcPts val="0"/>
              </a:spcBef>
              <a:buClrTx/>
            </a:pPr>
            <a:r>
              <a:rPr lang="en-US" sz="1800" cap="none" dirty="0" smtClean="0">
                <a:latin typeface="Baghdad" charset="-78"/>
                <a:ea typeface="Baghdad" charset="-78"/>
                <a:cs typeface="Baghdad" charset="-78"/>
              </a:rPr>
              <a:t>Destroys ciliated epithelial cells in the respiratory tract, supporting attachment.</a:t>
            </a:r>
          </a:p>
          <a:p>
            <a:pPr lvl="1">
              <a:lnSpc>
                <a:spcPct val="150000"/>
              </a:lnSpc>
              <a:spcBef>
                <a:spcPts val="0"/>
              </a:spcBef>
              <a:buClrTx/>
            </a:pPr>
            <a:r>
              <a:rPr lang="en-US" cap="none" dirty="0" smtClean="0">
                <a:latin typeface="Baghdad" charset="-78"/>
                <a:ea typeface="Baghdad" charset="-78"/>
                <a:cs typeface="Baghdad" charset="-78"/>
              </a:rPr>
              <a:t>Cilia beating is prevented, making it difficult to clear debris from the respiratory tract causing coughing.</a:t>
            </a:r>
          </a:p>
          <a:p>
            <a:pPr>
              <a:lnSpc>
                <a:spcPct val="150000"/>
              </a:lnSpc>
              <a:spcBef>
                <a:spcPts val="0"/>
              </a:spcBef>
              <a:buClrTx/>
            </a:pPr>
            <a:r>
              <a:rPr lang="en-US" sz="1800" cap="none" dirty="0" smtClean="0">
                <a:latin typeface="Baghdad" charset="-78"/>
                <a:ea typeface="Baghdad" charset="-78"/>
                <a:cs typeface="Baghdad" charset="-78"/>
              </a:rPr>
              <a:t>Inhibits DNA synthesis, therefore inducing production of IL-1 and nitric oxide.</a:t>
            </a:r>
          </a:p>
          <a:p>
            <a:pPr>
              <a:lnSpc>
                <a:spcPct val="150000"/>
              </a:lnSpc>
              <a:spcBef>
                <a:spcPts val="0"/>
              </a:spcBef>
              <a:buClrTx/>
            </a:pPr>
            <a:r>
              <a:rPr lang="en-US" sz="1800" cap="none" dirty="0" smtClean="0">
                <a:latin typeface="Baghdad" charset="-78"/>
                <a:ea typeface="Baghdad" charset="-78"/>
                <a:cs typeface="Baghdad" charset="-78"/>
              </a:rPr>
              <a:t>Also causes mitochondrial damage, disruption to tight junctions, and cell </a:t>
            </a:r>
            <a:r>
              <a:rPr lang="en-US" sz="1800" cap="none" dirty="0" err="1" smtClean="0">
                <a:latin typeface="Baghdad" charset="-78"/>
                <a:ea typeface="Baghdad" charset="-78"/>
                <a:cs typeface="Baghdad" charset="-78"/>
              </a:rPr>
              <a:t>blebbing</a:t>
            </a:r>
            <a:r>
              <a:rPr lang="en-US" sz="1800" cap="none" dirty="0" smtClean="0">
                <a:latin typeface="Baghdad" charset="-78"/>
                <a:ea typeface="Baghdad" charset="-78"/>
                <a:cs typeface="Baghdad" charset="-78"/>
              </a:rPr>
              <a:t>.</a:t>
            </a:r>
          </a:p>
          <a:p>
            <a:pPr marL="0" indent="0">
              <a:lnSpc>
                <a:spcPct val="150000"/>
              </a:lnSpc>
              <a:spcBef>
                <a:spcPts val="0"/>
              </a:spcBef>
              <a:buClrTx/>
              <a:buNone/>
            </a:pPr>
            <a:r>
              <a:rPr lang="en-US" sz="1800" b="1" cap="none" dirty="0" smtClean="0">
                <a:latin typeface="Baghdad" charset="-78"/>
                <a:ea typeface="Baghdad" charset="-78"/>
                <a:cs typeface="Baghdad" charset="-78"/>
              </a:rPr>
              <a:t>ADENYLATE CYCLASE</a:t>
            </a:r>
          </a:p>
          <a:p>
            <a:pPr>
              <a:lnSpc>
                <a:spcPct val="150000"/>
              </a:lnSpc>
              <a:spcBef>
                <a:spcPts val="0"/>
              </a:spcBef>
              <a:buClrTx/>
            </a:pPr>
            <a:r>
              <a:rPr lang="en-US" sz="1800" cap="none" dirty="0" smtClean="0">
                <a:latin typeface="Baghdad" charset="-78"/>
                <a:ea typeface="Baghdad" charset="-78"/>
                <a:cs typeface="Baghdad" charset="-78"/>
              </a:rPr>
              <a:t>Express hemolytic and calmodulin-dependent activities that mediate binding and internalization of toxins into cell.</a:t>
            </a:r>
          </a:p>
          <a:p>
            <a:pPr>
              <a:lnSpc>
                <a:spcPct val="150000"/>
              </a:lnSpc>
              <a:spcBef>
                <a:spcPts val="0"/>
              </a:spcBef>
              <a:buClrTx/>
            </a:pPr>
            <a:r>
              <a:rPr lang="en-US" sz="1800" cap="none" dirty="0" smtClean="0">
                <a:latin typeface="Baghdad" charset="-78"/>
                <a:ea typeface="Baghdad" charset="-78"/>
                <a:cs typeface="Baghdad" charset="-78"/>
              </a:rPr>
              <a:t>Secretion of toxin depends on </a:t>
            </a:r>
            <a:r>
              <a:rPr lang="en-US" sz="1800" cap="none" dirty="0" err="1" smtClean="0">
                <a:latin typeface="Baghdad" charset="-78"/>
                <a:ea typeface="Baghdad" charset="-78"/>
                <a:cs typeface="Baghdad" charset="-78"/>
              </a:rPr>
              <a:t>CyaB</a:t>
            </a:r>
            <a:r>
              <a:rPr lang="en-US" sz="1800" cap="none" dirty="0" smtClean="0">
                <a:latin typeface="Baghdad" charset="-78"/>
                <a:ea typeface="Baghdad" charset="-78"/>
                <a:cs typeface="Baghdad" charset="-78"/>
              </a:rPr>
              <a:t>, </a:t>
            </a:r>
            <a:r>
              <a:rPr lang="en-US" sz="1800" cap="none" dirty="0" err="1" smtClean="0">
                <a:latin typeface="Baghdad" charset="-78"/>
                <a:ea typeface="Baghdad" charset="-78"/>
                <a:cs typeface="Baghdad" charset="-78"/>
              </a:rPr>
              <a:t>CyaD</a:t>
            </a:r>
            <a:r>
              <a:rPr lang="en-US" sz="1800" cap="none" dirty="0" smtClean="0">
                <a:latin typeface="Baghdad" charset="-78"/>
                <a:ea typeface="Baghdad" charset="-78"/>
                <a:cs typeface="Baghdad" charset="-78"/>
              </a:rPr>
              <a:t>, and </a:t>
            </a:r>
            <a:r>
              <a:rPr lang="en-US" sz="1800" cap="none" dirty="0" err="1" smtClean="0">
                <a:latin typeface="Baghdad" charset="-78"/>
                <a:ea typeface="Baghdad" charset="-78"/>
                <a:cs typeface="Baghdad" charset="-78"/>
              </a:rPr>
              <a:t>CyaE</a:t>
            </a:r>
            <a:r>
              <a:rPr lang="en-US" sz="1800" cap="none" dirty="0" smtClean="0">
                <a:latin typeface="Baghdad" charset="-78"/>
                <a:ea typeface="Baghdad" charset="-78"/>
                <a:cs typeface="Baghdad" charset="-78"/>
              </a:rPr>
              <a:t>.</a:t>
            </a:r>
          </a:p>
          <a:p>
            <a:pPr>
              <a:lnSpc>
                <a:spcPct val="150000"/>
              </a:lnSpc>
              <a:spcBef>
                <a:spcPts val="0"/>
              </a:spcBef>
              <a:buClrTx/>
            </a:pPr>
            <a:r>
              <a:rPr lang="en-US" sz="1800" cap="none" dirty="0" smtClean="0">
                <a:latin typeface="Baghdad" charset="-78"/>
                <a:ea typeface="Baghdad" charset="-78"/>
                <a:cs typeface="Baghdad" charset="-78"/>
              </a:rPr>
              <a:t>Responsible for apoptosis and morphological cell changes.</a:t>
            </a:r>
            <a:endParaRPr lang="en-US" sz="1800" cap="none" dirty="0">
              <a:latin typeface="Baghdad" charset="-78"/>
              <a:ea typeface="Baghdad" charset="-78"/>
              <a:cs typeface="Baghdad"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760" y="1965281"/>
            <a:ext cx="3825240" cy="2868930"/>
          </a:xfrm>
          <a:prstGeom prst="rect">
            <a:avLst/>
          </a:prstGeom>
        </p:spPr>
      </p:pic>
    </p:spTree>
    <p:extLst>
      <p:ext uri="{BB962C8B-B14F-4D97-AF65-F5344CB8AC3E}">
        <p14:creationId xmlns:p14="http://schemas.microsoft.com/office/powerpoint/2010/main" val="249449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083" y="349576"/>
            <a:ext cx="4106460" cy="1192354"/>
          </a:xfrm>
        </p:spPr>
        <p:txBody>
          <a:bodyPr/>
          <a:lstStyle/>
          <a:p>
            <a:r>
              <a:rPr lang="en-US" dirty="0" smtClean="0">
                <a:latin typeface="Bangla MN" charset="0"/>
                <a:ea typeface="Bangla MN" charset="0"/>
                <a:cs typeface="Bangla MN" charset="0"/>
              </a:rPr>
              <a:t>Adhesins</a:t>
            </a:r>
            <a:endParaRPr lang="en-US" dirty="0">
              <a:latin typeface="Bangla MN" charset="0"/>
              <a:ea typeface="Bangla MN" charset="0"/>
              <a:cs typeface="Bangla MN" charset="0"/>
            </a:endParaRPr>
          </a:p>
        </p:txBody>
      </p:sp>
      <p:sp>
        <p:nvSpPr>
          <p:cNvPr id="3" name="Content Placeholder 2"/>
          <p:cNvSpPr>
            <a:spLocks noGrp="1"/>
          </p:cNvSpPr>
          <p:nvPr>
            <p:ph sz="quarter" idx="13"/>
          </p:nvPr>
        </p:nvSpPr>
        <p:spPr>
          <a:xfrm>
            <a:off x="717177" y="1066753"/>
            <a:ext cx="7064189" cy="4948108"/>
          </a:xfrm>
        </p:spPr>
        <p:txBody>
          <a:bodyPr>
            <a:noAutofit/>
          </a:bodyPr>
          <a:lstStyle/>
          <a:p>
            <a:r>
              <a:rPr lang="en-US" cap="none" dirty="0" smtClean="0"/>
              <a:t>Filamentous hemagglutinin (FHA)</a:t>
            </a:r>
          </a:p>
          <a:p>
            <a:pPr lvl="1"/>
            <a:r>
              <a:rPr lang="en-US" sz="2000" cap="none" dirty="0" smtClean="0"/>
              <a:t>Creates filamentous structures on a cell surface and expresses 3 calcium, heparin, and integrin binding types.</a:t>
            </a:r>
          </a:p>
          <a:p>
            <a:pPr lvl="1"/>
            <a:r>
              <a:rPr lang="en-US" sz="2000" cap="none" dirty="0" smtClean="0"/>
              <a:t>Allows bacterium to bind various cells and extracellular structures in the respiratory tract.</a:t>
            </a:r>
          </a:p>
          <a:p>
            <a:r>
              <a:rPr lang="en-US" cap="none" dirty="0" smtClean="0"/>
              <a:t>Fimbriae</a:t>
            </a:r>
          </a:p>
          <a:p>
            <a:pPr lvl="1"/>
            <a:r>
              <a:rPr lang="en-US" sz="2000" cap="none" dirty="0" err="1" smtClean="0"/>
              <a:t>FimD</a:t>
            </a:r>
            <a:r>
              <a:rPr lang="en-US" sz="2000" cap="none" dirty="0" smtClean="0"/>
              <a:t> subunit of the </a:t>
            </a:r>
            <a:r>
              <a:rPr lang="en-US" sz="2000" cap="none" dirty="0" err="1" smtClean="0"/>
              <a:t>fibriae</a:t>
            </a:r>
            <a:r>
              <a:rPr lang="en-US" sz="2000" cap="none" dirty="0" smtClean="0"/>
              <a:t> mediates binding to VLA-5 integrin, inducing upregulation of CR3.</a:t>
            </a:r>
          </a:p>
          <a:p>
            <a:pPr lvl="1"/>
            <a:r>
              <a:rPr lang="en-US" sz="2000" cap="none" dirty="0" smtClean="0"/>
              <a:t>Play a role in laryngeal mucosa infection.</a:t>
            </a:r>
          </a:p>
          <a:p>
            <a:r>
              <a:rPr lang="en-US" cap="none" dirty="0" err="1" smtClean="0"/>
              <a:t>Pertactin</a:t>
            </a:r>
            <a:endParaRPr lang="en-US" cap="none" dirty="0" smtClean="0"/>
          </a:p>
          <a:p>
            <a:pPr lvl="1"/>
            <a:r>
              <a:rPr lang="en-US" sz="2000" cap="none" dirty="0" smtClean="0"/>
              <a:t>Outer membrane </a:t>
            </a:r>
            <a:r>
              <a:rPr lang="en-US" sz="2000" cap="none" dirty="0" err="1" smtClean="0"/>
              <a:t>autotransporter</a:t>
            </a:r>
            <a:r>
              <a:rPr lang="en-US" sz="2000" cap="none" dirty="0" smtClean="0"/>
              <a:t> protein.</a:t>
            </a:r>
          </a:p>
          <a:p>
            <a:pPr lvl="1"/>
            <a:r>
              <a:rPr lang="en-US" sz="2000" cap="none" dirty="0" smtClean="0"/>
              <a:t>Mediates resistance to neutrophil mediated clearance therefore promoting persistence in the respiratory tract</a:t>
            </a:r>
          </a:p>
          <a:p>
            <a:pPr lvl="1"/>
            <a:endParaRPr lang="en-US" sz="2000" cap="none"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543" y="1218857"/>
            <a:ext cx="3852883" cy="4267543"/>
          </a:xfrm>
          <a:prstGeom prst="rect">
            <a:avLst/>
          </a:prstGeom>
        </p:spPr>
      </p:pic>
    </p:spTree>
    <p:extLst>
      <p:ext uri="{BB962C8B-B14F-4D97-AF65-F5344CB8AC3E}">
        <p14:creationId xmlns:p14="http://schemas.microsoft.com/office/powerpoint/2010/main" val="616642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551740"/>
            <a:ext cx="10363825" cy="1815352"/>
          </a:xfrm>
        </p:spPr>
        <p:txBody>
          <a:bodyPr>
            <a:normAutofit/>
          </a:bodyPr>
          <a:lstStyle/>
          <a:p>
            <a:r>
              <a:rPr lang="en-US" sz="4400" dirty="0" smtClean="0">
                <a:latin typeface="Bangla MN" charset="0"/>
                <a:ea typeface="Bangla MN" charset="0"/>
                <a:cs typeface="Bangla MN" charset="0"/>
              </a:rPr>
              <a:t>3. Multiplication and spread</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p:txBody>
          <a:bodyPr/>
          <a:lstStyle/>
          <a:p>
            <a:pPr marL="0" indent="0" algn="ctr">
              <a:buNone/>
            </a:pPr>
            <a:r>
              <a:rPr lang="en-US" sz="2800" cap="none" dirty="0" smtClean="0">
                <a:latin typeface="Baghdad" charset="-78"/>
                <a:ea typeface="Baghdad" charset="-78"/>
                <a:cs typeface="Baghdad" charset="-78"/>
              </a:rPr>
              <a:t>Does the organism remain extracellular or do they enter into cells and what are the molecular and cellular determinants of these events? Do the bacteria remain at the entry site or do they spread beyond the initial site i.e. are there secondary sites of infection and why do the bacteria hone in on these particular secondary sites?</a:t>
            </a:r>
          </a:p>
          <a:p>
            <a:endParaRPr lang="en-US" cap="none" dirty="0"/>
          </a:p>
        </p:txBody>
      </p:sp>
    </p:spTree>
    <p:extLst>
      <p:ext uri="{BB962C8B-B14F-4D97-AF65-F5344CB8AC3E}">
        <p14:creationId xmlns:p14="http://schemas.microsoft.com/office/powerpoint/2010/main" val="636224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69179" y="5166256"/>
            <a:ext cx="4088382" cy="1325880"/>
          </a:xfrm>
        </p:spPr>
        <p:txBody>
          <a:bodyPr>
            <a:noAutofit/>
          </a:bodyPr>
          <a:lstStyle/>
          <a:p>
            <a:r>
              <a:rPr lang="en-US" sz="1800" cap="none" dirty="0" smtClean="0">
                <a:sym typeface="Wingdings"/>
              </a:rPr>
              <a:t>As they accumulates, they can produce a biofilm and exopolysaccharide matrix, making them resistant to host immune responses.</a:t>
            </a:r>
          </a:p>
        </p:txBody>
      </p:sp>
      <p:sp>
        <p:nvSpPr>
          <p:cNvPr id="4" name="TextBox 3"/>
          <p:cNvSpPr txBox="1"/>
          <p:nvPr/>
        </p:nvSpPr>
        <p:spPr>
          <a:xfrm>
            <a:off x="1091564" y="537559"/>
            <a:ext cx="7555230" cy="4270400"/>
          </a:xfrm>
          <a:prstGeom prst="rect">
            <a:avLst/>
          </a:prstGeom>
          <a:noFill/>
        </p:spPr>
        <p:txBody>
          <a:bodyPr wrap="square" rtlCol="0">
            <a:spAutoFit/>
          </a:bodyPr>
          <a:lstStyle/>
          <a:p>
            <a:pPr marL="285750" indent="-285750">
              <a:spcBef>
                <a:spcPts val="500"/>
              </a:spcBef>
              <a:spcAft>
                <a:spcPts val="500"/>
              </a:spcAft>
              <a:buFont typeface="Arial" charset="0"/>
              <a:buChar char="•"/>
            </a:pPr>
            <a:r>
              <a:rPr lang="en-US" dirty="0">
                <a:sym typeface="Wingdings"/>
              </a:rPr>
              <a:t>Extracellular pathogen that resides on external surface of ciliated mucous membranes in respiratory tract.</a:t>
            </a:r>
            <a:endParaRPr lang="en-US" dirty="0"/>
          </a:p>
          <a:p>
            <a:pPr marL="285750" indent="-285750">
              <a:spcBef>
                <a:spcPts val="500"/>
              </a:spcBef>
              <a:spcAft>
                <a:spcPts val="500"/>
              </a:spcAft>
              <a:buFont typeface="Arial" charset="0"/>
              <a:buChar char="•"/>
            </a:pPr>
            <a:r>
              <a:rPr lang="en-US" dirty="0"/>
              <a:t>Rapidly divides within the first few weeks while adhered to the epithelial cells of the respiratory tract, spreading across mucous membranes.</a:t>
            </a:r>
          </a:p>
          <a:p>
            <a:pPr marL="285750" indent="-285750">
              <a:spcBef>
                <a:spcPts val="500"/>
              </a:spcBef>
              <a:spcAft>
                <a:spcPts val="500"/>
              </a:spcAft>
              <a:buFont typeface="Arial" charset="0"/>
              <a:buChar char="•"/>
            </a:pPr>
            <a:r>
              <a:rPr lang="en-US" dirty="0"/>
              <a:t>Path: Nasopharynx</a:t>
            </a:r>
            <a:r>
              <a:rPr lang="en-US" dirty="0">
                <a:sym typeface="Wingdings"/>
              </a:rPr>
              <a:t> Trachea  Bronchi  Bronchioles (lungs)</a:t>
            </a:r>
          </a:p>
          <a:p>
            <a:pPr marL="285750" indent="-285750">
              <a:spcBef>
                <a:spcPts val="500"/>
              </a:spcBef>
              <a:spcAft>
                <a:spcPts val="500"/>
              </a:spcAft>
              <a:buFont typeface="Arial" charset="0"/>
              <a:buChar char="•"/>
            </a:pPr>
            <a:r>
              <a:rPr lang="en-US" dirty="0">
                <a:sym typeface="Wingdings"/>
              </a:rPr>
              <a:t>Virulence factors discussed previously, allow bacteria to survive and thrive in the respiratory tract.</a:t>
            </a:r>
          </a:p>
          <a:p>
            <a:pPr marL="285750" indent="-285750">
              <a:spcBef>
                <a:spcPts val="500"/>
              </a:spcBef>
              <a:spcAft>
                <a:spcPts val="500"/>
              </a:spcAft>
              <a:buFont typeface="Arial" charset="0"/>
              <a:buChar char="•"/>
            </a:pPr>
            <a:r>
              <a:rPr lang="en-US" dirty="0">
                <a:sym typeface="Wingdings"/>
              </a:rPr>
              <a:t>Spread is localized to the respiratory </a:t>
            </a:r>
            <a:r>
              <a:rPr lang="en-US" dirty="0" smtClean="0">
                <a:sym typeface="Wingdings"/>
              </a:rPr>
              <a:t>tract (not systemic).</a:t>
            </a:r>
          </a:p>
          <a:p>
            <a:pPr marL="285750" indent="-285750">
              <a:buFont typeface="Arial" charset="0"/>
              <a:buChar char="•"/>
            </a:pPr>
            <a:r>
              <a:rPr lang="en-US" dirty="0" smtClean="0">
                <a:sym typeface="Wingdings"/>
              </a:rPr>
              <a:t>Growth phases: </a:t>
            </a:r>
          </a:p>
          <a:p>
            <a:pPr marL="742950" lvl="1" indent="-285750">
              <a:buFont typeface="Arial" charset="0"/>
              <a:buChar char="•"/>
            </a:pPr>
            <a:r>
              <a:rPr lang="en-US" dirty="0" smtClean="0">
                <a:sym typeface="Wingdings"/>
              </a:rPr>
              <a:t>Antigenically </a:t>
            </a:r>
            <a:r>
              <a:rPr lang="en-US" dirty="0">
                <a:sym typeface="Wingdings"/>
              </a:rPr>
              <a:t>competent, smooth virulent phase </a:t>
            </a:r>
            <a:r>
              <a:rPr lang="en-US" dirty="0" smtClean="0">
                <a:sym typeface="Wingdings"/>
              </a:rPr>
              <a:t>I.</a:t>
            </a:r>
          </a:p>
          <a:p>
            <a:pPr marL="742950" lvl="1" indent="-285750">
              <a:buFont typeface="Arial" charset="0"/>
              <a:buChar char="•"/>
            </a:pPr>
            <a:r>
              <a:rPr lang="en-US" dirty="0" smtClean="0">
                <a:sym typeface="Wingdings"/>
              </a:rPr>
              <a:t>Intermediate </a:t>
            </a:r>
            <a:r>
              <a:rPr lang="en-US" dirty="0">
                <a:sym typeface="Wingdings"/>
              </a:rPr>
              <a:t>phases II and </a:t>
            </a:r>
            <a:r>
              <a:rPr lang="en-US" dirty="0" smtClean="0">
                <a:sym typeface="Wingdings"/>
              </a:rPr>
              <a:t>III- mutations make </a:t>
            </a:r>
            <a:r>
              <a:rPr lang="en-US" dirty="0">
                <a:sym typeface="Wingdings"/>
              </a:rPr>
              <a:t>them antigenically incomplete </a:t>
            </a:r>
            <a:r>
              <a:rPr lang="mr-IN" dirty="0">
                <a:sym typeface="Wingdings"/>
              </a:rPr>
              <a:t>–</a:t>
            </a:r>
            <a:r>
              <a:rPr lang="en-US" dirty="0">
                <a:sym typeface="Wingdings"/>
              </a:rPr>
              <a:t> unable to synthesize virulence </a:t>
            </a:r>
            <a:r>
              <a:rPr lang="en-US" dirty="0" smtClean="0">
                <a:sym typeface="Wingdings"/>
              </a:rPr>
              <a:t>factors.</a:t>
            </a:r>
          </a:p>
          <a:p>
            <a:pPr marL="742950" lvl="1" indent="-285750">
              <a:buFont typeface="Arial" charset="0"/>
              <a:buChar char="•"/>
            </a:pPr>
            <a:r>
              <a:rPr lang="en-US" dirty="0" smtClean="0">
                <a:sym typeface="Wingdings"/>
              </a:rPr>
              <a:t>Non-virulent</a:t>
            </a:r>
            <a:r>
              <a:rPr lang="en-US" dirty="0">
                <a:sym typeface="Wingdings"/>
              </a:rPr>
              <a:t>, rough phase IV </a:t>
            </a:r>
            <a:r>
              <a:rPr lang="en-US" dirty="0" smtClean="0">
                <a:sym typeface="Wingdings"/>
              </a:rPr>
              <a:t>form</a:t>
            </a:r>
            <a:endParaRPr lang="en-US" dirty="0">
              <a:sym typeface="Wingding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561" y="103443"/>
            <a:ext cx="3049396" cy="56223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84" y="5166256"/>
            <a:ext cx="4688295" cy="1477319"/>
          </a:xfrm>
          <a:prstGeom prst="rect">
            <a:avLst/>
          </a:prstGeom>
        </p:spPr>
      </p:pic>
    </p:spTree>
    <p:extLst>
      <p:ext uri="{BB962C8B-B14F-4D97-AF65-F5344CB8AC3E}">
        <p14:creationId xmlns:p14="http://schemas.microsoft.com/office/powerpoint/2010/main" val="2127251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785" y="362493"/>
            <a:ext cx="10364451" cy="958823"/>
          </a:xfrm>
        </p:spPr>
        <p:txBody>
          <a:bodyPr>
            <a:normAutofit/>
          </a:bodyPr>
          <a:lstStyle/>
          <a:p>
            <a:r>
              <a:rPr lang="en-US" sz="4000" dirty="0" smtClean="0">
                <a:latin typeface="Bangla MN" charset="0"/>
                <a:ea typeface="Bangla MN" charset="0"/>
                <a:cs typeface="Bangla MN" charset="0"/>
              </a:rPr>
              <a:t>Recent findings</a:t>
            </a:r>
            <a:endParaRPr lang="en-US" sz="4000" dirty="0">
              <a:latin typeface="Bangla MN" charset="0"/>
              <a:ea typeface="Bangla MN" charset="0"/>
              <a:cs typeface="Bangla MN" charset="0"/>
            </a:endParaRPr>
          </a:p>
        </p:txBody>
      </p:sp>
      <p:sp>
        <p:nvSpPr>
          <p:cNvPr id="3" name="Content Placeholder 2"/>
          <p:cNvSpPr>
            <a:spLocks noGrp="1"/>
          </p:cNvSpPr>
          <p:nvPr>
            <p:ph sz="quarter" idx="13"/>
          </p:nvPr>
        </p:nvSpPr>
        <p:spPr>
          <a:xfrm>
            <a:off x="556054" y="1321316"/>
            <a:ext cx="7120172" cy="5536684"/>
          </a:xfrm>
        </p:spPr>
        <p:txBody>
          <a:bodyPr>
            <a:normAutofit/>
          </a:bodyPr>
          <a:lstStyle/>
          <a:p>
            <a:r>
              <a:rPr lang="en-US" cap="none" dirty="0" smtClean="0">
                <a:sym typeface="Wingdings"/>
              </a:rPr>
              <a:t>They can invade respiratory </a:t>
            </a:r>
            <a:r>
              <a:rPr lang="en-US" cap="none" dirty="0">
                <a:sym typeface="Wingdings"/>
              </a:rPr>
              <a:t>epithelial </a:t>
            </a:r>
            <a:r>
              <a:rPr lang="en-US" cap="none" dirty="0" smtClean="0">
                <a:sym typeface="Wingdings"/>
              </a:rPr>
              <a:t>cells, alveolar and resident </a:t>
            </a:r>
            <a:r>
              <a:rPr lang="en-US" cap="none" dirty="0">
                <a:sym typeface="Wingdings"/>
              </a:rPr>
              <a:t>macrophages.</a:t>
            </a:r>
          </a:p>
          <a:p>
            <a:r>
              <a:rPr lang="en-US" cap="none" dirty="0" smtClean="0"/>
              <a:t>Host cytoskeleton rearranges to bring bacteria inside.</a:t>
            </a:r>
          </a:p>
          <a:p>
            <a:r>
              <a:rPr lang="en-US" cap="none" dirty="0" smtClean="0"/>
              <a:t>Internalization allows evasion of host response and antibiotics.</a:t>
            </a:r>
          </a:p>
          <a:p>
            <a:r>
              <a:rPr lang="en-US" cap="none" dirty="0" smtClean="0"/>
              <a:t>Surviving internalized bacteria enter Lysosome-Associated Membrane-Protein-1 negative compartments, avoiding degradation.</a:t>
            </a:r>
          </a:p>
          <a:p>
            <a:r>
              <a:rPr lang="en-US" cap="none" dirty="0" smtClean="0"/>
              <a:t>Also able to survive phagocytosis by macrophages.</a:t>
            </a:r>
          </a:p>
          <a:p>
            <a:r>
              <a:rPr lang="en-US" cap="none" dirty="0" smtClean="0"/>
              <a:t>They associate themselves within early endosomes, allowing survival and multiplication.</a:t>
            </a:r>
          </a:p>
          <a:p>
            <a:r>
              <a:rPr lang="en-US" cap="none" dirty="0" smtClean="0"/>
              <a:t>Able to recolonize respiratory tract after extracellular primary infection is cleared.</a:t>
            </a:r>
          </a:p>
          <a:p>
            <a:pPr lvl="1"/>
            <a:endParaRPr lang="en-US" cap="none" dirty="0">
              <a:sym typeface="Wingdings"/>
            </a:endParaRPr>
          </a:p>
          <a:p>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945" y="1742302"/>
            <a:ext cx="4574812" cy="3672359"/>
          </a:xfrm>
          <a:prstGeom prst="rect">
            <a:avLst/>
          </a:prstGeom>
        </p:spPr>
      </p:pic>
    </p:spTree>
    <p:extLst>
      <p:ext uri="{BB962C8B-B14F-4D97-AF65-F5344CB8AC3E}">
        <p14:creationId xmlns:p14="http://schemas.microsoft.com/office/powerpoint/2010/main" val="1402305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799" y="1224307"/>
            <a:ext cx="7677776" cy="844523"/>
          </a:xfrm>
        </p:spPr>
        <p:txBody>
          <a:bodyPr>
            <a:normAutofit/>
          </a:bodyPr>
          <a:lstStyle/>
          <a:p>
            <a:r>
              <a:rPr lang="en-US" sz="4400" dirty="0" smtClean="0">
                <a:latin typeface="Bangla MN" charset="0"/>
                <a:ea typeface="Bangla MN" charset="0"/>
                <a:cs typeface="Bangla MN" charset="0"/>
              </a:rPr>
              <a:t>4. Bacterial damage</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p:txBody>
          <a:bodyPr/>
          <a:lstStyle/>
          <a:p>
            <a:pPr marL="0" indent="0" algn="ctr">
              <a:buNone/>
            </a:pPr>
            <a:r>
              <a:rPr lang="en-US" sz="2800" cap="none" dirty="0" smtClean="0"/>
              <a:t>Do the bacteria cause any direct damage to the host (or is the damage fully attributable to the host response, as indicated below) and, if so, what is the nature of the bacterial damage? Can it be linked to any of the signs and symptoms in this case?</a:t>
            </a:r>
          </a:p>
          <a:p>
            <a:endParaRPr lang="en-US" dirty="0"/>
          </a:p>
        </p:txBody>
      </p:sp>
    </p:spTree>
    <p:extLst>
      <p:ext uri="{BB962C8B-B14F-4D97-AF65-F5344CB8AC3E}">
        <p14:creationId xmlns:p14="http://schemas.microsoft.com/office/powerpoint/2010/main" val="2071181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32" y="-37956"/>
            <a:ext cx="10364451" cy="1596177"/>
          </a:xfrm>
        </p:spPr>
        <p:txBody>
          <a:bodyPr/>
          <a:lstStyle/>
          <a:p>
            <a:r>
              <a:rPr lang="en-US" dirty="0" smtClean="0">
                <a:latin typeface="Bangla MN" charset="0"/>
                <a:ea typeface="Bangla MN" charset="0"/>
                <a:cs typeface="Bangla MN" charset="0"/>
              </a:rPr>
              <a:t>Pertussis Toxin</a:t>
            </a:r>
            <a:endParaRPr lang="en-US" dirty="0">
              <a:latin typeface="Bangla MN" charset="0"/>
              <a:ea typeface="Bangla MN" charset="0"/>
              <a:cs typeface="Bangla MN" charset="0"/>
            </a:endParaRPr>
          </a:p>
        </p:txBody>
      </p:sp>
      <p:sp>
        <p:nvSpPr>
          <p:cNvPr id="3" name="Content Placeholder 2"/>
          <p:cNvSpPr>
            <a:spLocks noGrp="1"/>
          </p:cNvSpPr>
          <p:nvPr>
            <p:ph sz="quarter" idx="13"/>
          </p:nvPr>
        </p:nvSpPr>
        <p:spPr>
          <a:xfrm>
            <a:off x="3161019" y="1032062"/>
            <a:ext cx="8942022" cy="2648499"/>
          </a:xfrm>
        </p:spPr>
        <p:txBody>
          <a:bodyPr>
            <a:noAutofit/>
          </a:bodyPr>
          <a:lstStyle/>
          <a:p>
            <a:r>
              <a:rPr lang="en-US" sz="1600" cap="none" dirty="0" smtClean="0">
                <a:latin typeface="Baghdad" charset="-78"/>
                <a:ea typeface="Baghdad" charset="-78"/>
                <a:cs typeface="Baghdad" charset="-78"/>
              </a:rPr>
              <a:t>Secreted after bacterium adheres to epithelium, causing death of epithelial cells, a decrease in ciliary beating and accumulation of mucous and cell debris that trigger coughing.</a:t>
            </a:r>
          </a:p>
          <a:p>
            <a:r>
              <a:rPr lang="en-US" sz="1600" cap="none" dirty="0" smtClean="0">
                <a:latin typeface="Baghdad" charset="-78"/>
                <a:ea typeface="Baghdad" charset="-78"/>
                <a:cs typeface="Baghdad" charset="-78"/>
              </a:rPr>
              <a:t>PT enters host cell by receptor-mediated endocytosis and follows retrograde transport to the ER. </a:t>
            </a:r>
          </a:p>
          <a:p>
            <a:pPr lvl="1"/>
            <a:r>
              <a:rPr lang="en-US" sz="1600" cap="none" dirty="0" smtClean="0">
                <a:latin typeface="Baghdad" charset="-78"/>
                <a:ea typeface="Baghdad" charset="-78"/>
                <a:cs typeface="Baghdad" charset="-78"/>
              </a:rPr>
              <a:t>A subunit hijacks ER-associated degradation pathway to exit the ER and go to cytoplasm.</a:t>
            </a:r>
          </a:p>
          <a:p>
            <a:r>
              <a:rPr lang="en-US" sz="1600" cap="none" dirty="0" smtClean="0">
                <a:latin typeface="Baghdad" charset="-78"/>
                <a:ea typeface="Baghdad" charset="-78"/>
                <a:cs typeface="Baghdad" charset="-78"/>
              </a:rPr>
              <a:t>A subunit catalyzes transfer of ADP-ribose from NAD+ to G-proteins interfering with G protein activity</a:t>
            </a:r>
            <a:r>
              <a:rPr lang="en-US" sz="1600" cap="none" dirty="0" smtClean="0">
                <a:latin typeface="Baghdad" charset="-78"/>
                <a:ea typeface="Baghdad" charset="-78"/>
                <a:cs typeface="Baghdad" charset="-78"/>
                <a:sym typeface="Wingdings"/>
              </a:rPr>
              <a:t>, leading to dysregulation of immune responses. </a:t>
            </a:r>
            <a:endParaRPr lang="en-US" sz="1600" cap="none" dirty="0">
              <a:latin typeface="Baghdad" charset="-78"/>
              <a:ea typeface="Baghdad" charset="-78"/>
              <a:cs typeface="Baghdad" charset="-78"/>
              <a:sym typeface="Wingding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74" y="760135"/>
            <a:ext cx="3047345" cy="2999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385" y="2950794"/>
            <a:ext cx="3844615" cy="3991232"/>
          </a:xfrm>
          <a:prstGeom prst="rect">
            <a:avLst/>
          </a:prstGeom>
        </p:spPr>
      </p:pic>
      <p:sp>
        <p:nvSpPr>
          <p:cNvPr id="6" name="TextBox 5"/>
          <p:cNvSpPr txBox="1"/>
          <p:nvPr/>
        </p:nvSpPr>
        <p:spPr>
          <a:xfrm>
            <a:off x="210992" y="3997653"/>
            <a:ext cx="7927168" cy="2639184"/>
          </a:xfrm>
          <a:prstGeom prst="rect">
            <a:avLst/>
          </a:prstGeom>
          <a:noFill/>
        </p:spPr>
        <p:txBody>
          <a:bodyPr wrap="square" rtlCol="0">
            <a:spAutoFit/>
          </a:bodyPr>
          <a:lstStyle/>
          <a:p>
            <a:pPr marL="285750" indent="-285750">
              <a:spcBef>
                <a:spcPts val="500"/>
              </a:spcBef>
              <a:spcAft>
                <a:spcPts val="500"/>
              </a:spcAft>
              <a:buFont typeface="Arial" charset="0"/>
              <a:buChar char="•"/>
            </a:pPr>
            <a:r>
              <a:rPr lang="en-US" sz="1600" dirty="0">
                <a:latin typeface="Baghdad" charset="-78"/>
                <a:ea typeface="Baghdad" charset="-78"/>
                <a:cs typeface="Baghdad" charset="-78"/>
                <a:sym typeface="Wingdings"/>
              </a:rPr>
              <a:t>Inhibits migration of cells expressing G </a:t>
            </a:r>
            <a:r>
              <a:rPr lang="en-US" sz="1600" dirty="0" smtClean="0">
                <a:latin typeface="Baghdad" charset="-78"/>
                <a:ea typeface="Baghdad" charset="-78"/>
                <a:cs typeface="Baghdad" charset="-78"/>
                <a:sym typeface="Wingdings"/>
              </a:rPr>
              <a:t>protein </a:t>
            </a:r>
            <a:r>
              <a:rPr lang="en-US" sz="1600" dirty="0">
                <a:latin typeface="Baghdad" charset="-78"/>
                <a:ea typeface="Baghdad" charset="-78"/>
                <a:cs typeface="Baghdad" charset="-78"/>
                <a:sym typeface="Wingdings"/>
              </a:rPr>
              <a:t>coupled chemokine receptors, such as neutrophils, monocytes and </a:t>
            </a:r>
            <a:r>
              <a:rPr lang="en-US" sz="1600" dirty="0" smtClean="0">
                <a:latin typeface="Baghdad" charset="-78"/>
                <a:ea typeface="Baghdad" charset="-78"/>
                <a:cs typeface="Baghdad" charset="-78"/>
                <a:sym typeface="Wingdings"/>
              </a:rPr>
              <a:t>lymphocytes.</a:t>
            </a:r>
          </a:p>
          <a:p>
            <a:pPr marL="285750" indent="-285750">
              <a:spcBef>
                <a:spcPts val="500"/>
              </a:spcBef>
              <a:spcAft>
                <a:spcPts val="500"/>
              </a:spcAft>
              <a:buFont typeface="Arial" charset="0"/>
              <a:buChar char="•"/>
            </a:pPr>
            <a:r>
              <a:rPr lang="en-US" sz="1600" dirty="0" smtClean="0">
                <a:latin typeface="Baghdad" charset="-78"/>
                <a:ea typeface="Baghdad" charset="-78"/>
                <a:cs typeface="Baghdad" charset="-78"/>
                <a:sym typeface="Wingdings"/>
              </a:rPr>
              <a:t>Decreases </a:t>
            </a:r>
            <a:r>
              <a:rPr lang="en-US" sz="1600" dirty="0" err="1">
                <a:latin typeface="Baghdad" charset="-78"/>
                <a:ea typeface="Baghdad" charset="-78"/>
                <a:cs typeface="Baghdad" charset="-78"/>
                <a:sym typeface="Wingdings"/>
              </a:rPr>
              <a:t>proinflammatory</a:t>
            </a:r>
            <a:r>
              <a:rPr lang="en-US" sz="1600" dirty="0">
                <a:latin typeface="Baghdad" charset="-78"/>
                <a:ea typeface="Baghdad" charset="-78"/>
                <a:cs typeface="Baghdad" charset="-78"/>
                <a:sym typeface="Wingdings"/>
              </a:rPr>
              <a:t> chemokine and cytokine production</a:t>
            </a:r>
          </a:p>
          <a:p>
            <a:pPr marL="285750" indent="-285750">
              <a:spcBef>
                <a:spcPts val="500"/>
              </a:spcBef>
              <a:spcAft>
                <a:spcPts val="500"/>
              </a:spcAft>
              <a:buFont typeface="Arial" charset="0"/>
              <a:buChar char="•"/>
            </a:pPr>
            <a:r>
              <a:rPr lang="en-US" sz="1600" dirty="0">
                <a:latin typeface="Baghdad" charset="-78"/>
                <a:ea typeface="Baghdad" charset="-78"/>
                <a:cs typeface="Baghdad" charset="-78"/>
                <a:sym typeface="Wingdings"/>
              </a:rPr>
              <a:t>Decreases recruitment of neutrophils to the lungs and increased bacterial burden in early infection.</a:t>
            </a:r>
          </a:p>
          <a:p>
            <a:pPr marL="285750" indent="-285750">
              <a:spcBef>
                <a:spcPts val="500"/>
              </a:spcBef>
              <a:spcAft>
                <a:spcPts val="500"/>
              </a:spcAft>
              <a:buFont typeface="Arial" charset="0"/>
              <a:buChar char="•"/>
            </a:pPr>
            <a:r>
              <a:rPr lang="en-US" sz="1600" dirty="0">
                <a:latin typeface="Baghdad" charset="-78"/>
                <a:ea typeface="Baghdad" charset="-78"/>
                <a:cs typeface="Baghdad" charset="-78"/>
                <a:sym typeface="Wingdings"/>
              </a:rPr>
              <a:t>But at PT peak in infection there is increased inflammation and pathology in the airways.</a:t>
            </a:r>
          </a:p>
          <a:p>
            <a:pPr marL="285750" indent="-285750">
              <a:spcBef>
                <a:spcPts val="500"/>
              </a:spcBef>
              <a:spcAft>
                <a:spcPts val="500"/>
              </a:spcAft>
              <a:buFont typeface="Arial" charset="0"/>
              <a:buChar char="•"/>
            </a:pPr>
            <a:r>
              <a:rPr lang="en-US" sz="1600" dirty="0">
                <a:latin typeface="Baghdad" charset="-78"/>
                <a:ea typeface="Baghdad" charset="-78"/>
                <a:cs typeface="Baghdad" charset="-78"/>
                <a:sym typeface="Wingdings"/>
              </a:rPr>
              <a:t>Mediates leukocytosis with lymphocytosis and hyperinsulinemia.</a:t>
            </a:r>
            <a:endParaRPr lang="en-US" sz="1600" dirty="0">
              <a:latin typeface="Baghdad" charset="-78"/>
              <a:ea typeface="Baghdad" charset="-78"/>
              <a:cs typeface="Baghdad" charset="-78"/>
            </a:endParaRPr>
          </a:p>
          <a:p>
            <a:endParaRPr lang="en-US" sz="1600" dirty="0"/>
          </a:p>
        </p:txBody>
      </p:sp>
    </p:spTree>
    <p:extLst>
      <p:ext uri="{BB962C8B-B14F-4D97-AF65-F5344CB8AC3E}">
        <p14:creationId xmlns:p14="http://schemas.microsoft.com/office/powerpoint/2010/main" val="59750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24603"/>
            <a:ext cx="10364451" cy="1596177"/>
          </a:xfrm>
        </p:spPr>
        <p:txBody>
          <a:bodyPr/>
          <a:lstStyle/>
          <a:p>
            <a:r>
              <a:rPr lang="en-US" dirty="0" smtClean="0">
                <a:latin typeface="Bangla MN" charset="0"/>
                <a:ea typeface="Bangla MN" charset="0"/>
                <a:cs typeface="Bangla MN" charset="0"/>
              </a:rPr>
              <a:t>Adenylate cyclase toxin (ACT)</a:t>
            </a:r>
            <a:endParaRPr lang="en-US" dirty="0">
              <a:latin typeface="Bangla MN" charset="0"/>
              <a:ea typeface="Bangla MN" charset="0"/>
              <a:cs typeface="Bangla MN" charset="0"/>
            </a:endParaRPr>
          </a:p>
        </p:txBody>
      </p:sp>
      <p:sp>
        <p:nvSpPr>
          <p:cNvPr id="3" name="Content Placeholder 2"/>
          <p:cNvSpPr>
            <a:spLocks noGrp="1"/>
          </p:cNvSpPr>
          <p:nvPr>
            <p:ph sz="quarter" idx="13"/>
          </p:nvPr>
        </p:nvSpPr>
        <p:spPr>
          <a:xfrm>
            <a:off x="1" y="1460312"/>
            <a:ext cx="6688316" cy="2608768"/>
          </a:xfrm>
        </p:spPr>
        <p:txBody>
          <a:bodyPr>
            <a:normAutofit/>
          </a:bodyPr>
          <a:lstStyle/>
          <a:p>
            <a:r>
              <a:rPr lang="en-US" sz="1600" cap="none" dirty="0" smtClean="0"/>
              <a:t>Secreted by the Type I secretion system</a:t>
            </a:r>
          </a:p>
          <a:p>
            <a:r>
              <a:rPr lang="en-US" sz="1600" cap="none" dirty="0" smtClean="0"/>
              <a:t>Its C-terminal RTX domain mediates binding to target cells, creating cation-selective pores in plasma membranes.</a:t>
            </a:r>
          </a:p>
          <a:p>
            <a:r>
              <a:rPr lang="en-US" sz="1600" cap="none" dirty="0" smtClean="0"/>
              <a:t>N-terminus domain is calmodulin dependent adenylate cyclase that converts ATP into </a:t>
            </a:r>
            <a:r>
              <a:rPr lang="en-US" sz="1600" cap="none" dirty="0" err="1" smtClean="0"/>
              <a:t>cAMP</a:t>
            </a:r>
            <a:r>
              <a:rPr lang="en-US" sz="1600" cap="none" dirty="0" smtClean="0"/>
              <a:t>.</a:t>
            </a:r>
          </a:p>
          <a:p>
            <a:r>
              <a:rPr lang="en-US" sz="1600" cap="none" dirty="0" smtClean="0"/>
              <a:t>Causes damage by adopting multiple conformations and are able to affect pore formation or adenylate cyclase translocation into host cells.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80" t="24904" b="2275"/>
          <a:stretch/>
        </p:blipFill>
        <p:spPr>
          <a:xfrm>
            <a:off x="6688317" y="1508760"/>
            <a:ext cx="5503684" cy="2560320"/>
          </a:xfrm>
          <a:prstGeom prst="rect">
            <a:avLst/>
          </a:prstGeom>
        </p:spPr>
      </p:pic>
      <p:sp>
        <p:nvSpPr>
          <p:cNvPr id="6" name="Content Placeholder 2"/>
          <p:cNvSpPr txBox="1">
            <a:spLocks/>
          </p:cNvSpPr>
          <p:nvPr/>
        </p:nvSpPr>
        <p:spPr>
          <a:xfrm>
            <a:off x="3" y="4027499"/>
            <a:ext cx="12191997" cy="235458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1600" cap="none" dirty="0" smtClean="0">
                <a:latin typeface="Baghdad" charset="-78"/>
                <a:ea typeface="Baghdad" charset="-78"/>
                <a:cs typeface="Baghdad" charset="-78"/>
              </a:rPr>
              <a:t>ACT affects are caused by a change in ion permeability and increased camp (causes incorrect downstream signaling), and depletion of intracellular ATP </a:t>
            </a:r>
          </a:p>
          <a:p>
            <a:r>
              <a:rPr lang="en-US" sz="1600" cap="none" dirty="0" smtClean="0">
                <a:latin typeface="Baghdad" charset="-78"/>
                <a:ea typeface="Baghdad" charset="-78"/>
                <a:cs typeface="Baghdad" charset="-78"/>
              </a:rPr>
              <a:t>Binds with high affinity to CR3, present on neutrophils, macrophages, and dendritic cells.</a:t>
            </a:r>
          </a:p>
          <a:p>
            <a:r>
              <a:rPr lang="en-US" sz="1600" cap="none" dirty="0" smtClean="0">
                <a:latin typeface="Baghdad" charset="-78"/>
                <a:ea typeface="Baghdad" charset="-78"/>
                <a:cs typeface="Baghdad" charset="-78"/>
              </a:rPr>
              <a:t>Blocks complement-dependent phagocytosis by macrophages.</a:t>
            </a:r>
          </a:p>
          <a:p>
            <a:r>
              <a:rPr lang="en-US" sz="1600" cap="none" dirty="0" smtClean="0">
                <a:latin typeface="Baghdad" charset="-78"/>
                <a:ea typeface="Baghdad" charset="-78"/>
                <a:cs typeface="Baghdad" charset="-78"/>
              </a:rPr>
              <a:t>Suppress activation and chemotaxis of t-cells.</a:t>
            </a:r>
          </a:p>
          <a:p>
            <a:r>
              <a:rPr lang="en-US" sz="1600" cap="none" dirty="0" smtClean="0">
                <a:latin typeface="Baghdad" charset="-78"/>
                <a:ea typeface="Baghdad" charset="-78"/>
                <a:cs typeface="Baghdad" charset="-78"/>
              </a:rPr>
              <a:t>Causes morphological changes in cells due to hemolytic activity.</a:t>
            </a:r>
          </a:p>
          <a:p>
            <a:r>
              <a:rPr lang="en-US" sz="1600" cap="none" dirty="0" smtClean="0">
                <a:latin typeface="Baghdad" charset="-78"/>
                <a:ea typeface="Baghdad" charset="-78"/>
                <a:cs typeface="Baghdad" charset="-78"/>
              </a:rPr>
              <a:t>Macrophage cytotoxicity from enzymatic activity and apoptosis causes tissue damage</a:t>
            </a:r>
          </a:p>
          <a:p>
            <a:endParaRPr lang="en-US" sz="1600" cap="none" dirty="0">
              <a:latin typeface="Baghdad" charset="-78"/>
              <a:ea typeface="Baghdad" charset="-78"/>
              <a:cs typeface="Baghdad" charset="-78"/>
            </a:endParaRPr>
          </a:p>
        </p:txBody>
      </p:sp>
    </p:spTree>
    <p:extLst>
      <p:ext uri="{BB962C8B-B14F-4D97-AF65-F5344CB8AC3E}">
        <p14:creationId xmlns:p14="http://schemas.microsoft.com/office/powerpoint/2010/main" val="1354412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angla MN" charset="0"/>
                <a:ea typeface="Bangla MN" charset="0"/>
                <a:cs typeface="Bangla MN" charset="0"/>
              </a:rPr>
              <a:t>Case 4</a:t>
            </a:r>
            <a:endParaRPr lang="en-US" sz="5400" dirty="0">
              <a:latin typeface="Bangla MN" charset="0"/>
              <a:ea typeface="Bangla MN" charset="0"/>
              <a:cs typeface="Bangla MN" charset="0"/>
            </a:endParaRPr>
          </a:p>
        </p:txBody>
      </p:sp>
      <p:sp>
        <p:nvSpPr>
          <p:cNvPr id="5" name="TextBox 4"/>
          <p:cNvSpPr txBox="1"/>
          <p:nvPr/>
        </p:nvSpPr>
        <p:spPr>
          <a:xfrm>
            <a:off x="407338" y="1936857"/>
            <a:ext cx="11662538" cy="4093428"/>
          </a:xfrm>
          <a:prstGeom prst="rect">
            <a:avLst/>
          </a:prstGeom>
          <a:noFill/>
        </p:spPr>
        <p:txBody>
          <a:bodyPr wrap="square" rtlCol="0">
            <a:spAutoFit/>
          </a:bodyPr>
          <a:lstStyle/>
          <a:p>
            <a:r>
              <a:rPr lang="en-US" sz="2000" dirty="0">
                <a:latin typeface="Baghdad" charset="-78"/>
                <a:ea typeface="Baghdad" charset="-78"/>
                <a:cs typeface="Baghdad" charset="-78"/>
              </a:rPr>
              <a:t>36-year-old Joseph has been suffering from multiple spells of violent coughing for 6 weeks. Prior to developing the chronic cough he had, what he describes as, a mild upper respiratory tract irritation, mild fever, runny nose and a cough that lasted about 3 days. More recently, and at the insistence of his spouse, he finally visits a drop-in clinic where the doctor asks him about his childhood vaccinations. Joseph reports that, to the best of his knowledge he had all the required shots but he admits to not having any since becoming an adult. Upon examining Joseph the doctor finds some redness in his throat but his lungs are clear and there are no enlarged lymph nodes in his neck. The doctor collects a throat swab to send to the laboratory, prescribes some codeine syrup and informs Joseph that the cough may last a few more weeks.</a:t>
            </a:r>
          </a:p>
          <a:p>
            <a:r>
              <a:rPr lang="en-US" sz="2000" dirty="0">
                <a:latin typeface="Baghdad" charset="-78"/>
                <a:ea typeface="Baghdad" charset="-78"/>
                <a:cs typeface="Baghdad" charset="-78"/>
              </a:rPr>
              <a:t>The laboratory is unable to detect </a:t>
            </a:r>
            <a:r>
              <a:rPr lang="en-US" sz="2000" i="1" dirty="0">
                <a:latin typeface="Baghdad" charset="-78"/>
                <a:ea typeface="Baghdad" charset="-78"/>
                <a:cs typeface="Baghdad" charset="-78"/>
              </a:rPr>
              <a:t>Bordetella pertussis</a:t>
            </a:r>
            <a:r>
              <a:rPr lang="en-US" sz="2000" dirty="0">
                <a:latin typeface="Baghdad" charset="-78"/>
                <a:ea typeface="Baghdad" charset="-78"/>
                <a:cs typeface="Baghdad" charset="-78"/>
              </a:rPr>
              <a:t> or any other pathogen from the swab. Despite this, Joseph is diagnosed with pertussis, commonly known as whooping cough, based on his clinical presentation and lack of adult immunization against pertussis. The coughing fits go away after another 4 weeks.</a:t>
            </a:r>
          </a:p>
          <a:p>
            <a:r>
              <a:rPr lang="en-US" sz="2000" dirty="0" smtClean="0">
                <a:latin typeface="Baghdad" charset="-78"/>
                <a:ea typeface="Baghdad" charset="-78"/>
                <a:cs typeface="Baghdad" charset="-78"/>
              </a:rPr>
              <a:t/>
            </a:r>
            <a:br>
              <a:rPr lang="en-US" sz="2000" dirty="0" smtClean="0">
                <a:latin typeface="Baghdad" charset="-78"/>
                <a:ea typeface="Baghdad" charset="-78"/>
                <a:cs typeface="Baghdad" charset="-78"/>
              </a:rPr>
            </a:br>
            <a:endParaRPr lang="en-US" sz="2000" dirty="0">
              <a:latin typeface="Baghdad" charset="-78"/>
              <a:ea typeface="Baghdad" charset="-78"/>
              <a:cs typeface="Baghdad" charset="-78"/>
            </a:endParaRPr>
          </a:p>
        </p:txBody>
      </p:sp>
    </p:spTree>
    <p:extLst>
      <p:ext uri="{BB962C8B-B14F-4D97-AF65-F5344CB8AC3E}">
        <p14:creationId xmlns:p14="http://schemas.microsoft.com/office/powerpoint/2010/main" val="1785550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632650"/>
            <a:ext cx="10364451" cy="1596177"/>
          </a:xfrm>
        </p:spPr>
        <p:txBody>
          <a:bodyPr>
            <a:normAutofit/>
          </a:bodyPr>
          <a:lstStyle/>
          <a:p>
            <a:r>
              <a:rPr lang="en-US" sz="4400" dirty="0" smtClean="0">
                <a:latin typeface="Bangla MN" charset="0"/>
                <a:ea typeface="Bangla MN" charset="0"/>
                <a:cs typeface="Bangla MN" charset="0"/>
              </a:rPr>
              <a:t>Tracheal </a:t>
            </a:r>
            <a:r>
              <a:rPr lang="en-US" sz="4400" dirty="0" err="1" smtClean="0">
                <a:latin typeface="Bangla MN" charset="0"/>
                <a:ea typeface="Bangla MN" charset="0"/>
                <a:cs typeface="Bangla MN" charset="0"/>
              </a:rPr>
              <a:t>cytotoxin</a:t>
            </a:r>
            <a:r>
              <a:rPr lang="en-US" sz="4400" dirty="0" smtClean="0">
                <a:latin typeface="Bangla MN" charset="0"/>
                <a:ea typeface="Bangla MN" charset="0"/>
                <a:cs typeface="Bangla MN" charset="0"/>
              </a:rPr>
              <a:t> (TCT)</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a:xfrm>
            <a:off x="913773" y="1819425"/>
            <a:ext cx="7736895" cy="4706073"/>
          </a:xfrm>
        </p:spPr>
        <p:txBody>
          <a:bodyPr>
            <a:normAutofit/>
          </a:bodyPr>
          <a:lstStyle/>
          <a:p>
            <a:r>
              <a:rPr lang="en-US" cap="none" dirty="0" smtClean="0">
                <a:latin typeface="Baghdad" charset="-78"/>
                <a:ea typeface="Baghdad" charset="-78"/>
                <a:cs typeface="Baghdad" charset="-78"/>
              </a:rPr>
              <a:t>Produced during cell wall remodeling.</a:t>
            </a:r>
          </a:p>
          <a:p>
            <a:r>
              <a:rPr lang="en-US" cap="none" dirty="0" smtClean="0">
                <a:latin typeface="Baghdad" charset="-78"/>
                <a:ea typeface="Baghdad" charset="-78"/>
                <a:cs typeface="Baghdad" charset="-78"/>
              </a:rPr>
              <a:t>Released into extracellular environment where it functions synergistically with LPS to stimulate production of pro-inflammatory cytokines and </a:t>
            </a:r>
            <a:r>
              <a:rPr lang="en-US" cap="none" dirty="0" err="1" smtClean="0">
                <a:latin typeface="Baghdad" charset="-78"/>
                <a:ea typeface="Baghdad" charset="-78"/>
                <a:cs typeface="Baghdad" charset="-78"/>
              </a:rPr>
              <a:t>iNOS</a:t>
            </a:r>
            <a:endParaRPr lang="en-US" cap="none" dirty="0" smtClean="0">
              <a:latin typeface="Baghdad" charset="-78"/>
              <a:ea typeface="Baghdad" charset="-78"/>
              <a:cs typeface="Baghdad" charset="-78"/>
            </a:endParaRPr>
          </a:p>
          <a:p>
            <a:pPr lvl="1"/>
            <a:r>
              <a:rPr lang="en-US" sz="2000" cap="none" dirty="0" smtClean="0">
                <a:latin typeface="Baghdad" charset="-78"/>
                <a:ea typeface="Baghdad" charset="-78"/>
                <a:cs typeface="Baghdad" charset="-78"/>
              </a:rPr>
              <a:t>Leads to destruction and extrusion of cilia from epithelial cells.</a:t>
            </a:r>
          </a:p>
          <a:p>
            <a:r>
              <a:rPr lang="en-US" cap="none" dirty="0" smtClean="0">
                <a:latin typeface="Baghdad" charset="-78"/>
                <a:ea typeface="Baghdad" charset="-78"/>
                <a:cs typeface="Baghdad" charset="-78"/>
              </a:rPr>
              <a:t>Inhibits DNA </a:t>
            </a:r>
            <a:r>
              <a:rPr lang="en-US" cap="none" dirty="0" err="1" smtClean="0">
                <a:latin typeface="Baghdad" charset="-78"/>
                <a:ea typeface="Baghdad" charset="-78"/>
                <a:cs typeface="Baghdad" charset="-78"/>
              </a:rPr>
              <a:t>sysnthesis</a:t>
            </a:r>
            <a:r>
              <a:rPr lang="en-US" cap="none" dirty="0" smtClean="0">
                <a:latin typeface="Baghdad" charset="-78"/>
                <a:ea typeface="Baghdad" charset="-78"/>
                <a:cs typeface="Baghdad" charset="-78"/>
              </a:rPr>
              <a:t> of hamster tracheal epithelial cell cultures, potentially leading to mucous accumulation and coughing.</a:t>
            </a:r>
          </a:p>
          <a:p>
            <a:r>
              <a:rPr lang="en-US" cap="none" dirty="0" smtClean="0">
                <a:latin typeface="Baghdad" charset="-78"/>
                <a:ea typeface="Baghdad" charset="-78"/>
                <a:cs typeface="Baghdad" charset="-78"/>
              </a:rPr>
              <a:t>Destruction of ciliated epithelial cells is caused by production of nitric oxide by non-ciliated, mucous secreting cells in response to TCT and LPS. </a:t>
            </a:r>
          </a:p>
          <a:p>
            <a:r>
              <a:rPr lang="en-US" cap="none" dirty="0" smtClean="0">
                <a:latin typeface="Baghdad" charset="-78"/>
                <a:ea typeface="Baghdad" charset="-78"/>
                <a:cs typeface="Baghdad" charset="-78"/>
              </a:rPr>
              <a:t>Increases body temperature through IL-1 stimulation.</a:t>
            </a:r>
            <a:endParaRPr lang="en-US" cap="none" dirty="0">
              <a:latin typeface="Baghdad" charset="-78"/>
              <a:ea typeface="Baghdad" charset="-78"/>
              <a:cs typeface="Baghdad"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669" y="3921517"/>
            <a:ext cx="3327868" cy="2603981"/>
          </a:xfrm>
          <a:prstGeom prst="rect">
            <a:avLst/>
          </a:prstGeom>
        </p:spPr>
      </p:pic>
    </p:spTree>
    <p:extLst>
      <p:ext uri="{BB962C8B-B14F-4D97-AF65-F5344CB8AC3E}">
        <p14:creationId xmlns:p14="http://schemas.microsoft.com/office/powerpoint/2010/main" val="710412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947207"/>
            <a:ext cx="11986260" cy="4721668"/>
          </a:xfrm>
        </p:spPr>
        <p:txBody>
          <a:bodyPr>
            <a:normAutofit/>
          </a:bodyPr>
          <a:lstStyle/>
          <a:p>
            <a:pPr marL="0" indent="0">
              <a:lnSpc>
                <a:spcPct val="100000"/>
              </a:lnSpc>
              <a:spcBef>
                <a:spcPts val="0"/>
              </a:spcBef>
              <a:buClrTx/>
              <a:buNone/>
            </a:pPr>
            <a:r>
              <a:rPr lang="en-US" sz="1900" cap="none" dirty="0" smtClean="0">
                <a:latin typeface="Bangla MN" charset="0"/>
                <a:ea typeface="Bangla MN" charset="0"/>
                <a:cs typeface="Bangla MN" charset="0"/>
              </a:rPr>
              <a:t>DERMONECROTIC TOXIN (DNT)</a:t>
            </a:r>
          </a:p>
          <a:p>
            <a:pPr>
              <a:lnSpc>
                <a:spcPct val="100000"/>
              </a:lnSpc>
              <a:spcBef>
                <a:spcPts val="0"/>
              </a:spcBef>
              <a:buClrTx/>
            </a:pPr>
            <a:r>
              <a:rPr lang="en-US" sz="1700" cap="none" dirty="0" smtClean="0">
                <a:latin typeface="Baghdad" charset="-78"/>
                <a:ea typeface="Baghdad" charset="-78"/>
                <a:cs typeface="Baghdad" charset="-78"/>
              </a:rPr>
              <a:t>Produces necrotic lesions.</a:t>
            </a:r>
          </a:p>
          <a:p>
            <a:pPr>
              <a:lnSpc>
                <a:spcPct val="100000"/>
              </a:lnSpc>
              <a:spcBef>
                <a:spcPts val="0"/>
              </a:spcBef>
              <a:buClrTx/>
            </a:pPr>
            <a:r>
              <a:rPr lang="en-US" sz="1700" cap="none" dirty="0" smtClean="0">
                <a:latin typeface="Baghdad" charset="-78"/>
                <a:ea typeface="Baghdad" charset="-78"/>
                <a:cs typeface="Baghdad" charset="-78"/>
              </a:rPr>
              <a:t>Contributes to lung pathology and turbinate atrophy  (destruction of particular nasal structure).</a:t>
            </a:r>
          </a:p>
          <a:p>
            <a:pPr>
              <a:lnSpc>
                <a:spcPct val="100000"/>
              </a:lnSpc>
              <a:spcBef>
                <a:spcPts val="0"/>
              </a:spcBef>
              <a:buClrTx/>
            </a:pPr>
            <a:endParaRPr lang="en-US" sz="1800" cap="none" dirty="0">
              <a:latin typeface="Baghdad" charset="-78"/>
              <a:ea typeface="Baghdad" charset="-78"/>
              <a:cs typeface="Baghdad" charset="-78"/>
            </a:endParaRPr>
          </a:p>
          <a:p>
            <a:pPr marL="0" indent="0">
              <a:lnSpc>
                <a:spcPct val="100000"/>
              </a:lnSpc>
              <a:spcBef>
                <a:spcPts val="0"/>
              </a:spcBef>
              <a:buClrTx/>
              <a:buNone/>
            </a:pPr>
            <a:r>
              <a:rPr lang="en-US" sz="1900" cap="none" dirty="0" smtClean="0">
                <a:latin typeface="Bangla MN" charset="0"/>
                <a:ea typeface="Bangla MN" charset="0"/>
                <a:cs typeface="Bangla MN" charset="0"/>
              </a:rPr>
              <a:t>LIPOSACCHARIDE (LPS)</a:t>
            </a:r>
            <a:endParaRPr lang="en-US" sz="1900" cap="none" dirty="0">
              <a:latin typeface="Bangla MN" charset="0"/>
              <a:ea typeface="Bangla MN" charset="0"/>
              <a:cs typeface="Bangla MN" charset="0"/>
            </a:endParaRPr>
          </a:p>
          <a:p>
            <a:pPr>
              <a:lnSpc>
                <a:spcPct val="100000"/>
              </a:lnSpc>
              <a:spcBef>
                <a:spcPts val="0"/>
              </a:spcBef>
              <a:buClrTx/>
            </a:pPr>
            <a:r>
              <a:rPr lang="en-US" sz="1700" cap="none" dirty="0" smtClean="0">
                <a:latin typeface="Baghdad" charset="-78"/>
                <a:ea typeface="Baghdad" charset="-78"/>
                <a:cs typeface="Baghdad" charset="-78"/>
              </a:rPr>
              <a:t>Sensed by TLR-4, resulting in early TNF-alpha response and recruitment of neutrophils to the lungs.</a:t>
            </a:r>
          </a:p>
          <a:p>
            <a:pPr>
              <a:lnSpc>
                <a:spcPct val="100000"/>
              </a:lnSpc>
              <a:spcBef>
                <a:spcPts val="0"/>
              </a:spcBef>
              <a:buClrTx/>
            </a:pPr>
            <a:r>
              <a:rPr lang="en-US" sz="1700" cap="none" dirty="0" smtClean="0">
                <a:latin typeface="Baghdad" charset="-78"/>
                <a:ea typeface="Baghdad" charset="-78"/>
                <a:cs typeface="Baghdad" charset="-78"/>
              </a:rPr>
              <a:t>Damage to host arises due to pro-inflammatory cytokines, oxidative bursts, activation of complement, and IL1 leading to fever and hypotension.</a:t>
            </a:r>
          </a:p>
          <a:p>
            <a:pPr>
              <a:lnSpc>
                <a:spcPct val="100000"/>
              </a:lnSpc>
              <a:spcBef>
                <a:spcPts val="0"/>
              </a:spcBef>
              <a:buClrTx/>
            </a:pPr>
            <a:endParaRPr lang="en-US" sz="1800" cap="none" dirty="0">
              <a:latin typeface="Baghdad" charset="-78"/>
              <a:ea typeface="Baghdad" charset="-78"/>
              <a:cs typeface="Baghdad" charset="-78"/>
            </a:endParaRPr>
          </a:p>
          <a:p>
            <a:pPr marL="0" indent="0">
              <a:lnSpc>
                <a:spcPct val="100000"/>
              </a:lnSpc>
              <a:spcBef>
                <a:spcPts val="0"/>
              </a:spcBef>
              <a:buClrTx/>
              <a:buNone/>
            </a:pPr>
            <a:r>
              <a:rPr lang="en-US" sz="1900" cap="none" dirty="0" smtClean="0">
                <a:latin typeface="Bangla MN" charset="0"/>
                <a:ea typeface="Bangla MN" charset="0"/>
                <a:cs typeface="Bangla MN" charset="0"/>
              </a:rPr>
              <a:t>CHRONIC COUGH</a:t>
            </a:r>
          </a:p>
          <a:p>
            <a:pPr>
              <a:lnSpc>
                <a:spcPct val="100000"/>
              </a:lnSpc>
              <a:spcBef>
                <a:spcPts val="0"/>
              </a:spcBef>
              <a:buClrTx/>
            </a:pPr>
            <a:r>
              <a:rPr lang="en-US" sz="1700" cap="none" dirty="0" smtClean="0">
                <a:latin typeface="Baghdad" charset="-78"/>
                <a:ea typeface="Baghdad" charset="-78"/>
                <a:cs typeface="Baghdad" charset="-78"/>
              </a:rPr>
              <a:t>May cause decrease in oxygen to the brain which can cause severe consequences (especially in infants):</a:t>
            </a:r>
          </a:p>
          <a:p>
            <a:pPr lvl="1">
              <a:lnSpc>
                <a:spcPct val="100000"/>
              </a:lnSpc>
              <a:spcBef>
                <a:spcPts val="0"/>
              </a:spcBef>
              <a:buClrTx/>
            </a:pPr>
            <a:r>
              <a:rPr lang="en-US" sz="1700" cap="none" dirty="0" smtClean="0">
                <a:latin typeface="Baghdad" charset="-78"/>
                <a:ea typeface="Baghdad" charset="-78"/>
                <a:cs typeface="Baghdad" charset="-78"/>
              </a:rPr>
              <a:t>Encephalopathy</a:t>
            </a:r>
          </a:p>
          <a:p>
            <a:pPr lvl="1">
              <a:lnSpc>
                <a:spcPct val="100000"/>
              </a:lnSpc>
              <a:spcBef>
                <a:spcPts val="0"/>
              </a:spcBef>
              <a:buClrTx/>
            </a:pPr>
            <a:r>
              <a:rPr lang="en-US" sz="1700" cap="none" dirty="0" smtClean="0">
                <a:latin typeface="Baghdad" charset="-78"/>
                <a:ea typeface="Baghdad" charset="-78"/>
                <a:cs typeface="Baghdad" charset="-78"/>
              </a:rPr>
              <a:t>Brain Damage</a:t>
            </a:r>
            <a:endParaRPr lang="en-US" sz="1700" cap="none" dirty="0">
              <a:latin typeface="Baghdad" charset="-78"/>
              <a:ea typeface="Baghdad" charset="-78"/>
              <a:cs typeface="Baghdad" charset="-78"/>
            </a:endParaRPr>
          </a:p>
          <a:p>
            <a:pPr lvl="1">
              <a:lnSpc>
                <a:spcPct val="100000"/>
              </a:lnSpc>
              <a:spcBef>
                <a:spcPts val="0"/>
              </a:spcBef>
              <a:buClrTx/>
            </a:pPr>
            <a:r>
              <a:rPr lang="en-US" sz="1700" cap="none" dirty="0" smtClean="0">
                <a:latin typeface="Baghdad" charset="-78"/>
                <a:ea typeface="Baghdad" charset="-78"/>
                <a:cs typeface="Baghdad" charset="-78"/>
              </a:rPr>
              <a:t>Rupture of small and large blood vessels (hemorrhages)</a:t>
            </a:r>
          </a:p>
          <a:p>
            <a:pPr lvl="1">
              <a:lnSpc>
                <a:spcPct val="100000"/>
              </a:lnSpc>
              <a:spcBef>
                <a:spcPts val="0"/>
              </a:spcBef>
              <a:buClrTx/>
            </a:pPr>
            <a:r>
              <a:rPr lang="en-US" sz="1700" cap="none" dirty="0">
                <a:latin typeface="Baghdad" charset="-78"/>
                <a:ea typeface="Baghdad" charset="-78"/>
                <a:cs typeface="Baghdad" charset="-78"/>
              </a:rPr>
              <a:t>Lung </a:t>
            </a:r>
            <a:r>
              <a:rPr lang="en-US" sz="1700" cap="none" dirty="0" smtClean="0">
                <a:latin typeface="Baghdad" charset="-78"/>
                <a:ea typeface="Baghdad" charset="-78"/>
                <a:cs typeface="Baghdad" charset="-78"/>
              </a:rPr>
              <a:t>collapse</a:t>
            </a:r>
            <a:endParaRPr lang="en-US" sz="1700" cap="none" dirty="0">
              <a:latin typeface="Baghdad" charset="-78"/>
              <a:ea typeface="Baghdad" charset="-78"/>
              <a:cs typeface="Baghdad" charset="-78"/>
            </a:endParaRPr>
          </a:p>
          <a:p>
            <a:pPr lvl="1">
              <a:lnSpc>
                <a:spcPct val="100000"/>
              </a:lnSpc>
              <a:spcBef>
                <a:spcPts val="0"/>
              </a:spcBef>
              <a:buClrTx/>
            </a:pPr>
            <a:r>
              <a:rPr lang="en-US" sz="1700" cap="none" dirty="0" smtClean="0">
                <a:latin typeface="Baghdad" charset="-78"/>
                <a:ea typeface="Baghdad" charset="-78"/>
                <a:cs typeface="Baghdad" charset="-78"/>
              </a:rPr>
              <a:t>Increase intrathoracic pressure</a:t>
            </a:r>
          </a:p>
          <a:p>
            <a:pPr>
              <a:lnSpc>
                <a:spcPct val="100000"/>
              </a:lnSpc>
              <a:spcBef>
                <a:spcPts val="0"/>
              </a:spcBef>
              <a:buClrTx/>
            </a:pPr>
            <a:r>
              <a:rPr lang="en-US" sz="1700" cap="none" dirty="0" smtClean="0">
                <a:latin typeface="Baghdad" charset="-78"/>
                <a:ea typeface="Baghdad" charset="-78"/>
                <a:cs typeface="Baghdad" charset="-78"/>
              </a:rPr>
              <a:t>Persistent cough may impair mucous clearance and lead to damage of alveoli leading to streptococci or pneumonia.</a:t>
            </a:r>
          </a:p>
          <a:p>
            <a:pPr>
              <a:lnSpc>
                <a:spcPct val="100000"/>
              </a:lnSpc>
              <a:spcBef>
                <a:spcPts val="0"/>
              </a:spcBef>
              <a:buClrTx/>
            </a:pPr>
            <a:endParaRPr lang="en-US" sz="1800" cap="none" dirty="0">
              <a:latin typeface="Baghdad" charset="-78"/>
              <a:ea typeface="Baghdad" charset="-78"/>
              <a:cs typeface="Baghdad"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0381" y="0"/>
            <a:ext cx="2731619" cy="2480310"/>
          </a:xfrm>
          <a:prstGeom prst="rect">
            <a:avLst/>
          </a:prstGeom>
        </p:spPr>
      </p:pic>
      <p:sp>
        <p:nvSpPr>
          <p:cNvPr id="7" name="TextBox 6"/>
          <p:cNvSpPr txBox="1"/>
          <p:nvPr/>
        </p:nvSpPr>
        <p:spPr>
          <a:xfrm>
            <a:off x="3543300" y="224492"/>
            <a:ext cx="6960870" cy="2031325"/>
          </a:xfrm>
          <a:prstGeom prst="rect">
            <a:avLst/>
          </a:prstGeom>
          <a:noFill/>
        </p:spPr>
        <p:txBody>
          <a:bodyPr wrap="square" rtlCol="0">
            <a:spAutoFit/>
          </a:bodyPr>
          <a:lstStyle/>
          <a:p>
            <a:pPr lvl="0">
              <a:defRPr/>
            </a:pPr>
            <a:r>
              <a:rPr lang="en-US" sz="1900" dirty="0" smtClean="0">
                <a:latin typeface="Bangla MN" charset="0"/>
                <a:ea typeface="Bangla MN" charset="0"/>
                <a:cs typeface="Bangla MN" charset="0"/>
              </a:rPr>
              <a:t>TYPE III SECRETION SYSTEMS (T3SS)</a:t>
            </a:r>
          </a:p>
          <a:p>
            <a:pPr marL="285750" indent="-285750">
              <a:lnSpc>
                <a:spcPct val="100000"/>
              </a:lnSpc>
              <a:spcBef>
                <a:spcPts val="0"/>
              </a:spcBef>
              <a:buClrTx/>
              <a:buFont typeface="Arial" charset="0"/>
              <a:buChar char="•"/>
            </a:pPr>
            <a:r>
              <a:rPr lang="en-US" sz="1700" dirty="0" smtClean="0">
                <a:latin typeface="Baghdad" charset="-78"/>
                <a:ea typeface="Baghdad" charset="-78"/>
                <a:cs typeface="Baghdad" charset="-78"/>
              </a:rPr>
              <a:t>Induces </a:t>
            </a:r>
            <a:r>
              <a:rPr lang="en-US" sz="1700" dirty="0">
                <a:latin typeface="Baghdad" charset="-78"/>
                <a:ea typeface="Baghdad" charset="-78"/>
                <a:cs typeface="Baghdad" charset="-78"/>
              </a:rPr>
              <a:t>necrotic cell death</a:t>
            </a:r>
          </a:p>
          <a:p>
            <a:pPr marL="285750" indent="-285750">
              <a:lnSpc>
                <a:spcPct val="100000"/>
              </a:lnSpc>
              <a:spcBef>
                <a:spcPts val="0"/>
              </a:spcBef>
              <a:buClrTx/>
              <a:buFont typeface="Arial" charset="0"/>
              <a:buChar char="•"/>
            </a:pPr>
            <a:r>
              <a:rPr lang="en-US" sz="1700" dirty="0">
                <a:latin typeface="Baghdad" charset="-78"/>
                <a:ea typeface="Baghdad" charset="-78"/>
                <a:cs typeface="Baghdad" charset="-78"/>
              </a:rPr>
              <a:t>Immunomodulatory function</a:t>
            </a:r>
          </a:p>
          <a:p>
            <a:pPr marL="285750" indent="-285750">
              <a:lnSpc>
                <a:spcPct val="100000"/>
              </a:lnSpc>
              <a:spcBef>
                <a:spcPts val="0"/>
              </a:spcBef>
              <a:buClrTx/>
              <a:buFont typeface="Arial" charset="0"/>
              <a:buChar char="•"/>
            </a:pPr>
            <a:r>
              <a:rPr lang="en-US" sz="1700" dirty="0">
                <a:latin typeface="Baghdad" charset="-78"/>
                <a:ea typeface="Baghdad" charset="-78"/>
                <a:cs typeface="Baghdad" charset="-78"/>
              </a:rPr>
              <a:t>Therefore induces huge respiratory cell damage and promotes persistence in lower respiratory tract</a:t>
            </a:r>
          </a:p>
          <a:p>
            <a:pPr marL="285750" indent="-285750">
              <a:lnSpc>
                <a:spcPct val="100000"/>
              </a:lnSpc>
              <a:spcBef>
                <a:spcPts val="0"/>
              </a:spcBef>
              <a:buClrTx/>
              <a:buFont typeface="Arial" charset="0"/>
              <a:buChar char="•"/>
            </a:pPr>
            <a:r>
              <a:rPr lang="en-US" sz="1700" dirty="0">
                <a:latin typeface="Baghdad" charset="-78"/>
                <a:ea typeface="Baghdad" charset="-78"/>
                <a:cs typeface="Baghdad" charset="-78"/>
              </a:rPr>
              <a:t>Helps translocated </a:t>
            </a:r>
            <a:r>
              <a:rPr lang="en-US" sz="1700" dirty="0" err="1">
                <a:latin typeface="Baghdad" charset="-78"/>
                <a:ea typeface="Baghdad" charset="-78"/>
                <a:cs typeface="Baghdad" charset="-78"/>
              </a:rPr>
              <a:t>BteA</a:t>
            </a:r>
            <a:r>
              <a:rPr lang="en-US" sz="1700" dirty="0">
                <a:latin typeface="Baghdad" charset="-78"/>
                <a:ea typeface="Baghdad" charset="-78"/>
                <a:cs typeface="Baghdad" charset="-78"/>
              </a:rPr>
              <a:t>- a key contributor to cytotoxicity.</a:t>
            </a:r>
          </a:p>
          <a:p>
            <a:endParaRPr lang="en-US" dirty="0"/>
          </a:p>
        </p:txBody>
      </p:sp>
    </p:spTree>
    <p:extLst>
      <p:ext uri="{BB962C8B-B14F-4D97-AF65-F5344CB8AC3E}">
        <p14:creationId xmlns:p14="http://schemas.microsoft.com/office/powerpoint/2010/main" val="567825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054615"/>
            <a:ext cx="10364451" cy="1596177"/>
          </a:xfrm>
        </p:spPr>
        <p:txBody>
          <a:bodyPr>
            <a:normAutofit/>
          </a:bodyPr>
          <a:lstStyle/>
          <a:p>
            <a:r>
              <a:rPr lang="en-US" sz="4400" dirty="0" smtClean="0">
                <a:latin typeface="Bangla MN" charset="0"/>
                <a:ea typeface="Bangla MN" charset="0"/>
                <a:cs typeface="Bangla MN" charset="0"/>
              </a:rPr>
              <a:t>1. ENCOUTNER</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a:xfrm>
            <a:off x="914399" y="2650792"/>
            <a:ext cx="10363826" cy="2176773"/>
          </a:xfrm>
        </p:spPr>
        <p:txBody>
          <a:bodyPr vert="horz"/>
          <a:lstStyle/>
          <a:p>
            <a:pPr marL="0" indent="0" algn="ctr">
              <a:lnSpc>
                <a:spcPct val="100000"/>
              </a:lnSpc>
              <a:spcBef>
                <a:spcPts val="0"/>
              </a:spcBef>
              <a:buClrTx/>
              <a:buNone/>
            </a:pPr>
            <a:r>
              <a:rPr lang="en-US" sz="3200" cap="none" dirty="0" smtClean="0">
                <a:latin typeface="Baghdad" charset="-78"/>
                <a:ea typeface="Baghdad" charset="-78"/>
                <a:cs typeface="Baghdad" charset="-78"/>
              </a:rPr>
              <a:t>Where does the organism normally reside, geographically and host wise? And what are the bacterial characteristics that leave it suited to these places of residence? How would our patient have come in contact with this bacteria?</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7025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759195"/>
            <a:ext cx="10364451" cy="971132"/>
          </a:xfrm>
        </p:spPr>
        <p:txBody>
          <a:bodyPr>
            <a:normAutofit/>
          </a:bodyPr>
          <a:lstStyle/>
          <a:p>
            <a:r>
              <a:rPr lang="en-US" sz="4000" dirty="0" smtClean="0">
                <a:latin typeface="Bangla MN" charset="0"/>
                <a:ea typeface="Bangla MN" charset="0"/>
                <a:cs typeface="Bangla MN" charset="0"/>
              </a:rPr>
              <a:t>Geographic prevalence</a:t>
            </a:r>
            <a:endParaRPr lang="en-US" sz="4000" dirty="0">
              <a:latin typeface="Bangla MN" charset="0"/>
              <a:ea typeface="Bangla MN" charset="0"/>
              <a:cs typeface="Bangla MN" charset="0"/>
            </a:endParaRPr>
          </a:p>
        </p:txBody>
      </p:sp>
      <p:sp>
        <p:nvSpPr>
          <p:cNvPr id="3" name="Content Placeholder 2"/>
          <p:cNvSpPr>
            <a:spLocks noGrp="1"/>
          </p:cNvSpPr>
          <p:nvPr>
            <p:ph sz="quarter" idx="13"/>
          </p:nvPr>
        </p:nvSpPr>
        <p:spPr>
          <a:xfrm>
            <a:off x="227975" y="1733454"/>
            <a:ext cx="5436226" cy="3424107"/>
          </a:xfrm>
        </p:spPr>
        <p:txBody>
          <a:bodyPr>
            <a:noAutofit/>
          </a:bodyPr>
          <a:lstStyle/>
          <a:p>
            <a:r>
              <a:rPr lang="en-US" cap="none" dirty="0" smtClean="0">
                <a:latin typeface="Baghdad" charset="-78"/>
                <a:ea typeface="Baghdad" charset="-78"/>
                <a:cs typeface="Baghdad" charset="-78"/>
              </a:rPr>
              <a:t>95% of cases occur in developing countries </a:t>
            </a:r>
          </a:p>
          <a:p>
            <a:r>
              <a:rPr lang="en-US" cap="none" dirty="0" smtClean="0">
                <a:latin typeface="Baghdad" charset="-78"/>
                <a:ea typeface="Baghdad" charset="-78"/>
                <a:cs typeface="Baghdad" charset="-78"/>
              </a:rPr>
              <a:t>Early documentation of pertussis epidemics were frequent in the 16th and 17th century, possibly emerging in </a:t>
            </a:r>
            <a:r>
              <a:rPr lang="en-US" cap="none" dirty="0">
                <a:latin typeface="Baghdad" charset="-78"/>
                <a:ea typeface="Baghdad" charset="-78"/>
                <a:cs typeface="Baghdad" charset="-78"/>
              </a:rPr>
              <a:t>E</a:t>
            </a:r>
            <a:r>
              <a:rPr lang="en-US" cap="none" dirty="0" smtClean="0">
                <a:latin typeface="Baghdad" charset="-78"/>
                <a:ea typeface="Baghdad" charset="-78"/>
                <a:cs typeface="Baghdad" charset="-78"/>
              </a:rPr>
              <a:t>urope due to imports from Korea</a:t>
            </a:r>
          </a:p>
          <a:p>
            <a:r>
              <a:rPr lang="en-US" cap="none" dirty="0" smtClean="0">
                <a:latin typeface="Baghdad" charset="-78"/>
                <a:ea typeface="Baghdad" charset="-78"/>
                <a:cs typeface="Baghdad" charset="-78"/>
              </a:rPr>
              <a:t>There was a resurgence of Pertussis outbreaks in </a:t>
            </a:r>
            <a:r>
              <a:rPr lang="en-US" cap="none" dirty="0">
                <a:latin typeface="Baghdad" charset="-78"/>
                <a:ea typeface="Baghdad" charset="-78"/>
                <a:cs typeface="Baghdad" charset="-78"/>
              </a:rPr>
              <a:t>A</a:t>
            </a:r>
            <a:r>
              <a:rPr lang="en-US" cap="none" dirty="0" smtClean="0">
                <a:latin typeface="Baghdad" charset="-78"/>
                <a:ea typeface="Baghdad" charset="-78"/>
                <a:cs typeface="Baghdad" charset="-78"/>
              </a:rPr>
              <a:t>ustralia, </a:t>
            </a:r>
            <a:r>
              <a:rPr lang="en-US" cap="none" dirty="0">
                <a:latin typeface="Baghdad" charset="-78"/>
                <a:ea typeface="Baghdad" charset="-78"/>
                <a:cs typeface="Baghdad" charset="-78"/>
              </a:rPr>
              <a:t>N</a:t>
            </a:r>
            <a:r>
              <a:rPr lang="en-US" cap="none" dirty="0" smtClean="0">
                <a:latin typeface="Baghdad" charset="-78"/>
                <a:ea typeface="Baghdad" charset="-78"/>
                <a:cs typeface="Baghdad" charset="-78"/>
              </a:rPr>
              <a:t>etherlands, United </a:t>
            </a:r>
            <a:r>
              <a:rPr lang="en-US" cap="none" dirty="0">
                <a:latin typeface="Baghdad" charset="-78"/>
                <a:ea typeface="Baghdad" charset="-78"/>
                <a:cs typeface="Baghdad" charset="-78"/>
              </a:rPr>
              <a:t>K</a:t>
            </a:r>
            <a:r>
              <a:rPr lang="en-US" cap="none" dirty="0" smtClean="0">
                <a:latin typeface="Baghdad" charset="-78"/>
                <a:ea typeface="Baghdad" charset="-78"/>
                <a:cs typeface="Baghdad" charset="-78"/>
              </a:rPr>
              <a:t>ingdom, and United States possibly due to a decline in immunity through vaccines, and pathogen adaptation.</a:t>
            </a:r>
          </a:p>
          <a:p>
            <a:r>
              <a:rPr lang="en-US" cap="none" dirty="0" smtClean="0">
                <a:latin typeface="Baghdad" charset="-78"/>
                <a:ea typeface="Baghdad" charset="-78"/>
                <a:cs typeface="Baghdad" charset="-78"/>
              </a:rPr>
              <a:t>Wisconsin is the US state with the second highest incident rate for whooping cough.</a:t>
            </a:r>
            <a:endParaRPr lang="en-US" cap="none" dirty="0">
              <a:latin typeface="Baghdad" charset="-78"/>
              <a:ea typeface="Baghdad" charset="-78"/>
              <a:cs typeface="Baghdad"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47" t="3820" r="5173" b="4085"/>
          <a:stretch/>
        </p:blipFill>
        <p:spPr>
          <a:xfrm>
            <a:off x="5664201" y="2263727"/>
            <a:ext cx="6428935" cy="3052690"/>
          </a:xfrm>
          <a:prstGeom prst="rect">
            <a:avLst/>
          </a:prstGeom>
        </p:spPr>
      </p:pic>
    </p:spTree>
    <p:extLst>
      <p:ext uri="{BB962C8B-B14F-4D97-AF65-F5344CB8AC3E}">
        <p14:creationId xmlns:p14="http://schemas.microsoft.com/office/powerpoint/2010/main" val="907883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15" y="221193"/>
            <a:ext cx="10364451" cy="1596177"/>
          </a:xfrm>
        </p:spPr>
        <p:txBody>
          <a:bodyPr>
            <a:normAutofit/>
          </a:bodyPr>
          <a:lstStyle/>
          <a:p>
            <a:r>
              <a:rPr lang="en-US" sz="4400" dirty="0" smtClean="0">
                <a:latin typeface="Bangla MN" charset="0"/>
                <a:ea typeface="Bangla MN" charset="0"/>
                <a:cs typeface="Bangla MN" charset="0"/>
              </a:rPr>
              <a:t>Host residence</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a:xfrm>
            <a:off x="144135" y="1485900"/>
            <a:ext cx="9689903" cy="3973829"/>
          </a:xfrm>
        </p:spPr>
        <p:txBody>
          <a:bodyPr>
            <a:noAutofit/>
          </a:bodyPr>
          <a:lstStyle/>
          <a:p>
            <a:r>
              <a:rPr lang="en-US" sz="1800" cap="none" dirty="0" smtClean="0">
                <a:latin typeface="Baghdad" charset="-78"/>
                <a:ea typeface="Baghdad" charset="-78"/>
                <a:cs typeface="Baghdad" charset="-78"/>
              </a:rPr>
              <a:t>Adults with mild illness and decreasing immunity to B. Pertussis are a major reservoir and likely transmit infections to infants that haven’t been immunized yet and have a weaker immune system.</a:t>
            </a:r>
          </a:p>
          <a:p>
            <a:r>
              <a:rPr lang="en-US" sz="1800" cap="none" dirty="0" smtClean="0">
                <a:latin typeface="Baghdad" charset="-78"/>
                <a:ea typeface="Baghdad" charset="-78"/>
                <a:cs typeface="Baghdad" charset="-78"/>
              </a:rPr>
              <a:t>Causes mild </a:t>
            </a:r>
            <a:r>
              <a:rPr lang="en-US" sz="1800" cap="none" dirty="0">
                <a:latin typeface="Baghdad" charset="-78"/>
                <a:ea typeface="Baghdad" charset="-78"/>
                <a:cs typeface="Baghdad" charset="-78"/>
              </a:rPr>
              <a:t>illness in adults, but </a:t>
            </a:r>
            <a:r>
              <a:rPr lang="en-US" sz="1800" cap="none" dirty="0" smtClean="0">
                <a:latin typeface="Baghdad" charset="-78"/>
                <a:ea typeface="Baghdad" charset="-78"/>
                <a:cs typeface="Baghdad" charset="-78"/>
              </a:rPr>
              <a:t>is </a:t>
            </a:r>
            <a:r>
              <a:rPr lang="en-US" sz="1800" cap="none" dirty="0">
                <a:latin typeface="Baghdad" charset="-78"/>
                <a:ea typeface="Baghdad" charset="-78"/>
                <a:cs typeface="Baghdad" charset="-78"/>
              </a:rPr>
              <a:t>severe and deathly disease in infants. </a:t>
            </a:r>
            <a:endParaRPr lang="en-US" sz="1800" cap="none" dirty="0" smtClean="0">
              <a:latin typeface="Baghdad" charset="-78"/>
              <a:ea typeface="Baghdad" charset="-78"/>
              <a:cs typeface="Baghdad" charset="-78"/>
            </a:endParaRPr>
          </a:p>
          <a:p>
            <a:r>
              <a:rPr lang="en-US" sz="1800" cap="none" dirty="0">
                <a:latin typeface="Baghdad" charset="-78"/>
                <a:ea typeface="Baghdad" charset="-78"/>
                <a:cs typeface="Baghdad" charset="-78"/>
              </a:rPr>
              <a:t>The pathogen is able to survive 3-5 days on dry surfaces and clothes but requires a host as it’s optimal temperature is 35-37 degrees Celsius</a:t>
            </a:r>
            <a:r>
              <a:rPr lang="en-US" sz="1800" cap="none" dirty="0" smtClean="0">
                <a:latin typeface="Baghdad" charset="-78"/>
                <a:ea typeface="Baghdad" charset="-78"/>
                <a:cs typeface="Baghdad" charset="-78"/>
              </a:rPr>
              <a:t>.</a:t>
            </a:r>
          </a:p>
          <a:p>
            <a:r>
              <a:rPr lang="en-US" sz="1800" cap="none" dirty="0" smtClean="0">
                <a:latin typeface="Baghdad" charset="-78"/>
                <a:ea typeface="Baghdad" charset="-78"/>
                <a:cs typeface="Baghdad" charset="-78"/>
              </a:rPr>
              <a:t>B. Pertussis inhabits respiratory epithelial cilia in humans and possibly higher primates.</a:t>
            </a:r>
          </a:p>
          <a:p>
            <a:pPr lvl="1"/>
            <a:r>
              <a:rPr lang="en-US" cap="none" dirty="0" smtClean="0">
                <a:latin typeface="Baghdad" charset="-78"/>
                <a:ea typeface="Baghdad" charset="-78"/>
                <a:cs typeface="Baghdad" charset="-78"/>
              </a:rPr>
              <a:t>Its small </a:t>
            </a:r>
            <a:r>
              <a:rPr lang="en-US" cap="none" dirty="0">
                <a:latin typeface="Baghdad" charset="-78"/>
                <a:ea typeface="Baghdad" charset="-78"/>
                <a:cs typeface="Baghdad" charset="-78"/>
              </a:rPr>
              <a:t>size and non-motility makes it suitable to enter through the human nasopharynx as it is </a:t>
            </a:r>
            <a:r>
              <a:rPr lang="en-US" cap="none" dirty="0" smtClean="0">
                <a:latin typeface="Baghdad" charset="-78"/>
                <a:ea typeface="Baghdad" charset="-78"/>
                <a:cs typeface="Baghdad" charset="-78"/>
              </a:rPr>
              <a:t>inhaled.</a:t>
            </a:r>
          </a:p>
          <a:p>
            <a:r>
              <a:rPr lang="en-US" sz="1800" cap="none" dirty="0" smtClean="0">
                <a:latin typeface="Baghdad" charset="-78"/>
                <a:ea typeface="Baghdad" charset="-78"/>
                <a:cs typeface="Baghdad" charset="-78"/>
              </a:rPr>
              <a:t>Also been found in alveolar macrophages, but not known to invade tissues.</a:t>
            </a:r>
          </a:p>
          <a:p>
            <a:r>
              <a:rPr lang="en-US" sz="1800" cap="none" dirty="0" smtClean="0">
                <a:latin typeface="Baghdad" charset="-78"/>
                <a:ea typeface="Baghdad" charset="-78"/>
                <a:cs typeface="Baghdad" charset="-78"/>
              </a:rPr>
              <a:t>It is capable of forming a biofilm that allows it to survive host clearance and bind to the ciliated epithelium.</a:t>
            </a:r>
          </a:p>
          <a:p>
            <a:pPr lvl="1"/>
            <a:r>
              <a:rPr lang="en-US" cap="none" dirty="0">
                <a:latin typeface="Baghdad" charset="-78"/>
                <a:ea typeface="Baghdad" charset="-78"/>
                <a:cs typeface="Baghdad" charset="-78"/>
              </a:rPr>
              <a:t>B</a:t>
            </a:r>
            <a:r>
              <a:rPr lang="en-US" cap="none" dirty="0" smtClean="0">
                <a:latin typeface="Baghdad" charset="-78"/>
                <a:ea typeface="Baghdad" charset="-78"/>
                <a:cs typeface="Baghdad" charset="-78"/>
              </a:rPr>
              <a:t>ps polysaccharide is required for biofilm formation and functions as a nasal adhesion to host epithelia while resisting complement. </a:t>
            </a:r>
            <a:endParaRPr lang="en-US" cap="none" dirty="0">
              <a:latin typeface="Baghdad" charset="-78"/>
              <a:ea typeface="Baghdad" charset="-78"/>
              <a:cs typeface="Baghdad"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039" y="1576070"/>
            <a:ext cx="2168105" cy="2767330"/>
          </a:xfrm>
          <a:prstGeom prst="rect">
            <a:avLst/>
          </a:prstGeom>
        </p:spPr>
      </p:pic>
    </p:spTree>
    <p:extLst>
      <p:ext uri="{BB962C8B-B14F-4D97-AF65-F5344CB8AC3E}">
        <p14:creationId xmlns:p14="http://schemas.microsoft.com/office/powerpoint/2010/main" val="928423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angla MN" charset="0"/>
                <a:ea typeface="Bangla MN" charset="0"/>
                <a:cs typeface="Bangla MN" charset="0"/>
              </a:rPr>
              <a:t>Bacteria &amp; Infection</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a:xfrm>
            <a:off x="274320" y="2214694"/>
            <a:ext cx="8012430" cy="3424107"/>
          </a:xfrm>
        </p:spPr>
        <p:txBody>
          <a:bodyPr>
            <a:noAutofit/>
          </a:bodyPr>
          <a:lstStyle/>
          <a:p>
            <a:r>
              <a:rPr lang="en-US" sz="1600" cap="none" dirty="0" smtClean="0">
                <a:latin typeface="Baghdad" charset="-78"/>
                <a:ea typeface="Baghdad" charset="-78"/>
                <a:cs typeface="Baghdad" charset="-78"/>
              </a:rPr>
              <a:t>Like the flu, whooping cough can be passed on by coughing or sneezing from person to person. </a:t>
            </a:r>
          </a:p>
          <a:p>
            <a:pPr lvl="1"/>
            <a:r>
              <a:rPr lang="en-US" sz="1600" cap="none" dirty="0" smtClean="0">
                <a:latin typeface="Baghdad" charset="-78"/>
                <a:ea typeface="Baghdad" charset="-78"/>
                <a:cs typeface="Baghdad" charset="-78"/>
              </a:rPr>
              <a:t>Therefore, the more infections present, the more likely it is to spread.</a:t>
            </a:r>
          </a:p>
          <a:p>
            <a:r>
              <a:rPr lang="en-US" sz="1600" cap="none" dirty="0" smtClean="0">
                <a:latin typeface="Baghdad" charset="-78"/>
                <a:ea typeface="Baghdad" charset="-78"/>
                <a:cs typeface="Baghdad" charset="-78"/>
              </a:rPr>
              <a:t>Although vaccinations do prevent infection, whooping cough vaccine is only improved for children under 7 years old.</a:t>
            </a:r>
          </a:p>
          <a:p>
            <a:r>
              <a:rPr lang="en-US" sz="1600" cap="none" dirty="0" smtClean="0">
                <a:latin typeface="Baghdad" charset="-78"/>
                <a:ea typeface="Baghdad" charset="-78"/>
                <a:cs typeface="Baghdad" charset="-78"/>
              </a:rPr>
              <a:t>Within 10 years, antibody mediated immunity declines making adults susceptible.</a:t>
            </a:r>
          </a:p>
          <a:p>
            <a:pPr lvl="1"/>
            <a:r>
              <a:rPr lang="en-US" sz="1600" cap="none" dirty="0" smtClean="0">
                <a:latin typeface="Baghdad" charset="-78"/>
                <a:ea typeface="Baghdad" charset="-78"/>
                <a:cs typeface="Baghdad" charset="-78"/>
              </a:rPr>
              <a:t>However, infection in infants is more severe.</a:t>
            </a:r>
          </a:p>
          <a:p>
            <a:r>
              <a:rPr lang="en-US" sz="1600" cap="none" dirty="0" smtClean="0">
                <a:latin typeface="Baghdad" charset="-78"/>
                <a:ea typeface="Baghdad" charset="-78"/>
                <a:cs typeface="Baghdad" charset="-78"/>
              </a:rPr>
              <a:t>Disease is most contagious during the first two weeks of infection.</a:t>
            </a:r>
          </a:p>
          <a:p>
            <a:r>
              <a:rPr lang="en-US" sz="1600" cap="none" dirty="0" smtClean="0">
                <a:latin typeface="Baghdad" charset="-78"/>
                <a:ea typeface="Baghdad" charset="-78"/>
                <a:cs typeface="Baghdad" charset="-78"/>
              </a:rPr>
              <a:t>Adherence in the airway lining is mediated by FHA (filamentous hemagglutinin adhesin), pertussis toxins, fimbriae, and </a:t>
            </a:r>
            <a:r>
              <a:rPr lang="en-US" sz="1600" cap="none" dirty="0" err="1" smtClean="0">
                <a:latin typeface="Baghdad" charset="-78"/>
                <a:ea typeface="Baghdad" charset="-78"/>
                <a:cs typeface="Baghdad" charset="-78"/>
              </a:rPr>
              <a:t>pertactin</a:t>
            </a:r>
            <a:r>
              <a:rPr lang="en-US" sz="1600" cap="none" dirty="0" smtClean="0">
                <a:latin typeface="Baghdad" charset="-78"/>
                <a:ea typeface="Baghdad" charset="-78"/>
                <a:cs typeface="Baghdad" charset="-78"/>
              </a:rPr>
              <a:t>.</a:t>
            </a:r>
            <a:endParaRPr lang="en-US" sz="1600" cap="none" dirty="0">
              <a:latin typeface="Baghdad" charset="-78"/>
              <a:ea typeface="Baghdad" charset="-78"/>
              <a:cs typeface="Baghdad"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0" y="2066290"/>
            <a:ext cx="3492500" cy="2336800"/>
          </a:xfrm>
          <a:prstGeom prst="rect">
            <a:avLst/>
          </a:prstGeom>
        </p:spPr>
      </p:pic>
    </p:spTree>
    <p:extLst>
      <p:ext uri="{BB962C8B-B14F-4D97-AF65-F5344CB8AC3E}">
        <p14:creationId xmlns:p14="http://schemas.microsoft.com/office/powerpoint/2010/main" val="1036311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65125"/>
            <a:ext cx="10364451" cy="1596177"/>
          </a:xfrm>
        </p:spPr>
        <p:txBody>
          <a:bodyPr>
            <a:normAutofit/>
          </a:bodyPr>
          <a:lstStyle/>
          <a:p>
            <a:r>
              <a:rPr lang="en-US" sz="4400" dirty="0" smtClean="0">
                <a:latin typeface="Bangla MN" charset="0"/>
                <a:ea typeface="Bangla MN" charset="0"/>
                <a:cs typeface="Bangla MN" charset="0"/>
              </a:rPr>
              <a:t>Cultivation</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a:xfrm>
            <a:off x="913775" y="1374588"/>
            <a:ext cx="10363826" cy="3424107"/>
          </a:xfrm>
        </p:spPr>
        <p:txBody>
          <a:bodyPr>
            <a:normAutofit/>
          </a:bodyPr>
          <a:lstStyle/>
          <a:p>
            <a:r>
              <a:rPr lang="en-US" sz="1800" cap="none" dirty="0" smtClean="0">
                <a:latin typeface="Baghdad" charset="-78"/>
                <a:ea typeface="Baghdad" charset="-78"/>
                <a:cs typeface="Baghdad" charset="-78"/>
              </a:rPr>
              <a:t>Can be cultivated on blood supplemented rich media, or synthetic medium containing buffers, salts, amino acid energy source, and growth factors like nicotinamide.</a:t>
            </a:r>
          </a:p>
          <a:p>
            <a:pPr lvl="1"/>
            <a:r>
              <a:rPr lang="en-US" cap="none" dirty="0" smtClean="0">
                <a:latin typeface="Baghdad" charset="-78"/>
                <a:ea typeface="Baghdad" charset="-78"/>
                <a:cs typeface="Baghdad" charset="-78"/>
              </a:rPr>
              <a:t>Growth is inhibited if the media contains fatty acids, metal ions, </a:t>
            </a:r>
            <a:r>
              <a:rPr lang="en-US" cap="none" dirty="0" err="1" smtClean="0">
                <a:latin typeface="Baghdad" charset="-78"/>
                <a:ea typeface="Baghdad" charset="-78"/>
                <a:cs typeface="Baghdad" charset="-78"/>
              </a:rPr>
              <a:t>sulphides</a:t>
            </a:r>
            <a:r>
              <a:rPr lang="en-US" cap="none" dirty="0" smtClean="0">
                <a:latin typeface="Baghdad" charset="-78"/>
                <a:ea typeface="Baghdad" charset="-78"/>
                <a:cs typeface="Baghdad" charset="-78"/>
              </a:rPr>
              <a:t>, or peroxides </a:t>
            </a:r>
          </a:p>
          <a:p>
            <a:r>
              <a:rPr lang="en-US" sz="1800" cap="none" dirty="0" smtClean="0">
                <a:latin typeface="Baghdad" charset="-78"/>
                <a:ea typeface="Baghdad" charset="-78"/>
                <a:cs typeface="Baghdad" charset="-78"/>
              </a:rPr>
              <a:t>Antigenic modulation occurs when there is a change environmental conditions </a:t>
            </a:r>
            <a:r>
              <a:rPr lang="en-US" sz="1800" cap="none" dirty="0" smtClean="0">
                <a:latin typeface="Baghdad" charset="-78"/>
                <a:ea typeface="Baghdad" charset="-78"/>
                <a:cs typeface="Baghdad" charset="-78"/>
                <a:sym typeface="Wingdings"/>
              </a:rPr>
              <a:t> induces </a:t>
            </a:r>
            <a:r>
              <a:rPr lang="en-US" sz="1800" cap="none" dirty="0" err="1" smtClean="0">
                <a:latin typeface="Baghdad" charset="-78"/>
                <a:ea typeface="Baghdad" charset="-78"/>
                <a:cs typeface="Baghdad" charset="-78"/>
                <a:sym typeface="Wingdings"/>
              </a:rPr>
              <a:t>persistor</a:t>
            </a:r>
            <a:r>
              <a:rPr lang="en-US" sz="1800" cap="none" dirty="0" smtClean="0">
                <a:latin typeface="Baghdad" charset="-78"/>
                <a:ea typeface="Baghdad" charset="-78"/>
                <a:cs typeface="Baghdad" charset="-78"/>
                <a:sym typeface="Wingdings"/>
              </a:rPr>
              <a:t> state.</a:t>
            </a:r>
            <a:r>
              <a:rPr lang="en-US" sz="1800" cap="none" dirty="0" smtClean="0">
                <a:latin typeface="Baghdad" charset="-78"/>
                <a:ea typeface="Baghdad" charset="-78"/>
                <a:cs typeface="Baghdad" charset="-78"/>
              </a:rPr>
              <a:t> </a:t>
            </a:r>
          </a:p>
          <a:p>
            <a:r>
              <a:rPr lang="en-US" sz="1800" cap="none" dirty="0" smtClean="0">
                <a:latin typeface="Baghdad" charset="-78"/>
                <a:ea typeface="Baghdad" charset="-78"/>
                <a:cs typeface="Baghdad" charset="-78"/>
              </a:rPr>
              <a:t>B. Pertussis is unable to survive in low </a:t>
            </a:r>
            <a:r>
              <a:rPr lang="en-US" sz="1800" cap="none" dirty="0" err="1" smtClean="0">
                <a:latin typeface="Baghdad" charset="-78"/>
                <a:ea typeface="Baghdad" charset="-78"/>
                <a:cs typeface="Baghdad" charset="-78"/>
              </a:rPr>
              <a:t>ph</a:t>
            </a:r>
            <a:r>
              <a:rPr lang="en-US" sz="1800" cap="none" dirty="0" smtClean="0">
                <a:latin typeface="Baghdad" charset="-78"/>
                <a:ea typeface="Baghdad" charset="-78"/>
                <a:cs typeface="Baghdad" charset="-78"/>
              </a:rPr>
              <a:t> conditions and is grown under aerobic conditions. </a:t>
            </a:r>
          </a:p>
          <a:p>
            <a:r>
              <a:rPr lang="en-US" sz="1800" cap="none" dirty="0" smtClean="0">
                <a:latin typeface="Baghdad" charset="-78"/>
                <a:ea typeface="Baghdad" charset="-78"/>
                <a:cs typeface="Baghdad" charset="-78"/>
              </a:rPr>
              <a:t>Optimal </a:t>
            </a:r>
            <a:r>
              <a:rPr lang="en-US" sz="1800" cap="none" dirty="0" err="1" smtClean="0">
                <a:latin typeface="Baghdad" charset="-78"/>
                <a:ea typeface="Baghdad" charset="-78"/>
                <a:cs typeface="Baghdad" charset="-78"/>
              </a:rPr>
              <a:t>ph</a:t>
            </a:r>
            <a:r>
              <a:rPr lang="en-US" sz="1800" cap="none" dirty="0" smtClean="0">
                <a:latin typeface="Baghdad" charset="-78"/>
                <a:ea typeface="Baghdad" charset="-78"/>
                <a:cs typeface="Baghdad" charset="-78"/>
              </a:rPr>
              <a:t> for bacterial growth is between 7.0 – 7.5, which is why colonization is observed in respiratory tract.</a:t>
            </a:r>
            <a:endParaRPr lang="en-US" sz="1800" cap="none" dirty="0">
              <a:latin typeface="Baghdad" charset="-78"/>
              <a:ea typeface="Baghdad" charset="-78"/>
              <a:cs typeface="Baghdad"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347" t="12561" r="15062" b="11843"/>
          <a:stretch/>
        </p:blipFill>
        <p:spPr>
          <a:xfrm>
            <a:off x="3691890" y="4091368"/>
            <a:ext cx="2914651" cy="2652332"/>
          </a:xfrm>
          <a:prstGeom prst="rect">
            <a:avLst/>
          </a:prstGeom>
        </p:spPr>
      </p:pic>
    </p:spTree>
    <p:extLst>
      <p:ext uri="{BB962C8B-B14F-4D97-AF65-F5344CB8AC3E}">
        <p14:creationId xmlns:p14="http://schemas.microsoft.com/office/powerpoint/2010/main" val="927328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angla MN" charset="0"/>
                <a:ea typeface="Bangla MN" charset="0"/>
                <a:cs typeface="Bangla MN" charset="0"/>
              </a:rPr>
              <a:t>2. Entry</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p:txBody>
          <a:bodyPr/>
          <a:lstStyle/>
          <a:p>
            <a:pPr marL="0" indent="0" algn="ctr">
              <a:lnSpc>
                <a:spcPct val="100000"/>
              </a:lnSpc>
              <a:spcBef>
                <a:spcPts val="0"/>
              </a:spcBef>
              <a:buClrTx/>
              <a:buNone/>
            </a:pPr>
            <a:r>
              <a:rPr lang="en-US" sz="3200" cap="none" dirty="0" smtClean="0">
                <a:latin typeface="Baghdad" charset="-78"/>
                <a:ea typeface="Baghdad" charset="-78"/>
                <a:cs typeface="Baghdad" charset="-78"/>
              </a:rPr>
              <a:t>What facilitates the entry of the bacteria into the human host? What are the molecular, cellular and/or physiological factors at play in the initial entry/adherence step from the point of view of the organism and the host?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cap="none" dirty="0"/>
          </a:p>
        </p:txBody>
      </p:sp>
    </p:spTree>
    <p:extLst>
      <p:ext uri="{BB962C8B-B14F-4D97-AF65-F5344CB8AC3E}">
        <p14:creationId xmlns:p14="http://schemas.microsoft.com/office/powerpoint/2010/main" val="254030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69" y="0"/>
            <a:ext cx="10364451" cy="1596177"/>
          </a:xfrm>
        </p:spPr>
        <p:txBody>
          <a:bodyPr>
            <a:normAutofit/>
          </a:bodyPr>
          <a:lstStyle/>
          <a:p>
            <a:r>
              <a:rPr lang="en-US" sz="4400" dirty="0" smtClean="0">
                <a:latin typeface="Bangla MN" charset="0"/>
                <a:ea typeface="Bangla MN" charset="0"/>
                <a:cs typeface="Bangla MN" charset="0"/>
              </a:rPr>
              <a:t>entry</a:t>
            </a:r>
            <a:endParaRPr lang="en-US" sz="4400" dirty="0">
              <a:latin typeface="Bangla MN" charset="0"/>
              <a:ea typeface="Bangla MN" charset="0"/>
              <a:cs typeface="Bangla MN" charset="0"/>
            </a:endParaRPr>
          </a:p>
        </p:txBody>
      </p:sp>
      <p:sp>
        <p:nvSpPr>
          <p:cNvPr id="3" name="Content Placeholder 2"/>
          <p:cNvSpPr>
            <a:spLocks noGrp="1"/>
          </p:cNvSpPr>
          <p:nvPr>
            <p:ph sz="quarter" idx="13"/>
          </p:nvPr>
        </p:nvSpPr>
        <p:spPr>
          <a:xfrm>
            <a:off x="184159" y="1722812"/>
            <a:ext cx="5930891" cy="5123756"/>
          </a:xfrm>
        </p:spPr>
        <p:txBody>
          <a:bodyPr>
            <a:normAutofit/>
          </a:bodyPr>
          <a:lstStyle/>
          <a:p>
            <a:r>
              <a:rPr lang="en-US" sz="2400" cap="none" dirty="0" smtClean="0">
                <a:latin typeface="Baghdad" charset="-78"/>
                <a:ea typeface="Baghdad" charset="-78"/>
                <a:cs typeface="Baghdad" charset="-78"/>
              </a:rPr>
              <a:t>B. pertussis enters through respiratory droplets and resides in the mucosa of the respiratory tract during infection</a:t>
            </a:r>
          </a:p>
          <a:p>
            <a:r>
              <a:rPr lang="en-US" sz="2400" cap="none" dirty="0" smtClean="0">
                <a:latin typeface="Baghdad" charset="-78"/>
                <a:ea typeface="Baghdad" charset="-78"/>
                <a:cs typeface="Baghdad" charset="-78"/>
              </a:rPr>
              <a:t>B. pertussis can alter its state depending on changes in the </a:t>
            </a:r>
            <a:r>
              <a:rPr lang="en-US" sz="2400" cap="none" dirty="0" smtClean="0">
                <a:latin typeface="Baghdad" charset="-78"/>
                <a:ea typeface="Baghdad" charset="-78"/>
                <a:cs typeface="Baghdad" charset="-78"/>
              </a:rPr>
              <a:t>environment (persistent state).</a:t>
            </a:r>
          </a:p>
          <a:p>
            <a:r>
              <a:rPr lang="en-US" sz="2400" cap="none" dirty="0" smtClean="0">
                <a:latin typeface="Baghdad" charset="-78"/>
                <a:ea typeface="Baghdad" charset="-78"/>
                <a:cs typeface="Baghdad" charset="-78"/>
              </a:rPr>
              <a:t>They have</a:t>
            </a:r>
            <a:r>
              <a:rPr lang="en-US" sz="2400" cap="none" dirty="0" smtClean="0">
                <a:latin typeface="Baghdad" charset="-78"/>
                <a:ea typeface="Baghdad" charset="-78"/>
                <a:cs typeface="Baghdad" charset="-78"/>
              </a:rPr>
              <a:t> toxins and </a:t>
            </a:r>
            <a:r>
              <a:rPr lang="en-US" sz="2400" cap="none" dirty="0" err="1" smtClean="0">
                <a:latin typeface="Baghdad" charset="-78"/>
                <a:ea typeface="Baghdad" charset="-78"/>
                <a:cs typeface="Baghdad" charset="-78"/>
              </a:rPr>
              <a:t>adhesins</a:t>
            </a:r>
            <a:r>
              <a:rPr lang="en-US" sz="2400" cap="none" dirty="0" smtClean="0">
                <a:latin typeface="Baghdad" charset="-78"/>
                <a:ea typeface="Baghdad" charset="-78"/>
                <a:cs typeface="Baghdad" charset="-78"/>
              </a:rPr>
              <a:t> acting as virulence factors that facilitate interactions with phagocytes and the infection progression.</a:t>
            </a:r>
            <a:endParaRPr lang="en-US" sz="2400" cap="none" dirty="0">
              <a:latin typeface="Baghdad" charset="-78"/>
              <a:ea typeface="Baghdad" charset="-78"/>
              <a:cs typeface="Baghdad"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1484515"/>
            <a:ext cx="5928360" cy="4459083"/>
          </a:xfrm>
          <a:prstGeom prst="rect">
            <a:avLst/>
          </a:prstGeom>
        </p:spPr>
      </p:pic>
    </p:spTree>
    <p:extLst>
      <p:ext uri="{BB962C8B-B14F-4D97-AF65-F5344CB8AC3E}">
        <p14:creationId xmlns:p14="http://schemas.microsoft.com/office/powerpoint/2010/main" val="117289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298</TotalTime>
  <Words>1974</Words>
  <Application>Microsoft Macintosh PowerPoint</Application>
  <PresentationFormat>Widescreen</PresentationFormat>
  <Paragraphs>148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Baghdad</vt:lpstr>
      <vt:lpstr>Bangla MN</vt:lpstr>
      <vt:lpstr>Mangal</vt:lpstr>
      <vt:lpstr>Tw Cen MT</vt:lpstr>
      <vt:lpstr>Wingdings</vt:lpstr>
      <vt:lpstr>Arial</vt:lpstr>
      <vt:lpstr>Droplet</vt:lpstr>
      <vt:lpstr>Case 4- A chronic cough</vt:lpstr>
      <vt:lpstr>Case 4</vt:lpstr>
      <vt:lpstr>1. ENCOUTNER</vt:lpstr>
      <vt:lpstr>Geographic prevalence</vt:lpstr>
      <vt:lpstr>Host residence</vt:lpstr>
      <vt:lpstr>Bacteria &amp; Infection</vt:lpstr>
      <vt:lpstr>Cultivation</vt:lpstr>
      <vt:lpstr>2. Entry</vt:lpstr>
      <vt:lpstr>entry</vt:lpstr>
      <vt:lpstr>BvgA/S SYSTEM</vt:lpstr>
      <vt:lpstr>Toxins- 1</vt:lpstr>
      <vt:lpstr>Toxins- 2</vt:lpstr>
      <vt:lpstr>Adhesins</vt:lpstr>
      <vt:lpstr>3. Multiplication and spread</vt:lpstr>
      <vt:lpstr>PowerPoint Presentation</vt:lpstr>
      <vt:lpstr>Recent findings</vt:lpstr>
      <vt:lpstr>4. Bacterial damage</vt:lpstr>
      <vt:lpstr>Pertussis Toxin</vt:lpstr>
      <vt:lpstr>Adenylate cyclase toxin (ACT)</vt:lpstr>
      <vt:lpstr>Tracheal cytotoxin (TCT)</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4- A chronic cough</dc:title>
  <dc:creator>Sophia -</dc:creator>
  <cp:lastModifiedBy>Sophia -</cp:lastModifiedBy>
  <cp:revision>29</cp:revision>
  <dcterms:created xsi:type="dcterms:W3CDTF">2017-12-01T09:43:04Z</dcterms:created>
  <dcterms:modified xsi:type="dcterms:W3CDTF">2017-12-02T05:57:01Z</dcterms:modified>
</cp:coreProperties>
</file>