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60" r:id="rId4"/>
    <p:sldId id="262" r:id="rId5"/>
    <p:sldId id="263" r:id="rId6"/>
    <p:sldId id="272" r:id="rId7"/>
    <p:sldId id="273" r:id="rId8"/>
    <p:sldId id="265" r:id="rId9"/>
    <p:sldId id="266" r:id="rId10"/>
    <p:sldId id="268" r:id="rId11"/>
    <p:sldId id="267" r:id="rId12"/>
    <p:sldId id="274" r:id="rId13"/>
    <p:sldId id="269" r:id="rId14"/>
    <p:sldId id="270" r:id="rId15"/>
    <p:sldId id="271"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850" autoAdjust="0"/>
  </p:normalViewPr>
  <p:slideViewPr>
    <p:cSldViewPr snapToGrid="0">
      <p:cViewPr varScale="1">
        <p:scale>
          <a:sx n="60" d="100"/>
          <a:sy n="60" d="100"/>
        </p:scale>
        <p:origin x="14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51061-6B27-418D-96A5-B78B4892E958}" type="datetimeFigureOut">
              <a:rPr lang="en-US" smtClean="0"/>
              <a:t>9/4/2019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9C975-6830-4C78-BBEF-44153BD2777B}" type="slidenum">
              <a:rPr lang="en-US" smtClean="0"/>
              <a:t>‹#›</a:t>
            </a:fld>
            <a:endParaRPr lang="en-US"/>
          </a:p>
        </p:txBody>
      </p:sp>
    </p:spTree>
    <p:extLst>
      <p:ext uri="{BB962C8B-B14F-4D97-AF65-F5344CB8AC3E}">
        <p14:creationId xmlns:p14="http://schemas.microsoft.com/office/powerpoint/2010/main" val="65379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r>
              <a:rPr lang="en-US" baseline="0" dirty="0" smtClean="0"/>
              <a:t> Ask</a:t>
            </a:r>
            <a:r>
              <a:rPr lang="en-US" dirty="0" smtClean="0"/>
              <a:t> around the room</a:t>
            </a:r>
          </a:p>
          <a:p>
            <a:r>
              <a:rPr lang="en-US" dirty="0" smtClean="0"/>
              <a:t>Judy: Add</a:t>
            </a:r>
            <a:r>
              <a:rPr lang="en-US" baseline="0" dirty="0" smtClean="0"/>
              <a:t> to the whiteboard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399C975-6830-4C78-BBEF-44153BD2777B}" type="slidenum">
              <a:rPr lang="en-US" smtClean="0"/>
              <a:t>2</a:t>
            </a:fld>
            <a:endParaRPr lang="en-US"/>
          </a:p>
        </p:txBody>
      </p:sp>
    </p:spTree>
    <p:extLst>
      <p:ext uri="{BB962C8B-B14F-4D97-AF65-F5344CB8AC3E}">
        <p14:creationId xmlns:p14="http://schemas.microsoft.com/office/powerpoint/2010/main" val="29853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Tiffany:</a:t>
            </a:r>
            <a:r>
              <a:rPr lang="en-US" baseline="0" dirty="0" smtClean="0"/>
              <a:t> </a:t>
            </a:r>
          </a:p>
          <a:p>
            <a:endParaRPr lang="en-US" baseline="0" dirty="0" smtClean="0"/>
          </a:p>
          <a:p>
            <a:pPr rtl="0"/>
            <a:r>
              <a:rPr lang="en-US" sz="1200" b="0" i="0" u="none" strike="noStrike" kern="1200" dirty="0" smtClean="0">
                <a:solidFill>
                  <a:schemeClr val="tx1"/>
                </a:solidFill>
                <a:effectLst/>
                <a:latin typeface="+mn-lt"/>
                <a:ea typeface="+mn-ea"/>
                <a:cs typeface="+mn-cs"/>
              </a:rPr>
              <a:t>Paper - list of to do monthly, weekly, daily… always on my desk</a:t>
            </a:r>
            <a:endParaRPr lang="en-US" dirty="0" smtClean="0">
              <a:effectLst/>
            </a:endParaRPr>
          </a:p>
          <a:p>
            <a:pPr rtl="0"/>
            <a:r>
              <a:rPr lang="en-US" sz="1200" b="0" i="0" u="none" strike="noStrike" kern="1200" dirty="0" smtClean="0">
                <a:solidFill>
                  <a:schemeClr val="tx1"/>
                </a:solidFill>
                <a:effectLst/>
                <a:latin typeface="+mn-lt"/>
                <a:ea typeface="+mn-ea"/>
                <a:cs typeface="+mn-cs"/>
              </a:rPr>
              <a:t>    -deadlines? Consider old-school wall calendar. Ken To-do-</a:t>
            </a:r>
            <a:r>
              <a:rPr lang="en-US" sz="1200" b="0" i="0" u="none" strike="noStrike" kern="1200" dirty="0" err="1" smtClean="0">
                <a:solidFill>
                  <a:schemeClr val="tx1"/>
                </a:solidFill>
                <a:effectLst/>
                <a:latin typeface="+mn-lt"/>
                <a:ea typeface="+mn-ea"/>
                <a:cs typeface="+mn-cs"/>
              </a:rPr>
              <a:t>ist</a:t>
            </a:r>
            <a:endParaRPr lang="en-US" dirty="0" smtClean="0">
              <a:effectLst/>
            </a:endParaRPr>
          </a:p>
          <a:p>
            <a:endParaRPr lang="en-US" dirty="0" smtClean="0"/>
          </a:p>
          <a:p>
            <a:r>
              <a:rPr lang="en-US" dirty="0" smtClean="0"/>
              <a:t>Judy: </a:t>
            </a:r>
          </a:p>
          <a:p>
            <a:endParaRPr lang="en-US" dirty="0" smtClean="0"/>
          </a:p>
          <a:p>
            <a:r>
              <a:rPr lang="en-US" dirty="0" smtClean="0"/>
              <a:t>Electronic</a:t>
            </a:r>
            <a:r>
              <a:rPr lang="en-US" baseline="0" dirty="0" smtClean="0"/>
              <a:t> calendar for everything: work, family and SMALL PLEASURE</a:t>
            </a:r>
          </a:p>
          <a:p>
            <a:endParaRPr lang="en-US" baseline="0" dirty="0" smtClean="0"/>
          </a:p>
          <a:p>
            <a:endParaRPr lang="en-US" dirty="0" smtClean="0"/>
          </a:p>
          <a:p>
            <a:endParaRPr lang="en-US" dirty="0" smtClean="0"/>
          </a:p>
          <a:p>
            <a:endParaRPr lang="en-US" dirty="0" smtClean="0"/>
          </a:p>
          <a:p>
            <a:r>
              <a:rPr lang="en-US" dirty="0" smtClean="0"/>
              <a:t>Judy records</a:t>
            </a:r>
            <a:r>
              <a:rPr lang="en-US" baseline="0" dirty="0" smtClean="0"/>
              <a:t> on flipchart</a:t>
            </a:r>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4</a:t>
            </a:fld>
            <a:endParaRPr lang="en-US"/>
          </a:p>
        </p:txBody>
      </p:sp>
    </p:spTree>
    <p:extLst>
      <p:ext uri="{BB962C8B-B14F-4D97-AF65-F5344CB8AC3E}">
        <p14:creationId xmlns:p14="http://schemas.microsoft.com/office/powerpoint/2010/main" val="10021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2:15 to 2:30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Okay--so you have an ideal--now do baby steps (you got this far because something is working well. No need to completely reboot yourself, but rather make incremental change based on your ideal). BUT recognize that the goal in your non-work life as just as important as the goals in your work life if you are going to have balance </a:t>
            </a:r>
            <a:endParaRPr lang="en-US" dirty="0" smtClean="0">
              <a:effectLst/>
            </a:endParaRPr>
          </a:p>
          <a:p>
            <a:endParaRPr lang="en-US" dirty="0" smtClean="0"/>
          </a:p>
          <a:p>
            <a:pPr rtl="0"/>
            <a:r>
              <a:rPr lang="en-US" sz="1200" b="1" i="0" u="none" strike="noStrike" kern="1200" dirty="0" smtClean="0">
                <a:solidFill>
                  <a:schemeClr val="tx1"/>
                </a:solidFill>
                <a:effectLst/>
                <a:latin typeface="+mn-lt"/>
                <a:ea typeface="+mn-ea"/>
                <a:cs typeface="+mn-cs"/>
              </a:rPr>
              <a:t>Suggestions and strategies</a:t>
            </a:r>
            <a:endParaRPr lang="en-US" dirty="0" smtClean="0">
              <a:effectLst/>
            </a:endParaRPr>
          </a:p>
          <a:p>
            <a:pPr rtl="0"/>
            <a:r>
              <a:rPr lang="en-US" sz="1200" b="0" i="0" u="none" strike="noStrike" kern="1200" dirty="0" smtClean="0">
                <a:solidFill>
                  <a:schemeClr val="tx1"/>
                </a:solidFill>
                <a:effectLst/>
                <a:latin typeface="+mn-lt"/>
                <a:ea typeface="+mn-ea"/>
                <a:cs typeface="+mn-cs"/>
              </a:rPr>
              <a:t>Three things that we do in our time management</a:t>
            </a:r>
            <a:endParaRPr lang="en-US" dirty="0" smtClean="0">
              <a:effectLst/>
            </a:endParaRPr>
          </a:p>
          <a:p>
            <a:pPr rtl="0"/>
            <a:r>
              <a:rPr lang="en-US" sz="1200" b="0" i="0" u="none" strike="noStrike" kern="1200" dirty="0" smtClean="0">
                <a:solidFill>
                  <a:schemeClr val="tx1"/>
                </a:solidFill>
                <a:effectLst/>
                <a:latin typeface="+mn-lt"/>
                <a:ea typeface="+mn-ea"/>
                <a:cs typeface="+mn-cs"/>
              </a:rPr>
              <a:t>    J: * Get it done; get it out of the way</a:t>
            </a:r>
            <a:endParaRPr lang="en-US" dirty="0" smtClean="0">
              <a:effectLst/>
            </a:endParaRPr>
          </a:p>
          <a:p>
            <a:pPr rtl="0"/>
            <a:r>
              <a:rPr lang="en-US" sz="1200" b="0" i="0" u="none" strike="noStrike" kern="1200" dirty="0" smtClean="0">
                <a:solidFill>
                  <a:schemeClr val="tx1"/>
                </a:solidFill>
                <a:effectLst/>
                <a:latin typeface="+mn-lt"/>
                <a:ea typeface="+mn-ea"/>
                <a:cs typeface="+mn-cs"/>
              </a:rPr>
              <a:t>    * Schedule and record ‘down’ time; ‘walk’, ‘read’, </a:t>
            </a:r>
            <a:endParaRPr lang="en-US"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    T: desk page already discussed; </a:t>
            </a:r>
            <a:endParaRPr lang="en-US" dirty="0" smtClean="0">
              <a:effectLst/>
            </a:endParaRPr>
          </a:p>
          <a:p>
            <a:pPr rtl="0"/>
            <a:r>
              <a:rPr lang="en-US" sz="1200" b="0" i="0" u="none" strike="noStrike" kern="1200" dirty="0" smtClean="0">
                <a:solidFill>
                  <a:schemeClr val="tx1"/>
                </a:solidFill>
                <a:effectLst/>
                <a:latin typeface="+mn-lt"/>
                <a:ea typeface="+mn-ea"/>
                <a:cs typeface="+mn-cs"/>
              </a:rPr>
              <a:t>*decide how your time is going to work (</a:t>
            </a:r>
            <a:r>
              <a:rPr lang="en-US" sz="1200" b="0" i="0" u="none" strike="noStrike" kern="1200" dirty="0" err="1" smtClean="0">
                <a:solidFill>
                  <a:schemeClr val="tx1"/>
                </a:solidFill>
                <a:effectLst/>
                <a:latin typeface="+mn-lt"/>
                <a:ea typeface="+mn-ea"/>
                <a:cs typeface="+mn-cs"/>
              </a:rPr>
              <a:t>ie</a:t>
            </a:r>
            <a:r>
              <a:rPr lang="en-US" sz="1200" b="0" i="0" u="none" strike="noStrike" kern="1200" dirty="0" smtClean="0">
                <a:solidFill>
                  <a:schemeClr val="tx1"/>
                </a:solidFill>
                <a:effectLst/>
                <a:latin typeface="+mn-lt"/>
                <a:ea typeface="+mn-ea"/>
                <a:cs typeface="+mn-cs"/>
              </a:rPr>
              <a:t>. work every day 9-5, then do not work at </a:t>
            </a:r>
            <a:endParaRPr lang="en-US" dirty="0" smtClean="0">
              <a:effectLst/>
            </a:endParaRPr>
          </a:p>
          <a:p>
            <a:pPr rtl="0"/>
            <a:r>
              <a:rPr lang="en-US" sz="1200" b="0" i="0" u="none" strike="noStrike" kern="1200" dirty="0" smtClean="0">
                <a:solidFill>
                  <a:schemeClr val="tx1"/>
                </a:solidFill>
                <a:effectLst/>
                <a:latin typeface="+mn-lt"/>
                <a:ea typeface="+mn-ea"/>
                <a:cs typeface="+mn-cs"/>
              </a:rPr>
              <a:t>home? (permission to stop). Book one half day per week for personal time and stick to it? Book until 11am two days per week for personal time, and book one evening per week to work?  DECIDE consciously how your work/life time is going to work and stick to it for a month, then revisit. For most academics, blocks of time are important.</a:t>
            </a:r>
            <a:endParaRPr lang="en-US" dirty="0" smtClean="0">
              <a:effectLst/>
            </a:endParaRPr>
          </a:p>
          <a:p>
            <a:pPr rtl="0"/>
            <a:r>
              <a:rPr lang="en-US" sz="1200" b="0" i="0" u="none" strike="noStrike" kern="1200" dirty="0" smtClean="0">
                <a:solidFill>
                  <a:schemeClr val="tx1"/>
                </a:solidFill>
                <a:effectLst/>
                <a:latin typeface="+mn-lt"/>
                <a:ea typeface="+mn-ea"/>
                <a:cs typeface="+mn-cs"/>
              </a:rPr>
              <a:t>*plan the term (for me, 2 courses means one article </a:t>
            </a:r>
            <a:r>
              <a:rPr lang="en-US" sz="1200" b="0" i="1" u="none" strike="noStrike" kern="1200" dirty="0" smtClean="0">
                <a:solidFill>
                  <a:schemeClr val="tx1"/>
                </a:solidFill>
                <a:effectLst/>
                <a:latin typeface="+mn-lt"/>
                <a:ea typeface="+mn-ea"/>
                <a:cs typeface="+mn-cs"/>
              </a:rPr>
              <a:t>draft </a:t>
            </a:r>
            <a:r>
              <a:rPr lang="en-US" sz="1200" b="0" i="0" u="none" strike="noStrike" kern="1200" dirty="0" smtClean="0">
                <a:solidFill>
                  <a:schemeClr val="tx1"/>
                </a:solidFill>
                <a:effectLst/>
                <a:latin typeface="+mn-lt"/>
                <a:ea typeface="+mn-ea"/>
                <a:cs typeface="+mn-cs"/>
              </a:rPr>
              <a:t>or one article revision or one book chapter--set reasonable goals and try to have one major project on your desk at a time--too many makes you feel overwhelmed); </a:t>
            </a:r>
            <a:endParaRPr lang="en-US" dirty="0" smtClean="0">
              <a:effectLst/>
            </a:endParaRPr>
          </a:p>
          <a:p>
            <a:pPr rtl="0"/>
            <a:r>
              <a:rPr lang="en-US" sz="1200" b="0" i="0" u="none" strike="noStrike" kern="1200" dirty="0" smtClean="0">
                <a:solidFill>
                  <a:schemeClr val="tx1"/>
                </a:solidFill>
                <a:effectLst/>
                <a:latin typeface="+mn-lt"/>
                <a:ea typeface="+mn-ea"/>
                <a:cs typeface="+mn-cs"/>
              </a:rPr>
              <a:t>*actually write out the micro-steps of a larger project, divide them over term, then when you finish one cross it off the list. Having specific steps, </a:t>
            </a:r>
            <a:r>
              <a:rPr lang="en-US" sz="1200" b="0" i="0" u="none" strike="noStrike" kern="1200" dirty="0" err="1" smtClean="0">
                <a:solidFill>
                  <a:schemeClr val="tx1"/>
                </a:solidFill>
                <a:effectLst/>
                <a:latin typeface="+mn-lt"/>
                <a:ea typeface="+mn-ea"/>
                <a:cs typeface="+mn-cs"/>
              </a:rPr>
              <a:t>completable</a:t>
            </a:r>
            <a:r>
              <a:rPr lang="en-US" sz="1200" b="0" i="0" u="none" strike="noStrike" kern="1200" dirty="0" smtClean="0">
                <a:solidFill>
                  <a:schemeClr val="tx1"/>
                </a:solidFill>
                <a:effectLst/>
                <a:latin typeface="+mn-lt"/>
                <a:ea typeface="+mn-ea"/>
                <a:cs typeface="+mn-cs"/>
              </a:rPr>
              <a:t>, lets you give yourself permission to do other things (PhD story).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5</a:t>
            </a:fld>
            <a:endParaRPr lang="en-US"/>
          </a:p>
        </p:txBody>
      </p:sp>
    </p:spTree>
    <p:extLst>
      <p:ext uri="{BB962C8B-B14F-4D97-AF65-F5344CB8AC3E}">
        <p14:creationId xmlns:p14="http://schemas.microsoft.com/office/powerpoint/2010/main" val="149412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8</a:t>
            </a:fld>
            <a:endParaRPr lang="en-US"/>
          </a:p>
        </p:txBody>
      </p:sp>
    </p:spTree>
    <p:extLst>
      <p:ext uri="{BB962C8B-B14F-4D97-AF65-F5344CB8AC3E}">
        <p14:creationId xmlns:p14="http://schemas.microsoft.com/office/powerpoint/2010/main" val="97161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err="1" smtClean="0">
                <a:solidFill>
                  <a:schemeClr val="tx1"/>
                </a:solidFill>
                <a:effectLst/>
                <a:latin typeface="+mn-lt"/>
                <a:ea typeface="+mn-ea"/>
                <a:cs typeface="+mn-cs"/>
              </a:rPr>
              <a:t>Ie</a:t>
            </a:r>
            <a:r>
              <a:rPr lang="en-US" sz="1200" b="0" i="0" u="none" strike="noStrike" kern="1200" dirty="0" smtClean="0">
                <a:solidFill>
                  <a:schemeClr val="tx1"/>
                </a:solidFill>
                <a:effectLst/>
                <a:latin typeface="+mn-lt"/>
                <a:ea typeface="+mn-ea"/>
                <a:cs typeface="+mn-cs"/>
              </a:rPr>
              <a:t>. it’s okay to put an article on hold (important but not urgent) while you write a grant proposal (important and urgent)</a:t>
            </a:r>
            <a:endParaRPr lang="en-US" dirty="0" smtClean="0">
              <a:effectLst/>
            </a:endParaRPr>
          </a:p>
          <a:p>
            <a:pPr rtl="0"/>
            <a:r>
              <a:rPr lang="en-US" dirty="0" smtClean="0"/>
              <a:t/>
            </a:r>
            <a:br>
              <a:rPr lang="en-US" dirty="0" smtClean="0"/>
            </a:br>
            <a:r>
              <a:rPr lang="en-US" sz="1200" b="1" i="0" u="none" strike="noStrike" kern="1200" dirty="0" smtClean="0">
                <a:solidFill>
                  <a:schemeClr val="tx1"/>
                </a:solidFill>
                <a:effectLst/>
                <a:latin typeface="+mn-lt"/>
                <a:ea typeface="+mn-ea"/>
                <a:cs typeface="+mn-cs"/>
              </a:rPr>
              <a:t>Email (feels urgent, only occasionally important)</a:t>
            </a:r>
            <a:endParaRPr lang="en-US" dirty="0" smtClean="0">
              <a:effectLst/>
            </a:endParaRPr>
          </a:p>
          <a:p>
            <a:pPr rtl="0" fontAlgn="base"/>
            <a:r>
              <a:rPr lang="en-US" sz="1200" b="0" i="0" u="none" strike="noStrike" kern="1200" dirty="0" smtClean="0">
                <a:solidFill>
                  <a:schemeClr val="tx1"/>
                </a:solidFill>
                <a:effectLst/>
                <a:latin typeface="+mn-lt"/>
                <a:ea typeface="+mn-ea"/>
                <a:cs typeface="+mn-cs"/>
              </a:rPr>
              <a:t>Check email three times a day…</a:t>
            </a:r>
          </a:p>
          <a:p>
            <a:pPr lvl="1" rtl="0" fontAlgn="base"/>
            <a:r>
              <a:rPr lang="en-US" sz="1200" b="0" i="0" u="none" strike="noStrike" kern="1200" dirty="0" smtClean="0">
                <a:solidFill>
                  <a:schemeClr val="tx1"/>
                </a:solidFill>
                <a:effectLst/>
                <a:latin typeface="+mn-lt"/>
                <a:ea typeface="+mn-ea"/>
                <a:cs typeface="+mn-cs"/>
              </a:rPr>
              <a:t>Morning, mid-day, end of the day (OHIO what you can, then group the rest for end of day (almost nothing in email actually needs a time-consuming reply immediately))</a:t>
            </a:r>
          </a:p>
          <a:p>
            <a:pPr lvl="1" rtl="0" fontAlgn="base"/>
            <a:r>
              <a:rPr lang="en-US" sz="1200" b="0" i="0" u="none" strike="noStrike" kern="1200" dirty="0" smtClean="0">
                <a:solidFill>
                  <a:schemeClr val="tx1"/>
                </a:solidFill>
                <a:effectLst/>
                <a:latin typeface="+mn-lt"/>
                <a:ea typeface="+mn-ea"/>
                <a:cs typeface="+mn-cs"/>
              </a:rPr>
              <a:t>“Email is a wonderful thing for people whose role in life is to be on top of things. But not for me; my role is to be on the bottom of things. What I do takes long hours of studying and uninterruptible concentration." (Donald Knuth, Stanford Professor Emeritus and one of the godfathers of computer programming--quoted in from "Deep Work: Rules for Focused Success in a Distracted World" by Cal Newport, which is a great resource)</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9</a:t>
            </a:fld>
            <a:endParaRPr lang="en-US"/>
          </a:p>
        </p:txBody>
      </p:sp>
    </p:spTree>
    <p:extLst>
      <p:ext uri="{BB962C8B-B14F-4D97-AF65-F5344CB8AC3E}">
        <p14:creationId xmlns:p14="http://schemas.microsoft.com/office/powerpoint/2010/main" val="35680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--quoted in from "Deep Work: Rules for Focused Success in a Distracted World" by Cal Newport, which is a great resource)</a:t>
            </a:r>
          </a:p>
          <a:p>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10</a:t>
            </a:fld>
            <a:endParaRPr lang="en-US"/>
          </a:p>
        </p:txBody>
      </p:sp>
    </p:spTree>
    <p:extLst>
      <p:ext uri="{BB962C8B-B14F-4D97-AF65-F5344CB8AC3E}">
        <p14:creationId xmlns:p14="http://schemas.microsoft.com/office/powerpoint/2010/main" val="232257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two techniques suggested here are</a:t>
            </a:r>
            <a:r>
              <a:rPr lang="en-US" baseline="0" dirty="0" smtClean="0"/>
              <a:t> ‘say no’ We like to give the rest of the time to help you find the ‘no’.</a:t>
            </a:r>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11</a:t>
            </a:fld>
            <a:endParaRPr lang="en-US"/>
          </a:p>
        </p:txBody>
      </p:sp>
    </p:spTree>
    <p:extLst>
      <p:ext uri="{BB962C8B-B14F-4D97-AF65-F5344CB8AC3E}">
        <p14:creationId xmlns:p14="http://schemas.microsoft.com/office/powerpoint/2010/main" val="47224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When it is not balanced, what else can I do or not do? </a:t>
            </a:r>
            <a:endParaRPr lang="en-US" dirty="0" smtClean="0">
              <a:effectLst/>
            </a:endParaRPr>
          </a:p>
          <a:p>
            <a:pPr rtl="0"/>
            <a:r>
              <a:rPr lang="en-US" sz="1200" b="0" i="0" u="none" strike="noStrike" kern="1200" dirty="0" smtClean="0">
                <a:solidFill>
                  <a:schemeClr val="tx1"/>
                </a:solidFill>
                <a:effectLst/>
                <a:latin typeface="+mn-lt"/>
                <a:ea typeface="+mn-ea"/>
                <a:cs typeface="+mn-cs"/>
              </a:rPr>
              <a:t>Reassure ourselves (when feeling overwhelmed with trying to keep too many balls in the air, remember that most of them bounce right back up again if you drop them). </a:t>
            </a:r>
            <a:endParaRPr lang="en-US" dirty="0" smtClean="0">
              <a:effectLst/>
            </a:endParaRPr>
          </a:p>
          <a:p>
            <a:pPr rtl="0"/>
            <a:r>
              <a:rPr lang="en-US" sz="1200" b="0" i="0" u="none" strike="noStrike" kern="1200" dirty="0" smtClean="0">
                <a:solidFill>
                  <a:schemeClr val="tx1"/>
                </a:solidFill>
                <a:effectLst/>
                <a:latin typeface="+mn-lt"/>
                <a:ea typeface="+mn-ea"/>
                <a:cs typeface="+mn-cs"/>
              </a:rPr>
              <a:t>*there are 5-7 years to tenure, or 4-6 in a graduate degree. Take a breath and realize that you can control this, and there is time to make a plan</a:t>
            </a:r>
            <a:endParaRPr lang="en-US" dirty="0" smtClean="0">
              <a:effectLst/>
            </a:endParaRPr>
          </a:p>
          <a:p>
            <a:pPr rtl="0"/>
            <a:r>
              <a:rPr lang="en-US" sz="1200" b="0" i="0" u="none" strike="noStrike" kern="1200" dirty="0" smtClean="0">
                <a:solidFill>
                  <a:schemeClr val="tx1"/>
                </a:solidFill>
                <a:effectLst/>
                <a:latin typeface="+mn-lt"/>
                <a:ea typeface="+mn-ea"/>
                <a:cs typeface="+mn-cs"/>
              </a:rPr>
              <a:t>*in most disciplines, it’s okay to tell a press that you’ve had to adjust the deadline for your article revision, but they will have it by x date (they won’t hold a month against you). Definitely in English, and husband edits a medical journal (practically throws a party when things come in on time).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F399C975-6830-4C78-BBEF-44153BD2777B}" type="slidenum">
              <a:rPr lang="en-US" smtClean="0"/>
              <a:t>12</a:t>
            </a:fld>
            <a:endParaRPr lang="en-US"/>
          </a:p>
        </p:txBody>
      </p:sp>
    </p:spTree>
    <p:extLst>
      <p:ext uri="{BB962C8B-B14F-4D97-AF65-F5344CB8AC3E}">
        <p14:creationId xmlns:p14="http://schemas.microsoft.com/office/powerpoint/2010/main" val="167678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 y="2404534"/>
            <a:ext cx="9765792" cy="1646302"/>
          </a:xfrm>
        </p:spPr>
        <p:txBody>
          <a:bodyPr/>
          <a:lstStyle/>
          <a:p>
            <a:r>
              <a:rPr lang="en-US" sz="4400" dirty="0" smtClean="0"/>
              <a:t>The Professional Juggle:</a:t>
            </a:r>
            <a:br>
              <a:rPr lang="en-US" sz="4400" dirty="0" smtClean="0"/>
            </a:br>
            <a:r>
              <a:rPr lang="en-US" sz="4400" dirty="0" smtClean="0"/>
              <a:t>How to Manage Time, Work and Life</a:t>
            </a:r>
            <a:endParaRPr lang="en-US" sz="4400" dirty="0"/>
          </a:p>
        </p:txBody>
      </p:sp>
      <p:sp>
        <p:nvSpPr>
          <p:cNvPr id="3" name="Subtitle 2"/>
          <p:cNvSpPr>
            <a:spLocks noGrp="1"/>
          </p:cNvSpPr>
          <p:nvPr>
            <p:ph type="subTitle" idx="1"/>
          </p:nvPr>
        </p:nvSpPr>
        <p:spPr>
          <a:xfrm>
            <a:off x="0" y="4187993"/>
            <a:ext cx="9592055" cy="1270975"/>
          </a:xfrm>
        </p:spPr>
        <p:txBody>
          <a:bodyPr>
            <a:noAutofit/>
          </a:bodyPr>
          <a:lstStyle/>
          <a:p>
            <a:r>
              <a:rPr lang="en-US" sz="2400" dirty="0" smtClean="0"/>
              <a:t>Tiffany Potter, Professor of Teaching, English Language and Literacy</a:t>
            </a:r>
          </a:p>
          <a:p>
            <a:r>
              <a:rPr lang="en-US" sz="2400" dirty="0" smtClean="0"/>
              <a:t>Judy Chan, Education Consultant, CTLT</a:t>
            </a:r>
          </a:p>
          <a:p>
            <a:endParaRPr lang="en-US" sz="2400" dirty="0"/>
          </a:p>
          <a:p>
            <a:r>
              <a:rPr lang="en-US" sz="2400" dirty="0" smtClean="0"/>
              <a:t>Summer Institute 2019</a:t>
            </a:r>
            <a:endParaRPr lang="en-US" sz="2400" dirty="0"/>
          </a:p>
        </p:txBody>
      </p:sp>
    </p:spTree>
    <p:extLst>
      <p:ext uri="{BB962C8B-B14F-4D97-AF65-F5344CB8AC3E}">
        <p14:creationId xmlns:p14="http://schemas.microsoft.com/office/powerpoint/2010/main" val="1805279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858129"/>
            <a:ext cx="9642622" cy="5783970"/>
          </a:xfrm>
        </p:spPr>
        <p:txBody>
          <a:bodyPr>
            <a:noAutofit/>
          </a:bodyPr>
          <a:lstStyle/>
          <a:p>
            <a:pPr marL="457200" lvl="1" indent="0" fontAlgn="base">
              <a:buNone/>
            </a:pPr>
            <a:r>
              <a:rPr lang="en-US" sz="3600" i="1" dirty="0" smtClean="0"/>
              <a:t>“</a:t>
            </a:r>
            <a:r>
              <a:rPr lang="en-US" sz="3600" i="1" dirty="0"/>
              <a:t>Email is a wonderful thing for people whose role in life is to be on top of things. But not for me; my role is to be on the bottom of things. What I do takes long hours of studying and uninterruptible concentration." </a:t>
            </a:r>
            <a:endParaRPr lang="en-US" sz="3600" dirty="0"/>
          </a:p>
          <a:p>
            <a:pPr marL="457200" lvl="1" indent="0" fontAlgn="base">
              <a:buNone/>
            </a:pPr>
            <a:endParaRPr lang="en-US" sz="3600" dirty="0" smtClean="0"/>
          </a:p>
          <a:p>
            <a:pPr marL="457200" lvl="1" indent="0" fontAlgn="base">
              <a:buNone/>
            </a:pPr>
            <a:r>
              <a:rPr lang="en-US" sz="2800" dirty="0" smtClean="0"/>
              <a:t>Donald </a:t>
            </a:r>
            <a:r>
              <a:rPr lang="en-US" sz="2800" dirty="0"/>
              <a:t>Knuth, Stanford Professor Emeritus and one of the godfathers of computer </a:t>
            </a:r>
            <a:r>
              <a:rPr lang="en-US" sz="2800" dirty="0" smtClean="0"/>
              <a:t>programming</a:t>
            </a:r>
            <a:endParaRPr lang="en-US" sz="2800" dirty="0"/>
          </a:p>
        </p:txBody>
      </p:sp>
    </p:spTree>
    <p:extLst>
      <p:ext uri="{BB962C8B-B14F-4D97-AF65-F5344CB8AC3E}">
        <p14:creationId xmlns:p14="http://schemas.microsoft.com/office/powerpoint/2010/main" val="2493177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234" y="292100"/>
            <a:ext cx="8596668" cy="1320800"/>
          </a:xfrm>
        </p:spPr>
        <p:txBody>
          <a:bodyPr/>
          <a:lstStyle/>
          <a:p>
            <a:r>
              <a:rPr lang="en-US" b="1" dirty="0" smtClean="0"/>
              <a:t>Learn to Say ‘No’</a:t>
            </a:r>
            <a:endParaRPr lang="en-US" b="1" dirty="0"/>
          </a:p>
        </p:txBody>
      </p:sp>
      <p:sp>
        <p:nvSpPr>
          <p:cNvPr id="3" name="Content Placeholder 2"/>
          <p:cNvSpPr>
            <a:spLocks noGrp="1"/>
          </p:cNvSpPr>
          <p:nvPr>
            <p:ph idx="1"/>
          </p:nvPr>
        </p:nvSpPr>
        <p:spPr/>
        <p:txBody>
          <a:bodyPr/>
          <a:lstStyle/>
          <a:p>
            <a:endParaRPr lang="en-US"/>
          </a:p>
        </p:txBody>
      </p:sp>
      <p:pic>
        <p:nvPicPr>
          <p:cNvPr id="4" name="Picture 3" descr="10 Time Management Techniques for Academics | Scribendi - Mozilla Firefox"/>
          <p:cNvPicPr>
            <a:picLocks noChangeAspect="1"/>
          </p:cNvPicPr>
          <p:nvPr/>
        </p:nvPicPr>
        <p:blipFill rotWithShape="1">
          <a:blip r:embed="rId3">
            <a:extLst>
              <a:ext uri="{28A0092B-C50C-407E-A947-70E740481C1C}">
                <a14:useLocalDpi xmlns:a14="http://schemas.microsoft.com/office/drawing/2010/main" val="0"/>
              </a:ext>
            </a:extLst>
          </a:blip>
          <a:srcRect t="12823" b="8970"/>
          <a:stretch/>
        </p:blipFill>
        <p:spPr>
          <a:xfrm>
            <a:off x="0" y="900575"/>
            <a:ext cx="12192000" cy="5156200"/>
          </a:xfrm>
          <a:prstGeom prst="rect">
            <a:avLst/>
          </a:prstGeom>
        </p:spPr>
      </p:pic>
      <p:sp>
        <p:nvSpPr>
          <p:cNvPr id="5" name="Rectangle 4"/>
          <p:cNvSpPr/>
          <p:nvPr/>
        </p:nvSpPr>
        <p:spPr>
          <a:xfrm>
            <a:off x="536402" y="6186269"/>
            <a:ext cx="6096000" cy="646331"/>
          </a:xfrm>
          <a:prstGeom prst="rect">
            <a:avLst/>
          </a:prstGeom>
        </p:spPr>
        <p:txBody>
          <a:bodyPr>
            <a:spAutoFit/>
          </a:bodyPr>
          <a:lstStyle/>
          <a:p>
            <a:r>
              <a:rPr lang="en-US" dirty="0"/>
              <a:t>https://www.scribendi.com/advice/10_time_management_techniques_for_academics.en.html</a:t>
            </a:r>
          </a:p>
        </p:txBody>
      </p:sp>
    </p:spTree>
    <p:extLst>
      <p:ext uri="{BB962C8B-B14F-4D97-AF65-F5344CB8AC3E}">
        <p14:creationId xmlns:p14="http://schemas.microsoft.com/office/powerpoint/2010/main" val="2495100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36431"/>
            <a:ext cx="8596668" cy="3362178"/>
          </a:xfrm>
        </p:spPr>
        <p:txBody>
          <a:bodyPr/>
          <a:lstStyle/>
          <a:p>
            <a:pPr algn="ctr"/>
            <a:r>
              <a:rPr lang="en-US" dirty="0" smtClean="0"/>
              <a:t>When it’s not balanced…</a:t>
            </a:r>
            <a:br>
              <a:rPr lang="en-US" dirty="0" smtClean="0"/>
            </a:br>
            <a:r>
              <a:rPr lang="en-US" dirty="0"/>
              <a:t/>
            </a:r>
            <a:br>
              <a:rPr lang="en-US" dirty="0"/>
            </a:br>
            <a:r>
              <a:rPr lang="en-US" dirty="0" smtClean="0"/>
              <a:t>what can you do? </a:t>
            </a:r>
            <a:br>
              <a:rPr lang="en-US" dirty="0" smtClean="0"/>
            </a:br>
            <a:r>
              <a:rPr lang="en-US" dirty="0"/>
              <a:t/>
            </a:r>
            <a:br>
              <a:rPr lang="en-US" dirty="0"/>
            </a:br>
            <a:r>
              <a:rPr lang="en-US" sz="2000" dirty="0" smtClean="0"/>
              <a:t>(breathe)</a:t>
            </a:r>
            <a:endParaRPr lang="en-US" dirty="0"/>
          </a:p>
        </p:txBody>
      </p:sp>
    </p:spTree>
    <p:extLst>
      <p:ext uri="{BB962C8B-B14F-4D97-AF65-F5344CB8AC3E}">
        <p14:creationId xmlns:p14="http://schemas.microsoft.com/office/powerpoint/2010/main" val="994987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17500"/>
            <a:ext cx="8596668" cy="1320800"/>
          </a:xfrm>
        </p:spPr>
        <p:txBody>
          <a:bodyPr/>
          <a:lstStyle/>
          <a:p>
            <a:r>
              <a:rPr lang="en-US" b="1" dirty="0" smtClean="0"/>
              <a:t>Finding the ‘No’</a:t>
            </a:r>
            <a:endParaRPr lang="en-US" b="1" dirty="0"/>
          </a:p>
        </p:txBody>
      </p:sp>
      <p:sp>
        <p:nvSpPr>
          <p:cNvPr id="3" name="Content Placeholder 2"/>
          <p:cNvSpPr>
            <a:spLocks noGrp="1"/>
          </p:cNvSpPr>
          <p:nvPr>
            <p:ph idx="1"/>
          </p:nvPr>
        </p:nvSpPr>
        <p:spPr>
          <a:xfrm>
            <a:off x="317500" y="1219201"/>
            <a:ext cx="8956502" cy="4822162"/>
          </a:xfrm>
        </p:spPr>
        <p:txBody>
          <a:bodyPr>
            <a:normAutofit lnSpcReduction="10000"/>
          </a:bodyPr>
          <a:lstStyle/>
          <a:p>
            <a:r>
              <a:rPr lang="en-US" sz="2800" dirty="0" smtClean="0"/>
              <a:t>What is one thing you did last year that you could have said ‘no’ to? </a:t>
            </a:r>
          </a:p>
          <a:p>
            <a:pPr marL="0" indent="0">
              <a:buNone/>
            </a:pPr>
            <a:r>
              <a:rPr lang="en-US" sz="2800" dirty="0"/>
              <a:t>	</a:t>
            </a:r>
            <a:r>
              <a:rPr lang="en-US" sz="2800" dirty="0" smtClean="0"/>
              <a:t>			*at work</a:t>
            </a:r>
          </a:p>
          <a:p>
            <a:pPr marL="0" indent="0">
              <a:buNone/>
            </a:pPr>
            <a:r>
              <a:rPr lang="en-US" sz="2800" dirty="0"/>
              <a:t>	</a:t>
            </a:r>
            <a:r>
              <a:rPr lang="en-US" sz="2800" dirty="0" smtClean="0"/>
              <a:t>			*in the rest of your life</a:t>
            </a:r>
          </a:p>
          <a:p>
            <a:pPr marL="0" indent="0">
              <a:buNone/>
            </a:pPr>
            <a:endParaRPr lang="en-US" sz="2800" dirty="0" smtClean="0"/>
          </a:p>
          <a:p>
            <a:r>
              <a:rPr lang="en-US" sz="2800" dirty="0" smtClean="0"/>
              <a:t>What could you have done with that additional time? </a:t>
            </a:r>
          </a:p>
          <a:p>
            <a:pPr marL="0" indent="0">
              <a:buNone/>
            </a:pPr>
            <a:endParaRPr lang="en-US" sz="2800" dirty="0" smtClean="0"/>
          </a:p>
          <a:p>
            <a:r>
              <a:rPr lang="en-US" sz="2800" dirty="0" smtClean="0"/>
              <a:t>Reflect and jot down your thoughts; share with table group</a:t>
            </a:r>
            <a:endParaRPr lang="en-US" sz="2800" dirty="0"/>
          </a:p>
        </p:txBody>
      </p:sp>
    </p:spTree>
    <p:extLst>
      <p:ext uri="{BB962C8B-B14F-4D97-AF65-F5344CB8AC3E}">
        <p14:creationId xmlns:p14="http://schemas.microsoft.com/office/powerpoint/2010/main" val="381577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317500"/>
            <a:ext cx="8596668" cy="1320800"/>
          </a:xfrm>
        </p:spPr>
        <p:txBody>
          <a:bodyPr/>
          <a:lstStyle/>
          <a:p>
            <a:r>
              <a:rPr lang="en-US" b="1" dirty="0" smtClean="0"/>
              <a:t>Finding the ‘YES’</a:t>
            </a:r>
            <a:endParaRPr lang="en-US" b="1" dirty="0"/>
          </a:p>
        </p:txBody>
      </p:sp>
      <p:sp>
        <p:nvSpPr>
          <p:cNvPr id="3" name="Content Placeholder 2"/>
          <p:cNvSpPr>
            <a:spLocks noGrp="1"/>
          </p:cNvSpPr>
          <p:nvPr>
            <p:ph idx="1"/>
          </p:nvPr>
        </p:nvSpPr>
        <p:spPr>
          <a:xfrm>
            <a:off x="317500" y="1219201"/>
            <a:ext cx="8956502" cy="4822162"/>
          </a:xfrm>
        </p:spPr>
        <p:txBody>
          <a:bodyPr>
            <a:normAutofit/>
          </a:bodyPr>
          <a:lstStyle/>
          <a:p>
            <a:r>
              <a:rPr lang="en-US" sz="2800" dirty="0" smtClean="0"/>
              <a:t>What is that one thing you can change from </a:t>
            </a:r>
          </a:p>
          <a:p>
            <a:endParaRPr lang="en-US" sz="2800" dirty="0"/>
          </a:p>
          <a:p>
            <a:pPr marL="457200" lvl="1" indent="0">
              <a:buNone/>
            </a:pPr>
            <a:r>
              <a:rPr lang="en-US" sz="2800" dirty="0"/>
              <a:t>	</a:t>
            </a:r>
            <a:r>
              <a:rPr lang="en-US" sz="2800" dirty="0" smtClean="0"/>
              <a:t>Guilty Pleasure to Pleasure</a:t>
            </a:r>
          </a:p>
          <a:p>
            <a:endParaRPr lang="en-US" sz="2800" dirty="0"/>
          </a:p>
          <a:p>
            <a:pPr marL="0" indent="0">
              <a:buNone/>
            </a:pPr>
            <a:endParaRPr lang="en-US" sz="2800" dirty="0" smtClean="0"/>
          </a:p>
        </p:txBody>
      </p:sp>
    </p:spTree>
    <p:extLst>
      <p:ext uri="{BB962C8B-B14F-4D97-AF65-F5344CB8AC3E}">
        <p14:creationId xmlns:p14="http://schemas.microsoft.com/office/powerpoint/2010/main" val="4143897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Now what? Questions? Thank You!</a:t>
            </a:r>
            <a:endParaRPr lang="en-US" b="1" dirty="0"/>
          </a:p>
        </p:txBody>
      </p:sp>
      <p:sp>
        <p:nvSpPr>
          <p:cNvPr id="3" name="Content Placeholder 2"/>
          <p:cNvSpPr>
            <a:spLocks noGrp="1"/>
          </p:cNvSpPr>
          <p:nvPr>
            <p:ph idx="1"/>
          </p:nvPr>
        </p:nvSpPr>
        <p:spPr>
          <a:xfrm>
            <a:off x="677334" y="1970089"/>
            <a:ext cx="8596668" cy="3880773"/>
          </a:xfrm>
        </p:spPr>
        <p:txBody>
          <a:bodyPr>
            <a:normAutofit/>
          </a:bodyPr>
          <a:lstStyle/>
          <a:p>
            <a:r>
              <a:rPr lang="en-US" sz="3600" dirty="0" smtClean="0"/>
              <a:t>We advertise this for an hour to respect your time</a:t>
            </a:r>
          </a:p>
          <a:p>
            <a:endParaRPr lang="en-US" sz="3600" dirty="0"/>
          </a:p>
          <a:p>
            <a:r>
              <a:rPr lang="en-US" sz="3600" dirty="0" smtClean="0"/>
              <a:t>We will stay to help you make concrete steps to your ‘ideal’ and finding the ‘no’</a:t>
            </a:r>
          </a:p>
        </p:txBody>
      </p:sp>
    </p:spTree>
    <p:extLst>
      <p:ext uri="{BB962C8B-B14F-4D97-AF65-F5344CB8AC3E}">
        <p14:creationId xmlns:p14="http://schemas.microsoft.com/office/powerpoint/2010/main" val="3658950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Tools Shared at the Workshops</a:t>
            </a:r>
            <a:br>
              <a:rPr lang="en-US" dirty="0" smtClean="0"/>
            </a:br>
            <a:r>
              <a:rPr lang="en-US" dirty="0" smtClean="0"/>
              <a:t>by participants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Google Calendar; Google Task</a:t>
            </a:r>
          </a:p>
          <a:p>
            <a:r>
              <a:rPr lang="en-US" sz="2400" dirty="0" smtClean="0"/>
              <a:t>Buffer Time</a:t>
            </a:r>
          </a:p>
          <a:p>
            <a:r>
              <a:rPr lang="en-US" sz="2400" dirty="0" smtClean="0"/>
              <a:t>Establish long term, big picture goals</a:t>
            </a:r>
          </a:p>
          <a:p>
            <a:r>
              <a:rPr lang="en-US" sz="2400" dirty="0" smtClean="0"/>
              <a:t>Permission to be ‘Done’</a:t>
            </a:r>
          </a:p>
          <a:p>
            <a:pPr marL="0" indent="0">
              <a:buNone/>
            </a:pPr>
            <a:endParaRPr lang="en-US" sz="2400" dirty="0" smtClean="0"/>
          </a:p>
          <a:p>
            <a:r>
              <a:rPr lang="en-US" sz="2400" dirty="0"/>
              <a:t>https://todoist.com</a:t>
            </a:r>
            <a:r>
              <a:rPr lang="en-US" sz="2400" dirty="0" smtClean="0"/>
              <a:t>/</a:t>
            </a:r>
          </a:p>
          <a:p>
            <a:r>
              <a:rPr lang="en-US" sz="2400" dirty="0" smtClean="0"/>
              <a:t>https</a:t>
            </a:r>
            <a:r>
              <a:rPr lang="en-US" sz="2400" dirty="0"/>
              <a:t>://www.wunderlist.com</a:t>
            </a:r>
            <a:r>
              <a:rPr lang="en-US" sz="2400" dirty="0" smtClean="0"/>
              <a:t>/</a:t>
            </a:r>
          </a:p>
          <a:p>
            <a:r>
              <a:rPr lang="en-US" sz="2400" dirty="0" smtClean="0"/>
              <a:t>https</a:t>
            </a:r>
            <a:r>
              <a:rPr lang="en-US" sz="2400" dirty="0"/>
              <a:t>://kanbanflow.com/</a:t>
            </a:r>
            <a:endParaRPr lang="en-US" sz="2400" dirty="0" smtClean="0"/>
          </a:p>
          <a:p>
            <a:endParaRPr lang="en-US" sz="2400" dirty="0"/>
          </a:p>
        </p:txBody>
      </p:sp>
    </p:spTree>
    <p:extLst>
      <p:ext uri="{BB962C8B-B14F-4D97-AF65-F5344CB8AC3E}">
        <p14:creationId xmlns:p14="http://schemas.microsoft.com/office/powerpoint/2010/main" val="2381967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400" dirty="0" smtClean="0"/>
              <a:t>Name</a:t>
            </a:r>
          </a:p>
          <a:p>
            <a:r>
              <a:rPr lang="en-US" sz="2400" dirty="0" smtClean="0"/>
              <a:t>Roles at UBC</a:t>
            </a:r>
          </a:p>
          <a:p>
            <a:r>
              <a:rPr lang="en-US" sz="2400" dirty="0" smtClean="0"/>
              <a:t>What does ‘Having a Life’ mean to you?</a:t>
            </a:r>
            <a:endParaRPr lang="en-US" sz="2400" dirty="0"/>
          </a:p>
        </p:txBody>
      </p:sp>
    </p:spTree>
    <p:extLst>
      <p:ext uri="{BB962C8B-B14F-4D97-AF65-F5344CB8AC3E}">
        <p14:creationId xmlns:p14="http://schemas.microsoft.com/office/powerpoint/2010/main" val="1620007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and Our Activities: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Examine and reflect on </a:t>
            </a:r>
            <a:r>
              <a:rPr lang="en-US" sz="2400" dirty="0"/>
              <a:t>your time management strengths and </a:t>
            </a:r>
            <a:r>
              <a:rPr lang="en-US" sz="2400" dirty="0" smtClean="0"/>
              <a:t>weaknesses</a:t>
            </a:r>
          </a:p>
          <a:p>
            <a:pPr marL="457200" indent="-457200">
              <a:buFont typeface="+mj-lt"/>
              <a:buAutoNum type="arabicPeriod"/>
            </a:pPr>
            <a:r>
              <a:rPr lang="en-US" sz="2400" dirty="0" smtClean="0"/>
              <a:t>Identify a </a:t>
            </a:r>
            <a:r>
              <a:rPr lang="en-US" sz="2400" dirty="0"/>
              <a:t>number of tried-and-true methods </a:t>
            </a:r>
            <a:r>
              <a:rPr lang="en-US" sz="2400" dirty="0" smtClean="0"/>
              <a:t>to </a:t>
            </a:r>
            <a:r>
              <a:rPr lang="en-US" sz="2400" dirty="0"/>
              <a:t>feel more confidently in control of your day to day </a:t>
            </a:r>
            <a:r>
              <a:rPr lang="en-US" sz="2400" dirty="0" smtClean="0"/>
              <a:t>life</a:t>
            </a:r>
          </a:p>
          <a:p>
            <a:pPr marL="457200" indent="-457200">
              <a:buFont typeface="+mj-lt"/>
              <a:buAutoNum type="arabicPeriod"/>
            </a:pPr>
            <a:r>
              <a:rPr lang="en-US" sz="2400" dirty="0" smtClean="0"/>
              <a:t>Begin to commit to a (or more) personal </a:t>
            </a:r>
            <a:r>
              <a:rPr lang="en-US" sz="2400" dirty="0"/>
              <a:t>best practices to manage your life at UBC and </a:t>
            </a:r>
            <a:r>
              <a:rPr lang="en-US" sz="2400" dirty="0" smtClean="0"/>
              <a:t>beyond</a:t>
            </a:r>
            <a:endParaRPr lang="en-US" sz="2400" dirty="0"/>
          </a:p>
        </p:txBody>
      </p:sp>
    </p:spTree>
    <p:extLst>
      <p:ext uri="{BB962C8B-B14F-4D97-AF65-F5344CB8AC3E}">
        <p14:creationId xmlns:p14="http://schemas.microsoft.com/office/powerpoint/2010/main" val="1222972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32" y="507783"/>
            <a:ext cx="8596668" cy="1320800"/>
          </a:xfrm>
        </p:spPr>
        <p:txBody>
          <a:bodyPr/>
          <a:lstStyle/>
          <a:p>
            <a:r>
              <a:rPr lang="en-US" dirty="0" smtClean="0"/>
              <a:t>Everyone Needs a System!</a:t>
            </a:r>
            <a:endParaRPr lang="en-US" dirty="0"/>
          </a:p>
        </p:txBody>
      </p:sp>
      <p:sp>
        <p:nvSpPr>
          <p:cNvPr id="3" name="TextBox 2"/>
          <p:cNvSpPr txBox="1"/>
          <p:nvPr/>
        </p:nvSpPr>
        <p:spPr>
          <a:xfrm>
            <a:off x="6134100" y="1496577"/>
            <a:ext cx="3022600" cy="1328023"/>
          </a:xfrm>
          <a:prstGeom prst="wedgeRoundRectCallout">
            <a:avLst>
              <a:gd name="adj1" fmla="val -39320"/>
              <a:gd name="adj2" fmla="val 68238"/>
              <a:gd name="adj3" fmla="val 16667"/>
            </a:avLst>
          </a:prstGeom>
          <a:solidFill>
            <a:schemeClr val="accent1">
              <a:alpha val="5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600" dirty="0" smtClean="0">
                <a:solidFill>
                  <a:schemeClr val="tx1"/>
                </a:solidFill>
              </a:rPr>
              <a:t>What’s your system?</a:t>
            </a:r>
            <a:endParaRPr lang="en-US" sz="3600" dirty="0">
              <a:solidFill>
                <a:schemeClr val="tx1"/>
              </a:solidFill>
            </a:endParaRPr>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96522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34" y="279400"/>
            <a:ext cx="8596668" cy="1320800"/>
          </a:xfrm>
        </p:spPr>
        <p:txBody>
          <a:bodyPr/>
          <a:lstStyle/>
          <a:p>
            <a:pPr algn="ctr"/>
            <a:r>
              <a:rPr lang="en-US" dirty="0" smtClean="0"/>
              <a:t>Balancing Your Life:</a:t>
            </a:r>
            <a:br>
              <a:rPr lang="en-US" dirty="0" smtClean="0"/>
            </a:br>
            <a:r>
              <a:rPr lang="en-US" dirty="0" smtClean="0"/>
              <a:t>Real vs Actual</a:t>
            </a:r>
            <a:endParaRPr lang="en-US" dirty="0"/>
          </a:p>
        </p:txBody>
      </p:sp>
      <p:sp>
        <p:nvSpPr>
          <p:cNvPr id="3" name="Content Placeholder 2"/>
          <p:cNvSpPr>
            <a:spLocks noGrp="1"/>
          </p:cNvSpPr>
          <p:nvPr>
            <p:ph idx="1"/>
          </p:nvPr>
        </p:nvSpPr>
        <p:spPr>
          <a:xfrm>
            <a:off x="587652" y="1434905"/>
            <a:ext cx="10905066" cy="4787117"/>
          </a:xfrm>
        </p:spPr>
        <p:txBody>
          <a:bodyPr>
            <a:noAutofit/>
          </a:bodyPr>
          <a:lstStyle/>
          <a:p>
            <a:endParaRPr lang="en-US" sz="2800" dirty="0" smtClean="0"/>
          </a:p>
          <a:p>
            <a:r>
              <a:rPr lang="en-US" sz="2800" dirty="0" smtClean="0"/>
              <a:t>On your own, quiet reflection, jot notes if needed:</a:t>
            </a:r>
          </a:p>
          <a:p>
            <a:pPr marL="0" indent="0">
              <a:buNone/>
            </a:pPr>
            <a:r>
              <a:rPr lang="en-US" sz="2800" dirty="0" smtClean="0"/>
              <a:t>(2 minutes</a:t>
            </a:r>
            <a:r>
              <a:rPr lang="en-US" sz="2800" dirty="0"/>
              <a:t>)</a:t>
            </a:r>
            <a:endParaRPr lang="en-US" sz="2800" dirty="0" smtClean="0"/>
          </a:p>
          <a:p>
            <a:pPr marL="0" indent="0">
              <a:buNone/>
            </a:pPr>
            <a:endParaRPr lang="en-US" sz="2800" dirty="0" smtClean="0"/>
          </a:p>
          <a:p>
            <a:pPr lvl="1"/>
            <a:r>
              <a:rPr lang="en-US" sz="2800" dirty="0" smtClean="0"/>
              <a:t>What’s most important goal in your work life?</a:t>
            </a:r>
          </a:p>
          <a:p>
            <a:pPr lvl="1"/>
            <a:r>
              <a:rPr lang="en-US" sz="2800" dirty="0" smtClean="0"/>
              <a:t>What’s most important goal in the rest of your life?</a:t>
            </a:r>
          </a:p>
          <a:p>
            <a:pPr lvl="2"/>
            <a:r>
              <a:rPr lang="en-US" sz="2800" dirty="0" smtClean="0"/>
              <a:t>What makes you happy? </a:t>
            </a:r>
          </a:p>
        </p:txBody>
      </p:sp>
    </p:spTree>
    <p:extLst>
      <p:ext uri="{BB962C8B-B14F-4D97-AF65-F5344CB8AC3E}">
        <p14:creationId xmlns:p14="http://schemas.microsoft.com/office/powerpoint/2010/main" val="11798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Balancing Your Life:</a:t>
            </a:r>
            <a:br>
              <a:rPr lang="en-US" dirty="0"/>
            </a:br>
            <a:r>
              <a:rPr lang="en-US" dirty="0"/>
              <a:t>Real vs Actual</a:t>
            </a:r>
          </a:p>
        </p:txBody>
      </p:sp>
      <p:sp>
        <p:nvSpPr>
          <p:cNvPr id="3" name="Content Placeholder 2"/>
          <p:cNvSpPr>
            <a:spLocks noGrp="1"/>
          </p:cNvSpPr>
          <p:nvPr>
            <p:ph idx="1"/>
          </p:nvPr>
        </p:nvSpPr>
        <p:spPr/>
        <p:txBody>
          <a:bodyPr/>
          <a:lstStyle/>
          <a:p>
            <a:endParaRPr lang="en-US" dirty="0" smtClean="0"/>
          </a:p>
          <a:p>
            <a:r>
              <a:rPr lang="en-US" sz="2800" dirty="0"/>
              <a:t>3 minutes</a:t>
            </a:r>
            <a:r>
              <a:rPr lang="en-US" sz="2800" dirty="0" smtClean="0"/>
              <a:t>:</a:t>
            </a:r>
          </a:p>
          <a:p>
            <a:pPr marL="0" indent="0">
              <a:buNone/>
            </a:pPr>
            <a:endParaRPr lang="en-US" sz="2800" dirty="0"/>
          </a:p>
          <a:p>
            <a:pPr marL="457200" lvl="1" indent="0">
              <a:buNone/>
            </a:pPr>
            <a:r>
              <a:rPr lang="en-US" sz="2800" dirty="0" smtClean="0"/>
              <a:t>What is the current </a:t>
            </a:r>
            <a:r>
              <a:rPr lang="en-US" sz="2800" dirty="0"/>
              <a:t>actual state of </a:t>
            </a:r>
            <a:r>
              <a:rPr lang="en-US" sz="2800" dirty="0" smtClean="0"/>
              <a:t>your work/life balance? Why </a:t>
            </a:r>
            <a:r>
              <a:rPr lang="en-US" sz="2800" dirty="0"/>
              <a:t>is it that way?</a:t>
            </a:r>
          </a:p>
          <a:p>
            <a:endParaRPr lang="en-US" dirty="0"/>
          </a:p>
        </p:txBody>
      </p:sp>
    </p:spTree>
    <p:extLst>
      <p:ext uri="{BB962C8B-B14F-4D97-AF65-F5344CB8AC3E}">
        <p14:creationId xmlns:p14="http://schemas.microsoft.com/office/powerpoint/2010/main" val="3864069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Balancing Your Life:</a:t>
            </a:r>
            <a:br>
              <a:rPr lang="en-US" dirty="0"/>
            </a:br>
            <a:r>
              <a:rPr lang="en-US" dirty="0"/>
              <a:t>Real vs Actual</a:t>
            </a:r>
          </a:p>
        </p:txBody>
      </p:sp>
      <p:sp>
        <p:nvSpPr>
          <p:cNvPr id="3" name="Content Placeholder 2"/>
          <p:cNvSpPr>
            <a:spLocks noGrp="1"/>
          </p:cNvSpPr>
          <p:nvPr>
            <p:ph idx="1"/>
          </p:nvPr>
        </p:nvSpPr>
        <p:spPr/>
        <p:txBody>
          <a:bodyPr/>
          <a:lstStyle/>
          <a:p>
            <a:r>
              <a:rPr lang="en-US" sz="2800" dirty="0"/>
              <a:t>3 minutes</a:t>
            </a:r>
            <a:r>
              <a:rPr lang="en-US" sz="2800" dirty="0" smtClean="0"/>
              <a:t>:</a:t>
            </a:r>
          </a:p>
          <a:p>
            <a:pPr marL="0" indent="0">
              <a:buNone/>
            </a:pPr>
            <a:endParaRPr lang="en-US" sz="2800" dirty="0"/>
          </a:p>
          <a:p>
            <a:pPr marL="457200" lvl="1" indent="0">
              <a:buNone/>
            </a:pPr>
            <a:r>
              <a:rPr lang="en-US" sz="2800" dirty="0" smtClean="0"/>
              <a:t>What is the ideal </a:t>
            </a:r>
            <a:r>
              <a:rPr lang="en-US" sz="2800" dirty="0"/>
              <a:t>state of work/life balance; why </a:t>
            </a:r>
            <a:r>
              <a:rPr lang="en-US" sz="2800" dirty="0" smtClean="0"/>
              <a:t>would you like it to be that </a:t>
            </a:r>
            <a:r>
              <a:rPr lang="en-US" sz="2800" dirty="0"/>
              <a:t>way?</a:t>
            </a:r>
          </a:p>
          <a:p>
            <a:endParaRPr lang="en-US" dirty="0"/>
          </a:p>
        </p:txBody>
      </p:sp>
    </p:spTree>
    <p:extLst>
      <p:ext uri="{BB962C8B-B14F-4D97-AF65-F5344CB8AC3E}">
        <p14:creationId xmlns:p14="http://schemas.microsoft.com/office/powerpoint/2010/main" val="1091432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It’s Your Turn!</a:t>
            </a:r>
            <a:endParaRPr lang="en-US" sz="4000" b="1" dirty="0"/>
          </a:p>
        </p:txBody>
      </p:sp>
      <p:sp>
        <p:nvSpPr>
          <p:cNvPr id="3" name="Content Placeholder 2"/>
          <p:cNvSpPr>
            <a:spLocks noGrp="1"/>
          </p:cNvSpPr>
          <p:nvPr>
            <p:ph idx="1"/>
          </p:nvPr>
        </p:nvSpPr>
        <p:spPr>
          <a:xfrm>
            <a:off x="677334" y="1487489"/>
            <a:ext cx="9746826" cy="4735511"/>
          </a:xfrm>
        </p:spPr>
        <p:txBody>
          <a:bodyPr>
            <a:normAutofit lnSpcReduction="10000"/>
          </a:bodyPr>
          <a:lstStyle/>
          <a:p>
            <a:r>
              <a:rPr lang="en-US" sz="3200" dirty="0" smtClean="0"/>
              <a:t>(1 min) On </a:t>
            </a:r>
            <a:r>
              <a:rPr lang="en-US" sz="3200" dirty="0"/>
              <a:t>your own, </a:t>
            </a:r>
            <a:r>
              <a:rPr lang="en-US" sz="3200" dirty="0" smtClean="0"/>
              <a:t>write down TWO concrete steps to help you move from actual to ideal</a:t>
            </a:r>
          </a:p>
          <a:p>
            <a:pPr marL="0" indent="0">
              <a:buNone/>
            </a:pPr>
            <a:endParaRPr lang="en-US" sz="3200" dirty="0"/>
          </a:p>
          <a:p>
            <a:r>
              <a:rPr lang="en-US" sz="3200" dirty="0" smtClean="0"/>
              <a:t>(6 min) Share one of your steps with your group</a:t>
            </a:r>
            <a:endParaRPr lang="en-US" sz="3200" dirty="0"/>
          </a:p>
          <a:p>
            <a:pPr lvl="1"/>
            <a:r>
              <a:rPr lang="en-US" sz="3200" dirty="0" smtClean="0"/>
              <a:t>Offer comments/suggestions for each other</a:t>
            </a:r>
          </a:p>
          <a:p>
            <a:pPr marL="457200" lvl="1" indent="0">
              <a:buNone/>
            </a:pPr>
            <a:endParaRPr lang="en-US" sz="3200" dirty="0"/>
          </a:p>
          <a:p>
            <a:r>
              <a:rPr lang="en-US" sz="3200" dirty="0" smtClean="0"/>
              <a:t>(1 min) Write down one more suggestion that </a:t>
            </a:r>
          </a:p>
          <a:p>
            <a:pPr marL="0" indent="0">
              <a:buNone/>
            </a:pPr>
            <a:r>
              <a:rPr lang="en-US" sz="3200" dirty="0"/>
              <a:t>	</a:t>
            </a:r>
            <a:r>
              <a:rPr lang="en-US" sz="3200" dirty="0" smtClean="0"/>
              <a:t>might be useful for you</a:t>
            </a:r>
            <a:endParaRPr lang="en-US" sz="3200" dirty="0"/>
          </a:p>
          <a:p>
            <a:endParaRPr lang="en-US" dirty="0"/>
          </a:p>
        </p:txBody>
      </p:sp>
    </p:spTree>
    <p:extLst>
      <p:ext uri="{BB962C8B-B14F-4D97-AF65-F5344CB8AC3E}">
        <p14:creationId xmlns:p14="http://schemas.microsoft.com/office/powerpoint/2010/main" val="42898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prioritize: Urgent </a:t>
            </a:r>
            <a:r>
              <a:rPr lang="en-US" b="1" dirty="0"/>
              <a:t>v</a:t>
            </a:r>
            <a:r>
              <a:rPr lang="en-US" b="1" dirty="0" smtClean="0"/>
              <a:t>s Important</a:t>
            </a:r>
            <a:endParaRPr lang="en-US" b="1" dirty="0"/>
          </a:p>
        </p:txBody>
      </p:sp>
      <p:pic>
        <p:nvPicPr>
          <p:cNvPr id="1028" name="Picture 4" descr="https://lh6.googleusercontent.com/5prT9X99G8sQcvnhdZt5STTexen6yQcbwxg-oeBPf4ESCpDA61f0KOIOkHkVudNKvFKPTUfHExEtidyTlOCfs4nnDkBuyQan3adtm0aG56TBUXsUeNswcNtjuD0muOVyo2j3tkV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7334" y="1384300"/>
            <a:ext cx="9932093" cy="466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67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13328</TotalTime>
  <Words>654</Words>
  <Application>Microsoft Office PowerPoint</Application>
  <PresentationFormat>Widescreen</PresentationFormat>
  <Paragraphs>119</Paragraphs>
  <Slides>16</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The Professional Juggle: How to Manage Time, Work and Life</vt:lpstr>
      <vt:lpstr>Introduction:</vt:lpstr>
      <vt:lpstr>Learning Objectives and Our Activities:</vt:lpstr>
      <vt:lpstr>Everyone Needs a System!</vt:lpstr>
      <vt:lpstr>Balancing Your Life: Real vs Actual</vt:lpstr>
      <vt:lpstr>Balancing Your Life: Real vs Actual</vt:lpstr>
      <vt:lpstr>Balancing Your Life: Real vs Actual</vt:lpstr>
      <vt:lpstr>It’s Your Turn!</vt:lpstr>
      <vt:lpstr>How to prioritize: Urgent vs Important</vt:lpstr>
      <vt:lpstr>PowerPoint Presentation</vt:lpstr>
      <vt:lpstr>Learn to Say ‘No’</vt:lpstr>
      <vt:lpstr>When it’s not balanced…  what can you do?   (breathe)</vt:lpstr>
      <vt:lpstr>Finding the ‘No’</vt:lpstr>
      <vt:lpstr>Finding the ‘YES’</vt:lpstr>
      <vt:lpstr>Now what? Questions? Thank You!</vt:lpstr>
      <vt:lpstr>Tips and Tools Shared at the Workshops by participants</vt:lpstr>
    </vt:vector>
  </TitlesOfParts>
  <Company>The Univeristy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While we wait…</dc:title>
  <dc:creator>Chan, Judy</dc:creator>
  <cp:lastModifiedBy>Chan, Judy</cp:lastModifiedBy>
  <cp:revision>15</cp:revision>
  <dcterms:created xsi:type="dcterms:W3CDTF">2019-08-29T05:23:10Z</dcterms:created>
  <dcterms:modified xsi:type="dcterms:W3CDTF">2019-09-13T18:22:52Z</dcterms:modified>
</cp:coreProperties>
</file>