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Field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 think you already know but I would cut this if you need to save on time.</p:text>
  </p:cm>
  <p:cm authorId="0" idx="2">
    <p:pos x="6000" y="100"/>
    <p:text>I'm not sure that faculty would be interested in evaluating the repository themselves.  I think focusing on the fact that the Library evaluated the repository level and faculty should evaluate the resource level should be the focus.  So, flip the discussion a bit and focus on resource level eval?</p:text>
  </p:cm>
  <p:cm authorId="0" idx="3">
    <p:pos x="6000" y="200"/>
    <p:text>Try to stay consistent the the language: OERR or OER.  We had to make that distinction in the guide.  OERR - open education resource repository  OER - open education resource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4">
    <p:pos x="6000" y="0"/>
    <p:text>There is a guide for OER (resource level) evaluation here: http://guides.library.ubc.ca/content.php?pid=659422&amp;sid=5526466
May want to link to that.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30112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CA" dirty="0" smtClean="0"/>
              <a:t>We have some already</a:t>
            </a:r>
            <a:r>
              <a:rPr lang="en-CA" baseline="0" dirty="0" smtClean="0"/>
              <a:t> assessed and linked for you to check out.  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CA" dirty="0" smtClean="0"/>
              <a:t>New</a:t>
            </a:r>
            <a:r>
              <a:rPr lang="en-CA" baseline="0" dirty="0" smtClean="0"/>
              <a:t> repository projects are developed all the time.  Here are some things to consider when vetting a repository that isn’t in the guide. 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CA" dirty="0" smtClean="0"/>
              <a:t>Don’t just take their word for it.</a:t>
            </a:r>
            <a:r>
              <a:rPr lang="en-CA" baseline="0" dirty="0" smtClean="0"/>
              <a:t>  Subject experts are invaluable when choosing OERs for use in </a:t>
            </a:r>
            <a:r>
              <a:rPr lang="en-CA" baseline="0" smtClean="0"/>
              <a:t>the classroom. 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uides.library.ubc.ca/Level3_OER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ubc.ca/Level3_OER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ubc.ca/content.php?pid=659422&amp;sid=552646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583250" y="1744650"/>
            <a:ext cx="7772400" cy="155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40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/>
              <a:t>Finding &amp; Assessing Open Education Resource Repositories (OERR)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5675" y="0"/>
            <a:ext cx="2712300" cy="155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06700"/>
            <a:ext cx="2712300" cy="155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8600" y="1137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Finding….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0" y="1697400"/>
            <a:ext cx="4124550" cy="333214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4495800" y="415800"/>
            <a:ext cx="4416099" cy="45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Internet is littered with “dead” </a:t>
            </a:r>
            <a:r>
              <a:rPr lang="en" sz="2000" dirty="0" smtClean="0"/>
              <a:t>repositories: outdated &amp; forgotten material, poor description, no assessment.</a:t>
            </a:r>
          </a:p>
          <a:p>
            <a:pPr marL="76200" lvl="8">
              <a:buSzPct val="100000"/>
            </a:pPr>
            <a:endParaRPr lang="en" sz="2000" dirty="0"/>
          </a:p>
          <a:p>
            <a:pPr marL="419100" lvl="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 smtClean="0"/>
              <a:t>The Library </a:t>
            </a:r>
            <a:r>
              <a:rPr lang="en" sz="2000" dirty="0"/>
              <a:t>guide to (</a:t>
            </a:r>
            <a:r>
              <a:rPr lang="en" sz="2000" i="1" dirty="0"/>
              <a:t>current, high quality</a:t>
            </a:r>
            <a:r>
              <a:rPr lang="en" sz="2000" dirty="0"/>
              <a:t>) Open Education Resource Repositories (OERR</a:t>
            </a:r>
            <a:r>
              <a:rPr lang="en" sz="2000" dirty="0" smtClean="0"/>
              <a:t>) has a curated list of current, high-quality repositories. </a:t>
            </a:r>
          </a:p>
          <a:p>
            <a:pPr marL="419100" lvl="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" sz="2000" u="sng" dirty="0">
              <a:solidFill>
                <a:schemeClr val="hlink"/>
              </a:solidFill>
              <a:hlinkClick r:id="rId4"/>
            </a:endParaRPr>
          </a:p>
          <a:p>
            <a:pPr marL="419100" lvl="0" indent="-3429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u="sng" dirty="0" smtClean="0">
                <a:solidFill>
                  <a:schemeClr val="hlink"/>
                </a:solidFill>
                <a:hlinkClick r:id="rId4"/>
              </a:rPr>
              <a:t>http</a:t>
            </a:r>
            <a:r>
              <a:rPr lang="en" sz="2000" u="sng" dirty="0">
                <a:solidFill>
                  <a:schemeClr val="hlink"/>
                </a:solidFill>
                <a:hlinkClick r:id="rId4"/>
              </a:rPr>
              <a:t>://guides.library.ubc.ca/Level3_OERR</a:t>
            </a:r>
            <a:r>
              <a:rPr lang="en" sz="2000" dirty="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Assessing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17975" y="14178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Library: </a:t>
            </a:r>
            <a:r>
              <a:rPr lang="en" sz="2400" dirty="0" smtClean="0"/>
              <a:t>see the </a:t>
            </a:r>
            <a:r>
              <a:rPr lang="en" sz="2400" dirty="0"/>
              <a:t>guide to 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Assessing OERRs</a:t>
            </a:r>
          </a:p>
          <a:p>
            <a:pPr marL="914400" lvl="1" indent="-228600" rtl="0">
              <a:spcBef>
                <a:spcPts val="0"/>
              </a:spcBef>
              <a:buSzPct val="80000"/>
            </a:pPr>
            <a:r>
              <a:rPr lang="en" dirty="0"/>
              <a:t>R</a:t>
            </a:r>
            <a:r>
              <a:rPr lang="en" sz="2400" dirty="0"/>
              <a:t>ubric includes criteria such as Authority, Audience, Subject Coverage, Search Functionality &amp; Browsing</a:t>
            </a:r>
            <a:r>
              <a:rPr lang="en" dirty="0"/>
              <a:t>, and </a:t>
            </a:r>
            <a:r>
              <a:rPr lang="en" sz="2400" dirty="0"/>
              <a:t>Licensing &amp; Permissions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Also consider: </a:t>
            </a:r>
            <a:r>
              <a:rPr lang="en" dirty="0"/>
              <a:t>currency of content?  Lifecycle policy? Version control?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endParaRPr lang="en" sz="2400" dirty="0" smtClean="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 dirty="0" smtClean="0"/>
              <a:t>Top </a:t>
            </a:r>
            <a:r>
              <a:rPr lang="en" sz="2400" dirty="0"/>
              <a:t>rated OERR include</a:t>
            </a:r>
            <a:r>
              <a:rPr lang="en" sz="2400" b="1" dirty="0"/>
              <a:t> MIT Open Courseware, OER Commons &amp; Merlot.  </a:t>
            </a:r>
            <a:r>
              <a:rPr lang="en" sz="2400" dirty="0"/>
              <a:t>See guide for more detail.</a:t>
            </a:r>
          </a:p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4200" y="0"/>
            <a:ext cx="1833875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 Content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37575" y="1389825"/>
            <a:ext cx="8229600" cy="312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Your Subject knowledge: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Level correct?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Description correct?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Accurate content? 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Complete?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Does content deliver pedagogical promises?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See: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http://guides.library.ubc.ca/content.php?pid=659422&amp;sid=5526466</a:t>
            </a:r>
            <a:r>
              <a:rPr lang="en" sz="1400"/>
              <a:t> </a:t>
            </a:r>
            <a:r>
              <a:rPr lang="en" sz="2400"/>
              <a:t>for more 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/>
              <a:t>All graphics/images in this presentation are  CC0 from pixabay.com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0375" y="143750"/>
            <a:ext cx="2738399" cy="165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222</Words>
  <Application>Microsoft Office PowerPoint</Application>
  <PresentationFormat>On-screen Show (16:9)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            Finding &amp; Assessing Open Education Resource Repositories (OERR)</vt:lpstr>
      <vt:lpstr>Finding….</vt:lpstr>
      <vt:lpstr>Assessing</vt:lpstr>
      <vt:lpstr>Assess Content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Finding &amp; Assessing Open Education Resource Repositories (OERR)</dc:title>
  <dc:creator>Parlongo, Shawnna</dc:creator>
  <cp:lastModifiedBy>Parlongo, Shawnna</cp:lastModifiedBy>
  <cp:revision>2</cp:revision>
  <dcterms:modified xsi:type="dcterms:W3CDTF">2015-08-18T23:05:21Z</dcterms:modified>
</cp:coreProperties>
</file>