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0798" autoAdjust="0"/>
  </p:normalViewPr>
  <p:slideViewPr>
    <p:cSldViewPr snapToGrid="0" snapToObjects="1">
      <p:cViewPr varScale="1">
        <p:scale>
          <a:sx n="70" d="100"/>
          <a:sy n="70" d="100"/>
        </p:scale>
        <p:origin x="-19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EA2E5C-A74B-3C42-A89C-2EDC06B61B82}" type="datetimeFigureOut">
              <a:rPr lang="en-US" smtClean="0"/>
              <a:t>2/25/14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1027BC-42C1-084B-AC3B-D3605C7AD63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8A313-73A1-7046-AEF1-0EAE5C2416C7}" type="datetimeFigureOut">
              <a:rPr lang="en-US" smtClean="0"/>
              <a:pPr/>
              <a:t>2/24/14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D1C68-E633-3542-A6D3-636122478F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DD1C68-E633-3542-A6D3-636122478F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There are many useful tools that</a:t>
            </a:r>
            <a:r>
              <a:rPr lang="en-US" baseline="0" dirty="0" smtClean="0"/>
              <a:t> you can learn how to use CSS. </a:t>
            </a:r>
          </a:p>
          <a:p>
            <a:endParaRPr lang="en-US" dirty="0" smtClean="0"/>
          </a:p>
          <a:p>
            <a:r>
              <a:rPr lang="en-US" dirty="0" smtClean="0"/>
              <a:t>For example:</a:t>
            </a:r>
            <a:r>
              <a:rPr lang="en-US" baseline="0" dirty="0" smtClean="0"/>
              <a:t> </a:t>
            </a:r>
            <a:r>
              <a:rPr lang="en-US" dirty="0" smtClean="0"/>
              <a:t>Inspect Elements. Is a useful tool that</a:t>
            </a:r>
            <a:r>
              <a:rPr lang="en-US" baseline="0" dirty="0" smtClean="0"/>
              <a:t> you can use to find out what CSS is used in the website. </a:t>
            </a:r>
          </a:p>
          <a:p>
            <a:endParaRPr lang="en-US" baseline="0" dirty="0" smtClean="0"/>
          </a:p>
          <a:p>
            <a:r>
              <a:rPr lang="en-US" baseline="0" dirty="0" smtClean="0"/>
              <a:t>So to do Inspect Elements, Right Click, and click on Inspect Elements. It is ideal to use Google Chrome, but you can also use it for Firefox or Safari. </a:t>
            </a:r>
          </a:p>
          <a:p>
            <a:r>
              <a:rPr lang="en-US" baseline="0" dirty="0" smtClean="0"/>
              <a:t>In Firefox, you can install a add-on called Firebug. </a:t>
            </a:r>
          </a:p>
          <a:p>
            <a:endParaRPr lang="en-US" baseline="0" dirty="0" smtClean="0"/>
          </a:p>
          <a:p>
            <a:r>
              <a:rPr lang="en-US" baseline="0" dirty="0" smtClean="0"/>
              <a:t>So if you right click, and click on Inspect Elements, it gives me an information on what CSS is composed in this object. </a:t>
            </a:r>
          </a:p>
          <a:p>
            <a:r>
              <a:rPr lang="en-US" baseline="0" dirty="0" smtClean="0"/>
              <a:t>This is the information of the CSS used , and this (index:175) is where the CSS is coming from. In this case, The CSS is coming from the UBC template. So if I want to make changes to the website,  I will have to make changes to the CSS in the UBC template. In the case of UBC CLF theme, I can do so by using  edit Custom CSS feature. </a:t>
            </a:r>
          </a:p>
          <a:p>
            <a:endParaRPr lang="en-US" baseline="0" dirty="0" smtClean="0"/>
          </a:p>
          <a:p>
            <a:r>
              <a:rPr lang="en-US" baseline="0" dirty="0" smtClean="0"/>
              <a:t>I will give you 5-10 minutes, try using Inspect Elements on any of the websites you are working on. Play around with it. </a:t>
            </a:r>
            <a:r>
              <a:rPr lang="en-US" baseline="0" dirty="0" err="1" smtClean="0"/>
              <a:t>Ofcourse</a:t>
            </a:r>
            <a:r>
              <a:rPr lang="en-US" baseline="0" dirty="0" smtClean="0"/>
              <a:t>, you can talk to the person next to you or ask any questions. I will walk around. </a:t>
            </a:r>
          </a:p>
          <a:p>
            <a:r>
              <a:rPr lang="en-US" baseline="0" dirty="0" smtClean="0"/>
              <a:t/>
            </a:r>
            <a:br>
              <a:rPr lang="en-US" baseline="0" dirty="0" smtClean="0"/>
            </a:br>
            <a:r>
              <a:rPr lang="en-US" baseline="0" dirty="0" smtClean="0"/>
              <a:t>How did it go? There are a lot of tools you can use online to help you with CSS.  It takes time to learn CSS, but as you use CSS, you will learn more.  </a:t>
            </a:r>
          </a:p>
          <a:p>
            <a:endParaRPr lang="en-US" baseline="0" dirty="0" smtClean="0"/>
          </a:p>
        </p:txBody>
      </p:sp>
      <p:sp>
        <p:nvSpPr>
          <p:cNvPr id="4" name="Slide Number Placeholder 3"/>
          <p:cNvSpPr>
            <a:spLocks noGrp="1"/>
          </p:cNvSpPr>
          <p:nvPr>
            <p:ph type="sldNum" sz="quarter" idx="10"/>
          </p:nvPr>
        </p:nvSpPr>
        <p:spPr/>
        <p:txBody>
          <a:bodyPr/>
          <a:lstStyle/>
          <a:p>
            <a:fld id="{9BDD1C68-E633-3542-A6D3-636122478F6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a:t>
            </a:r>
            <a:r>
              <a:rPr lang="en-US" baseline="0" dirty="0" smtClean="0"/>
              <a:t> rest of the session, I will just go over the online tutorials and resources you can use to play around with it. So open the Sandbox: CSS Basics. And go to Application 2 and 3.  </a:t>
            </a:r>
          </a:p>
          <a:p>
            <a:endParaRPr lang="en-US" dirty="0" smtClean="0"/>
          </a:p>
          <a:p>
            <a:r>
              <a:rPr lang="en-US" dirty="0" smtClean="0"/>
              <a:t>And then we</a:t>
            </a:r>
            <a:r>
              <a:rPr lang="en-US" baseline="0" dirty="0" smtClean="0"/>
              <a:t> can have a open discussion/ question session if you have any specific questions. </a:t>
            </a: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baseline="0" dirty="0" smtClean="0"/>
              <a:t> to CSS 101 tech express. My name is </a:t>
            </a:r>
            <a:r>
              <a:rPr lang="en-US" baseline="0" dirty="0" err="1" smtClean="0"/>
              <a:t>Rie</a:t>
            </a:r>
            <a:r>
              <a:rPr lang="en-US" baseline="0" dirty="0" smtClean="0"/>
              <a:t> </a:t>
            </a:r>
            <a:r>
              <a:rPr lang="en-US" baseline="0" dirty="0" err="1" smtClean="0"/>
              <a:t>Namba</a:t>
            </a:r>
            <a:r>
              <a:rPr lang="en-US" baseline="0" dirty="0" smtClean="0"/>
              <a:t>,   </a:t>
            </a:r>
            <a:br>
              <a:rPr lang="en-US" baseline="0" dirty="0" smtClean="0"/>
            </a:br>
            <a:r>
              <a:rPr lang="en-US" baseline="0" dirty="0" smtClean="0"/>
              <a:t>In this session, I will</a:t>
            </a:r>
            <a:r>
              <a:rPr lang="en-US" baseline="0" dirty="0" smtClean="0"/>
              <a:t> facilitate </a:t>
            </a:r>
            <a:r>
              <a:rPr lang="en-US" baseline="0" dirty="0" smtClean="0"/>
              <a:t>on the basics of CSS. There are 2 main goals of this session. First is to understand the basic language of CSS, which means you don’t have to necessary know EVERYTHING about CSS to make a very nice website. It is because, there are lots of useful online references, tools and tutorials that you can use in order to make a very fancy website. </a:t>
            </a:r>
            <a:br>
              <a:rPr lang="en-US" baseline="0" dirty="0" smtClean="0"/>
            </a:br>
            <a:r>
              <a:rPr lang="en-US" baseline="0" dirty="0" smtClean="0"/>
              <a:t/>
            </a:r>
            <a:br>
              <a:rPr lang="en-US" baseline="0" dirty="0" smtClean="0"/>
            </a:br>
            <a:r>
              <a:rPr lang="en-US" baseline="0" dirty="0" smtClean="0"/>
              <a:t>The second goal of this session is to develop the ability to be able to use all those online reference, tools and tutorials. </a:t>
            </a:r>
          </a:p>
          <a:p>
            <a:endParaRPr lang="en-US" baseline="0" dirty="0" smtClean="0"/>
          </a:p>
          <a:p>
            <a:r>
              <a:rPr lang="en-US" baseline="0" dirty="0" smtClean="0"/>
              <a:t>So the workshop today will be more casual and interactive, instead of me going through all of the information. I also created a reference on wiki, so feel free to access to this wiki anytime. You can even look at it during the session.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a:t>
            </a:r>
            <a:r>
              <a:rPr lang="en-US" baseline="0" dirty="0" smtClean="0"/>
              <a:t> start the session, let’s start with an  icebreaker. </a:t>
            </a:r>
          </a:p>
          <a:p>
            <a:r>
              <a:rPr lang="en-US" baseline="0" dirty="0" smtClean="0"/>
              <a:t>I would like you to introduce your name, department and what you are going to use CSS for. </a:t>
            </a:r>
          </a:p>
          <a:p>
            <a:r>
              <a:rPr lang="en-US" baseline="0" dirty="0" smtClean="0"/>
              <a:t/>
            </a:r>
            <a:br>
              <a:rPr lang="en-US" baseline="0" dirty="0" smtClean="0"/>
            </a:br>
            <a:r>
              <a:rPr lang="en-US" baseline="0" dirty="0" smtClean="0"/>
              <a:t>I will start with my self. My name is </a:t>
            </a:r>
            <a:r>
              <a:rPr lang="en-US" baseline="0" dirty="0" err="1" smtClean="0"/>
              <a:t>Rie</a:t>
            </a:r>
            <a:r>
              <a:rPr lang="en-US" baseline="0" dirty="0" smtClean="0"/>
              <a:t>, I work as a Connect Resource Developer for Center for Teaching Learning and Technology and I use CSS to style a </a:t>
            </a:r>
            <a:r>
              <a:rPr lang="en-US" baseline="0" dirty="0" err="1" smtClean="0"/>
              <a:t>wordpress</a:t>
            </a:r>
            <a:r>
              <a:rPr lang="en-US" baseline="0" dirty="0" smtClean="0"/>
              <a:t> website.  </a:t>
            </a:r>
          </a:p>
          <a:p>
            <a:endParaRPr lang="en-US" baseline="0" dirty="0" smtClean="0"/>
          </a:p>
          <a:p>
            <a:r>
              <a:rPr lang="en-US" baseline="0" dirty="0" smtClean="0"/>
              <a:t>…</a:t>
            </a:r>
          </a:p>
          <a:p>
            <a:endParaRPr lang="en-US" baseline="0" dirty="0" smtClean="0"/>
          </a:p>
          <a:p>
            <a:r>
              <a:rPr lang="en-US" baseline="0" dirty="0" smtClean="0"/>
              <a:t>Thank you. So lots of people use CSS in..</a:t>
            </a:r>
          </a:p>
        </p:txBody>
      </p:sp>
      <p:sp>
        <p:nvSpPr>
          <p:cNvPr id="4" name="Slide Number Placeholder 3"/>
          <p:cNvSpPr>
            <a:spLocks noGrp="1"/>
          </p:cNvSpPr>
          <p:nvPr>
            <p:ph type="sldNum" sz="quarter" idx="10"/>
          </p:nvPr>
        </p:nvSpPr>
        <p:spPr/>
        <p:txBody>
          <a:bodyPr/>
          <a:lstStyle/>
          <a:p>
            <a:fld id="{9BDD1C68-E633-3542-A6D3-636122478F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CSS is a file that can control how HTML can look.</a:t>
            </a:r>
            <a:r>
              <a:rPr lang="en-US" baseline="0" dirty="0" smtClean="0"/>
              <a:t> </a:t>
            </a:r>
            <a:br>
              <a:rPr lang="en-US" baseline="0" dirty="0" smtClean="0"/>
            </a:br>
            <a:r>
              <a:rPr lang="en-US" baseline="0" dirty="0" smtClean="0"/>
              <a:t>While HTML is a file that can tell information to users: Like Text, tables, headings and lists.  CSS controls the HTML in order for to make HTML look better. Just like in this diagram…</a:t>
            </a:r>
            <a:br>
              <a:rPr lang="en-US" baseline="0" dirty="0" smtClean="0"/>
            </a:br>
            <a:r>
              <a:rPr lang="en-US" baseline="0" dirty="0" smtClean="0"/>
              <a:t/>
            </a:r>
            <a:br>
              <a:rPr lang="en-US" baseline="0" dirty="0" smtClean="0"/>
            </a:br>
            <a:r>
              <a:rPr lang="en-US" baseline="0" dirty="0" smtClean="0"/>
              <a:t>In this diagram, I used Headings as an example. So on HTML, it only tells the information to viewers  that there is a heading. It doesn’t look so nice. </a:t>
            </a:r>
          </a:p>
          <a:p>
            <a:r>
              <a:rPr lang="en-US" baseline="0" dirty="0" smtClean="0"/>
              <a:t>So CSS</a:t>
            </a:r>
            <a:r>
              <a:rPr lang="en-US" baseline="0" dirty="0" smtClean="0"/>
              <a:t> helps HTML </a:t>
            </a:r>
            <a:r>
              <a:rPr lang="en-US" baseline="0" dirty="0" smtClean="0"/>
              <a:t>to make the heading look nicer, by giving a direction. In this case, the direction is: Make the color red, make the font-size to 50px, and put the underline under the headings. </a:t>
            </a:r>
            <a:br>
              <a:rPr lang="en-US" baseline="0" dirty="0" smtClean="0"/>
            </a:br>
            <a:r>
              <a:rPr lang="en-US" baseline="0" dirty="0" smtClean="0"/>
              <a:t/>
            </a:r>
            <a:br>
              <a:rPr lang="en-US" baseline="0" dirty="0" smtClean="0"/>
            </a:br>
            <a:r>
              <a:rPr lang="en-US" baseline="0" dirty="0" smtClean="0"/>
              <a:t>After you applied those CSS, the heading looks nicer. </a:t>
            </a:r>
          </a:p>
          <a:p>
            <a:endParaRPr lang="en-US" baseline="0" dirty="0" smtClean="0"/>
          </a:p>
        </p:txBody>
      </p:sp>
      <p:sp>
        <p:nvSpPr>
          <p:cNvPr id="4" name="Slide Number Placeholder 3"/>
          <p:cNvSpPr>
            <a:spLocks noGrp="1"/>
          </p:cNvSpPr>
          <p:nvPr>
            <p:ph type="sldNum" sz="quarter" idx="10"/>
          </p:nvPr>
        </p:nvSpPr>
        <p:spPr/>
        <p:txBody>
          <a:bodyPr/>
          <a:lstStyle/>
          <a:p>
            <a:fld id="{9BDD1C68-E633-3542-A6D3-636122478F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diagram, same HTML is used. One without CSS, and the other with CSS. The one with CSS looks nicer than the one without CSS.  </a:t>
            </a: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how</a:t>
            </a:r>
            <a:r>
              <a:rPr lang="en-US" baseline="0" dirty="0" smtClean="0"/>
              <a:t> to read CSS.  So basically, it’s simple. This thing called CSS Selector (which Selects the  HTML elements) , is basically telling you which HTML to give the instruction. </a:t>
            </a:r>
            <a:br>
              <a:rPr lang="en-US" baseline="0" dirty="0" smtClean="0"/>
            </a:br>
            <a:r>
              <a:rPr lang="en-US" baseline="0" dirty="0" smtClean="0"/>
              <a:t>For example, in this case it’s h1.</a:t>
            </a:r>
            <a:br>
              <a:rPr lang="en-US" baseline="0" dirty="0" smtClean="0"/>
            </a:br>
            <a:r>
              <a:rPr lang="en-US" baseline="0" dirty="0" smtClean="0"/>
              <a:t/>
            </a:r>
            <a:br>
              <a:rPr lang="en-US" baseline="0" dirty="0" smtClean="0"/>
            </a:br>
            <a:r>
              <a:rPr lang="en-US" baseline="0" dirty="0" smtClean="0"/>
              <a:t>   Then, this thing with CSS Properties is a set of instructions that you want to ask the HTML to do. In this case, the instruction is to turn the h1 into red, and change the font size to 20px. </a:t>
            </a:r>
            <a:br>
              <a:rPr lang="en-US" baseline="0" dirty="0" smtClean="0"/>
            </a:br>
            <a:r>
              <a:rPr lang="en-US" baseline="0" dirty="0" smtClean="0"/>
              <a:t/>
            </a:r>
            <a:br>
              <a:rPr lang="en-US" baseline="0" dirty="0" smtClean="0"/>
            </a:br>
            <a:r>
              <a:rPr lang="en-US" baseline="0" dirty="0" smtClean="0"/>
              <a:t>And there are a lot of CSS selectors and CSS properties that you can use. Do you need to remember all of them ? </a:t>
            </a: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Answer is no.</a:t>
            </a:r>
            <a:r>
              <a:rPr lang="en-US" baseline="0" dirty="0" smtClean="0"/>
              <a:t> You don’t have to remember all of them. Even though I have been making websites for more than 5 years, I don’t necessary remember all the CSS or HTML tags. </a:t>
            </a:r>
          </a:p>
          <a:p>
            <a:pPr marL="228600" indent="-228600">
              <a:buAutoNum type="arabicPeriod"/>
            </a:pPr>
            <a:r>
              <a:rPr lang="en-US" baseline="0" dirty="0" smtClean="0"/>
              <a:t>W3Schools.com provides information on CSS selectors and properties. As well as the basic tutorial on how to change color, how to make menus, etc. </a:t>
            </a:r>
          </a:p>
          <a:p>
            <a:pPr marL="228600" indent="-228600">
              <a:buAutoNum type="arabicPeriod"/>
            </a:pPr>
            <a:r>
              <a:rPr lang="en-US" baseline="0" dirty="0" smtClean="0"/>
              <a:t>The second thing to take note of is Inspect Elements feature. I will come back on this later. But basically it’s a feature that allows you to find out the CSS and HTML used on the website.  </a:t>
            </a:r>
          </a:p>
          <a:p>
            <a:pPr marL="228600" indent="-228600">
              <a:buAutoNum type="arabicPeriod"/>
            </a:pPr>
            <a:r>
              <a:rPr lang="en-US" baseline="0" dirty="0" smtClean="0"/>
              <a:t> Third way, is to use Google. There are millions of updated free resources you can use online. So if you just search, usually it will come up. </a:t>
            </a: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in groups, I want you to answer</a:t>
            </a:r>
            <a:r>
              <a:rPr lang="en-US" baseline="0" dirty="0" smtClean="0"/>
              <a:t> the questions in the exercise sheet. </a:t>
            </a:r>
          </a:p>
          <a:p>
            <a:r>
              <a:rPr lang="en-US" baseline="0" dirty="0" smtClean="0"/>
              <a:t>You are allowed to chat and discuss, and search for any resources on the internet. Especially for question 3, 4, you might need to look for online resources to find out the answers. </a:t>
            </a:r>
            <a:br>
              <a:rPr lang="en-US" baseline="0" dirty="0" smtClean="0"/>
            </a:br>
            <a:r>
              <a:rPr lang="en-US" baseline="0" dirty="0" smtClean="0"/>
              <a:t/>
            </a:r>
            <a:br>
              <a:rPr lang="en-US" baseline="0" dirty="0" smtClean="0"/>
            </a:br>
            <a:r>
              <a:rPr lang="en-US" baseline="0" dirty="0" smtClean="0"/>
              <a:t>If you have trouble looking for resources or understanding the questions. Please don’t hesitate to ask me questions. </a:t>
            </a: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Below are</a:t>
            </a:r>
            <a:r>
              <a:rPr lang="en-US" baseline="0" dirty="0" smtClean="0"/>
              <a:t> the answers for the questions. How did it feel? </a:t>
            </a:r>
            <a:br>
              <a:rPr lang="en-US" baseline="0" dirty="0" smtClean="0"/>
            </a:br>
            <a:r>
              <a:rPr lang="en-US" baseline="0" dirty="0" smtClean="0"/>
              <a:t>What did you think it was a biggest challenge? Any resources do you find it useful? Did you find any patterns to it?</a:t>
            </a:r>
          </a:p>
          <a:p>
            <a:endParaRPr lang="en-US" baseline="0" dirty="0" smtClean="0"/>
          </a:p>
          <a:p>
            <a:r>
              <a:rPr lang="en-US" baseline="0" dirty="0" smtClean="0"/>
              <a:t/>
            </a:r>
            <a:br>
              <a:rPr lang="en-US" baseline="0" dirty="0" smtClean="0"/>
            </a:br>
            <a:r>
              <a:rPr lang="en-US" baseline="0" dirty="0" smtClean="0"/>
              <a:t>If you can see, there’s a strong link between HTML and CSS, and it shares similar languages. </a:t>
            </a:r>
            <a:br>
              <a:rPr lang="en-US" baseline="0" dirty="0" smtClean="0"/>
            </a:br>
            <a:r>
              <a:rPr lang="en-US" baseline="0" dirty="0" smtClean="0"/>
              <a:t>For question 2, the answer is a { font-size: 30px; } which is asking HTML tag a= which is link, to change the font size to 30px.</a:t>
            </a:r>
          </a:p>
          <a:p>
            <a:r>
              <a:rPr lang="en-US" baseline="0" dirty="0" smtClean="0"/>
              <a:t>For question 3, the </a:t>
            </a:r>
            <a:r>
              <a:rPr lang="en-US" baseline="0" dirty="0" err="1" smtClean="0"/>
              <a:t>ansewr</a:t>
            </a:r>
            <a:r>
              <a:rPr lang="en-US" baseline="0" dirty="0" smtClean="0"/>
              <a:t> is #</a:t>
            </a:r>
            <a:r>
              <a:rPr lang="en-US" baseline="0" dirty="0" err="1" smtClean="0"/>
              <a:t>NavMenu</a:t>
            </a:r>
            <a:r>
              <a:rPr lang="en-US" baseline="0" dirty="0" smtClean="0"/>
              <a:t> { background-</a:t>
            </a:r>
            <a:r>
              <a:rPr lang="en-US" baseline="0" dirty="0" err="1" smtClean="0"/>
              <a:t>color:red</a:t>
            </a:r>
            <a:r>
              <a:rPr lang="en-US" baseline="0" dirty="0" smtClean="0"/>
              <a:t>}. This # stands for div ID. All div ID can have names. In this case, it is called </a:t>
            </a:r>
            <a:r>
              <a:rPr lang="en-US" baseline="0" dirty="0" err="1" smtClean="0"/>
              <a:t>NavMenu</a:t>
            </a:r>
            <a:r>
              <a:rPr lang="en-US" baseline="0" dirty="0" smtClean="0"/>
              <a:t>. This div id= “</a:t>
            </a:r>
            <a:r>
              <a:rPr lang="en-US" baseline="0" dirty="0" err="1" smtClean="0"/>
              <a:t>NavMenu</a:t>
            </a:r>
            <a:r>
              <a:rPr lang="en-US" baseline="0" dirty="0" smtClean="0"/>
              <a:t>” is translated to #</a:t>
            </a:r>
            <a:r>
              <a:rPr lang="en-US" baseline="0" dirty="0" err="1" smtClean="0"/>
              <a:t>NavMenu</a:t>
            </a:r>
            <a:r>
              <a:rPr lang="en-US" baseline="0" dirty="0" smtClean="0"/>
              <a:t> in CSS. </a:t>
            </a:r>
          </a:p>
          <a:p>
            <a:r>
              <a:rPr lang="en-US" baseline="0" dirty="0" smtClean="0"/>
              <a:t>For question 4, the answer is #</a:t>
            </a:r>
            <a:r>
              <a:rPr lang="en-US" baseline="0" dirty="0" err="1" smtClean="0"/>
              <a:t>NavMenu</a:t>
            </a:r>
            <a:r>
              <a:rPr lang="en-US" baseline="0" dirty="0" smtClean="0"/>
              <a:t> space a. This space, is one of the grammar in CSS. It is used to select elements inside elements. In this case, only a link (a) within div id = </a:t>
            </a:r>
            <a:r>
              <a:rPr lang="en-US" baseline="0" dirty="0" err="1" smtClean="0"/>
              <a:t>navMenu</a:t>
            </a:r>
            <a:r>
              <a:rPr lang="en-US" baseline="0" dirty="0" smtClean="0"/>
              <a:t> will turn to blue.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9BDD1C68-E633-3542-A6D3-636122478F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3C40E-A7A1-B241-8C69-0859A815459E}" type="datetimeFigureOut">
              <a:rPr lang="en-US" smtClean="0"/>
              <a:pPr/>
              <a:t>2/24/14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3C40E-A7A1-B241-8C69-0859A815459E}" type="datetimeFigureOut">
              <a:rPr lang="en-US" smtClean="0"/>
              <a:pPr/>
              <a:t>2/24/14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3C40E-A7A1-B241-8C69-0859A815459E}" type="datetimeFigureOut">
              <a:rPr lang="en-US" smtClean="0"/>
              <a:pPr/>
              <a:t>2/24/14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3C40E-A7A1-B241-8C69-0859A815459E}" type="datetimeFigureOut">
              <a:rPr lang="en-US" smtClean="0"/>
              <a:pPr/>
              <a:t>2/24/14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3C40E-A7A1-B241-8C69-0859A815459E}" type="datetimeFigureOut">
              <a:rPr lang="en-US" smtClean="0"/>
              <a:pPr/>
              <a:t>2/24/14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3C40E-A7A1-B241-8C69-0859A815459E}" type="datetimeFigureOut">
              <a:rPr lang="en-US" smtClean="0"/>
              <a:pPr/>
              <a:t>2/24/14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3C40E-A7A1-B241-8C69-0859A815459E}" type="datetimeFigureOut">
              <a:rPr lang="en-US" smtClean="0"/>
              <a:pPr/>
              <a:t>2/24/14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83C40E-A7A1-B241-8C69-0859A815459E}" type="datetimeFigureOut">
              <a:rPr lang="en-US" smtClean="0"/>
              <a:pPr/>
              <a:t>2/24/14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3C40E-A7A1-B241-8C69-0859A815459E}" type="datetimeFigureOut">
              <a:rPr lang="en-US" smtClean="0"/>
              <a:pPr/>
              <a:t>2/24/14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3C40E-A7A1-B241-8C69-0859A815459E}" type="datetimeFigureOut">
              <a:rPr lang="en-US" smtClean="0"/>
              <a:pPr/>
              <a:t>2/24/14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3C40E-A7A1-B241-8C69-0859A815459E}" type="datetimeFigureOut">
              <a:rPr lang="en-US" smtClean="0"/>
              <a:pPr/>
              <a:t>2/24/14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E4A4B-3913-E64F-A805-BAC3D5E35B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3C40E-A7A1-B241-8C69-0859A815459E}" type="datetimeFigureOut">
              <a:rPr lang="en-US" smtClean="0"/>
              <a:pPr/>
              <a:t>2/24/14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E4A4B-3913-E64F-A805-BAC3D5E35B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iki.ubc.ca/Sandbox:CSS_Bas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goo.gl/56WoB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onaco"/>
                <a:cs typeface="Monaco"/>
              </a:rPr>
              <a:t>CSS Basics 101</a:t>
            </a:r>
            <a:endParaRPr lang="en-US" dirty="0">
              <a:latin typeface="Monaco"/>
              <a:cs typeface="Monaco"/>
            </a:endParaRPr>
          </a:p>
        </p:txBody>
      </p:sp>
      <p:sp>
        <p:nvSpPr>
          <p:cNvPr id="3" name="Subtitle 2"/>
          <p:cNvSpPr>
            <a:spLocks noGrp="1"/>
          </p:cNvSpPr>
          <p:nvPr>
            <p:ph type="subTitle" idx="1"/>
          </p:nvPr>
        </p:nvSpPr>
        <p:spPr/>
        <p:txBody>
          <a:bodyPr/>
          <a:lstStyle/>
          <a:p>
            <a:r>
              <a:rPr lang="en-US" dirty="0" err="1" smtClean="0">
                <a:latin typeface="Monaco"/>
                <a:cs typeface="Monaco"/>
              </a:rPr>
              <a:t>Rie</a:t>
            </a:r>
            <a:r>
              <a:rPr lang="en-US" dirty="0" smtClean="0">
                <a:latin typeface="Monaco"/>
                <a:cs typeface="Monaco"/>
              </a:rPr>
              <a:t> </a:t>
            </a:r>
            <a:r>
              <a:rPr lang="en-US" dirty="0" err="1" smtClean="0">
                <a:latin typeface="Monaco"/>
                <a:cs typeface="Monaco"/>
              </a:rPr>
              <a:t>Namba</a:t>
            </a:r>
            <a:endParaRPr lang="en-US" dirty="0">
              <a:latin typeface="Monaco"/>
              <a:cs typeface="Monac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tools : Inspect Elements</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4" name="Picture 3"/>
          <p:cNvPicPr>
            <a:picLocks noChangeAspect="1"/>
          </p:cNvPicPr>
          <p:nvPr/>
        </p:nvPicPr>
        <p:blipFill>
          <a:blip r:embed="rId3"/>
          <a:stretch>
            <a:fillRect/>
          </a:stretch>
        </p:blipFill>
        <p:spPr>
          <a:xfrm>
            <a:off x="165100" y="1417638"/>
            <a:ext cx="8813800" cy="5207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Open http://</a:t>
            </a:r>
            <a:r>
              <a:rPr lang="en-US" dirty="0" err="1" smtClean="0"/>
              <a:t>www.wiki.ubc.ca/Sandbox:CSS_Basics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endParaRPr lang="en-US" dirty="0"/>
          </a:p>
        </p:txBody>
      </p:sp>
      <p:sp>
        <p:nvSpPr>
          <p:cNvPr id="3" name="Content Placeholder 2"/>
          <p:cNvSpPr>
            <a:spLocks noGrp="1"/>
          </p:cNvSpPr>
          <p:nvPr>
            <p:ph idx="1"/>
          </p:nvPr>
        </p:nvSpPr>
        <p:spPr/>
        <p:txBody>
          <a:bodyPr/>
          <a:lstStyle/>
          <a:p>
            <a:pPr lvl="1">
              <a:buNone/>
            </a:pPr>
            <a:r>
              <a:rPr lang="en-US" dirty="0" smtClean="0"/>
              <a:t>Goals of this session:</a:t>
            </a:r>
          </a:p>
          <a:p>
            <a:pPr lvl="1"/>
            <a:r>
              <a:rPr lang="en-US" dirty="0" smtClean="0"/>
              <a:t>To understand the basic language of CSS</a:t>
            </a:r>
          </a:p>
          <a:p>
            <a:pPr lvl="1"/>
            <a:r>
              <a:rPr lang="en-US" dirty="0" smtClean="0"/>
              <a:t>Utilize online references, tools and tutorials to create a CSS.  </a:t>
            </a:r>
          </a:p>
          <a:p>
            <a:pPr lvl="1"/>
            <a:endParaRPr lang="en-US" dirty="0" smtClean="0"/>
          </a:p>
          <a:p>
            <a:pPr lvl="1">
              <a:buNone/>
            </a:pPr>
            <a:r>
              <a:rPr lang="en-US" dirty="0" smtClean="0"/>
              <a:t>Reference: </a:t>
            </a:r>
          </a:p>
          <a:p>
            <a:pPr lvl="1">
              <a:buNone/>
            </a:pPr>
            <a:r>
              <a:rPr lang="en-US" dirty="0" smtClean="0">
                <a:hlinkClick r:id="rId3"/>
              </a:rPr>
              <a:t>http://wiki.ubc.ca/Sandbox:CSS_Basics</a:t>
            </a:r>
            <a:r>
              <a:rPr lang="en-US" dirty="0" smtClean="0"/>
              <a:t>   </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Icebreaker</a:t>
            </a:r>
            <a:endParaRPr lang="en-US" dirty="0"/>
          </a:p>
        </p:txBody>
      </p:sp>
      <p:sp>
        <p:nvSpPr>
          <p:cNvPr id="3" name="Content Placeholder 2"/>
          <p:cNvSpPr>
            <a:spLocks noGrp="1"/>
          </p:cNvSpPr>
          <p:nvPr>
            <p:ph idx="1"/>
          </p:nvPr>
        </p:nvSpPr>
        <p:spPr/>
        <p:txBody>
          <a:bodyPr/>
          <a:lstStyle/>
          <a:p>
            <a:r>
              <a:rPr lang="en-US" dirty="0" smtClean="0"/>
              <a:t>Introduction: </a:t>
            </a:r>
          </a:p>
          <a:p>
            <a:r>
              <a:rPr lang="en-US" dirty="0" smtClean="0"/>
              <a:t>Name</a:t>
            </a:r>
          </a:p>
          <a:p>
            <a:r>
              <a:rPr lang="en-US" dirty="0" smtClean="0"/>
              <a:t>What do you do </a:t>
            </a:r>
          </a:p>
          <a:p>
            <a:r>
              <a:rPr lang="en-US" dirty="0"/>
              <a:t>W</a:t>
            </a:r>
            <a:r>
              <a:rPr lang="en-US" dirty="0" smtClean="0"/>
              <a:t>hat you are going to use CSS for.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CSS? </a:t>
            </a:r>
            <a:endParaRPr lang="en-US" dirty="0"/>
          </a:p>
        </p:txBody>
      </p:sp>
      <p:pic>
        <p:nvPicPr>
          <p:cNvPr id="5" name="Picture 4" descr="htmlandcss.jpg"/>
          <p:cNvPicPr>
            <a:picLocks noChangeAspect="1"/>
          </p:cNvPicPr>
          <p:nvPr/>
        </p:nvPicPr>
        <p:blipFill>
          <a:blip r:embed="rId3"/>
          <a:stretch>
            <a:fillRect/>
          </a:stretch>
        </p:blipFill>
        <p:spPr>
          <a:xfrm>
            <a:off x="907780" y="1397967"/>
            <a:ext cx="6984364" cy="546003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World without CSS: Compare</a:t>
            </a:r>
            <a:endParaRPr lang="en-US" dirty="0"/>
          </a:p>
        </p:txBody>
      </p:sp>
      <p:sp>
        <p:nvSpPr>
          <p:cNvPr id="3" name="Content Placeholder 2"/>
          <p:cNvSpPr>
            <a:spLocks noGrp="1"/>
          </p:cNvSpPr>
          <p:nvPr>
            <p:ph idx="1"/>
          </p:nvPr>
        </p:nvSpPr>
        <p:spPr>
          <a:xfrm>
            <a:off x="5710382" y="1417638"/>
            <a:ext cx="1944255" cy="721678"/>
          </a:xfrm>
        </p:spPr>
        <p:txBody>
          <a:bodyPr>
            <a:normAutofit fontScale="77500" lnSpcReduction="20000"/>
          </a:bodyPr>
          <a:lstStyle/>
          <a:p>
            <a:pPr>
              <a:buNone/>
            </a:pPr>
            <a:r>
              <a:rPr lang="en-US" b="1" dirty="0" smtClean="0"/>
              <a:t>With CSS: </a:t>
            </a:r>
            <a:br>
              <a:rPr lang="en-US" b="1" dirty="0" smtClean="0"/>
            </a:br>
            <a:endParaRPr lang="en-US" b="1" dirty="0"/>
          </a:p>
        </p:txBody>
      </p:sp>
      <p:sp>
        <p:nvSpPr>
          <p:cNvPr id="5" name="TextBox 4"/>
          <p:cNvSpPr txBox="1"/>
          <p:nvPr/>
        </p:nvSpPr>
        <p:spPr>
          <a:xfrm>
            <a:off x="1044276" y="1417638"/>
            <a:ext cx="1507269" cy="400110"/>
          </a:xfrm>
          <a:prstGeom prst="rect">
            <a:avLst/>
          </a:prstGeom>
          <a:noFill/>
        </p:spPr>
        <p:txBody>
          <a:bodyPr wrap="none" rtlCol="0">
            <a:spAutoFit/>
          </a:bodyPr>
          <a:lstStyle/>
          <a:p>
            <a:r>
              <a:rPr lang="en-US" sz="2000" b="1" dirty="0" smtClean="0"/>
              <a:t>Without CSS</a:t>
            </a:r>
            <a:endParaRPr lang="en-US" sz="2000" b="1" dirty="0"/>
          </a:p>
        </p:txBody>
      </p:sp>
      <p:pic>
        <p:nvPicPr>
          <p:cNvPr id="7" name="Picture 6" descr="Screen Shot 2014-02-21 at 7.57.53 PM.png"/>
          <p:cNvPicPr>
            <a:picLocks noChangeAspect="1"/>
          </p:cNvPicPr>
          <p:nvPr/>
        </p:nvPicPr>
        <p:blipFill>
          <a:blip r:embed="rId3"/>
          <a:stretch>
            <a:fillRect/>
          </a:stretch>
        </p:blipFill>
        <p:spPr>
          <a:xfrm>
            <a:off x="255112" y="2139316"/>
            <a:ext cx="5455270" cy="3361969"/>
          </a:xfrm>
          <a:prstGeom prst="rect">
            <a:avLst/>
          </a:prstGeom>
        </p:spPr>
      </p:pic>
      <p:pic>
        <p:nvPicPr>
          <p:cNvPr id="4" name="Picture 3" descr="Screen Shot 2014-02-21 at 7.57.24 PM.png"/>
          <p:cNvPicPr>
            <a:picLocks noChangeAspect="1"/>
          </p:cNvPicPr>
          <p:nvPr/>
        </p:nvPicPr>
        <p:blipFill>
          <a:blip r:embed="rId4"/>
          <a:stretch>
            <a:fillRect/>
          </a:stretch>
        </p:blipFill>
        <p:spPr>
          <a:xfrm>
            <a:off x="4133272" y="2092611"/>
            <a:ext cx="5010727" cy="343766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CSS:</a:t>
            </a:r>
            <a:endParaRPr lang="en-US" dirty="0"/>
          </a:p>
        </p:txBody>
      </p:sp>
      <p:sp>
        <p:nvSpPr>
          <p:cNvPr id="4" name="TextBox 3"/>
          <p:cNvSpPr txBox="1"/>
          <p:nvPr/>
        </p:nvSpPr>
        <p:spPr>
          <a:xfrm>
            <a:off x="3475180" y="1893454"/>
            <a:ext cx="2955637" cy="2246769"/>
          </a:xfrm>
          <a:prstGeom prst="rect">
            <a:avLst/>
          </a:prstGeom>
          <a:noFill/>
        </p:spPr>
        <p:txBody>
          <a:bodyPr wrap="square" rtlCol="0">
            <a:spAutoFit/>
          </a:bodyPr>
          <a:lstStyle/>
          <a:p>
            <a:r>
              <a:rPr lang="en-US" sz="2800" dirty="0" smtClean="0"/>
              <a:t>h1 {</a:t>
            </a:r>
          </a:p>
          <a:p>
            <a:r>
              <a:rPr lang="en-US" sz="2800" dirty="0" smtClean="0"/>
              <a:t>Color: red; </a:t>
            </a:r>
          </a:p>
          <a:p>
            <a:r>
              <a:rPr lang="en-US" sz="2800" dirty="0" smtClean="0"/>
              <a:t>Font-size:20px; </a:t>
            </a:r>
          </a:p>
          <a:p>
            <a:endParaRPr lang="en-US" sz="2800" dirty="0" smtClean="0"/>
          </a:p>
          <a:p>
            <a:r>
              <a:rPr lang="en-US" sz="2800" dirty="0" smtClean="0"/>
              <a:t>} </a:t>
            </a:r>
            <a:endParaRPr lang="en-US" sz="2800" dirty="0"/>
          </a:p>
        </p:txBody>
      </p:sp>
      <p:cxnSp>
        <p:nvCxnSpPr>
          <p:cNvPr id="6" name="Straight Arrow Connector 5"/>
          <p:cNvCxnSpPr/>
          <p:nvPr/>
        </p:nvCxnSpPr>
        <p:spPr>
          <a:xfrm flipV="1">
            <a:off x="1778000" y="2274453"/>
            <a:ext cx="1697180" cy="3694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84727" y="3140364"/>
            <a:ext cx="2228273" cy="923330"/>
          </a:xfrm>
          <a:prstGeom prst="rect">
            <a:avLst/>
          </a:prstGeom>
          <a:noFill/>
        </p:spPr>
        <p:txBody>
          <a:bodyPr wrap="square" rtlCol="0">
            <a:spAutoFit/>
          </a:bodyPr>
          <a:lstStyle/>
          <a:p>
            <a:r>
              <a:rPr lang="en-US" dirty="0" smtClean="0"/>
              <a:t>Tells this HTML (In this case: h1 ( &lt;h1&gt;  &lt;/h1&gt;) …. </a:t>
            </a:r>
            <a:endParaRPr lang="en-US" dirty="0"/>
          </a:p>
        </p:txBody>
      </p:sp>
      <p:cxnSp>
        <p:nvCxnSpPr>
          <p:cNvPr id="12" name="Straight Arrow Connector 11"/>
          <p:cNvCxnSpPr/>
          <p:nvPr/>
        </p:nvCxnSpPr>
        <p:spPr>
          <a:xfrm rot="10800000">
            <a:off x="5703456" y="3509819"/>
            <a:ext cx="1177636" cy="630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703455" y="4548909"/>
            <a:ext cx="2597727" cy="1477328"/>
          </a:xfrm>
          <a:prstGeom prst="rect">
            <a:avLst/>
          </a:prstGeom>
          <a:noFill/>
        </p:spPr>
        <p:txBody>
          <a:bodyPr wrap="square" rtlCol="0">
            <a:spAutoFit/>
          </a:bodyPr>
          <a:lstStyle/>
          <a:p>
            <a:r>
              <a:rPr lang="en-US" dirty="0" smtClean="0"/>
              <a:t>…To follow the instructions. (In this case: turn h1 into red, and change the font size to 20px)</a:t>
            </a:r>
            <a:endParaRPr lang="en-US" dirty="0"/>
          </a:p>
        </p:txBody>
      </p:sp>
      <p:sp>
        <p:nvSpPr>
          <p:cNvPr id="17" name="TextBox 16"/>
          <p:cNvSpPr txBox="1"/>
          <p:nvPr/>
        </p:nvSpPr>
        <p:spPr>
          <a:xfrm>
            <a:off x="184727" y="2771032"/>
            <a:ext cx="1997364" cy="369332"/>
          </a:xfrm>
          <a:prstGeom prst="rect">
            <a:avLst/>
          </a:prstGeom>
          <a:noFill/>
        </p:spPr>
        <p:txBody>
          <a:bodyPr wrap="square" rtlCol="0">
            <a:spAutoFit/>
          </a:bodyPr>
          <a:lstStyle/>
          <a:p>
            <a:r>
              <a:rPr lang="en-US" b="1" dirty="0" smtClean="0"/>
              <a:t>1.CSS Selector</a:t>
            </a:r>
            <a:endParaRPr lang="en-US" b="1" dirty="0"/>
          </a:p>
        </p:txBody>
      </p:sp>
      <p:sp>
        <p:nvSpPr>
          <p:cNvPr id="18" name="TextBox 17"/>
          <p:cNvSpPr txBox="1"/>
          <p:nvPr/>
        </p:nvSpPr>
        <p:spPr>
          <a:xfrm>
            <a:off x="5172362" y="4179577"/>
            <a:ext cx="1962727" cy="369332"/>
          </a:xfrm>
          <a:prstGeom prst="rect">
            <a:avLst/>
          </a:prstGeom>
          <a:noFill/>
        </p:spPr>
        <p:txBody>
          <a:bodyPr wrap="square" rtlCol="0">
            <a:spAutoFit/>
          </a:bodyPr>
          <a:lstStyle/>
          <a:p>
            <a:r>
              <a:rPr lang="en-US" b="1" dirty="0" smtClean="0"/>
              <a:t>2. CSS Properties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use online </a:t>
            </a:r>
            <a:r>
              <a:rPr lang="en-US" dirty="0" smtClean="0"/>
              <a:t>references/tools!</a:t>
            </a:r>
            <a:endParaRPr lang="en-US" dirty="0"/>
          </a:p>
        </p:txBody>
      </p:sp>
      <p:sp>
        <p:nvSpPr>
          <p:cNvPr id="3" name="Content Placeholder 2"/>
          <p:cNvSpPr>
            <a:spLocks noGrp="1"/>
          </p:cNvSpPr>
          <p:nvPr>
            <p:ph idx="1"/>
          </p:nvPr>
        </p:nvSpPr>
        <p:spPr/>
        <p:txBody>
          <a:bodyPr/>
          <a:lstStyle/>
          <a:p>
            <a:r>
              <a:rPr lang="en-US" dirty="0" smtClean="0"/>
              <a:t>W3schools.com </a:t>
            </a:r>
            <a:r>
              <a:rPr lang="en-US" dirty="0" smtClean="0"/>
              <a:t>CSS tutorial: </a:t>
            </a:r>
            <a:r>
              <a:rPr lang="en-US" dirty="0" smtClean="0">
                <a:hlinkClick r:id="rId3"/>
              </a:rPr>
              <a:t>http://goo.gl/</a:t>
            </a:r>
            <a:r>
              <a:rPr lang="en-US" dirty="0" smtClean="0">
                <a:hlinkClick r:id="rId3"/>
              </a:rPr>
              <a:t>56WoBY</a:t>
            </a:r>
            <a:r>
              <a:rPr lang="en-US" dirty="0" smtClean="0"/>
              <a:t> or </a:t>
            </a:r>
            <a:r>
              <a:rPr lang="en-US" dirty="0" err="1" smtClean="0"/>
              <a:t>google</a:t>
            </a:r>
            <a:r>
              <a:rPr lang="en-US" dirty="0" smtClean="0"/>
              <a:t> “w3schools CSS tutorial ” </a:t>
            </a:r>
          </a:p>
          <a:p>
            <a:r>
              <a:rPr lang="en-US" dirty="0" smtClean="0"/>
              <a:t>“Inspect Elements” feature in Google Chrome/Firefox: Right click &gt; click on Inspect Elements.</a:t>
            </a:r>
          </a:p>
          <a:p>
            <a:r>
              <a:rPr lang="en-US" dirty="0" smtClean="0"/>
              <a:t>Google, “CSS tutorial  how to ______”  </a:t>
            </a:r>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 Understand the grammar</a:t>
            </a:r>
            <a:endParaRPr lang="en-US" dirty="0"/>
          </a:p>
        </p:txBody>
      </p:sp>
      <p:sp>
        <p:nvSpPr>
          <p:cNvPr id="3" name="Content Placeholder 2"/>
          <p:cNvSpPr>
            <a:spLocks noGrp="1"/>
          </p:cNvSpPr>
          <p:nvPr>
            <p:ph idx="1"/>
          </p:nvPr>
        </p:nvSpPr>
        <p:spPr/>
        <p:txBody>
          <a:bodyPr/>
          <a:lstStyle/>
          <a:p>
            <a:r>
              <a:rPr lang="en-US" dirty="0" smtClean="0"/>
              <a:t>In groups, answer the questions provided in the exercise sheet. ( 10-15 min)  </a:t>
            </a:r>
            <a:endParaRPr lang="en-US" dirty="0" smtClean="0"/>
          </a:p>
          <a:p>
            <a:pPr lvl="1"/>
            <a:r>
              <a:rPr lang="en-US" dirty="0" smtClean="0"/>
              <a:t>You are allowed to chat and discuss the answers with your and/or another group.  </a:t>
            </a:r>
          </a:p>
          <a:p>
            <a:pPr lvl="1"/>
            <a:r>
              <a:rPr lang="en-US" dirty="0" smtClean="0"/>
              <a:t>You may use any resources provided on the internet. You are allowed to Google the answer. </a:t>
            </a:r>
          </a:p>
          <a:p>
            <a:pPr lvl="1"/>
            <a:r>
              <a:rPr lang="en-US" dirty="0" smtClean="0"/>
              <a:t>You may also use resources from: </a:t>
            </a:r>
            <a:r>
              <a:rPr lang="en-US" dirty="0" err="1" smtClean="0"/>
              <a:t>Sandbox:CSS_Basics</a:t>
            </a:r>
            <a:endParaRPr lang="en-US" dirty="0" smtClean="0"/>
          </a:p>
          <a:p>
            <a:pPr lvl="1"/>
            <a:r>
              <a:rPr lang="en-US" dirty="0" smtClean="0"/>
              <a:t>Feel free to ask me if you have any questions. </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graphicFrame>
        <p:nvGraphicFramePr>
          <p:cNvPr id="4" name="Table 3"/>
          <p:cNvGraphicFramePr>
            <a:graphicFrameLocks noGrp="1"/>
          </p:cNvGraphicFramePr>
          <p:nvPr/>
        </p:nvGraphicFramePr>
        <p:xfrm>
          <a:off x="895684" y="1397000"/>
          <a:ext cx="7791116" cy="3798635"/>
        </p:xfrm>
        <a:graphic>
          <a:graphicData uri="http://schemas.openxmlformats.org/drawingml/2006/table">
            <a:tbl>
              <a:tblPr firstRow="1" bandRow="1">
                <a:tableStyleId>{5C22544A-7EE6-4342-B048-85BDC9FD1C3A}</a:tableStyleId>
              </a:tblPr>
              <a:tblGrid>
                <a:gridCol w="1069474"/>
                <a:gridCol w="4124603"/>
                <a:gridCol w="2597039"/>
              </a:tblGrid>
              <a:tr h="447842">
                <a:tc>
                  <a:txBody>
                    <a:bodyPr/>
                    <a:lstStyle/>
                    <a:p>
                      <a:r>
                        <a:rPr lang="en-US" dirty="0" smtClean="0"/>
                        <a:t>Question</a:t>
                      </a:r>
                      <a:endParaRPr lang="en-US" dirty="0"/>
                    </a:p>
                  </a:txBody>
                  <a:tcPr/>
                </a:tc>
                <a:tc>
                  <a:txBody>
                    <a:bodyPr/>
                    <a:lstStyle/>
                    <a:p>
                      <a:r>
                        <a:rPr lang="en-US" dirty="0" smtClean="0"/>
                        <a:t>Key HTML </a:t>
                      </a:r>
                      <a:endParaRPr lang="en-US" dirty="0"/>
                    </a:p>
                  </a:txBody>
                  <a:tcPr/>
                </a:tc>
                <a:tc>
                  <a:txBody>
                    <a:bodyPr/>
                    <a:lstStyle/>
                    <a:p>
                      <a:r>
                        <a:rPr lang="en-US" dirty="0" smtClean="0"/>
                        <a:t>CSS (answer)</a:t>
                      </a:r>
                      <a:endParaRPr lang="en-US" dirty="0"/>
                    </a:p>
                  </a:txBody>
                  <a:tcPr/>
                </a:tc>
              </a:tr>
              <a:tr h="1218197">
                <a:tc>
                  <a:txBody>
                    <a:bodyPr/>
                    <a:lstStyle/>
                    <a:p>
                      <a:r>
                        <a:rPr lang="en-US" dirty="0" smtClean="0"/>
                        <a:t>2</a:t>
                      </a:r>
                      <a:endParaRPr lang="en-US" dirty="0"/>
                    </a:p>
                  </a:txBody>
                  <a:tcPr/>
                </a:tc>
                <a:tc>
                  <a:txBody>
                    <a:bodyPr/>
                    <a:lstStyle/>
                    <a:p>
                      <a:r>
                        <a:rPr lang="en-US" dirty="0" smtClean="0"/>
                        <a:t>&lt;</a:t>
                      </a:r>
                      <a:r>
                        <a:rPr lang="en-US" dirty="0" smtClean="0">
                          <a:solidFill>
                            <a:srgbClr val="FF0000"/>
                          </a:solidFill>
                        </a:rPr>
                        <a:t>a</a:t>
                      </a:r>
                      <a:r>
                        <a:rPr lang="en-US" dirty="0" smtClean="0"/>
                        <a:t> </a:t>
                      </a:r>
                      <a:r>
                        <a:rPr lang="en-US" dirty="0" err="1" smtClean="0"/>
                        <a:t>href</a:t>
                      </a:r>
                      <a:r>
                        <a:rPr lang="en-US" dirty="0" smtClean="0"/>
                        <a:t>=“http://</a:t>
                      </a:r>
                      <a:r>
                        <a:rPr lang="en-US" dirty="0" err="1" smtClean="0"/>
                        <a:t>www.ubc.ca</a:t>
                      </a:r>
                      <a:r>
                        <a:rPr lang="en-US" dirty="0" smtClean="0"/>
                        <a:t>”&gt;Welcome to UBC &lt;/a&gt;</a:t>
                      </a:r>
                      <a:endParaRPr lang="en-US" dirty="0"/>
                    </a:p>
                  </a:txBody>
                  <a:tcPr/>
                </a:tc>
                <a:tc>
                  <a:txBody>
                    <a:bodyPr/>
                    <a:lstStyle/>
                    <a:p>
                      <a:r>
                        <a:rPr lang="en-US" dirty="0" smtClean="0">
                          <a:solidFill>
                            <a:srgbClr val="FF0000"/>
                          </a:solidFill>
                        </a:rPr>
                        <a:t>a</a:t>
                      </a:r>
                      <a:r>
                        <a:rPr lang="en-US" dirty="0" smtClean="0"/>
                        <a:t>{</a:t>
                      </a:r>
                    </a:p>
                    <a:p>
                      <a:r>
                        <a:rPr lang="en-US" dirty="0" smtClean="0"/>
                        <a:t>font-size:30px;</a:t>
                      </a:r>
                      <a:br>
                        <a:rPr lang="en-US" dirty="0" smtClean="0"/>
                      </a:br>
                      <a:r>
                        <a:rPr lang="en-US" dirty="0" smtClean="0"/>
                        <a:t>}</a:t>
                      </a:r>
                      <a:endParaRPr lang="en-US" dirty="0"/>
                    </a:p>
                  </a:txBody>
                  <a:tcPr/>
                </a:tc>
              </a:tr>
              <a:tr h="813803">
                <a:tc>
                  <a:txBody>
                    <a:bodyPr/>
                    <a:lstStyle/>
                    <a:p>
                      <a:r>
                        <a:rPr lang="en-US" dirty="0" smtClean="0"/>
                        <a:t>3</a:t>
                      </a:r>
                      <a:endParaRPr lang="en-US" dirty="0"/>
                    </a:p>
                  </a:txBody>
                  <a:tcPr/>
                </a:tc>
                <a:tc>
                  <a:txBody>
                    <a:bodyPr/>
                    <a:lstStyle/>
                    <a:p>
                      <a:r>
                        <a:rPr lang="en-US" dirty="0" smtClean="0"/>
                        <a:t>&lt;div </a:t>
                      </a:r>
                      <a:r>
                        <a:rPr lang="en-US" dirty="0" smtClean="0">
                          <a:solidFill>
                            <a:srgbClr val="FF0000"/>
                          </a:solidFill>
                        </a:rPr>
                        <a:t>id</a:t>
                      </a:r>
                      <a:r>
                        <a:rPr lang="en-US" dirty="0" smtClean="0"/>
                        <a:t>=“</a:t>
                      </a:r>
                      <a:r>
                        <a:rPr lang="en-US" dirty="0" err="1" smtClean="0">
                          <a:solidFill>
                            <a:srgbClr val="FF0000"/>
                          </a:solidFill>
                        </a:rPr>
                        <a:t>NavMenu</a:t>
                      </a:r>
                      <a:r>
                        <a:rPr lang="en-US" dirty="0" smtClean="0"/>
                        <a:t>”&gt;&lt;a </a:t>
                      </a:r>
                      <a:r>
                        <a:rPr lang="en-US" dirty="0" err="1" smtClean="0"/>
                        <a:t>href</a:t>
                      </a:r>
                      <a:r>
                        <a:rPr lang="en-US" dirty="0" smtClean="0"/>
                        <a:t>=“/</a:t>
                      </a:r>
                      <a:r>
                        <a:rPr lang="en-US" dirty="0" err="1" smtClean="0"/>
                        <a:t>about.html</a:t>
                      </a:r>
                      <a:r>
                        <a:rPr lang="en-US" dirty="0" smtClean="0"/>
                        <a:t>”&gt;about&lt;/a&gt;&lt;/div&gt;</a:t>
                      </a:r>
                      <a:endParaRPr lang="en-US" dirty="0"/>
                    </a:p>
                  </a:txBody>
                  <a:tcPr/>
                </a:tc>
                <a:tc>
                  <a:txBody>
                    <a:bodyPr/>
                    <a:lstStyle/>
                    <a:p>
                      <a:r>
                        <a:rPr lang="en-US" dirty="0" smtClean="0">
                          <a:solidFill>
                            <a:srgbClr val="FF0000"/>
                          </a:solidFill>
                        </a:rPr>
                        <a:t>#</a:t>
                      </a:r>
                      <a:r>
                        <a:rPr lang="en-US" dirty="0" err="1" smtClean="0">
                          <a:solidFill>
                            <a:srgbClr val="FF0000"/>
                          </a:solidFill>
                        </a:rPr>
                        <a:t>NavMenu</a:t>
                      </a:r>
                      <a:r>
                        <a:rPr lang="en-US" dirty="0" smtClean="0"/>
                        <a:t> {</a:t>
                      </a:r>
                      <a:br>
                        <a:rPr lang="en-US" dirty="0" smtClean="0"/>
                      </a:br>
                      <a:r>
                        <a:rPr lang="en-US" dirty="0" smtClean="0"/>
                        <a:t>background-</a:t>
                      </a:r>
                      <a:r>
                        <a:rPr lang="en-US" dirty="0" err="1" smtClean="0"/>
                        <a:t>color:red</a:t>
                      </a:r>
                      <a:r>
                        <a:rPr lang="en-US" dirty="0" smtClean="0"/>
                        <a:t>;</a:t>
                      </a:r>
                      <a:br>
                        <a:rPr lang="en-US" dirty="0" smtClean="0"/>
                      </a:br>
                      <a:r>
                        <a:rPr lang="en-US" dirty="0" smtClean="0"/>
                        <a:t>}</a:t>
                      </a:r>
                      <a:endParaRPr lang="en-US" dirty="0"/>
                    </a:p>
                  </a:txBody>
                  <a:tcPr/>
                </a:tc>
              </a:tr>
              <a:tr h="1218197">
                <a:tc>
                  <a:txBody>
                    <a:bodyPr/>
                    <a:lstStyle/>
                    <a:p>
                      <a:r>
                        <a:rPr lang="en-US" dirty="0" smtClean="0"/>
                        <a:t>4</a:t>
                      </a:r>
                      <a:endParaRPr lang="en-US" dirty="0"/>
                    </a:p>
                  </a:txBody>
                  <a:tcPr/>
                </a:tc>
                <a:tc>
                  <a:txBody>
                    <a:bodyPr/>
                    <a:lstStyle/>
                    <a:p>
                      <a:r>
                        <a:rPr lang="en-US" dirty="0" smtClean="0"/>
                        <a:t>&lt;div </a:t>
                      </a:r>
                      <a:r>
                        <a:rPr lang="en-US" dirty="0" smtClean="0">
                          <a:solidFill>
                            <a:srgbClr val="FF0000"/>
                          </a:solidFill>
                        </a:rPr>
                        <a:t>id</a:t>
                      </a:r>
                      <a:r>
                        <a:rPr lang="en-US" dirty="0" smtClean="0"/>
                        <a:t>=“</a:t>
                      </a:r>
                      <a:r>
                        <a:rPr lang="en-US" dirty="0" err="1" smtClean="0">
                          <a:solidFill>
                            <a:srgbClr val="FF0000"/>
                          </a:solidFill>
                        </a:rPr>
                        <a:t>NavMenu</a:t>
                      </a:r>
                      <a:r>
                        <a:rPr lang="en-US" dirty="0" smtClean="0"/>
                        <a:t>”&gt;&lt;</a:t>
                      </a:r>
                      <a:r>
                        <a:rPr lang="en-US" dirty="0" smtClean="0">
                          <a:solidFill>
                            <a:srgbClr val="FF0000"/>
                          </a:solidFill>
                        </a:rPr>
                        <a:t>a</a:t>
                      </a:r>
                      <a:r>
                        <a:rPr lang="en-US" dirty="0" smtClean="0"/>
                        <a:t> </a:t>
                      </a:r>
                      <a:r>
                        <a:rPr lang="en-US" dirty="0" err="1" smtClean="0"/>
                        <a:t>href</a:t>
                      </a:r>
                      <a:r>
                        <a:rPr lang="en-US" dirty="0" smtClean="0"/>
                        <a:t>=“/</a:t>
                      </a:r>
                      <a:r>
                        <a:rPr lang="en-US" dirty="0" err="1" smtClean="0"/>
                        <a:t>about.html</a:t>
                      </a:r>
                      <a:r>
                        <a:rPr lang="en-US" dirty="0" smtClean="0"/>
                        <a:t>”&gt;about&lt;/a&gt;&lt;/div&gt;</a:t>
                      </a:r>
                      <a:endParaRPr lang="en-US" dirty="0"/>
                    </a:p>
                  </a:txBody>
                  <a:tcPr/>
                </a:tc>
                <a:tc>
                  <a:txBody>
                    <a:bodyPr/>
                    <a:lstStyle/>
                    <a:p>
                      <a:r>
                        <a:rPr lang="en-US" dirty="0" smtClean="0">
                          <a:solidFill>
                            <a:srgbClr val="FF0000"/>
                          </a:solidFill>
                        </a:rPr>
                        <a:t>#</a:t>
                      </a:r>
                      <a:r>
                        <a:rPr lang="en-US" dirty="0" err="1" smtClean="0">
                          <a:solidFill>
                            <a:srgbClr val="FF0000"/>
                          </a:solidFill>
                        </a:rPr>
                        <a:t>NavMenu</a:t>
                      </a:r>
                      <a:r>
                        <a:rPr lang="en-US" baseline="0" dirty="0" smtClean="0">
                          <a:solidFill>
                            <a:srgbClr val="FF0000"/>
                          </a:solidFill>
                        </a:rPr>
                        <a:t> a</a:t>
                      </a:r>
                      <a:r>
                        <a:rPr lang="en-US" baseline="0" dirty="0" smtClean="0"/>
                        <a:t>{</a:t>
                      </a:r>
                    </a:p>
                    <a:p>
                      <a:r>
                        <a:rPr lang="en-US" baseline="0" dirty="0" err="1" smtClean="0"/>
                        <a:t>Color:blue</a:t>
                      </a:r>
                      <a:r>
                        <a:rPr lang="en-US" baseline="0" dirty="0" smtClean="0"/>
                        <a:t>;</a:t>
                      </a:r>
                    </a:p>
                    <a:p>
                      <a:r>
                        <a:rPr lang="en-US" baseline="0" dirty="0" smtClean="0"/>
                        <a:t>}</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1670</TotalTime>
  <Words>1721</Words>
  <Application>Microsoft Macintosh PowerPoint</Application>
  <PresentationFormat>On-screen Show (4:3)</PresentationFormat>
  <Paragraphs>109</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CSS Basics 101</vt:lpstr>
      <vt:lpstr>Opening</vt:lpstr>
      <vt:lpstr>Icebreaker</vt:lpstr>
      <vt:lpstr>What is a CSS? </vt:lpstr>
      <vt:lpstr>A World without CSS: Compare</vt:lpstr>
      <vt:lpstr>How to read CSS:</vt:lpstr>
      <vt:lpstr>…You can use online references/tools!</vt:lpstr>
      <vt:lpstr>Activity 1: Understand the grammar</vt:lpstr>
      <vt:lpstr>Answers</vt:lpstr>
      <vt:lpstr>Useful tools : Inspect Elements</vt:lpstr>
      <vt:lpstr>Resources</vt:lpstr>
    </vt:vector>
  </TitlesOfParts>
  <Company>Office of Learning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Basics 101</dc:title>
  <dc:creator>Rie Namba</dc:creator>
  <cp:lastModifiedBy>Rie Namba</cp:lastModifiedBy>
  <cp:revision>26</cp:revision>
  <cp:lastPrinted>2014-02-25T21:02:28Z</cp:lastPrinted>
  <dcterms:created xsi:type="dcterms:W3CDTF">2014-02-24T21:58:09Z</dcterms:created>
  <dcterms:modified xsi:type="dcterms:W3CDTF">2014-02-25T21:49:21Z</dcterms:modified>
</cp:coreProperties>
</file>