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ibre Baskerville" panose="020B0604020202020204" charset="0"/>
      <p:regular r:id="rId26"/>
      <p:bold r:id="rId27"/>
      <p:italic r:id="rId28"/>
    </p:embeddedFont>
    <p:embeddedFont>
      <p:font typeface="Open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227127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Quicly introduce ourselves</a:t>
            </a:r>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13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What Christina</a:t>
            </a: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76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What Judy</a:t>
            </a: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26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What Gil </a:t>
            </a: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63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32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CindyClosing bit??</a:t>
            </a: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5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Cindy Closing bit??</a:t>
            </a: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79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Cindy Open questions/comments</a:t>
            </a:r>
          </a:p>
        </p:txBody>
      </p:sp>
    </p:spTree>
    <p:extLst>
      <p:ext uri="{BB962C8B-B14F-4D97-AF65-F5344CB8AC3E}">
        <p14:creationId xmlns:p14="http://schemas.microsoft.com/office/powerpoint/2010/main" val="233077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41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87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200"/>
              <a:t>This workshop will cover: Cindy--Lucas will add new icons</a:t>
            </a:r>
          </a:p>
          <a:p>
            <a:pPr lvl="0" rtl="0">
              <a:lnSpc>
                <a:spcPct val="95000"/>
              </a:lnSpc>
              <a:spcBef>
                <a:spcPts val="1400"/>
              </a:spcBef>
              <a:spcAft>
                <a:spcPts val="200"/>
              </a:spcAft>
              <a:buNone/>
            </a:pPr>
            <a:r>
              <a:rPr lang="en-US" sz="1200">
                <a:solidFill>
                  <a:schemeClr val="dk1"/>
                </a:solidFill>
              </a:rPr>
              <a:t>Finding &amp; Using Open Resources</a:t>
            </a:r>
          </a:p>
          <a:p>
            <a:pPr marL="457200" lvl="0" indent="-304800" rtl="0">
              <a:lnSpc>
                <a:spcPct val="95000"/>
              </a:lnSpc>
              <a:spcBef>
                <a:spcPts val="1400"/>
              </a:spcBef>
              <a:spcAft>
                <a:spcPts val="200"/>
              </a:spcAft>
              <a:buClr>
                <a:srgbClr val="262626"/>
              </a:buClr>
              <a:buSzPct val="100000"/>
              <a:buChar char="●"/>
            </a:pPr>
            <a:r>
              <a:rPr lang="en-US" sz="1200">
                <a:solidFill>
                  <a:srgbClr val="262626"/>
                </a:solidFill>
              </a:rPr>
              <a:t>Content Strategies</a:t>
            </a:r>
          </a:p>
          <a:p>
            <a:pPr marL="457200" lvl="0" indent="-304800" rtl="0">
              <a:lnSpc>
                <a:spcPct val="90000"/>
              </a:lnSpc>
              <a:spcBef>
                <a:spcPts val="300"/>
              </a:spcBef>
              <a:spcAft>
                <a:spcPts val="300"/>
              </a:spcAft>
              <a:buClr>
                <a:srgbClr val="262626"/>
              </a:buClr>
              <a:buSzPct val="100000"/>
              <a:buChar char="●"/>
            </a:pPr>
            <a:r>
              <a:rPr lang="en-US" sz="1200">
                <a:solidFill>
                  <a:srgbClr val="262626"/>
                </a:solidFill>
              </a:rPr>
              <a:t>Creative Commons Licenses</a:t>
            </a:r>
          </a:p>
          <a:p>
            <a:pPr marL="457200" lvl="0" indent="-304800" rtl="0">
              <a:spcBef>
                <a:spcPts val="0"/>
              </a:spcBef>
              <a:buClr>
                <a:srgbClr val="262626"/>
              </a:buClr>
              <a:buSzPct val="100000"/>
              <a:buChar char="●"/>
            </a:pPr>
            <a:r>
              <a:rPr lang="en-US" sz="1200">
                <a:solidFill>
                  <a:srgbClr val="262626"/>
                </a:solidFill>
              </a:rPr>
              <a:t>Searching for Open Resources</a:t>
            </a:r>
          </a:p>
          <a:p>
            <a:pPr lvl="0" rtl="0">
              <a:spcBef>
                <a:spcPts val="0"/>
              </a:spcBef>
              <a:buNone/>
            </a:pPr>
            <a:endParaRPr/>
          </a:p>
          <a:p>
            <a:pPr lvl="0" rtl="0">
              <a:spcBef>
                <a:spcPts val="0"/>
              </a:spcBef>
              <a:buNone/>
            </a:pPr>
            <a:endParaRPr/>
          </a:p>
          <a:p>
            <a:pPr lvl="0" rtl="0">
              <a:spcBef>
                <a:spcPts val="0"/>
              </a:spcBef>
              <a:buNone/>
            </a:pPr>
            <a:r>
              <a:rPr lang="en-US" sz="1200"/>
              <a:t/>
            </a:r>
            <a:br>
              <a:rPr lang="en-US" sz="1200"/>
            </a:br>
            <a:r>
              <a:rPr lang="en-US" sz="1200"/>
              <a:t>Teaching in the Open</a:t>
            </a:r>
          </a:p>
          <a:p>
            <a:pPr lvl="0" rtl="0">
              <a:spcBef>
                <a:spcPts val="0"/>
              </a:spcBef>
              <a:buNone/>
            </a:pPr>
            <a:endParaRPr sz="1200"/>
          </a:p>
          <a:p>
            <a:pPr lvl="0" rtl="0">
              <a:spcBef>
                <a:spcPts val="0"/>
              </a:spcBef>
              <a:buNone/>
            </a:pPr>
            <a:r>
              <a:rPr lang="en-US" sz="1200"/>
              <a:t>We will also engage in some quick Open Learning Challenges.</a:t>
            </a:r>
          </a:p>
          <a:p>
            <a:pPr lvl="0" rtl="0">
              <a:spcBef>
                <a:spcPts val="0"/>
              </a:spcBef>
              <a:buNone/>
            </a:pPr>
            <a:endParaRPr sz="1200"/>
          </a:p>
          <a:p>
            <a:pPr lvl="0" rtl="0">
              <a:spcBef>
                <a:spcPts val="0"/>
              </a:spcBef>
              <a:buNone/>
            </a:pPr>
            <a:r>
              <a:rPr lang="en-US" sz="1200"/>
              <a:t>And we will conclude with a schedule of upcomming workshops in the Open for Learning series.</a:t>
            </a:r>
          </a:p>
          <a:p>
            <a:pPr lvl="0" rtl="0">
              <a:spcBef>
                <a:spcPts val="0"/>
              </a:spcBef>
              <a:buNone/>
            </a:pPr>
            <a:endParaRPr/>
          </a:p>
          <a:p>
            <a:pPr lvl="0" rt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32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200"/>
              <a:t>Cindy - Hook - this is the transition from previous discussions and examples of OER to open practice - teaching.</a:t>
            </a:r>
          </a:p>
          <a:p>
            <a:pPr lvl="0" rtl="0">
              <a:spcBef>
                <a:spcPts val="0"/>
              </a:spcBef>
              <a:buNone/>
            </a:pPr>
            <a:endParaRPr sz="1200"/>
          </a:p>
          <a:p>
            <a:pPr lvl="0" rtl="0">
              <a:spcBef>
                <a:spcPts val="0"/>
              </a:spcBef>
              <a:buNone/>
            </a:pPr>
            <a:r>
              <a:rPr lang="en-US" sz="1200"/>
              <a:t>ROED Research on Open Educational Resources for Development/</a:t>
            </a: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46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Cindy - definitions</a:t>
            </a:r>
          </a:p>
          <a:p>
            <a:pPr lvl="0" rtl="0">
              <a:spcBef>
                <a:spcPts val="0"/>
              </a:spcBef>
              <a:buNone/>
            </a:pPr>
            <a:r>
              <a:rPr lang="en-US" sz="1200"/>
              <a:t>Note: this is to be a lead up to the opener activity - which needs context.  Free plus permissions were meant to deal with copyright - they don’t capture the complexity of the activities involved with teaching and learning. This might include</a:t>
            </a:r>
          </a:p>
          <a:p>
            <a:pPr marL="457200" lvl="0" indent="-228600" rtl="0">
              <a:spcBef>
                <a:spcPts val="0"/>
              </a:spcBef>
              <a:buClr>
                <a:schemeClr val="dk1"/>
              </a:buClr>
              <a:buChar char="●"/>
            </a:pPr>
            <a:r>
              <a:rPr lang="en-US" sz="1100">
                <a:solidFill>
                  <a:schemeClr val="dk1"/>
                </a:solidFill>
              </a:rPr>
              <a:t>having students selecting/remixing an open resources to create learning resources for their peers</a:t>
            </a:r>
          </a:p>
          <a:p>
            <a:pPr marL="457200" lvl="0" indent="-228600" rtl="0">
              <a:spcBef>
                <a:spcPts val="0"/>
              </a:spcBef>
              <a:buClr>
                <a:schemeClr val="dk1"/>
              </a:buClr>
              <a:buChar char="●"/>
            </a:pPr>
            <a:r>
              <a:rPr lang="en-US" sz="1100">
                <a:solidFill>
                  <a:schemeClr val="dk1"/>
                </a:solidFill>
              </a:rPr>
              <a:t>using open data as a course resource for students to work from</a:t>
            </a:r>
          </a:p>
          <a:p>
            <a:pPr marL="457200" lvl="0" indent="-228600" rtl="0">
              <a:spcBef>
                <a:spcPts val="0"/>
              </a:spcBef>
              <a:buClr>
                <a:schemeClr val="dk1"/>
              </a:buClr>
              <a:buChar char="●"/>
            </a:pPr>
            <a:r>
              <a:rPr lang="en-US" sz="1100">
                <a:solidFill>
                  <a:schemeClr val="dk1"/>
                </a:solidFill>
              </a:rPr>
              <a:t>having students start their own blog or contribute to an open course blog</a:t>
            </a:r>
          </a:p>
          <a:p>
            <a:pPr marL="457200" lvl="0" indent="-228600" rtl="0">
              <a:spcBef>
                <a:spcPts val="0"/>
              </a:spcBef>
              <a:buClr>
                <a:schemeClr val="dk1"/>
              </a:buClr>
              <a:buChar char="●"/>
            </a:pPr>
            <a:r>
              <a:rPr lang="en-US" sz="1100">
                <a:solidFill>
                  <a:schemeClr val="dk1"/>
                </a:solidFill>
              </a:rPr>
              <a:t>might include opening up your class to other networks through discussions hosted on social media or on open forums.</a:t>
            </a: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7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Cindy</a:t>
            </a:r>
          </a:p>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188287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Cindy - 5 minute discussion - debrief highlights.</a:t>
            </a: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4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100" i="1">
                <a:solidFill>
                  <a:schemeClr val="dk1"/>
                </a:solidFill>
              </a:rPr>
              <a:t>Disposable assignments: “after a student spends three hours creating it, a teacher spends 30 minutes grading it, and then the student throws it away. Not only do these assignments add no value to the world, they actually suck value out of the world.”</a:t>
            </a:r>
          </a:p>
          <a:p>
            <a:pPr lvl="0" rtl="0">
              <a:spcBef>
                <a:spcPts val="0"/>
              </a:spcBef>
              <a:buNone/>
            </a:pPr>
            <a:endParaRPr sz="1100">
              <a:solidFill>
                <a:schemeClr val="dk1"/>
              </a:solidFill>
            </a:endParaRPr>
          </a:p>
          <a:p>
            <a:pPr lvl="0" rtl="0">
              <a:spcBef>
                <a:spcPts val="0"/>
              </a:spcBef>
              <a:buNone/>
            </a:pPr>
            <a:r>
              <a:rPr lang="en-US" sz="1100">
                <a:solidFill>
                  <a:schemeClr val="dk1"/>
                </a:solidFill>
              </a:rPr>
              <a:t>Renewable assignments, on the other hand, do add value to the world beyond earning a mark from an instructor--they provide resources that are useful and usable by others, whether other students in the course or the wider public. </a:t>
            </a:r>
          </a:p>
          <a:p>
            <a:pPr lvl="0" rtl="0">
              <a:spcBef>
                <a:spcPts val="0"/>
              </a:spcBef>
              <a:buNone/>
            </a:pPr>
            <a:r>
              <a:rPr lang="en-US" sz="1100">
                <a:solidFill>
                  <a:schemeClr val="dk1"/>
                </a:solidFill>
              </a:rPr>
              <a:t>Examples </a:t>
            </a:r>
          </a:p>
          <a:p>
            <a:pPr marL="457200" lvl="0" indent="-298450" rtl="0">
              <a:spcBef>
                <a:spcPts val="0"/>
              </a:spcBef>
              <a:buClr>
                <a:schemeClr val="dk1"/>
              </a:buClr>
              <a:buSzPct val="100000"/>
              <a:buChar char="●"/>
            </a:pPr>
            <a:r>
              <a:rPr lang="en-US" sz="1100">
                <a:solidFill>
                  <a:schemeClr val="dk1"/>
                </a:solidFill>
              </a:rPr>
              <a:t>students creating notes or demonstrations for other students in the same course (and possibly also posted publicly for others)</a:t>
            </a:r>
          </a:p>
          <a:p>
            <a:pPr marL="457200" lvl="0" indent="-298450" rtl="0">
              <a:spcBef>
                <a:spcPts val="0"/>
              </a:spcBef>
              <a:buClr>
                <a:schemeClr val="dk1"/>
              </a:buClr>
              <a:buSzPct val="100000"/>
              <a:buChar char="●"/>
            </a:pPr>
            <a:r>
              <a:rPr lang="en-US" sz="1100">
                <a:solidFill>
                  <a:schemeClr val="dk1"/>
                </a:solidFill>
              </a:rPr>
              <a:t>students editing articles on Wikipedia or an institutional wiki site like the UBC Wiki</a:t>
            </a:r>
          </a:p>
          <a:p>
            <a:pPr marL="457200" lvl="0" indent="-298450" rtl="0">
              <a:spcBef>
                <a:spcPts val="0"/>
              </a:spcBef>
              <a:buClr>
                <a:schemeClr val="dk1"/>
              </a:buClr>
              <a:buSzPct val="100000"/>
              <a:buChar char="●"/>
            </a:pPr>
            <a:r>
              <a:rPr lang="en-US" sz="1100">
                <a:solidFill>
                  <a:schemeClr val="dk1"/>
                </a:solidFill>
              </a:rPr>
              <a:t>students producing research that can be used by a community group. </a:t>
            </a:r>
          </a:p>
          <a:p>
            <a:pPr lvl="0" rtl="0">
              <a:spcBef>
                <a:spcPts val="0"/>
              </a:spcBef>
              <a:buNone/>
            </a:pPr>
            <a:r>
              <a:rPr lang="en-US" sz="1100">
                <a:solidFill>
                  <a:schemeClr val="dk1"/>
                </a:solidFill>
              </a:rPr>
              <a:t>Even those assignments that might otherwise be "disposable" can be made renewable by sharing them with other students in a course and, if the student agrees, publicly.</a:t>
            </a:r>
          </a:p>
          <a:p>
            <a:pPr lvl="0" rtl="0">
              <a:spcBef>
                <a:spcPts val="0"/>
              </a:spcBef>
              <a:buNone/>
            </a:pPr>
            <a:endParaRPr sz="1100">
              <a:solidFill>
                <a:schemeClr val="dk1"/>
              </a:solidFill>
            </a:endParaRPr>
          </a:p>
          <a:p>
            <a:pPr lvl="0" rtl="0">
              <a:spcBef>
                <a:spcPts val="0"/>
              </a:spcBef>
              <a:buClr>
                <a:schemeClr val="dk1"/>
              </a:buClr>
              <a:buSzPct val="100000"/>
              <a:buFont typeface="Arial"/>
              <a:buNone/>
            </a:pPr>
            <a:r>
              <a:rPr lang="en-US" sz="1100">
                <a:solidFill>
                  <a:schemeClr val="dk1"/>
                </a:solidFill>
              </a:rPr>
              <a:t>In order for such work to be truly "renewable," though, it should be openly licensed to allow others to not only view it but also revise and reuse for their own purposes.</a:t>
            </a:r>
          </a:p>
          <a:p>
            <a:pPr lvl="0" rtl="0">
              <a:spcBef>
                <a:spcPts val="0"/>
              </a:spcBef>
              <a:buNone/>
            </a:pPr>
            <a:endParaRPr sz="1200"/>
          </a:p>
          <a:p>
            <a:pPr lvl="0" rtl="0">
              <a:spcBef>
                <a:spcPts val="0"/>
              </a:spcBef>
              <a:buNone/>
            </a:pP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11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solidFill>
                  <a:schemeClr val="dk1"/>
                </a:solidFill>
                <a:latin typeface="Times New Roman"/>
                <a:ea typeface="Times New Roman"/>
                <a:cs typeface="Times New Roman"/>
                <a:sym typeface="Times New Roman"/>
              </a:rPr>
              <a:t>Bruff (2013), citing Bass and Elmendorf (n.d.), emphasizes openness in the student as producer model, by arguing for the importance of students sharing their work with “authentic audiences,” people beyond just the instructor who can benefit from what they are producing. In addition, Bruff (2013) lists two other elements of his view of the student as producer model: students work on open-ended questions or problems, ones that don’t yet have a solution (rather than only working to get the “right” solution to a problem), and students have some autonomy in choosing and carrying out projects. </a:t>
            </a: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25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587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343437"/>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61871" y="758952"/>
            <a:ext cx="9418320" cy="4041648"/>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lt1"/>
              </a:buClr>
              <a:buFont typeface="Libre Baskerville"/>
              <a:buNone/>
              <a:defRPr sz="7200" b="0" i="0" u="none" strike="noStrike" cap="none">
                <a:solidFill>
                  <a:schemeClr val="lt1"/>
                </a:solidFill>
                <a:latin typeface="Libre Baskerville"/>
                <a:ea typeface="Libre Baskerville"/>
                <a:cs typeface="Libre Baskerville"/>
                <a:sym typeface="Libre Baskervill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4" name="Shape 14"/>
          <p:cNvSpPr txBox="1">
            <a:spLocks noGrp="1"/>
          </p:cNvSpPr>
          <p:nvPr>
            <p:ph type="subTitle" idx="1"/>
          </p:nvPr>
        </p:nvSpPr>
        <p:spPr>
          <a:xfrm>
            <a:off x="1261871" y="4800600"/>
            <a:ext cx="9418320" cy="1691640"/>
          </a:xfrm>
          <a:prstGeom prst="rect">
            <a:avLst/>
          </a:prstGeom>
          <a:noFill/>
          <a:ln>
            <a:noFill/>
          </a:ln>
        </p:spPr>
        <p:txBody>
          <a:bodyPr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BFBFBF"/>
                </a:solidFill>
                <a:latin typeface="Libre Baskerville"/>
                <a:ea typeface="Libre Baskerville"/>
                <a:cs typeface="Libre Baskerville"/>
                <a:sym typeface="Libre Baskerville"/>
              </a:defRPr>
            </a:lvl1pPr>
            <a:lvl2pPr marL="457200" marR="0" lvl="1"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Libre Baskerville"/>
                <a:ea typeface="Libre Baskerville"/>
                <a:cs typeface="Libre Baskerville"/>
                <a:sym typeface="Libre Baskerville"/>
              </a:defRPr>
            </a:lvl2pPr>
            <a:lvl3pPr marL="914400" marR="0" lvl="2"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Libre Baskerville"/>
                <a:ea typeface="Libre Baskerville"/>
                <a:cs typeface="Libre Baskerville"/>
                <a:sym typeface="Libre Baskerville"/>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Libre Baskerville"/>
                <a:ea typeface="Libre Baskerville"/>
                <a:cs typeface="Libre Baskerville"/>
                <a:sym typeface="Libre Baskerville"/>
              </a:defRPr>
            </a:lvl9pPr>
          </a:lstStyle>
          <a:p>
            <a:endParaRPr/>
          </a:p>
        </p:txBody>
      </p:sp>
      <p:sp>
        <p:nvSpPr>
          <p:cNvPr id="15" name="Shape 15"/>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7F7F7F"/>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6" name="Shape 16"/>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A5A5A5"/>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7" name="Shape 17"/>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A5A5A5"/>
                </a:solidFill>
                <a:latin typeface="Libre Baskerville"/>
                <a:ea typeface="Libre Baskerville"/>
                <a:cs typeface="Libre Baskerville"/>
                <a:sym typeface="Libre Baskerville"/>
              </a:rPr>
              <a:t>‹#›</a:t>
            </a:fld>
            <a:endParaRPr lang="en-US" sz="3600" b="0" i="0" u="none" strike="noStrike" cap="none">
              <a:solidFill>
                <a:srgbClr val="A5A5A5"/>
              </a:solidFill>
              <a:latin typeface="Libre Baskerville"/>
              <a:ea typeface="Libre Baskerville"/>
              <a:cs typeface="Libre Baskerville"/>
              <a:sym typeface="Libre Baskerville"/>
            </a:endParaRPr>
          </a:p>
        </p:txBody>
      </p:sp>
      <p:sp>
        <p:nvSpPr>
          <p:cNvPr id="18" name="Shape 18"/>
          <p:cNvSpPr/>
          <p:nvPr/>
        </p:nvSpPr>
        <p:spPr>
          <a:xfrm>
            <a:off x="0" y="0"/>
            <a:ext cx="457200"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p:nvPr/>
        </p:nvSpPr>
        <p:spPr>
          <a:xfrm>
            <a:off x="0" y="5105400"/>
            <a:ext cx="11292840" cy="17526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914400" y="5257800"/>
            <a:ext cx="9982199" cy="914400"/>
          </a:xfrm>
          <a:prstGeom prst="rect">
            <a:avLst/>
          </a:prstGeom>
          <a:noFill/>
          <a:ln>
            <a:noFill/>
          </a:ln>
        </p:spPr>
        <p:txBody>
          <a:bodyPr lIns="91425" tIns="91425" rIns="91425" bIns="91425" anchor="b" anchorCtr="0"/>
          <a:lstStyle>
            <a:lvl1pPr lvl="0" rtl="0">
              <a:spcBef>
                <a:spcPts val="0"/>
              </a:spcBef>
              <a:defRPr sz="2800" b="0">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a:spLocks noGrp="1"/>
          </p:cNvSpPr>
          <p:nvPr>
            <p:ph type="pic" idx="2"/>
          </p:nvPr>
        </p:nvSpPr>
        <p:spPr>
          <a:xfrm>
            <a:off x="0" y="0"/>
            <a:ext cx="11292840" cy="5128922"/>
          </a:xfrm>
          <a:prstGeom prst="rect">
            <a:avLst/>
          </a:prstGeom>
          <a:blipFill rotWithShape="1">
            <a:blip r:embed="rId2">
              <a:alphaModFix/>
            </a:blip>
            <a:stretch>
              <a:fillRect/>
            </a:stretch>
          </a:blipFill>
          <a:ln>
            <a:noFill/>
          </a:ln>
        </p:spPr>
        <p:txBody>
          <a:bodyPr lIns="91425" tIns="91425" rIns="91425" bIns="91425" anchor="t" anchorCtr="0"/>
          <a:lstStyle>
            <a:lvl1pPr marL="0" marR="0" lvl="0" indent="0" algn="r" rtl="0">
              <a:spcBef>
                <a:spcPts val="0"/>
              </a:spcBef>
              <a:buClr>
                <a:schemeClr val="lt1"/>
              </a:buClr>
              <a:buFont typeface="Libre Baskerville"/>
              <a:buNone/>
              <a:defRPr sz="3200" b="0" i="0" u="none" strike="noStrike" cap="none">
                <a:solidFill>
                  <a:schemeClr val="lt1"/>
                </a:solidFill>
                <a:latin typeface="Libre Baskerville"/>
                <a:ea typeface="Libre Baskerville"/>
                <a:cs typeface="Libre Baskerville"/>
                <a:sym typeface="Libre Baskerville"/>
              </a:defRPr>
            </a:lvl1pPr>
            <a:lvl2pPr marL="457200" marR="0" lvl="1" indent="0" algn="l" rtl="0">
              <a:spcBef>
                <a:spcPts val="0"/>
              </a:spcBef>
              <a:buClr>
                <a:schemeClr val="dk1"/>
              </a:buClr>
              <a:buFont typeface="Libre Baskerville"/>
              <a:buNone/>
              <a:defRPr sz="2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Clr>
                <a:schemeClr val="dk1"/>
              </a:buClr>
              <a:buFont typeface="Libre Baskerville"/>
              <a:buNone/>
              <a:defRPr sz="24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Clr>
                <a:schemeClr val="dk1"/>
              </a:buClr>
              <a:buFont typeface="Libre Baskerville"/>
              <a:buNone/>
              <a:defRPr sz="20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7" name="Shape 77"/>
          <p:cNvSpPr txBox="1">
            <a:spLocks noGrp="1"/>
          </p:cNvSpPr>
          <p:nvPr>
            <p:ph type="body" idx="1"/>
          </p:nvPr>
        </p:nvSpPr>
        <p:spPr>
          <a:xfrm>
            <a:off x="914400" y="6108589"/>
            <a:ext cx="9982199" cy="597010"/>
          </a:xfrm>
          <a:prstGeom prst="rect">
            <a:avLst/>
          </a:prstGeom>
          <a:noFill/>
          <a:ln>
            <a:noFill/>
          </a:ln>
        </p:spPr>
        <p:txBody>
          <a:bodyPr lIns="91425" tIns="91425" rIns="91425" bIns="91425" anchor="t" anchorCtr="0"/>
          <a:lstStyle>
            <a:lvl1pPr marL="0" lvl="0" indent="0" rtl="0">
              <a:lnSpc>
                <a:spcPct val="100000"/>
              </a:lnSpc>
              <a:spcBef>
                <a:spcPts val="800"/>
              </a:spcBef>
              <a:buClr>
                <a:srgbClr val="D8D8D8"/>
              </a:buClr>
              <a:buFont typeface="Libre Baskerville"/>
              <a:buNone/>
              <a:defRPr sz="1300">
                <a:solidFill>
                  <a:srgbClr val="D8D8D8"/>
                </a:solidFill>
              </a:defRPr>
            </a:lvl1pPr>
            <a:lvl2pPr marL="457200" lvl="1" indent="0" rtl="0">
              <a:spcBef>
                <a:spcPts val="0"/>
              </a:spcBef>
              <a:buFont typeface="Libre Baskerville"/>
              <a:buNone/>
              <a:defRPr sz="1200"/>
            </a:lvl2pPr>
            <a:lvl3pPr marL="914400" lvl="2" indent="0" rtl="0">
              <a:spcBef>
                <a:spcPts val="0"/>
              </a:spcBef>
              <a:buFont typeface="Libre Baskerville"/>
              <a:buNone/>
              <a:defRPr sz="1000"/>
            </a:lvl3pPr>
            <a:lvl4pPr marL="1371600" lvl="3" indent="0" rtl="0">
              <a:spcBef>
                <a:spcPts val="0"/>
              </a:spcBef>
              <a:buFont typeface="Libre Baskerville"/>
              <a:buNone/>
              <a:defRPr sz="900"/>
            </a:lvl4pPr>
            <a:lvl5pPr marL="1828800" lvl="4" indent="0" rtl="0">
              <a:spcBef>
                <a:spcPts val="0"/>
              </a:spcBef>
              <a:buFont typeface="Libre Baskerville"/>
              <a:buNone/>
              <a:defRPr sz="900"/>
            </a:lvl5pPr>
            <a:lvl6pPr marL="2286000" lvl="5" indent="0" rtl="0">
              <a:spcBef>
                <a:spcPts val="0"/>
              </a:spcBef>
              <a:buFont typeface="Libre Baskerville"/>
              <a:buNone/>
              <a:defRPr sz="900"/>
            </a:lvl6pPr>
            <a:lvl7pPr marL="2743200" lvl="6" indent="0" rtl="0">
              <a:spcBef>
                <a:spcPts val="0"/>
              </a:spcBef>
              <a:buFont typeface="Libre Baskerville"/>
              <a:buNone/>
              <a:defRPr sz="900"/>
            </a:lvl7pPr>
            <a:lvl8pPr marL="3200400" lvl="7" indent="0" rtl="0">
              <a:spcBef>
                <a:spcPts val="0"/>
              </a:spcBef>
              <a:buFont typeface="Libre Baskerville"/>
              <a:buNone/>
              <a:defRPr sz="900"/>
            </a:lvl8pPr>
            <a:lvl9pPr marL="3657600" lvl="8" indent="0" rtl="0">
              <a:spcBef>
                <a:spcPts val="0"/>
              </a:spcBef>
              <a:buFont typeface="Libre Baskerville"/>
              <a:buNone/>
              <a:defRPr sz="900"/>
            </a:lvl9pPr>
          </a:lstStyle>
          <a:p>
            <a:endParaRPr/>
          </a:p>
        </p:txBody>
      </p:sp>
      <p:sp>
        <p:nvSpPr>
          <p:cNvPr id="78" name="Shape 78"/>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9" name="Shape 79"/>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0" name="Shape 80"/>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rot="5400000">
            <a:off x="3383883" y="-293211"/>
            <a:ext cx="4351336" cy="8595359"/>
          </a:xfrm>
          <a:prstGeom prst="rect">
            <a:avLst/>
          </a:prstGeom>
          <a:noFill/>
          <a:ln>
            <a:noFill/>
          </a:ln>
        </p:spPr>
        <p:txBody>
          <a:bodyPr lIns="91425" tIns="91425" rIns="91425" bIns="91425" anchor="t" anchorCtr="0"/>
          <a:lstStyle>
            <a:lvl1pPr marL="182880" lvl="0" indent="-91440" algn="l" rtl="0">
              <a:lnSpc>
                <a:spcPct val="95000"/>
              </a:lnSpc>
              <a:spcBef>
                <a:spcPts val="1400"/>
              </a:spcBef>
              <a:spcAft>
                <a:spcPts val="200"/>
              </a:spcAft>
              <a:buClr>
                <a:schemeClr val="accent1"/>
              </a:buClr>
              <a:buFont typeface="Arial"/>
              <a:buChar char="•"/>
              <a:defRPr sz="1800">
                <a:solidFill>
                  <a:schemeClr val="dk1"/>
                </a:solidFill>
                <a:latin typeface="Libre Baskerville"/>
                <a:ea typeface="Libre Baskerville"/>
                <a:cs typeface="Libre Baskerville"/>
                <a:sym typeface="Libre Baskerville"/>
              </a:defRPr>
            </a:lvl1pPr>
            <a:lvl2pPr marL="457200" lvl="1" indent="-88900" algn="l" rtl="0">
              <a:lnSpc>
                <a:spcPct val="90000"/>
              </a:lnSpc>
              <a:spcBef>
                <a:spcPts val="300"/>
              </a:spcBef>
              <a:spcAft>
                <a:spcPts val="300"/>
              </a:spcAft>
              <a:buClr>
                <a:schemeClr val="accent1"/>
              </a:buClr>
              <a:buFont typeface="Noto Sans Symbols"/>
              <a:buChar char="⚫"/>
              <a:defRPr sz="1600">
                <a:solidFill>
                  <a:srgbClr val="262626"/>
                </a:solidFill>
                <a:latin typeface="Libre Baskerville"/>
                <a:ea typeface="Libre Baskerville"/>
                <a:cs typeface="Libre Baskerville"/>
                <a:sym typeface="Libre Baskerville"/>
              </a:defRPr>
            </a:lvl2pPr>
            <a:lvl3pPr marL="731520" lvl="2" indent="-9651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3pPr>
            <a:lvl4pPr marL="1005839" lvl="3" indent="-10413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4pPr>
            <a:lvl5pPr marL="1280160" lvl="4" indent="-9906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5pPr>
            <a:lvl6pPr marL="1600000" lvl="5" indent="-1522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6pPr>
            <a:lvl7pPr marL="1899999" lvl="6" indent="-1473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7pPr>
            <a:lvl8pPr marL="2200000" lvl="7" indent="-1426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8pPr>
            <a:lvl9pPr marL="2500000" lvl="8" indent="-1504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9pPr>
          </a:lstStyle>
          <a:p>
            <a:endParaRPr/>
          </a:p>
        </p:txBody>
      </p:sp>
      <p:sp>
        <p:nvSpPr>
          <p:cNvPr id="84" name="Shape 84"/>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5" name="Shape 85"/>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6" name="Shape 86"/>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6938168" y="2091531"/>
            <a:ext cx="5897562" cy="2476500"/>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rot="5400000">
            <a:off x="1680368" y="-537368"/>
            <a:ext cx="5897562" cy="7734299"/>
          </a:xfrm>
          <a:prstGeom prst="rect">
            <a:avLst/>
          </a:prstGeom>
          <a:noFill/>
          <a:ln>
            <a:noFill/>
          </a:ln>
        </p:spPr>
        <p:txBody>
          <a:bodyPr lIns="91425" tIns="91425" rIns="91425" bIns="91425" anchor="t" anchorCtr="0"/>
          <a:lstStyle>
            <a:lvl1pPr marL="182880" lvl="0" indent="-91440" algn="l" rtl="0">
              <a:lnSpc>
                <a:spcPct val="95000"/>
              </a:lnSpc>
              <a:spcBef>
                <a:spcPts val="1400"/>
              </a:spcBef>
              <a:spcAft>
                <a:spcPts val="200"/>
              </a:spcAft>
              <a:buClr>
                <a:schemeClr val="accent1"/>
              </a:buClr>
              <a:buFont typeface="Arial"/>
              <a:buChar char="•"/>
              <a:defRPr sz="1800">
                <a:solidFill>
                  <a:schemeClr val="dk1"/>
                </a:solidFill>
                <a:latin typeface="Libre Baskerville"/>
                <a:ea typeface="Libre Baskerville"/>
                <a:cs typeface="Libre Baskerville"/>
                <a:sym typeface="Libre Baskerville"/>
              </a:defRPr>
            </a:lvl1pPr>
            <a:lvl2pPr marL="457200" lvl="1" indent="-88900" algn="l" rtl="0">
              <a:lnSpc>
                <a:spcPct val="90000"/>
              </a:lnSpc>
              <a:spcBef>
                <a:spcPts val="300"/>
              </a:spcBef>
              <a:spcAft>
                <a:spcPts val="300"/>
              </a:spcAft>
              <a:buClr>
                <a:schemeClr val="accent1"/>
              </a:buClr>
              <a:buFont typeface="Noto Sans Symbols"/>
              <a:buChar char="⚫"/>
              <a:defRPr sz="1600">
                <a:solidFill>
                  <a:srgbClr val="262626"/>
                </a:solidFill>
                <a:latin typeface="Libre Baskerville"/>
                <a:ea typeface="Libre Baskerville"/>
                <a:cs typeface="Libre Baskerville"/>
                <a:sym typeface="Libre Baskerville"/>
              </a:defRPr>
            </a:lvl2pPr>
            <a:lvl3pPr marL="731520" lvl="2" indent="-9651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3pPr>
            <a:lvl4pPr marL="1005839" lvl="3" indent="-10413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4pPr>
            <a:lvl5pPr marL="1280160" lvl="4" indent="-9906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5pPr>
            <a:lvl6pPr marL="1600000" lvl="5" indent="-1522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6pPr>
            <a:lvl7pPr marL="1899999" lvl="6" indent="-1473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7pPr>
            <a:lvl8pPr marL="2200000" lvl="7" indent="-1426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8pPr>
            <a:lvl9pPr marL="2500000" lvl="8" indent="-1504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9pPr>
          </a:lstStyle>
          <a:p>
            <a:endParaRPr/>
          </a:p>
        </p:txBody>
      </p:sp>
      <p:sp>
        <p:nvSpPr>
          <p:cNvPr id="90" name="Shape 90"/>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1" name="Shape 91"/>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2" name="Shape 92"/>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sldNum" idx="12"/>
          </p:nvPr>
        </p:nvSpPr>
        <p:spPr>
          <a:xfrm>
            <a:off x="11296610" y="6217622"/>
            <a:ext cx="731600" cy="5248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sz="1900"/>
              <a:t>‹#›</a:t>
            </a:fld>
            <a:endParaRPr lang="en-US" sz="19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1261871" y="1828800"/>
            <a:ext cx="8595359" cy="4351336"/>
          </a:xfrm>
          <a:prstGeom prst="rect">
            <a:avLst/>
          </a:prstGeom>
          <a:noFill/>
          <a:ln>
            <a:noFill/>
          </a:ln>
        </p:spPr>
        <p:txBody>
          <a:bodyPr lIns="91425" tIns="91425" rIns="91425" bIns="91425" anchor="t" anchorCtr="0"/>
          <a:lstStyle>
            <a:lvl1pPr marL="182880" lvl="0" indent="-91440" algn="l" rtl="0">
              <a:lnSpc>
                <a:spcPct val="95000"/>
              </a:lnSpc>
              <a:spcBef>
                <a:spcPts val="1400"/>
              </a:spcBef>
              <a:spcAft>
                <a:spcPts val="200"/>
              </a:spcAft>
              <a:buClr>
                <a:schemeClr val="accent1"/>
              </a:buClr>
              <a:buFont typeface="Arial"/>
              <a:buChar char="•"/>
              <a:defRPr sz="1800">
                <a:solidFill>
                  <a:schemeClr val="dk1"/>
                </a:solidFill>
                <a:latin typeface="Libre Baskerville"/>
                <a:ea typeface="Libre Baskerville"/>
                <a:cs typeface="Libre Baskerville"/>
                <a:sym typeface="Libre Baskerville"/>
              </a:defRPr>
            </a:lvl1pPr>
            <a:lvl2pPr marL="457200" lvl="1" indent="-88900" algn="l" rtl="0">
              <a:lnSpc>
                <a:spcPct val="90000"/>
              </a:lnSpc>
              <a:spcBef>
                <a:spcPts val="300"/>
              </a:spcBef>
              <a:spcAft>
                <a:spcPts val="300"/>
              </a:spcAft>
              <a:buClr>
                <a:schemeClr val="accent1"/>
              </a:buClr>
              <a:buFont typeface="Noto Sans Symbols"/>
              <a:buChar char="⚫"/>
              <a:defRPr sz="1600">
                <a:solidFill>
                  <a:srgbClr val="262626"/>
                </a:solidFill>
                <a:latin typeface="Libre Baskerville"/>
                <a:ea typeface="Libre Baskerville"/>
                <a:cs typeface="Libre Baskerville"/>
                <a:sym typeface="Libre Baskerville"/>
              </a:defRPr>
            </a:lvl2pPr>
            <a:lvl3pPr marL="731520" lvl="2" indent="-9651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3pPr>
            <a:lvl4pPr marL="1005839" lvl="3" indent="-10413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4pPr>
            <a:lvl5pPr marL="1280160" lvl="4" indent="-9906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5pPr>
            <a:lvl6pPr marL="1600000" lvl="5" indent="-1522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6pPr>
            <a:lvl7pPr marL="1899999" lvl="6" indent="-1473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7pPr>
            <a:lvl8pPr marL="2200000" lvl="7" indent="-142600"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8pPr>
            <a:lvl9pPr marL="2500000" lvl="8" indent="-150499" algn="l" rtl="0">
              <a:lnSpc>
                <a:spcPct val="90000"/>
              </a:lnSpc>
              <a:spcBef>
                <a:spcPts val="300"/>
              </a:spcBef>
              <a:spcAft>
                <a:spcPts val="300"/>
              </a:spcAft>
              <a:buClr>
                <a:schemeClr val="accent1"/>
              </a:buClr>
              <a:buFont typeface="Noto Sans Symbols"/>
              <a:buChar char="⚫"/>
              <a:defRPr sz="1400">
                <a:solidFill>
                  <a:srgbClr val="262626"/>
                </a:solidFill>
                <a:latin typeface="Libre Baskerville"/>
                <a:ea typeface="Libre Baskerville"/>
                <a:cs typeface="Libre Baskerville"/>
                <a:sym typeface="Libre Baskerville"/>
              </a:defRPr>
            </a:lvl9pPr>
          </a:lstStyle>
          <a:p>
            <a:endParaRPr/>
          </a:p>
        </p:txBody>
      </p:sp>
      <p:sp>
        <p:nvSpPr>
          <p:cNvPr id="31" name="Shape 31"/>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2" name="Shape 32"/>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3" name="Shape 33"/>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261871" y="758952"/>
            <a:ext cx="9418320" cy="4041648"/>
          </a:xfrm>
          <a:prstGeom prst="rect">
            <a:avLst/>
          </a:prstGeom>
          <a:noFill/>
          <a:ln>
            <a:noFill/>
          </a:ln>
        </p:spPr>
        <p:txBody>
          <a:bodyPr lIns="91425" tIns="91425" rIns="91425" bIns="91425" anchor="b" anchorCtr="0"/>
          <a:lstStyle>
            <a:lvl1pPr lvl="0" rtl="0">
              <a:lnSpc>
                <a:spcPct val="85000"/>
              </a:lnSpc>
              <a:spcBef>
                <a:spcPts val="0"/>
              </a:spcBef>
              <a:defRPr sz="7200"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1261871" y="4800600"/>
            <a:ext cx="9418320" cy="1691640"/>
          </a:xfrm>
          <a:prstGeom prst="rect">
            <a:avLst/>
          </a:prstGeom>
          <a:noFill/>
          <a:ln>
            <a:noFill/>
          </a:ln>
        </p:spPr>
        <p:txBody>
          <a:bodyPr lIns="91425" tIns="91425" rIns="91425" bIns="91425" anchor="t" anchorCtr="0"/>
          <a:lstStyle>
            <a:lvl1pPr marL="0" lvl="0" indent="0" rtl="0">
              <a:spcBef>
                <a:spcPts val="0"/>
              </a:spcBef>
              <a:buClr>
                <a:srgbClr val="595959"/>
              </a:buClr>
              <a:buFont typeface="Libre Baskerville"/>
              <a:buNone/>
              <a:defRPr sz="2200">
                <a:solidFill>
                  <a:srgbClr val="595959"/>
                </a:solidFill>
              </a:defRPr>
            </a:lvl1pPr>
            <a:lvl2pPr marL="457200" lvl="1" indent="0" rtl="0">
              <a:spcBef>
                <a:spcPts val="0"/>
              </a:spcBef>
              <a:buClr>
                <a:srgbClr val="888888"/>
              </a:buClr>
              <a:buFont typeface="Libre Baskerville"/>
              <a:buNone/>
              <a:defRPr sz="1800">
                <a:solidFill>
                  <a:srgbClr val="888888"/>
                </a:solidFill>
              </a:defRPr>
            </a:lvl2pPr>
            <a:lvl3pPr marL="914400" lvl="2" indent="0" rtl="0">
              <a:spcBef>
                <a:spcPts val="0"/>
              </a:spcBef>
              <a:buClr>
                <a:srgbClr val="888888"/>
              </a:buClr>
              <a:buFont typeface="Libre Baskerville"/>
              <a:buNone/>
              <a:defRPr sz="1600">
                <a:solidFill>
                  <a:srgbClr val="888888"/>
                </a:solidFill>
              </a:defRPr>
            </a:lvl3pPr>
            <a:lvl4pPr marL="1371600" lvl="3" indent="0" rtl="0">
              <a:spcBef>
                <a:spcPts val="0"/>
              </a:spcBef>
              <a:buClr>
                <a:srgbClr val="888888"/>
              </a:buClr>
              <a:buFont typeface="Libre Baskerville"/>
              <a:buNone/>
              <a:defRPr sz="1400">
                <a:solidFill>
                  <a:srgbClr val="888888"/>
                </a:solidFill>
              </a:defRPr>
            </a:lvl4pPr>
            <a:lvl5pPr marL="1828800" lvl="4" indent="0" rtl="0">
              <a:spcBef>
                <a:spcPts val="0"/>
              </a:spcBef>
              <a:buClr>
                <a:srgbClr val="888888"/>
              </a:buClr>
              <a:buFont typeface="Libre Baskerville"/>
              <a:buNone/>
              <a:defRPr sz="1400">
                <a:solidFill>
                  <a:srgbClr val="888888"/>
                </a:solidFill>
              </a:defRPr>
            </a:lvl5pPr>
            <a:lvl6pPr marL="2286000" lvl="5" indent="0" rtl="0">
              <a:spcBef>
                <a:spcPts val="0"/>
              </a:spcBef>
              <a:buClr>
                <a:srgbClr val="888888"/>
              </a:buClr>
              <a:buFont typeface="Libre Baskerville"/>
              <a:buNone/>
              <a:defRPr sz="1400">
                <a:solidFill>
                  <a:srgbClr val="888888"/>
                </a:solidFill>
              </a:defRPr>
            </a:lvl6pPr>
            <a:lvl7pPr marL="2743200" lvl="6" indent="0" rtl="0">
              <a:spcBef>
                <a:spcPts val="0"/>
              </a:spcBef>
              <a:buClr>
                <a:srgbClr val="888888"/>
              </a:buClr>
              <a:buFont typeface="Libre Baskerville"/>
              <a:buNone/>
              <a:defRPr sz="1400">
                <a:solidFill>
                  <a:srgbClr val="888888"/>
                </a:solidFill>
              </a:defRPr>
            </a:lvl7pPr>
            <a:lvl8pPr marL="3200400" lvl="7" indent="0" rtl="0">
              <a:spcBef>
                <a:spcPts val="0"/>
              </a:spcBef>
              <a:buClr>
                <a:srgbClr val="888888"/>
              </a:buClr>
              <a:buFont typeface="Libre Baskerville"/>
              <a:buNone/>
              <a:defRPr sz="1400">
                <a:solidFill>
                  <a:srgbClr val="888888"/>
                </a:solidFill>
              </a:defRPr>
            </a:lvl8pPr>
            <a:lvl9pPr marL="3657600" lvl="8" indent="0" rtl="0">
              <a:spcBef>
                <a:spcPts val="0"/>
              </a:spcBef>
              <a:buClr>
                <a:srgbClr val="888888"/>
              </a:buClr>
              <a:buFont typeface="Libre Baskerville"/>
              <a:buNone/>
              <a:defRPr sz="1400">
                <a:solidFill>
                  <a:srgbClr val="888888"/>
                </a:solidFill>
              </a:defRPr>
            </a:lvl9pPr>
          </a:lstStyle>
          <a:p>
            <a:endParaRPr/>
          </a:p>
        </p:txBody>
      </p:sp>
      <p:sp>
        <p:nvSpPr>
          <p:cNvPr id="37" name="Shape 37"/>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8" name="Shape 38"/>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9" name="Shape 39"/>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
        <p:nvSpPr>
          <p:cNvPr id="40" name="Shape 40"/>
          <p:cNvSpPr/>
          <p:nvPr/>
        </p:nvSpPr>
        <p:spPr>
          <a:xfrm>
            <a:off x="0" y="0"/>
            <a:ext cx="457200"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1"/>
          </p:nvPr>
        </p:nvSpPr>
        <p:spPr>
          <a:xfrm>
            <a:off x="1261871" y="1828800"/>
            <a:ext cx="4480560" cy="4351336"/>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6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44" name="Shape 44"/>
          <p:cNvSpPr txBox="1">
            <a:spLocks noGrp="1"/>
          </p:cNvSpPr>
          <p:nvPr>
            <p:ph type="body" idx="2"/>
          </p:nvPr>
        </p:nvSpPr>
        <p:spPr>
          <a:xfrm>
            <a:off x="6126480" y="1828800"/>
            <a:ext cx="4480560" cy="4351336"/>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6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45" name="Shape 45"/>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6" name="Shape 46"/>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7" name="Shape 47"/>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1261871" y="1713655"/>
            <a:ext cx="4480560" cy="731519"/>
          </a:xfrm>
          <a:prstGeom prst="rect">
            <a:avLst/>
          </a:prstGeom>
          <a:noFill/>
          <a:ln>
            <a:noFill/>
          </a:ln>
        </p:spPr>
        <p:txBody>
          <a:bodyPr lIns="91425" tIns="91425" rIns="91425" bIns="91425" anchor="b" anchorCtr="0"/>
          <a:lstStyle>
            <a:lvl1pPr marL="0" lvl="0" indent="0" rtl="0">
              <a:spcBef>
                <a:spcPts val="0"/>
              </a:spcBef>
              <a:buClr>
                <a:schemeClr val="dk2"/>
              </a:buClr>
              <a:buFont typeface="Libre Baskerville"/>
              <a:buNone/>
              <a:defRPr sz="2000" b="0">
                <a:solidFill>
                  <a:schemeClr val="dk2"/>
                </a:solidFill>
              </a:defRPr>
            </a:lvl1pPr>
            <a:lvl2pPr marL="457200" lvl="1" indent="0" rtl="0">
              <a:spcBef>
                <a:spcPts val="0"/>
              </a:spcBef>
              <a:buFont typeface="Libre Baskerville"/>
              <a:buNone/>
              <a:defRPr sz="2000" b="1"/>
            </a:lvl2pPr>
            <a:lvl3pPr marL="914400" lvl="2" indent="0" rtl="0">
              <a:spcBef>
                <a:spcPts val="0"/>
              </a:spcBef>
              <a:buFont typeface="Libre Baskerville"/>
              <a:buNone/>
              <a:defRPr sz="1800" b="1"/>
            </a:lvl3pPr>
            <a:lvl4pPr marL="1371600" lvl="3" indent="0" rtl="0">
              <a:spcBef>
                <a:spcPts val="0"/>
              </a:spcBef>
              <a:buFont typeface="Libre Baskerville"/>
              <a:buNone/>
              <a:defRPr sz="1600" b="1"/>
            </a:lvl4pPr>
            <a:lvl5pPr marL="1828800" lvl="4" indent="0" rtl="0">
              <a:spcBef>
                <a:spcPts val="0"/>
              </a:spcBef>
              <a:buFont typeface="Libre Baskerville"/>
              <a:buNone/>
              <a:defRPr sz="1600" b="1"/>
            </a:lvl5pPr>
            <a:lvl6pPr marL="2286000" lvl="5" indent="0" rtl="0">
              <a:spcBef>
                <a:spcPts val="0"/>
              </a:spcBef>
              <a:buFont typeface="Libre Baskerville"/>
              <a:buNone/>
              <a:defRPr sz="1600" b="1"/>
            </a:lvl6pPr>
            <a:lvl7pPr marL="2743200" lvl="6" indent="0" rtl="0">
              <a:spcBef>
                <a:spcPts val="0"/>
              </a:spcBef>
              <a:buFont typeface="Libre Baskerville"/>
              <a:buNone/>
              <a:defRPr sz="1600" b="1"/>
            </a:lvl7pPr>
            <a:lvl8pPr marL="3200400" lvl="7" indent="0" rtl="0">
              <a:spcBef>
                <a:spcPts val="0"/>
              </a:spcBef>
              <a:buFont typeface="Libre Baskerville"/>
              <a:buNone/>
              <a:defRPr sz="1600" b="1"/>
            </a:lvl8pPr>
            <a:lvl9pPr marL="3657600" lvl="8" indent="0" rtl="0">
              <a:spcBef>
                <a:spcPts val="0"/>
              </a:spcBef>
              <a:buFont typeface="Libre Baskerville"/>
              <a:buNone/>
              <a:defRPr sz="1600" b="1"/>
            </a:lvl9pPr>
          </a:lstStyle>
          <a:p>
            <a:endParaRPr/>
          </a:p>
        </p:txBody>
      </p:sp>
      <p:sp>
        <p:nvSpPr>
          <p:cNvPr id="51" name="Shape 51"/>
          <p:cNvSpPr txBox="1">
            <a:spLocks noGrp="1"/>
          </p:cNvSpPr>
          <p:nvPr>
            <p:ph type="body" idx="2"/>
          </p:nvPr>
        </p:nvSpPr>
        <p:spPr>
          <a:xfrm>
            <a:off x="1261871" y="2507550"/>
            <a:ext cx="4480560" cy="3664649"/>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6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52" name="Shape 52"/>
          <p:cNvSpPr txBox="1">
            <a:spLocks noGrp="1"/>
          </p:cNvSpPr>
          <p:nvPr>
            <p:ph type="body" idx="3"/>
          </p:nvPr>
        </p:nvSpPr>
        <p:spPr>
          <a:xfrm>
            <a:off x="6126480" y="1713655"/>
            <a:ext cx="4480560" cy="731519"/>
          </a:xfrm>
          <a:prstGeom prst="rect">
            <a:avLst/>
          </a:prstGeom>
          <a:noFill/>
          <a:ln>
            <a:noFill/>
          </a:ln>
        </p:spPr>
        <p:txBody>
          <a:bodyPr lIns="91425" tIns="91425" rIns="91425" bIns="91425" anchor="b" anchorCtr="0"/>
          <a:lstStyle>
            <a:lvl1pPr marL="0" lvl="0" indent="0" rtl="0">
              <a:lnSpc>
                <a:spcPct val="95000"/>
              </a:lnSpc>
              <a:spcBef>
                <a:spcPts val="0"/>
              </a:spcBef>
              <a:buClr>
                <a:schemeClr val="dk2"/>
              </a:buClr>
              <a:buFont typeface="Libre Baskerville"/>
              <a:buNone/>
              <a:defRPr sz="2000" b="0">
                <a:solidFill>
                  <a:schemeClr val="dk2"/>
                </a:solidFill>
                <a:latin typeface="Libre Baskerville"/>
                <a:ea typeface="Libre Baskerville"/>
                <a:cs typeface="Libre Baskerville"/>
                <a:sym typeface="Libre Baskerville"/>
              </a:defRPr>
            </a:lvl1pPr>
            <a:lvl2pPr marL="457200" lvl="1" indent="0" rtl="0">
              <a:spcBef>
                <a:spcPts val="0"/>
              </a:spcBef>
              <a:buFont typeface="Libre Baskerville"/>
              <a:buNone/>
              <a:defRPr sz="2000" b="1"/>
            </a:lvl2pPr>
            <a:lvl3pPr marL="914400" lvl="2" indent="0" rtl="0">
              <a:spcBef>
                <a:spcPts val="0"/>
              </a:spcBef>
              <a:buFont typeface="Libre Baskerville"/>
              <a:buNone/>
              <a:defRPr sz="1800" b="1"/>
            </a:lvl3pPr>
            <a:lvl4pPr marL="1371600" lvl="3" indent="0" rtl="0">
              <a:spcBef>
                <a:spcPts val="0"/>
              </a:spcBef>
              <a:buFont typeface="Libre Baskerville"/>
              <a:buNone/>
              <a:defRPr sz="1600" b="1"/>
            </a:lvl4pPr>
            <a:lvl5pPr marL="1828800" lvl="4" indent="0" rtl="0">
              <a:spcBef>
                <a:spcPts val="0"/>
              </a:spcBef>
              <a:buFont typeface="Libre Baskerville"/>
              <a:buNone/>
              <a:defRPr sz="1600" b="1"/>
            </a:lvl5pPr>
            <a:lvl6pPr marL="2286000" lvl="5" indent="0" rtl="0">
              <a:spcBef>
                <a:spcPts val="0"/>
              </a:spcBef>
              <a:buFont typeface="Libre Baskerville"/>
              <a:buNone/>
              <a:defRPr sz="1600" b="1"/>
            </a:lvl6pPr>
            <a:lvl7pPr marL="2743200" lvl="6" indent="0" rtl="0">
              <a:spcBef>
                <a:spcPts val="0"/>
              </a:spcBef>
              <a:buFont typeface="Libre Baskerville"/>
              <a:buNone/>
              <a:defRPr sz="1600" b="1"/>
            </a:lvl7pPr>
            <a:lvl8pPr marL="3200400" lvl="7" indent="0" rtl="0">
              <a:spcBef>
                <a:spcPts val="0"/>
              </a:spcBef>
              <a:buFont typeface="Libre Baskerville"/>
              <a:buNone/>
              <a:defRPr sz="1600" b="1"/>
            </a:lvl8pPr>
            <a:lvl9pPr marL="3657600" lvl="8" indent="0" rtl="0">
              <a:spcBef>
                <a:spcPts val="0"/>
              </a:spcBef>
              <a:buFont typeface="Libre Baskerville"/>
              <a:buNone/>
              <a:defRPr sz="1600" b="1"/>
            </a:lvl9pPr>
          </a:lstStyle>
          <a:p>
            <a:endParaRPr/>
          </a:p>
        </p:txBody>
      </p:sp>
      <p:sp>
        <p:nvSpPr>
          <p:cNvPr id="53" name="Shape 53"/>
          <p:cNvSpPr txBox="1">
            <a:spLocks noGrp="1"/>
          </p:cNvSpPr>
          <p:nvPr>
            <p:ph type="body" idx="4"/>
          </p:nvPr>
        </p:nvSpPr>
        <p:spPr>
          <a:xfrm>
            <a:off x="6126480" y="2507550"/>
            <a:ext cx="4480560" cy="3664649"/>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6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54" name="Shape 54"/>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5" name="Shape 55"/>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6" name="Shape 56"/>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lvl="0" algn="l" rtl="0">
              <a:lnSpc>
                <a:spcPct val="90000"/>
              </a:lnSpc>
              <a:spcBef>
                <a:spcPts val="0"/>
              </a:spcBef>
              <a:buClr>
                <a:schemeClr val="dk1"/>
              </a:buClr>
              <a:buFont typeface="Libre Baskerville"/>
              <a:buNone/>
              <a:defRPr sz="4400">
                <a:solidFill>
                  <a:schemeClr val="dk1"/>
                </a:solidFill>
                <a:latin typeface="Libre Baskerville"/>
                <a:ea typeface="Libre Baskerville"/>
                <a:cs typeface="Libre Baskerville"/>
                <a:sym typeface="Libre Baskervill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0" name="Shape 60"/>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1" name="Shape 61"/>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4" name="Shape 64"/>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5" name="Shape 65"/>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41248" y="457200"/>
            <a:ext cx="3200399" cy="1600196"/>
          </a:xfrm>
          <a:prstGeom prst="rect">
            <a:avLst/>
          </a:prstGeom>
          <a:noFill/>
          <a:ln>
            <a:noFill/>
          </a:ln>
        </p:spPr>
        <p:txBody>
          <a:bodyPr lIns="91425" tIns="91425" rIns="91425" bIns="91425" anchor="b" anchorCtr="0"/>
          <a:lstStyle>
            <a:lvl1pPr lvl="0" rtl="0">
              <a:spcBef>
                <a:spcPts val="0"/>
              </a:spcBef>
              <a:defRPr sz="3200"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4504267" y="685800"/>
            <a:ext cx="6079065" cy="5486399"/>
          </a:xfrm>
          <a:prstGeom prst="rect">
            <a:avLst/>
          </a:prstGeom>
          <a:noFill/>
          <a:ln>
            <a:noFill/>
          </a:ln>
        </p:spPr>
        <p:txBody>
          <a:bodyPr lIns="91425" tIns="91425" rIns="91425" bIns="91425" anchor="t" anchorCtr="0"/>
          <a:lstStyle>
            <a:lvl1pPr lvl="0" rtl="0">
              <a:spcBef>
                <a:spcPts val="0"/>
              </a:spcBef>
              <a:defRPr sz="2000"/>
            </a:lvl1pPr>
            <a:lvl2pPr lvl="1" rtl="0">
              <a:spcBef>
                <a:spcPts val="0"/>
              </a:spcBef>
              <a:defRPr sz="1800"/>
            </a:lvl2pPr>
            <a:lvl3pPr lvl="2" rtl="0">
              <a:spcBef>
                <a:spcPts val="0"/>
              </a:spcBef>
              <a:defRPr sz="16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69" name="Shape 69"/>
          <p:cNvSpPr txBox="1">
            <a:spLocks noGrp="1"/>
          </p:cNvSpPr>
          <p:nvPr>
            <p:ph type="body" idx="2"/>
          </p:nvPr>
        </p:nvSpPr>
        <p:spPr>
          <a:xfrm>
            <a:off x="841248" y="2099733"/>
            <a:ext cx="3200399" cy="3810001"/>
          </a:xfrm>
          <a:prstGeom prst="rect">
            <a:avLst/>
          </a:prstGeom>
          <a:noFill/>
          <a:ln>
            <a:noFill/>
          </a:ln>
        </p:spPr>
        <p:txBody>
          <a:bodyPr lIns="91425" tIns="91425" rIns="91425" bIns="91425" anchor="t" anchorCtr="0"/>
          <a:lstStyle>
            <a:lvl1pPr marL="0" lvl="0" indent="0" rtl="0">
              <a:lnSpc>
                <a:spcPct val="114000"/>
              </a:lnSpc>
              <a:spcBef>
                <a:spcPts val="800"/>
              </a:spcBef>
              <a:buFont typeface="Libre Baskerville"/>
              <a:buNone/>
              <a:defRPr sz="1300"/>
            </a:lvl1pPr>
            <a:lvl2pPr marL="457200" lvl="1" indent="0" rtl="0">
              <a:spcBef>
                <a:spcPts val="0"/>
              </a:spcBef>
              <a:buFont typeface="Libre Baskerville"/>
              <a:buNone/>
              <a:defRPr sz="1200"/>
            </a:lvl2pPr>
            <a:lvl3pPr marL="914400" lvl="2" indent="0" rtl="0">
              <a:spcBef>
                <a:spcPts val="0"/>
              </a:spcBef>
              <a:buFont typeface="Libre Baskerville"/>
              <a:buNone/>
              <a:defRPr sz="1000"/>
            </a:lvl3pPr>
            <a:lvl4pPr marL="1371600" lvl="3" indent="0" rtl="0">
              <a:spcBef>
                <a:spcPts val="0"/>
              </a:spcBef>
              <a:buFont typeface="Libre Baskerville"/>
              <a:buNone/>
              <a:defRPr sz="900"/>
            </a:lvl4pPr>
            <a:lvl5pPr marL="1828800" lvl="4" indent="0" rtl="0">
              <a:spcBef>
                <a:spcPts val="0"/>
              </a:spcBef>
              <a:buFont typeface="Libre Baskerville"/>
              <a:buNone/>
              <a:defRPr sz="900"/>
            </a:lvl5pPr>
            <a:lvl6pPr marL="2286000" lvl="5" indent="0" rtl="0">
              <a:spcBef>
                <a:spcPts val="0"/>
              </a:spcBef>
              <a:buFont typeface="Libre Baskerville"/>
              <a:buNone/>
              <a:defRPr sz="900"/>
            </a:lvl6pPr>
            <a:lvl7pPr marL="2743200" lvl="6" indent="0" rtl="0">
              <a:spcBef>
                <a:spcPts val="0"/>
              </a:spcBef>
              <a:buFont typeface="Libre Baskerville"/>
              <a:buNone/>
              <a:defRPr sz="900"/>
            </a:lvl7pPr>
            <a:lvl8pPr marL="3200400" lvl="7" indent="0" rtl="0">
              <a:spcBef>
                <a:spcPts val="0"/>
              </a:spcBef>
              <a:buFont typeface="Libre Baskerville"/>
              <a:buNone/>
              <a:defRPr sz="900"/>
            </a:lvl8pPr>
            <a:lvl9pPr marL="3657600" lvl="8" indent="0" rtl="0">
              <a:spcBef>
                <a:spcPts val="0"/>
              </a:spcBef>
              <a:buFont typeface="Libre Baskerville"/>
              <a:buNone/>
              <a:defRPr sz="900"/>
            </a:lvl9pPr>
          </a:lstStyle>
          <a:p>
            <a:endParaRPr/>
          </a:p>
        </p:txBody>
      </p:sp>
      <p:sp>
        <p:nvSpPr>
          <p:cNvPr id="70" name="Shape 70"/>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1" name="Shape 71"/>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2" name="Shape 72"/>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p:nvPr/>
        </p:nvSpPr>
        <p:spPr>
          <a:xfrm>
            <a:off x="11292839" y="0"/>
            <a:ext cx="914400" cy="6858000"/>
          </a:xfrm>
          <a:prstGeom prst="rect">
            <a:avLst/>
          </a:prstGeom>
          <a:solidFill>
            <a:srgbClr val="A7A192"/>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Libre Baskerville"/>
              <a:buNone/>
              <a:defRPr sz="4400" b="0" i="0" u="none" strike="noStrike" cap="none">
                <a:solidFill>
                  <a:schemeClr val="lt1"/>
                </a:solidFill>
                <a:latin typeface="Libre Baskerville"/>
                <a:ea typeface="Libre Baskerville"/>
                <a:cs typeface="Libre Baskerville"/>
                <a:sym typeface="Libre Baskervill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 name="Shape 8"/>
          <p:cNvSpPr txBox="1">
            <a:spLocks noGrp="1"/>
          </p:cNvSpPr>
          <p:nvPr>
            <p:ph type="body" idx="1"/>
          </p:nvPr>
        </p:nvSpPr>
        <p:spPr>
          <a:xfrm>
            <a:off x="1261871" y="1828800"/>
            <a:ext cx="8595359" cy="4351336"/>
          </a:xfrm>
          <a:prstGeom prst="rect">
            <a:avLst/>
          </a:prstGeom>
          <a:noFill/>
          <a:ln>
            <a:noFill/>
          </a:ln>
        </p:spPr>
        <p:txBody>
          <a:bodyPr lIns="91425" tIns="91425" rIns="91425" bIns="91425" anchor="t" anchorCtr="0"/>
          <a:lstStyle>
            <a:lvl1pPr marL="182880" marR="0" lvl="0" indent="-91440" algn="l" rtl="0">
              <a:lnSpc>
                <a:spcPct val="95000"/>
              </a:lnSpc>
              <a:spcBef>
                <a:spcPts val="1400"/>
              </a:spcBef>
              <a:spcAft>
                <a:spcPts val="200"/>
              </a:spcAft>
              <a:buClr>
                <a:schemeClr val="accent1"/>
              </a:buClr>
              <a:buFont typeface="Arial"/>
              <a:buChar char="•"/>
              <a:defRPr sz="1800" b="0" i="0" u="none" strike="noStrike" cap="none">
                <a:solidFill>
                  <a:schemeClr val="lt1"/>
                </a:solidFill>
                <a:latin typeface="Libre Baskerville"/>
                <a:ea typeface="Libre Baskerville"/>
                <a:cs typeface="Libre Baskerville"/>
                <a:sym typeface="Libre Baskerville"/>
              </a:defRPr>
            </a:lvl1pPr>
            <a:lvl2pPr marL="457200" marR="0" lvl="1" indent="-88900" algn="l" rtl="0">
              <a:lnSpc>
                <a:spcPct val="90000"/>
              </a:lnSpc>
              <a:spcBef>
                <a:spcPts val="300"/>
              </a:spcBef>
              <a:spcAft>
                <a:spcPts val="300"/>
              </a:spcAft>
              <a:buClr>
                <a:schemeClr val="accent1"/>
              </a:buClr>
              <a:buFont typeface="Noto Sans Symbols"/>
              <a:buChar char="⚫"/>
              <a:defRPr sz="1600" b="0" i="0" u="none" strike="noStrike" cap="none">
                <a:solidFill>
                  <a:srgbClr val="FEFEFE"/>
                </a:solidFill>
                <a:latin typeface="Libre Baskerville"/>
                <a:ea typeface="Libre Baskerville"/>
                <a:cs typeface="Libre Baskerville"/>
                <a:sym typeface="Libre Baskerville"/>
              </a:defRPr>
            </a:lvl2pPr>
            <a:lvl3pPr marL="731520" marR="0" lvl="2" indent="-96519"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3pPr>
            <a:lvl4pPr marL="1005839" marR="0" lvl="3" indent="-104139"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4pPr>
            <a:lvl5pPr marL="1280160" marR="0" lvl="4" indent="-99060"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5pPr>
            <a:lvl6pPr marL="1600000" marR="0" lvl="5" indent="-152200"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6pPr>
            <a:lvl7pPr marL="1899999" marR="0" lvl="6" indent="-147399"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7pPr>
            <a:lvl8pPr marL="2200000" marR="0" lvl="7" indent="-142600"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8pPr>
            <a:lvl9pPr marL="2500000" marR="0" lvl="8" indent="-150499" algn="l" rtl="0">
              <a:lnSpc>
                <a:spcPct val="90000"/>
              </a:lnSpc>
              <a:spcBef>
                <a:spcPts val="300"/>
              </a:spcBef>
              <a:spcAft>
                <a:spcPts val="300"/>
              </a:spcAft>
              <a:buClr>
                <a:schemeClr val="accent1"/>
              </a:buClr>
              <a:buFont typeface="Noto Sans Symbols"/>
              <a:buChar char="⚫"/>
              <a:defRPr sz="1400" b="0" i="0" u="none" strike="noStrike" cap="none">
                <a:solidFill>
                  <a:srgbClr val="FEFEFE"/>
                </a:solidFill>
                <a:latin typeface="Libre Baskerville"/>
                <a:ea typeface="Libre Baskerville"/>
                <a:cs typeface="Libre Baskerville"/>
                <a:sym typeface="Libre Baskerville"/>
              </a:defRPr>
            </a:lvl9pPr>
          </a:lstStyle>
          <a:p>
            <a:endParaRPr/>
          </a:p>
        </p:txBody>
      </p:sp>
      <p:sp>
        <p:nvSpPr>
          <p:cNvPr id="9" name="Shape 9"/>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F6F5F4"/>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0" name="Shape 10"/>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F6F5F4"/>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1" name="Shape 11"/>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E6E4DF"/>
                </a:solidFill>
                <a:latin typeface="Libre Baskerville"/>
                <a:ea typeface="Libre Baskerville"/>
                <a:cs typeface="Libre Baskerville"/>
                <a:sym typeface="Libre Baskerville"/>
              </a:rPr>
              <a:t>‹#›</a:t>
            </a:fld>
            <a:endParaRPr lang="en-US" sz="3600" b="0" i="0" u="none" strike="noStrike" cap="none">
              <a:solidFill>
                <a:srgbClr val="E6E4DF"/>
              </a:solidFill>
              <a:latin typeface="Libre Baskerville"/>
              <a:ea typeface="Libre Baskerville"/>
              <a:cs typeface="Libre Baskerville"/>
              <a:sym typeface="Libre Baskervill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Shape 22"/>
          <p:cNvSpPr/>
          <p:nvPr/>
        </p:nvSpPr>
        <p:spPr>
          <a:xfrm>
            <a:off x="11292839" y="0"/>
            <a:ext cx="914400" cy="6858000"/>
          </a:xfrm>
          <a:prstGeom prst="rect">
            <a:avLst/>
          </a:prstGeom>
          <a:solidFill>
            <a:srgbClr val="343437"/>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1261871" y="365760"/>
            <a:ext cx="969264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Libre Baskerville"/>
              <a:buNone/>
              <a:defRPr sz="4400" b="0" i="0" u="none" strike="noStrike" cap="none">
                <a:solidFill>
                  <a:schemeClr val="dk1"/>
                </a:solidFill>
                <a:latin typeface="Libre Baskerville"/>
                <a:ea typeface="Libre Baskerville"/>
                <a:cs typeface="Libre Baskerville"/>
                <a:sym typeface="Libre Baskervill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4" name="Shape 24"/>
          <p:cNvSpPr txBox="1">
            <a:spLocks noGrp="1"/>
          </p:cNvSpPr>
          <p:nvPr>
            <p:ph type="body" idx="1"/>
          </p:nvPr>
        </p:nvSpPr>
        <p:spPr>
          <a:xfrm>
            <a:off x="1261871" y="1828800"/>
            <a:ext cx="8595359" cy="4351336"/>
          </a:xfrm>
          <a:prstGeom prst="rect">
            <a:avLst/>
          </a:prstGeom>
          <a:noFill/>
          <a:ln>
            <a:noFill/>
          </a:ln>
        </p:spPr>
        <p:txBody>
          <a:bodyPr lIns="91425" tIns="91425" rIns="91425" bIns="91425" anchor="t" anchorCtr="0"/>
          <a:lstStyle>
            <a:lvl1pPr marL="182880" marR="0" lvl="0" indent="-91440" algn="l" rtl="0">
              <a:lnSpc>
                <a:spcPct val="95000"/>
              </a:lnSpc>
              <a:spcBef>
                <a:spcPts val="1400"/>
              </a:spcBef>
              <a:spcAft>
                <a:spcPts val="200"/>
              </a:spcAft>
              <a:buClr>
                <a:schemeClr val="accent1"/>
              </a:buClr>
              <a:buFont typeface="Arial"/>
              <a:buChar char="•"/>
              <a:defRPr sz="1800" b="0" i="0" u="none" strike="noStrike" cap="none">
                <a:solidFill>
                  <a:schemeClr val="dk1"/>
                </a:solidFill>
                <a:latin typeface="Libre Baskerville"/>
                <a:ea typeface="Libre Baskerville"/>
                <a:cs typeface="Libre Baskerville"/>
                <a:sym typeface="Libre Baskerville"/>
              </a:defRPr>
            </a:lvl1pPr>
            <a:lvl2pPr marL="457200" marR="0" lvl="1" indent="-88900" algn="l" rtl="0">
              <a:lnSpc>
                <a:spcPct val="90000"/>
              </a:lnSpc>
              <a:spcBef>
                <a:spcPts val="300"/>
              </a:spcBef>
              <a:spcAft>
                <a:spcPts val="300"/>
              </a:spcAft>
              <a:buClr>
                <a:schemeClr val="accent1"/>
              </a:buClr>
              <a:buFont typeface="Noto Sans Symbols"/>
              <a:buChar char="⚫"/>
              <a:defRPr sz="1600" b="0" i="0" u="none" strike="noStrike" cap="none">
                <a:solidFill>
                  <a:srgbClr val="262626"/>
                </a:solidFill>
                <a:latin typeface="Libre Baskerville"/>
                <a:ea typeface="Libre Baskerville"/>
                <a:cs typeface="Libre Baskerville"/>
                <a:sym typeface="Libre Baskerville"/>
              </a:defRPr>
            </a:lvl2pPr>
            <a:lvl3pPr marL="731520" marR="0" lvl="2" indent="-96519"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3pPr>
            <a:lvl4pPr marL="1005839" marR="0" lvl="3" indent="-104139"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4pPr>
            <a:lvl5pPr marL="1280160" marR="0" lvl="4" indent="-99060"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5pPr>
            <a:lvl6pPr marL="1600000" marR="0" lvl="5" indent="-152200"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6pPr>
            <a:lvl7pPr marL="1899999" marR="0" lvl="6" indent="-147399"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7pPr>
            <a:lvl8pPr marL="2200000" marR="0" lvl="7" indent="-142600"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8pPr>
            <a:lvl9pPr marL="2500000" marR="0" lvl="8" indent="-150499" algn="l" rtl="0">
              <a:lnSpc>
                <a:spcPct val="90000"/>
              </a:lnSpc>
              <a:spcBef>
                <a:spcPts val="300"/>
              </a:spcBef>
              <a:spcAft>
                <a:spcPts val="300"/>
              </a:spcAft>
              <a:buClr>
                <a:schemeClr val="accent1"/>
              </a:buClr>
              <a:buFont typeface="Noto Sans Symbols"/>
              <a:buChar char="⚫"/>
              <a:defRPr sz="1400" b="0" i="0" u="none" strike="noStrike" cap="none">
                <a:solidFill>
                  <a:srgbClr val="262626"/>
                </a:solidFill>
                <a:latin typeface="Libre Baskerville"/>
                <a:ea typeface="Libre Baskerville"/>
                <a:cs typeface="Libre Baskerville"/>
                <a:sym typeface="Libre Baskerville"/>
              </a:defRPr>
            </a:lvl9pPr>
          </a:lstStyle>
          <a:p>
            <a:endParaRPr/>
          </a:p>
        </p:txBody>
      </p:sp>
      <p:sp>
        <p:nvSpPr>
          <p:cNvPr id="25" name="Shape 25"/>
          <p:cNvSpPr txBox="1">
            <a:spLocks noGrp="1"/>
          </p:cNvSpPr>
          <p:nvPr>
            <p:ph type="dt" idx="10"/>
          </p:nvPr>
        </p:nvSpPr>
        <p:spPr>
          <a:xfrm rot="-5400000">
            <a:off x="10797541" y="998536"/>
            <a:ext cx="1904999" cy="365125"/>
          </a:xfrm>
          <a:prstGeom prst="rect">
            <a:avLst/>
          </a:prstGeom>
          <a:noFill/>
          <a:ln>
            <a:noFill/>
          </a:ln>
        </p:spPr>
        <p:txBody>
          <a:bodyPr lIns="91425" tIns="91425" rIns="91425" bIns="91425" anchor="ctr" anchorCtr="0"/>
          <a:lstStyle>
            <a:lvl1pPr marL="0" marR="0" lvl="0" indent="0" algn="r"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6" name="Shape 26"/>
          <p:cNvSpPr txBox="1">
            <a:spLocks noGrp="1"/>
          </p:cNvSpPr>
          <p:nvPr>
            <p:ph type="ftr" idx="11"/>
          </p:nvPr>
        </p:nvSpPr>
        <p:spPr>
          <a:xfrm rot="-5400000">
            <a:off x="9959340" y="4046537"/>
            <a:ext cx="3581399" cy="365125"/>
          </a:xfrm>
          <a:prstGeom prst="rect">
            <a:avLst/>
          </a:prstGeom>
          <a:noFill/>
          <a:ln>
            <a:noFill/>
          </a:ln>
        </p:spPr>
        <p:txBody>
          <a:bodyPr lIns="91425" tIns="91425" rIns="91425" bIns="91425" anchor="ctr" anchorCtr="0"/>
          <a:lstStyle>
            <a:lvl1pPr marL="0" marR="0" lvl="0" indent="0" algn="l" rtl="0">
              <a:spcBef>
                <a:spcPts val="0"/>
              </a:spcBef>
              <a:defRPr sz="1050" b="0" i="0" u="none" strike="noStrike" cap="none">
                <a:solidFill>
                  <a:srgbClr val="DADADA"/>
                </a:solidFill>
                <a:latin typeface="Libre Baskerville"/>
                <a:ea typeface="Libre Baskerville"/>
                <a:cs typeface="Libre Baskerville"/>
                <a:sym typeface="Libre Baskerville"/>
              </a:defRPr>
            </a:lvl1pPr>
            <a:lvl2pPr marL="457200" marR="0" lvl="1" indent="0" algn="l" rtl="0">
              <a:spcBef>
                <a:spcPts val="0"/>
              </a:spcBef>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7" name="Shape 27"/>
          <p:cNvSpPr txBox="1">
            <a:spLocks noGrp="1"/>
          </p:cNvSpPr>
          <p:nvPr>
            <p:ph type="sldNum" idx="12"/>
          </p:nvPr>
        </p:nvSpPr>
        <p:spPr>
          <a:xfrm>
            <a:off x="11292839" y="6172200"/>
            <a:ext cx="914400" cy="5937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3600" b="0" i="0" u="none" strike="noStrike" cap="none">
                <a:solidFill>
                  <a:srgbClr val="8E8E93"/>
                </a:solidFill>
                <a:latin typeface="Libre Baskerville"/>
                <a:ea typeface="Libre Baskerville"/>
                <a:cs typeface="Libre Baskerville"/>
                <a:sym typeface="Libre Baskerville"/>
              </a:rPr>
              <a:t>‹#›</a:t>
            </a:fld>
            <a:endParaRPr lang="en-US" sz="3600" b="0" i="0" u="none" strike="noStrike" cap="none">
              <a:solidFill>
                <a:srgbClr val="8E8E93"/>
              </a:solidFill>
              <a:latin typeface="Libre Baskerville"/>
              <a:ea typeface="Libre Baskerville"/>
              <a:cs typeface="Libre Baskerville"/>
              <a:sym typeface="Libre Baskerville"/>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iki.ubc.ca/Documentation:Open_Case_Stud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openlearning.sites.olt.ubc.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opencontent.org/blo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opencontent.org/blo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henounproject.com/bmijnlieff" TargetMode="External"/><Relationship Id="rId13" Type="http://schemas.openxmlformats.org/officeDocument/2006/relationships/image" Target="../media/image5.png"/><Relationship Id="rId3" Type="http://schemas.openxmlformats.org/officeDocument/2006/relationships/hyperlink" Target="https://thenounproject.com/search/?q=book+search&amp;i=128633" TargetMode="External"/><Relationship Id="rId7" Type="http://schemas.openxmlformats.org/officeDocument/2006/relationships/hyperlink" Target="https://thenounproject.com/search/?q=teach&amp;i=153699" TargetMode="External"/><Relationship Id="rId12"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thenounproject.com/search/?q=creative+commons&amp;i=70967" TargetMode="External"/><Relationship Id="rId11" Type="http://schemas.openxmlformats.org/officeDocument/2006/relationships/hyperlink" Target="https://thenounproject.com/Gatada" TargetMode="External"/><Relationship Id="rId5" Type="http://schemas.openxmlformats.org/officeDocument/2006/relationships/hyperlink" Target="https://thenounproject.com/grega.cresnar" TargetMode="External"/><Relationship Id="rId15" Type="http://schemas.openxmlformats.org/officeDocument/2006/relationships/image" Target="../media/image14.png"/><Relationship Id="rId10" Type="http://schemas.openxmlformats.org/officeDocument/2006/relationships/hyperlink" Target="https://thenounproject.com/stratboy" TargetMode="External"/><Relationship Id="rId4" Type="http://schemas.openxmlformats.org/officeDocument/2006/relationships/hyperlink" Target="https://thenounproject.com/grega.cresnar/uploads/?i=223566" TargetMode="External"/><Relationship Id="rId9" Type="http://schemas.openxmlformats.org/officeDocument/2006/relationships/hyperlink" Target="https://thenounproject.com/search/?q=molecule&amp;i=107015" TargetMode="Externa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flic.kr/p/6WsfZx" TargetMode="External"/><Relationship Id="rId4" Type="http://schemas.openxmlformats.org/officeDocument/2006/relationships/hyperlink" Target="http://roer4d.org/wp-content/uploads/2014/01/ROER4D-Newsletter-February-March-2016.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opencontent.org/blog/archives/4496" TargetMode="External"/><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flic.kr/p/6TJPxG" TargetMode="External"/><Relationship Id="rId4" Type="http://schemas.openxmlformats.org/officeDocument/2006/relationships/hyperlink" Target="https://campustechnology.com/articles/2014/11/12/open-pedagogy-connection-community-and-transparency.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insidehighered.com/blogs/higher-ed-beta/students-producers-students-partners" TargetMode="External"/><Relationship Id="rId4" Type="http://schemas.openxmlformats.org/officeDocument/2006/relationships/hyperlink" Target="https://creativecommons.org/licenses/by-sa/2.0/u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blogs.ubc.ca/phil102"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a1hendricks.arts.ubc.ca" TargetMode="External"/><Relationship Id="rId4" Type="http://schemas.openxmlformats.org/officeDocument/2006/relationships/hyperlink" Target="http://artsone-open.arts.ub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owl.png"/>
          <p:cNvPicPr preferRelativeResize="0"/>
          <p:nvPr/>
        </p:nvPicPr>
        <p:blipFill rotWithShape="1">
          <a:blip r:embed="rId3">
            <a:alphaModFix/>
          </a:blip>
          <a:srcRect l="11268"/>
          <a:stretch/>
        </p:blipFill>
        <p:spPr>
          <a:xfrm>
            <a:off x="0" y="0"/>
            <a:ext cx="12191999" cy="6858000"/>
          </a:xfrm>
          <a:prstGeom prst="rect">
            <a:avLst/>
          </a:prstGeom>
          <a:noFill/>
          <a:ln>
            <a:noFill/>
          </a:ln>
        </p:spPr>
      </p:pic>
      <p:sp>
        <p:nvSpPr>
          <p:cNvPr id="98" name="Shape 98"/>
          <p:cNvSpPr txBox="1">
            <a:spLocks noGrp="1"/>
          </p:cNvSpPr>
          <p:nvPr>
            <p:ph type="ctrTitle"/>
          </p:nvPr>
        </p:nvSpPr>
        <p:spPr>
          <a:xfrm>
            <a:off x="1066800" y="2434978"/>
            <a:ext cx="10058399" cy="1290600"/>
          </a:xfrm>
          <a:prstGeom prst="rect">
            <a:avLst/>
          </a:prstGeom>
          <a:noFill/>
          <a:ln>
            <a:noFill/>
          </a:ln>
        </p:spPr>
        <p:txBody>
          <a:bodyPr lIns="91425" tIns="45700" rIns="91425" bIns="45700" anchor="b" anchorCtr="0">
            <a:noAutofit/>
          </a:bodyPr>
          <a:lstStyle/>
          <a:p>
            <a:pPr marL="0" marR="0" lvl="0" indent="0" algn="r" rtl="0">
              <a:lnSpc>
                <a:spcPct val="85000"/>
              </a:lnSpc>
              <a:spcBef>
                <a:spcPts val="0"/>
              </a:spcBef>
              <a:buClr>
                <a:schemeClr val="lt1"/>
              </a:buClr>
              <a:buSzPct val="25000"/>
              <a:buFont typeface="Libre Baskerville"/>
              <a:buNone/>
            </a:pPr>
            <a:r>
              <a:rPr lang="en-US" sz="7200" b="0" i="0" u="none" strike="noStrike" cap="none">
                <a:solidFill>
                  <a:srgbClr val="434343"/>
                </a:solidFill>
                <a:latin typeface="Libre Baskerville"/>
                <a:ea typeface="Libre Baskerville"/>
                <a:cs typeface="Libre Baskerville"/>
                <a:sym typeface="Libre Baskerville"/>
              </a:rPr>
              <a:t>Open For Learning</a:t>
            </a:r>
          </a:p>
        </p:txBody>
      </p:sp>
      <p:sp>
        <p:nvSpPr>
          <p:cNvPr id="99" name="Shape 99"/>
          <p:cNvSpPr txBox="1"/>
          <p:nvPr/>
        </p:nvSpPr>
        <p:spPr>
          <a:xfrm>
            <a:off x="3037575" y="3379275"/>
            <a:ext cx="7448700" cy="705000"/>
          </a:xfrm>
          <a:prstGeom prst="rect">
            <a:avLst/>
          </a:prstGeom>
          <a:noFill/>
          <a:ln>
            <a:noFill/>
          </a:ln>
        </p:spPr>
        <p:txBody>
          <a:bodyPr lIns="91425" tIns="91425" rIns="91425" bIns="91425" anchor="ctr" anchorCtr="0">
            <a:noAutofit/>
          </a:bodyPr>
          <a:lstStyle/>
          <a:p>
            <a:pPr lvl="0" algn="r" rtl="0">
              <a:lnSpc>
                <a:spcPct val="217905"/>
              </a:lnSpc>
              <a:spcBef>
                <a:spcPts val="0"/>
              </a:spcBef>
              <a:buNone/>
            </a:pPr>
            <a:endParaRPr sz="2000" b="1">
              <a:solidFill>
                <a:schemeClr val="accent2"/>
              </a:solidFill>
              <a:highlight>
                <a:srgbClr val="FFFFFF"/>
              </a:highlight>
            </a:endParaRPr>
          </a:p>
          <a:p>
            <a:pPr lvl="0" algn="r" rtl="0">
              <a:spcBef>
                <a:spcPts val="0"/>
              </a:spcBef>
              <a:buClr>
                <a:schemeClr val="dk1"/>
              </a:buClr>
              <a:buSzPct val="50000"/>
              <a:buFont typeface="Arial"/>
              <a:buNone/>
            </a:pPr>
            <a:r>
              <a:rPr lang="en-US" sz="2200" b="1"/>
              <a:t>Teaching in the Open</a:t>
            </a:r>
          </a:p>
          <a:p>
            <a:pPr lvl="0" algn="r" rtl="0">
              <a:lnSpc>
                <a:spcPct val="138000"/>
              </a:lnSpc>
              <a:spcBef>
                <a:spcPts val="0"/>
              </a:spcBef>
              <a:buNone/>
            </a:pPr>
            <a:endParaRPr sz="1800">
              <a:solidFill>
                <a:srgbClr val="CFE2F3"/>
              </a:solidFill>
            </a:endParaRPr>
          </a:p>
          <a:p>
            <a:pPr lvl="0" algn="r" rtl="0">
              <a:lnSpc>
                <a:spcPct val="115000"/>
              </a:lnSpc>
              <a:spcBef>
                <a:spcPts val="0"/>
              </a:spcBef>
              <a:buNone/>
            </a:pPr>
            <a:endParaRPr sz="1800">
              <a:solidFill>
                <a:srgbClr val="666666"/>
              </a:solidFill>
            </a:endParaRPr>
          </a:p>
        </p:txBody>
      </p:sp>
      <p:pic>
        <p:nvPicPr>
          <p:cNvPr id="100" name="Shape 100" descr="License.png"/>
          <p:cNvPicPr preferRelativeResize="0"/>
          <p:nvPr/>
        </p:nvPicPr>
        <p:blipFill>
          <a:blip r:embed="rId4">
            <a:alphaModFix/>
          </a:blip>
          <a:stretch>
            <a:fillRect/>
          </a:stretch>
        </p:blipFill>
        <p:spPr>
          <a:xfrm>
            <a:off x="1438475" y="5890225"/>
            <a:ext cx="2026858" cy="704999"/>
          </a:xfrm>
          <a:prstGeom prst="rect">
            <a:avLst/>
          </a:prstGeom>
          <a:noFill/>
          <a:ln>
            <a:noFill/>
          </a:ln>
        </p:spPr>
      </p:pic>
      <p:sp>
        <p:nvSpPr>
          <p:cNvPr id="101" name="Shape 101"/>
          <p:cNvSpPr txBox="1"/>
          <p:nvPr/>
        </p:nvSpPr>
        <p:spPr>
          <a:xfrm>
            <a:off x="2158425" y="4144825"/>
            <a:ext cx="8751300" cy="2157600"/>
          </a:xfrm>
          <a:prstGeom prst="rect">
            <a:avLst/>
          </a:prstGeom>
          <a:noFill/>
          <a:ln>
            <a:noFill/>
          </a:ln>
        </p:spPr>
        <p:txBody>
          <a:bodyPr lIns="91425" tIns="91425" rIns="91425" bIns="91425" anchor="ctr" anchorCtr="0">
            <a:noAutofit/>
          </a:bodyPr>
          <a:lstStyle/>
          <a:p>
            <a:pPr lvl="0" algn="r" rtl="0">
              <a:lnSpc>
                <a:spcPct val="115000"/>
              </a:lnSpc>
              <a:spcBef>
                <a:spcPts val="0"/>
              </a:spcBef>
              <a:buNone/>
            </a:pPr>
            <a:r>
              <a:rPr lang="en-US" sz="1800">
                <a:latin typeface="Calibri"/>
                <a:ea typeface="Calibri"/>
                <a:cs typeface="Calibri"/>
                <a:sym typeface="Calibri"/>
              </a:rPr>
              <a:t>Erin Fields, Liaison Librarian and Flexible Learning Coordinator</a:t>
            </a:r>
          </a:p>
          <a:p>
            <a:pPr lvl="0" algn="r" rtl="0">
              <a:lnSpc>
                <a:spcPct val="115000"/>
              </a:lnSpc>
              <a:spcBef>
                <a:spcPts val="0"/>
              </a:spcBef>
              <a:buNone/>
            </a:pPr>
            <a:r>
              <a:rPr lang="en-US" sz="1800">
                <a:latin typeface="Calibri"/>
                <a:ea typeface="Calibri"/>
                <a:cs typeface="Calibri"/>
                <a:sym typeface="Calibri"/>
              </a:rPr>
              <a:t>Christina Hendricks, Sr. Instructor, Philosophy, and Chair of Arts One</a:t>
            </a:r>
          </a:p>
          <a:p>
            <a:pPr lvl="0" algn="r" rtl="0">
              <a:lnSpc>
                <a:spcPct val="115000"/>
              </a:lnSpc>
              <a:spcBef>
                <a:spcPts val="0"/>
              </a:spcBef>
              <a:buNone/>
            </a:pPr>
            <a:r>
              <a:rPr lang="en-US" sz="1800">
                <a:latin typeface="Calibri"/>
                <a:ea typeface="Calibri"/>
                <a:cs typeface="Calibri"/>
                <a:sym typeface="Calibri"/>
              </a:rPr>
              <a:t>Lucas Wright, Open Education Strategist</a:t>
            </a:r>
          </a:p>
          <a:p>
            <a:pPr lvl="0" algn="r" rtl="0">
              <a:lnSpc>
                <a:spcPct val="115000"/>
              </a:lnSpc>
              <a:spcBef>
                <a:spcPts val="0"/>
              </a:spcBef>
              <a:buNone/>
            </a:pPr>
            <a:r>
              <a:rPr lang="en-US" sz="1800">
                <a:latin typeface="Calibri"/>
                <a:ea typeface="Calibri"/>
                <a:cs typeface="Calibri"/>
                <a:sym typeface="Calibri"/>
              </a:rPr>
              <a:t>Cindy Underhill, Learning Design Strategist</a:t>
            </a:r>
          </a:p>
          <a:p>
            <a:pPr lvl="0" rtl="0">
              <a:lnSpc>
                <a:spcPct val="115000"/>
              </a:lnSpc>
              <a:spcBef>
                <a:spcPts val="0"/>
              </a:spcBef>
              <a:buNone/>
            </a:pPr>
            <a:endParaRPr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sp>
        <p:nvSpPr>
          <p:cNvPr id="185" name="Shape 185"/>
          <p:cNvSpPr txBox="1"/>
          <p:nvPr/>
        </p:nvSpPr>
        <p:spPr>
          <a:xfrm>
            <a:off x="445625" y="131125"/>
            <a:ext cx="10236600" cy="1401300"/>
          </a:xfrm>
          <a:prstGeom prst="rect">
            <a:avLst/>
          </a:prstGeom>
          <a:noFill/>
          <a:ln>
            <a:noFill/>
          </a:ln>
        </p:spPr>
        <p:txBody>
          <a:bodyPr lIns="91425" tIns="91425" rIns="91425" bIns="91425" anchor="t" anchorCtr="0">
            <a:noAutofit/>
          </a:bodyPr>
          <a:lstStyle/>
          <a:p>
            <a:pPr lvl="0" rtl="0">
              <a:spcBef>
                <a:spcPts val="0"/>
              </a:spcBef>
              <a:buNone/>
            </a:pPr>
            <a:r>
              <a:rPr lang="en-US" sz="4000">
                <a:solidFill>
                  <a:schemeClr val="dk2"/>
                </a:solidFill>
                <a:latin typeface="Libre Baskerville"/>
                <a:ea typeface="Libre Baskerville"/>
                <a:cs typeface="Libre Baskerville"/>
                <a:sym typeface="Libre Baskerville"/>
              </a:rPr>
              <a:t>Open Case Studies on </a:t>
            </a:r>
          </a:p>
          <a:p>
            <a:pPr lvl="0" rtl="0">
              <a:spcBef>
                <a:spcPts val="0"/>
              </a:spcBef>
              <a:buNone/>
            </a:pPr>
            <a:r>
              <a:rPr lang="en-US" sz="4000">
                <a:solidFill>
                  <a:schemeClr val="dk2"/>
                </a:solidFill>
                <a:latin typeface="Libre Baskerville"/>
                <a:ea typeface="Libre Baskerville"/>
                <a:cs typeface="Libre Baskerville"/>
                <a:sym typeface="Libre Baskerville"/>
              </a:rPr>
              <a:t>Sustainability &amp; Environmental Ethics</a:t>
            </a:r>
          </a:p>
        </p:txBody>
      </p:sp>
      <p:sp>
        <p:nvSpPr>
          <p:cNvPr id="186" name="Shape 186"/>
          <p:cNvSpPr txBox="1"/>
          <p:nvPr/>
        </p:nvSpPr>
        <p:spPr>
          <a:xfrm>
            <a:off x="640350" y="1812275"/>
            <a:ext cx="7906500" cy="595200"/>
          </a:xfrm>
          <a:prstGeom prst="rect">
            <a:avLst/>
          </a:prstGeom>
          <a:noFill/>
          <a:ln>
            <a:noFill/>
          </a:ln>
        </p:spPr>
        <p:txBody>
          <a:bodyPr lIns="91425" tIns="91425" rIns="91425" bIns="91425" anchor="t" anchorCtr="0">
            <a:noAutofit/>
          </a:bodyPr>
          <a:lstStyle/>
          <a:p>
            <a:pPr lvl="0">
              <a:spcBef>
                <a:spcPts val="0"/>
              </a:spcBef>
              <a:buNone/>
            </a:pPr>
            <a:r>
              <a:rPr lang="en-US" sz="3000" b="1">
                <a:solidFill>
                  <a:srgbClr val="85200C"/>
                </a:solidFill>
              </a:rPr>
              <a:t>Coming Summer 2016</a:t>
            </a:r>
          </a:p>
        </p:txBody>
      </p:sp>
      <p:sp>
        <p:nvSpPr>
          <p:cNvPr id="187" name="Shape 187"/>
          <p:cNvSpPr txBox="1"/>
          <p:nvPr/>
        </p:nvSpPr>
        <p:spPr>
          <a:xfrm>
            <a:off x="445625" y="2478250"/>
            <a:ext cx="6050400" cy="3499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900">
              <a:solidFill>
                <a:schemeClr val="dk1"/>
              </a:solidFill>
            </a:endParaRPr>
          </a:p>
          <a:p>
            <a:pPr marL="609600" lvl="0" indent="-457200" rtl="0">
              <a:spcBef>
                <a:spcPts val="0"/>
              </a:spcBef>
              <a:buClr>
                <a:schemeClr val="dk1"/>
              </a:buClr>
              <a:buSzPct val="100000"/>
              <a:buChar char="●"/>
            </a:pPr>
            <a:r>
              <a:rPr lang="en-US" sz="2400">
                <a:solidFill>
                  <a:schemeClr val="dk1"/>
                </a:solidFill>
              </a:rPr>
              <a:t>Economics</a:t>
            </a:r>
          </a:p>
          <a:p>
            <a:pPr marL="609600" lvl="0" indent="-457200" rtl="0">
              <a:spcBef>
                <a:spcPts val="0"/>
              </a:spcBef>
              <a:buClr>
                <a:schemeClr val="dk1"/>
              </a:buClr>
              <a:buSzPct val="100000"/>
              <a:buChar char="●"/>
            </a:pPr>
            <a:r>
              <a:rPr lang="en-US" sz="2400">
                <a:solidFill>
                  <a:schemeClr val="dk1"/>
                </a:solidFill>
              </a:rPr>
              <a:t>Earth, Ocean &amp; Atmospheric Sciences</a:t>
            </a:r>
          </a:p>
          <a:p>
            <a:pPr marL="609600" lvl="0" indent="-457200" rtl="0">
              <a:spcBef>
                <a:spcPts val="0"/>
              </a:spcBef>
              <a:buClr>
                <a:schemeClr val="dk1"/>
              </a:buClr>
              <a:buSzPct val="100000"/>
              <a:buChar char="●"/>
            </a:pPr>
            <a:r>
              <a:rPr lang="en-US" sz="2400">
                <a:solidFill>
                  <a:schemeClr val="dk1"/>
                </a:solidFill>
              </a:rPr>
              <a:t>Engineering (Civil, Mining)</a:t>
            </a:r>
          </a:p>
          <a:p>
            <a:pPr marL="609600" lvl="0" indent="-457200" rtl="0">
              <a:spcBef>
                <a:spcPts val="0"/>
              </a:spcBef>
              <a:buClr>
                <a:schemeClr val="dk1"/>
              </a:buClr>
              <a:buSzPct val="100000"/>
              <a:buChar char="●"/>
            </a:pPr>
            <a:r>
              <a:rPr lang="en-US" sz="2400">
                <a:solidFill>
                  <a:schemeClr val="dk1"/>
                </a:solidFill>
              </a:rPr>
              <a:t>Forestry</a:t>
            </a:r>
          </a:p>
          <a:p>
            <a:pPr marL="609600" lvl="0" indent="-457200" rtl="0">
              <a:spcBef>
                <a:spcPts val="0"/>
              </a:spcBef>
              <a:buClr>
                <a:schemeClr val="dk1"/>
              </a:buClr>
              <a:buSzPct val="100000"/>
              <a:buChar char="●"/>
            </a:pPr>
            <a:r>
              <a:rPr lang="en-US" sz="2400">
                <a:solidFill>
                  <a:schemeClr val="dk1"/>
                </a:solidFill>
              </a:rPr>
              <a:t>Geography</a:t>
            </a:r>
          </a:p>
          <a:p>
            <a:pPr marL="609600" lvl="0" indent="-457200" rtl="0">
              <a:spcBef>
                <a:spcPts val="0"/>
              </a:spcBef>
              <a:buClr>
                <a:schemeClr val="dk1"/>
              </a:buClr>
              <a:buSzPct val="100000"/>
              <a:buChar char="●"/>
            </a:pPr>
            <a:r>
              <a:rPr lang="en-US" sz="2400">
                <a:solidFill>
                  <a:schemeClr val="dk1"/>
                </a:solidFill>
              </a:rPr>
              <a:t>Land and Food Systems</a:t>
            </a:r>
          </a:p>
          <a:p>
            <a:pPr marL="609600" lvl="0" indent="-457200" rtl="0">
              <a:spcBef>
                <a:spcPts val="0"/>
              </a:spcBef>
              <a:buClr>
                <a:schemeClr val="dk1"/>
              </a:buClr>
              <a:buSzPct val="100000"/>
              <a:buChar char="●"/>
            </a:pPr>
            <a:r>
              <a:rPr lang="en-US" sz="2400">
                <a:solidFill>
                  <a:schemeClr val="dk1"/>
                </a:solidFill>
              </a:rPr>
              <a:t>Philosophy</a:t>
            </a:r>
          </a:p>
          <a:p>
            <a:pPr marL="609600" lvl="0" indent="-457200" rtl="0">
              <a:spcBef>
                <a:spcPts val="0"/>
              </a:spcBef>
              <a:buClr>
                <a:schemeClr val="dk1"/>
              </a:buClr>
              <a:buSzPct val="100000"/>
              <a:buChar char="●"/>
            </a:pPr>
            <a:r>
              <a:rPr lang="en-US" sz="2400">
                <a:solidFill>
                  <a:schemeClr val="dk1"/>
                </a:solidFill>
              </a:rPr>
              <a:t>Political Science</a:t>
            </a:r>
          </a:p>
          <a:p>
            <a:pPr lvl="0">
              <a:spcBef>
                <a:spcPts val="0"/>
              </a:spcBef>
              <a:buNone/>
            </a:pPr>
            <a:endParaRPr/>
          </a:p>
        </p:txBody>
      </p:sp>
      <p:pic>
        <p:nvPicPr>
          <p:cNvPr id="188" name="Shape 188" descr="Screen Shot 2016-03-08 at 9.46.18 PM.png"/>
          <p:cNvPicPr preferRelativeResize="0"/>
          <p:nvPr/>
        </p:nvPicPr>
        <p:blipFill>
          <a:blip r:embed="rId3">
            <a:alphaModFix/>
          </a:blip>
          <a:stretch>
            <a:fillRect/>
          </a:stretch>
        </p:blipFill>
        <p:spPr>
          <a:xfrm>
            <a:off x="6718774" y="1532425"/>
            <a:ext cx="4495100" cy="5221099"/>
          </a:xfrm>
          <a:prstGeom prst="rect">
            <a:avLst/>
          </a:prstGeom>
          <a:noFill/>
          <a:ln>
            <a:noFill/>
          </a:ln>
        </p:spPr>
      </p:pic>
      <p:sp>
        <p:nvSpPr>
          <p:cNvPr id="189" name="Shape 189"/>
          <p:cNvSpPr txBox="1"/>
          <p:nvPr/>
        </p:nvSpPr>
        <p:spPr>
          <a:xfrm>
            <a:off x="356975" y="6212950"/>
            <a:ext cx="6495900" cy="46620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45818E"/>
                </a:solidFill>
              </a:rPr>
              <a:t> </a:t>
            </a:r>
            <a:r>
              <a:rPr lang="en-US" sz="1800" u="sng">
                <a:solidFill>
                  <a:srgbClr val="45818E"/>
                </a:solidFill>
                <a:hlinkClick r:id="rId4"/>
              </a:rPr>
              <a:t>http://wiki.ubc.ca/Documentation:Open_Case_Studies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pic>
        <p:nvPicPr>
          <p:cNvPr id="195" name="Shape 195" descr="Balut the Fertilized Duck Embryo.png"/>
          <p:cNvPicPr preferRelativeResize="0"/>
          <p:nvPr/>
        </p:nvPicPr>
        <p:blipFill>
          <a:blip r:embed="rId3">
            <a:alphaModFix/>
          </a:blip>
          <a:stretch>
            <a:fillRect/>
          </a:stretch>
        </p:blipFill>
        <p:spPr>
          <a:xfrm>
            <a:off x="283225" y="738725"/>
            <a:ext cx="10697874" cy="5939225"/>
          </a:xfrm>
          <a:prstGeom prst="rect">
            <a:avLst/>
          </a:prstGeom>
          <a:noFill/>
          <a:ln>
            <a:noFill/>
          </a:ln>
        </p:spPr>
      </p:pic>
      <p:sp>
        <p:nvSpPr>
          <p:cNvPr id="196" name="Shape 196"/>
          <p:cNvSpPr txBox="1"/>
          <p:nvPr/>
        </p:nvSpPr>
        <p:spPr>
          <a:xfrm>
            <a:off x="283225" y="0"/>
            <a:ext cx="9372300" cy="738600"/>
          </a:xfrm>
          <a:prstGeom prst="rect">
            <a:avLst/>
          </a:prstGeom>
          <a:noFill/>
          <a:ln>
            <a:noFill/>
          </a:ln>
        </p:spPr>
        <p:txBody>
          <a:bodyPr lIns="91425" tIns="91425" rIns="91425" bIns="91425" anchor="ctr" anchorCtr="0">
            <a:noAutofit/>
          </a:bodyPr>
          <a:lstStyle/>
          <a:p>
            <a:pPr lvl="0" rtl="0">
              <a:spcBef>
                <a:spcPts val="0"/>
              </a:spcBef>
              <a:buNone/>
            </a:pPr>
            <a:r>
              <a:rPr lang="en-US" sz="4000">
                <a:solidFill>
                  <a:schemeClr val="dk2"/>
                </a:solidFill>
                <a:latin typeface="Libre Baskerville"/>
                <a:ea typeface="Libre Baskerville"/>
                <a:cs typeface="Libre Baskerville"/>
                <a:sym typeface="Libre Baskerville"/>
              </a:rPr>
              <a:t>FNH 200 Edits Wikipedia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descr="ALR.png"/>
          <p:cNvPicPr preferRelativeResize="0"/>
          <p:nvPr/>
        </p:nvPicPr>
        <p:blipFill rotWithShape="1">
          <a:blip r:embed="rId3">
            <a:alphaModFix/>
          </a:blip>
          <a:srcRect b="16086"/>
          <a:stretch/>
        </p:blipFill>
        <p:spPr>
          <a:xfrm>
            <a:off x="2311725" y="1073275"/>
            <a:ext cx="6616225" cy="4854324"/>
          </a:xfrm>
          <a:prstGeom prst="rect">
            <a:avLst/>
          </a:prstGeom>
          <a:noFill/>
          <a:ln>
            <a:noFill/>
          </a:ln>
        </p:spPr>
      </p:pic>
      <p:sp>
        <p:nvSpPr>
          <p:cNvPr id="202" name="Shape 202"/>
          <p:cNvSpPr txBox="1"/>
          <p:nvPr/>
        </p:nvSpPr>
        <p:spPr>
          <a:xfrm>
            <a:off x="0" y="0"/>
            <a:ext cx="9931800" cy="929100"/>
          </a:xfrm>
          <a:prstGeom prst="rect">
            <a:avLst/>
          </a:prstGeom>
          <a:noFill/>
          <a:ln>
            <a:noFill/>
          </a:ln>
        </p:spPr>
        <p:txBody>
          <a:bodyPr lIns="91425" tIns="91425" rIns="91425" bIns="91425" anchor="ctr" anchorCtr="0">
            <a:noAutofit/>
          </a:bodyPr>
          <a:lstStyle/>
          <a:p>
            <a:pPr lvl="0" rtl="0">
              <a:spcBef>
                <a:spcPts val="0"/>
              </a:spcBef>
              <a:buNone/>
            </a:pPr>
            <a:r>
              <a:rPr lang="en-US" sz="4000">
                <a:solidFill>
                  <a:schemeClr val="dk2"/>
                </a:solidFill>
                <a:latin typeface="Libre Baskerville"/>
                <a:ea typeface="Libre Baskerville"/>
                <a:cs typeface="Libre Baskerville"/>
                <a:sym typeface="Libre Baskerville"/>
              </a:rPr>
              <a:t>Geography Maps the ALR </a:t>
            </a:r>
          </a:p>
        </p:txBody>
      </p:sp>
      <p:sp>
        <p:nvSpPr>
          <p:cNvPr id="203" name="Shape 203"/>
          <p:cNvSpPr txBox="1"/>
          <p:nvPr/>
        </p:nvSpPr>
        <p:spPr>
          <a:xfrm>
            <a:off x="3541287" y="5927600"/>
            <a:ext cx="4157100" cy="480300"/>
          </a:xfrm>
          <a:prstGeom prst="rect">
            <a:avLst/>
          </a:prstGeom>
          <a:noFill/>
          <a:ln>
            <a:noFill/>
          </a:ln>
        </p:spPr>
        <p:txBody>
          <a:bodyPr lIns="91425" tIns="91425" rIns="91425" bIns="91425" anchor="t" anchorCtr="0">
            <a:noAutofit/>
          </a:bodyPr>
          <a:lstStyle/>
          <a:p>
            <a:pPr lvl="0">
              <a:spcBef>
                <a:spcPts val="0"/>
              </a:spcBef>
              <a:buNone/>
            </a:pPr>
            <a:r>
              <a:rPr lang="en-US" sz="2400"/>
              <a:t>http://blogs.ubc.ca/alrmap/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554925" y="365750"/>
            <a:ext cx="9939899" cy="8208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Libre Baskerville"/>
              <a:buNone/>
            </a:pPr>
            <a:r>
              <a:rPr lang="en-US" sz="4000">
                <a:solidFill>
                  <a:srgbClr val="434343"/>
                </a:solidFill>
              </a:rPr>
              <a:t>Open Challenges</a:t>
            </a:r>
          </a:p>
        </p:txBody>
      </p:sp>
      <p:pic>
        <p:nvPicPr>
          <p:cNvPr id="209" name="Shape 209"/>
          <p:cNvPicPr preferRelativeResize="0">
            <a:picLocks noGrp="1"/>
          </p:cNvPicPr>
          <p:nvPr>
            <p:ph type="body" idx="1"/>
          </p:nvPr>
        </p:nvPicPr>
        <p:blipFill rotWithShape="1">
          <a:blip r:embed="rId3">
            <a:alphaModFix amt="50000"/>
          </a:blip>
          <a:srcRect b="17239"/>
          <a:stretch/>
        </p:blipFill>
        <p:spPr>
          <a:xfrm>
            <a:off x="554923" y="4169550"/>
            <a:ext cx="2249100" cy="1861500"/>
          </a:xfrm>
          <a:prstGeom prst="rect">
            <a:avLst/>
          </a:prstGeom>
          <a:noFill/>
          <a:ln w="9525" cap="flat" cmpd="sng">
            <a:solidFill>
              <a:srgbClr val="FFFFFF"/>
            </a:solidFill>
            <a:prstDash val="solid"/>
            <a:round/>
            <a:headEnd type="none" w="med" len="med"/>
            <a:tailEnd type="none" w="med" len="med"/>
          </a:ln>
        </p:spPr>
      </p:pic>
      <p:sp>
        <p:nvSpPr>
          <p:cNvPr id="210" name="Shape 210"/>
          <p:cNvSpPr txBox="1"/>
          <p:nvPr/>
        </p:nvSpPr>
        <p:spPr>
          <a:xfrm>
            <a:off x="693025" y="1418100"/>
            <a:ext cx="9472799" cy="2671199"/>
          </a:xfrm>
          <a:prstGeom prst="rect">
            <a:avLst/>
          </a:prstGeom>
          <a:noFill/>
          <a:ln>
            <a:noFill/>
          </a:ln>
        </p:spPr>
        <p:txBody>
          <a:bodyPr lIns="91425" tIns="91425" rIns="91425" bIns="91425" anchor="t" anchorCtr="0">
            <a:noAutofit/>
          </a:bodyPr>
          <a:lstStyle/>
          <a:p>
            <a:pPr lvl="0" rtl="0">
              <a:spcBef>
                <a:spcPts val="0"/>
              </a:spcBef>
              <a:buNone/>
            </a:pPr>
            <a:r>
              <a:rPr lang="en-US" sz="2400" u="sng">
                <a:solidFill>
                  <a:schemeClr val="hlink"/>
                </a:solidFill>
                <a:hlinkClick r:id="rId4"/>
              </a:rPr>
              <a:t>http://openlearning.sites.olt.ubc.ca/</a:t>
            </a:r>
          </a:p>
          <a:p>
            <a:pPr lvl="0" rtl="0">
              <a:spcBef>
                <a:spcPts val="0"/>
              </a:spcBef>
              <a:buNone/>
            </a:pPr>
            <a:endParaRPr sz="2400"/>
          </a:p>
          <a:p>
            <a:pPr marL="457200" lvl="0" indent="-381000" rtl="0">
              <a:spcBef>
                <a:spcPts val="0"/>
              </a:spcBef>
              <a:buSzPct val="100000"/>
              <a:buAutoNum type="arabicPeriod"/>
            </a:pPr>
            <a:r>
              <a:rPr lang="en-US" sz="2400"/>
              <a:t>Select one of the challenges</a:t>
            </a:r>
          </a:p>
          <a:p>
            <a:pPr marL="457200" lvl="0" indent="-381000" rtl="0">
              <a:spcBef>
                <a:spcPts val="0"/>
              </a:spcBef>
              <a:buSzPct val="100000"/>
              <a:buAutoNum type="arabicPeriod"/>
            </a:pPr>
            <a:r>
              <a:rPr lang="en-US" sz="2400"/>
              <a:t>Complete a challenge by filling in the form. Include:</a:t>
            </a:r>
          </a:p>
          <a:p>
            <a:pPr marL="914400" lvl="1" indent="-381000" rtl="0">
              <a:spcBef>
                <a:spcPts val="0"/>
              </a:spcBef>
              <a:buSzPct val="100000"/>
              <a:buChar char="○"/>
            </a:pPr>
            <a:r>
              <a:rPr lang="en-US" sz="2400"/>
              <a:t>A detailed description </a:t>
            </a:r>
          </a:p>
          <a:p>
            <a:pPr marL="914400" lvl="1" indent="-381000" rtl="0">
              <a:spcBef>
                <a:spcPts val="0"/>
              </a:spcBef>
              <a:buSzPct val="100000"/>
              <a:buChar char="○"/>
            </a:pPr>
            <a:r>
              <a:rPr lang="en-US" sz="2400"/>
              <a:t>A hyperlink to your artifact </a:t>
            </a:r>
          </a:p>
          <a:p>
            <a:pPr lvl="0" rtl="0">
              <a:spcBef>
                <a:spcPts val="0"/>
              </a:spcBef>
              <a:buNone/>
            </a:pPr>
            <a:endParaRPr sz="2400"/>
          </a:p>
        </p:txBody>
      </p:sp>
      <p:sp>
        <p:nvSpPr>
          <p:cNvPr id="211" name="Shape 211"/>
          <p:cNvSpPr txBox="1"/>
          <p:nvPr/>
        </p:nvSpPr>
        <p:spPr>
          <a:xfrm>
            <a:off x="2948300" y="4717275"/>
            <a:ext cx="7729800" cy="820800"/>
          </a:xfrm>
          <a:prstGeom prst="rect">
            <a:avLst/>
          </a:prstGeom>
          <a:solidFill>
            <a:schemeClr val="accent2"/>
          </a:solid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SzPct val="61111"/>
              <a:buFont typeface="Arial"/>
              <a:buNone/>
            </a:pPr>
            <a:r>
              <a:rPr lang="en-US" sz="1800">
                <a:solidFill>
                  <a:schemeClr val="dk2"/>
                </a:solidFill>
              </a:rPr>
              <a:t>If you complete one challenge, try another one or contribute to the challenge bank or resources you used in the challenge.</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sp>
        <p:nvSpPr>
          <p:cNvPr id="217" name="Shape 217"/>
          <p:cNvSpPr txBox="1"/>
          <p:nvPr/>
        </p:nvSpPr>
        <p:spPr>
          <a:xfrm>
            <a:off x="356975" y="1850575"/>
            <a:ext cx="10512600" cy="3000000"/>
          </a:xfrm>
          <a:prstGeom prst="rect">
            <a:avLst/>
          </a:prstGeom>
          <a:noFill/>
          <a:ln>
            <a:noFill/>
          </a:ln>
        </p:spPr>
        <p:txBody>
          <a:bodyPr lIns="91425" tIns="91425" rIns="91425" bIns="91425" anchor="ctr" anchorCtr="0">
            <a:noAutofit/>
          </a:bodyPr>
          <a:lstStyle/>
          <a:p>
            <a:pPr lvl="0" algn="ctr" rtl="0">
              <a:spcBef>
                <a:spcPts val="0"/>
              </a:spcBef>
              <a:buNone/>
            </a:pPr>
            <a:r>
              <a:rPr lang="en-US" sz="3600" i="1"/>
              <a:t>“If I have seen a little further it is by standing on the shoulders of Giants.”</a:t>
            </a:r>
          </a:p>
          <a:p>
            <a:pPr lvl="0" algn="ctr" rtl="0">
              <a:spcBef>
                <a:spcPts val="0"/>
              </a:spcBef>
              <a:buNone/>
            </a:pPr>
            <a:endParaRPr sz="3600" i="1"/>
          </a:p>
          <a:p>
            <a:pPr lvl="0" algn="ctr" rtl="0">
              <a:spcBef>
                <a:spcPts val="0"/>
              </a:spcBef>
              <a:buNone/>
            </a:pPr>
            <a:r>
              <a:rPr lang="en-US" sz="2400" i="1"/>
              <a:t>Sir Isaac Newton, 1676 - in a letter to his rival Robert Hooke</a:t>
            </a:r>
          </a:p>
        </p:txBody>
      </p:sp>
      <p:sp>
        <p:nvSpPr>
          <p:cNvPr id="218" name="Shape 218"/>
          <p:cNvSpPr txBox="1"/>
          <p:nvPr/>
        </p:nvSpPr>
        <p:spPr>
          <a:xfrm>
            <a:off x="497625" y="202175"/>
            <a:ext cx="9283800" cy="1757400"/>
          </a:xfrm>
          <a:prstGeom prst="rect">
            <a:avLst/>
          </a:prstGeom>
          <a:noFill/>
          <a:ln>
            <a:noFill/>
          </a:ln>
        </p:spPr>
        <p:txBody>
          <a:bodyPr lIns="91425" tIns="91425" rIns="91425" bIns="91425" anchor="ctr" anchorCtr="0">
            <a:noAutofit/>
          </a:bodyPr>
          <a:lstStyle/>
          <a:p>
            <a:pPr lvl="0" rtl="0">
              <a:spcBef>
                <a:spcPts val="0"/>
              </a:spcBef>
              <a:buClr>
                <a:schemeClr val="dk1"/>
              </a:buClr>
              <a:buSzPct val="27500"/>
              <a:buFont typeface="Arial"/>
              <a:buNone/>
            </a:pPr>
            <a:r>
              <a:rPr lang="en-US" sz="4000">
                <a:solidFill>
                  <a:srgbClr val="434343"/>
                </a:solidFill>
                <a:latin typeface="Libre Baskerville"/>
                <a:ea typeface="Libre Baskerville"/>
                <a:cs typeface="Libre Baskerville"/>
                <a:sym typeface="Libre Baskerville"/>
              </a:rPr>
              <a:t>A purpose for open practice?</a:t>
            </a:r>
          </a:p>
          <a:p>
            <a:pPr lvl="0" rtl="0">
              <a:spcBef>
                <a:spcPts val="0"/>
              </a:spcBef>
              <a:buClr>
                <a:schemeClr val="dk1"/>
              </a:buClr>
              <a:buFont typeface="Arial"/>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pic>
        <p:nvPicPr>
          <p:cNvPr id="224" name="Shape 224"/>
          <p:cNvPicPr preferRelativeResize="0"/>
          <p:nvPr/>
        </p:nvPicPr>
        <p:blipFill>
          <a:blip r:embed="rId3">
            <a:alphaModFix/>
          </a:blip>
          <a:stretch>
            <a:fillRect/>
          </a:stretch>
        </p:blipFill>
        <p:spPr>
          <a:xfrm>
            <a:off x="569575" y="484275"/>
            <a:ext cx="4417102" cy="5889450"/>
          </a:xfrm>
          <a:prstGeom prst="rect">
            <a:avLst/>
          </a:prstGeom>
          <a:noFill/>
          <a:ln>
            <a:noFill/>
          </a:ln>
        </p:spPr>
      </p:pic>
      <p:sp>
        <p:nvSpPr>
          <p:cNvPr id="225" name="Shape 225"/>
          <p:cNvSpPr txBox="1"/>
          <p:nvPr/>
        </p:nvSpPr>
        <p:spPr>
          <a:xfrm>
            <a:off x="5116300" y="917525"/>
            <a:ext cx="5302800" cy="5302800"/>
          </a:xfrm>
          <a:prstGeom prst="rect">
            <a:avLst/>
          </a:prstGeom>
          <a:noFill/>
          <a:ln>
            <a:noFill/>
          </a:ln>
        </p:spPr>
        <p:txBody>
          <a:bodyPr lIns="91425" tIns="91425" rIns="91425" bIns="91425" anchor="ctr" anchorCtr="0">
            <a:noAutofit/>
          </a:bodyPr>
          <a:lstStyle/>
          <a:p>
            <a:pPr lvl="0" rtl="0">
              <a:spcBef>
                <a:spcPts val="0"/>
              </a:spcBef>
              <a:buNone/>
            </a:pPr>
            <a:r>
              <a:rPr lang="en-US" sz="3000" i="1"/>
              <a:t>“When work is done privately – when it is carefully hidden from the public – no synergy is possible. When the individual nodes remain disconnected, no network can emerge. When the giant hides, no one can stand on his shoulders.”</a:t>
            </a:r>
          </a:p>
          <a:p>
            <a:pPr lvl="0" rtl="0">
              <a:spcBef>
                <a:spcPts val="0"/>
              </a:spcBef>
              <a:buNone/>
            </a:pPr>
            <a:endParaRPr sz="3000" i="1"/>
          </a:p>
          <a:p>
            <a:pPr marL="457200" lvl="0" indent="-419100" rtl="0">
              <a:spcBef>
                <a:spcPts val="0"/>
              </a:spcBef>
              <a:buSzPct val="100000"/>
              <a:buChar char="-"/>
            </a:pPr>
            <a:r>
              <a:rPr lang="en-US" sz="3000" i="1" u="sng">
                <a:solidFill>
                  <a:schemeClr val="hlink"/>
                </a:solidFill>
                <a:hlinkClick r:id="rId4"/>
              </a:rPr>
              <a:t>David Wiley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585300" y="3201291"/>
            <a:ext cx="4436400" cy="455700"/>
          </a:xfrm>
          <a:prstGeom prst="rect">
            <a:avLst/>
          </a:prstGeom>
          <a:noFill/>
          <a:ln>
            <a:noFill/>
          </a:ln>
        </p:spPr>
        <p:txBody>
          <a:bodyPr lIns="43675" tIns="43675" rIns="43675" bIns="43675" anchor="ctr" anchorCtr="0">
            <a:noAutofit/>
          </a:bodyPr>
          <a:lstStyle/>
          <a:p>
            <a:pPr marR="0" lvl="0" algn="l" rtl="0">
              <a:lnSpc>
                <a:spcPct val="100000"/>
              </a:lnSpc>
              <a:spcBef>
                <a:spcPts val="1300"/>
              </a:spcBef>
              <a:spcAft>
                <a:spcPts val="0"/>
              </a:spcAft>
              <a:buNone/>
            </a:pPr>
            <a:endParaRPr sz="1900"/>
          </a:p>
        </p:txBody>
      </p:sp>
      <p:sp>
        <p:nvSpPr>
          <p:cNvPr id="231" name="Shape 231"/>
          <p:cNvSpPr/>
          <p:nvPr/>
        </p:nvSpPr>
        <p:spPr>
          <a:xfrm>
            <a:off x="-2065209" y="5027593"/>
            <a:ext cx="4545600" cy="455700"/>
          </a:xfrm>
          <a:prstGeom prst="rect">
            <a:avLst/>
          </a:prstGeom>
          <a:noFill/>
          <a:ln>
            <a:noFill/>
          </a:ln>
        </p:spPr>
        <p:txBody>
          <a:bodyPr lIns="43675" tIns="43675" rIns="43675" bIns="43675" anchor="ctr" anchorCtr="0">
            <a:noAutofit/>
          </a:bodyPr>
          <a:lstStyle/>
          <a:p>
            <a:pPr marL="0" marR="0" lvl="0" indent="0" algn="ctr" rtl="0">
              <a:lnSpc>
                <a:spcPct val="100000"/>
              </a:lnSpc>
              <a:spcBef>
                <a:spcPts val="0"/>
              </a:spcBef>
              <a:spcAft>
                <a:spcPts val="0"/>
              </a:spcAft>
              <a:buClr>
                <a:srgbClr val="000000"/>
              </a:buClr>
              <a:buFont typeface="Helvetica Neue"/>
              <a:buNone/>
            </a:pPr>
            <a:endParaRPr sz="1200" b="0" i="0" u="none" strike="noStrike" cap="none">
              <a:solidFill>
                <a:srgbClr val="000000"/>
              </a:solidFill>
              <a:latin typeface="Arial"/>
              <a:ea typeface="Arial"/>
              <a:cs typeface="Arial"/>
              <a:sym typeface="Arial"/>
            </a:endParaRPr>
          </a:p>
        </p:txBody>
      </p:sp>
      <p:pic>
        <p:nvPicPr>
          <p:cNvPr id="232" name="Shape 232"/>
          <p:cNvPicPr preferRelativeResize="0"/>
          <p:nvPr/>
        </p:nvPicPr>
        <p:blipFill>
          <a:blip r:embed="rId3">
            <a:alphaModFix/>
          </a:blip>
          <a:stretch>
            <a:fillRect/>
          </a:stretch>
        </p:blipFill>
        <p:spPr>
          <a:xfrm>
            <a:off x="585300" y="280199"/>
            <a:ext cx="4670947" cy="6227929"/>
          </a:xfrm>
          <a:prstGeom prst="rect">
            <a:avLst/>
          </a:prstGeom>
          <a:noFill/>
          <a:ln>
            <a:noFill/>
          </a:ln>
        </p:spPr>
      </p:pic>
      <p:sp>
        <p:nvSpPr>
          <p:cNvPr id="233" name="Shape 233"/>
          <p:cNvSpPr txBox="1"/>
          <p:nvPr/>
        </p:nvSpPr>
        <p:spPr>
          <a:xfrm>
            <a:off x="5256250" y="1757275"/>
            <a:ext cx="5707200" cy="3000000"/>
          </a:xfrm>
          <a:prstGeom prst="rect">
            <a:avLst/>
          </a:prstGeom>
          <a:noFill/>
          <a:ln>
            <a:noFill/>
          </a:ln>
        </p:spPr>
        <p:txBody>
          <a:bodyPr lIns="91425" tIns="91425" rIns="91425" bIns="91425" anchor="ctr" anchorCtr="0">
            <a:noAutofit/>
          </a:bodyPr>
          <a:lstStyle/>
          <a:p>
            <a:pPr lvl="0" rtl="0">
              <a:spcBef>
                <a:spcPts val="0"/>
              </a:spcBef>
              <a:buNone/>
            </a:pPr>
            <a:r>
              <a:rPr lang="en-US" sz="3000" i="1"/>
              <a:t>“By contrast, when open pedagogy is practiced publicly its methods, tools, artifacts, and results can be made freely and openly available to the public. They can be disputed, replicated, evaluated, and argued about. There are shoulders to stand on.</a:t>
            </a:r>
            <a:r>
              <a:rPr lang="en-US" sz="2400" i="1"/>
              <a:t> “</a:t>
            </a:r>
          </a:p>
          <a:p>
            <a:pPr lvl="0" rtl="0">
              <a:spcBef>
                <a:spcPts val="0"/>
              </a:spcBef>
              <a:buNone/>
            </a:pPr>
            <a:endParaRPr sz="2400" i="1"/>
          </a:p>
          <a:p>
            <a:pPr marL="457200" lvl="0" indent="-419100" rtl="0">
              <a:spcBef>
                <a:spcPts val="0"/>
              </a:spcBef>
              <a:buClr>
                <a:schemeClr val="dk1"/>
              </a:buClr>
              <a:buSzPct val="100000"/>
              <a:buChar char="-"/>
            </a:pPr>
            <a:r>
              <a:rPr lang="en-US" sz="3000" i="1" u="sng">
                <a:solidFill>
                  <a:schemeClr val="hlink"/>
                </a:solidFill>
                <a:hlinkClick r:id="rId4"/>
              </a:rPr>
              <a:t>David Wiley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54925" y="365750"/>
            <a:ext cx="9939899" cy="8208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Libre Baskerville"/>
              <a:buNone/>
            </a:pPr>
            <a:r>
              <a:rPr lang="en-US" sz="4000">
                <a:solidFill>
                  <a:srgbClr val="434343"/>
                </a:solidFill>
              </a:rPr>
              <a:t>Image Attribution</a:t>
            </a:r>
          </a:p>
        </p:txBody>
      </p:sp>
      <p:sp>
        <p:nvSpPr>
          <p:cNvPr id="239" name="Shape 239"/>
          <p:cNvSpPr txBox="1">
            <a:spLocks noGrp="1"/>
          </p:cNvSpPr>
          <p:nvPr>
            <p:ph type="body" idx="1"/>
          </p:nvPr>
        </p:nvSpPr>
        <p:spPr>
          <a:xfrm>
            <a:off x="1618725" y="1512750"/>
            <a:ext cx="7552499" cy="5161005"/>
          </a:xfrm>
          <a:prstGeom prst="rect">
            <a:avLst/>
          </a:prstGeom>
        </p:spPr>
        <p:txBody>
          <a:bodyPr lIns="91425" tIns="91425" rIns="91425" bIns="91425" anchor="t" anchorCtr="0">
            <a:noAutofit/>
          </a:bodyPr>
          <a:lstStyle/>
          <a:p>
            <a:pPr marL="0" lvl="0" indent="0" rtl="0">
              <a:spcBef>
                <a:spcPts val="0"/>
              </a:spcBef>
              <a:buNone/>
            </a:pPr>
            <a:r>
              <a:rPr lang="en-US" sz="1400" u="sng" dirty="0">
                <a:solidFill>
                  <a:srgbClr val="000000"/>
                </a:solidFill>
                <a:latin typeface="Arial"/>
                <a:ea typeface="Arial"/>
                <a:cs typeface="Arial"/>
                <a:sym typeface="Arial"/>
                <a:hlinkClick r:id="rId3"/>
              </a:rPr>
              <a:t>Book Search</a:t>
            </a:r>
            <a:r>
              <a:rPr lang="en-US" sz="1400" dirty="0">
                <a:solidFill>
                  <a:srgbClr val="000000"/>
                </a:solidFill>
                <a:latin typeface="Arial"/>
                <a:ea typeface="Arial"/>
                <a:cs typeface="Arial"/>
                <a:sym typeface="Arial"/>
              </a:rPr>
              <a:t> by Creative Stall, The Noun Project</a:t>
            </a:r>
            <a:r>
              <a:rPr lang="en-US" sz="1400" dirty="0">
                <a:solidFill>
                  <a:srgbClr val="000000"/>
                </a:solidFill>
                <a:highlight>
                  <a:srgbClr val="FFFFFF"/>
                </a:highlight>
                <a:latin typeface="Arial"/>
                <a:ea typeface="Arial"/>
                <a:cs typeface="Arial"/>
                <a:sym typeface="Arial"/>
              </a:rPr>
              <a:t>, CC 3.0</a:t>
            </a: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lang="en-US" sz="1400" dirty="0" smtClean="0">
              <a:solidFill>
                <a:srgbClr val="000000"/>
              </a:solidFill>
              <a:highlight>
                <a:srgbClr val="FFFFFF"/>
              </a:highlight>
              <a:latin typeface="Arial"/>
              <a:ea typeface="Arial"/>
              <a:cs typeface="Arial"/>
              <a:sym typeface="Arial"/>
            </a:endParaRPr>
          </a:p>
          <a:p>
            <a:pPr marL="0" lvl="0" indent="0" rtl="0">
              <a:spcBef>
                <a:spcPts val="0"/>
              </a:spcBef>
              <a:buNone/>
            </a:pPr>
            <a:endParaRPr lang="en-US" sz="1400" dirty="0">
              <a:solidFill>
                <a:srgbClr val="000000"/>
              </a:solidFill>
              <a:highlight>
                <a:srgbClr val="FFFFFF"/>
              </a:highlight>
              <a:latin typeface="Arial"/>
              <a:ea typeface="Arial"/>
              <a:cs typeface="Arial"/>
              <a:sym typeface="Arial"/>
            </a:endParaRPr>
          </a:p>
          <a:p>
            <a:pPr marL="0" lvl="0" indent="0" rtl="0">
              <a:spcBef>
                <a:spcPts val="0"/>
              </a:spcBef>
              <a:buNone/>
            </a:pPr>
            <a:endParaRPr lang="en-US" sz="1400" dirty="0" smtClean="0">
              <a:solidFill>
                <a:srgbClr val="000000"/>
              </a:solidFill>
              <a:highlight>
                <a:srgbClr val="FFFFFF"/>
              </a:highlight>
              <a:latin typeface="Arial"/>
              <a:ea typeface="Arial"/>
              <a:cs typeface="Arial"/>
              <a:sym typeface="Arial"/>
            </a:endParaRPr>
          </a:p>
          <a:p>
            <a:pPr marL="0" lvl="0" indent="0" rtl="0">
              <a:spcBef>
                <a:spcPts val="0"/>
              </a:spcBef>
              <a:buNone/>
            </a:pPr>
            <a:r>
              <a:rPr lang="en-US" sz="1400" dirty="0" smtClean="0">
                <a:solidFill>
                  <a:srgbClr val="000000"/>
                </a:solidFill>
                <a:highlight>
                  <a:srgbClr val="FFFFFF"/>
                </a:highlight>
                <a:latin typeface="Arial"/>
                <a:ea typeface="Arial"/>
                <a:cs typeface="Arial"/>
                <a:sym typeface="Arial"/>
              </a:rPr>
              <a:t>Adapted </a:t>
            </a:r>
            <a:r>
              <a:rPr lang="en-US" sz="1400" dirty="0">
                <a:solidFill>
                  <a:srgbClr val="000000"/>
                </a:solidFill>
                <a:highlight>
                  <a:srgbClr val="FFFFFF"/>
                </a:highlight>
                <a:latin typeface="Arial"/>
                <a:ea typeface="Arial"/>
                <a:cs typeface="Arial"/>
                <a:sym typeface="Arial"/>
              </a:rPr>
              <a:t>from </a:t>
            </a:r>
            <a:r>
              <a:rPr lang="en-US" sz="1400" u="sng" dirty="0">
                <a:solidFill>
                  <a:srgbClr val="000000"/>
                </a:solidFill>
                <a:highlight>
                  <a:srgbClr val="FFFFFF"/>
                </a:highlight>
                <a:latin typeface="Arial"/>
                <a:ea typeface="Arial"/>
                <a:cs typeface="Arial"/>
                <a:sym typeface="Arial"/>
                <a:hlinkClick r:id="rId4"/>
              </a:rPr>
              <a:t>Group </a:t>
            </a:r>
            <a:r>
              <a:rPr lang="en-US" sz="1400" dirty="0">
                <a:solidFill>
                  <a:srgbClr val="000000"/>
                </a:solidFill>
                <a:highlight>
                  <a:srgbClr val="FFFFFF"/>
                </a:highlight>
                <a:latin typeface="Arial"/>
                <a:ea typeface="Arial"/>
                <a:cs typeface="Arial"/>
                <a:sym typeface="Arial"/>
              </a:rPr>
              <a:t>by </a:t>
            </a:r>
            <a:r>
              <a:rPr lang="en-US" sz="1400" dirty="0" err="1">
                <a:solidFill>
                  <a:srgbClr val="000000"/>
                </a:solidFill>
                <a:highlight>
                  <a:srgbClr val="FFFFFF"/>
                </a:highlight>
                <a:latin typeface="Arial"/>
                <a:ea typeface="Arial"/>
                <a:cs typeface="Arial"/>
                <a:sym typeface="Arial"/>
                <a:hlinkClick r:id="rId5"/>
              </a:rPr>
              <a:t>Gregor</a:t>
            </a:r>
            <a:r>
              <a:rPr lang="en-US" sz="1400" dirty="0">
                <a:solidFill>
                  <a:srgbClr val="000000"/>
                </a:solidFill>
                <a:highlight>
                  <a:srgbClr val="FFFFFF"/>
                </a:highlight>
                <a:latin typeface="Arial"/>
                <a:ea typeface="Arial"/>
                <a:cs typeface="Arial"/>
                <a:sym typeface="Arial"/>
                <a:hlinkClick r:id="rId5"/>
              </a:rPr>
              <a:t> </a:t>
            </a:r>
            <a:r>
              <a:rPr lang="en-US" sz="1400" dirty="0" err="1">
                <a:solidFill>
                  <a:srgbClr val="000000"/>
                </a:solidFill>
                <a:highlight>
                  <a:srgbClr val="FFFFFF"/>
                </a:highlight>
                <a:latin typeface="Arial"/>
                <a:ea typeface="Arial"/>
                <a:cs typeface="Arial"/>
                <a:sym typeface="Arial"/>
                <a:hlinkClick r:id="rId5"/>
              </a:rPr>
              <a:t>Črešnar</a:t>
            </a:r>
            <a:r>
              <a:rPr lang="en-US" sz="1400" dirty="0">
                <a:solidFill>
                  <a:srgbClr val="000000"/>
                </a:solidFill>
                <a:highlight>
                  <a:srgbClr val="FFFFFF"/>
                </a:highlight>
                <a:latin typeface="Arial"/>
                <a:ea typeface="Arial"/>
                <a:cs typeface="Arial"/>
                <a:sym typeface="Arial"/>
              </a:rPr>
              <a:t> and </a:t>
            </a:r>
            <a:r>
              <a:rPr lang="en-US" sz="1400" u="sng" dirty="0">
                <a:solidFill>
                  <a:srgbClr val="000000"/>
                </a:solidFill>
                <a:highlight>
                  <a:srgbClr val="FFFFFF"/>
                </a:highlight>
                <a:latin typeface="Arial"/>
                <a:ea typeface="Arial"/>
                <a:cs typeface="Arial"/>
                <a:sym typeface="Arial"/>
                <a:hlinkClick r:id="rId6"/>
              </a:rPr>
              <a:t>Creative Commons</a:t>
            </a:r>
            <a:r>
              <a:rPr lang="en-US" sz="1400" dirty="0">
                <a:solidFill>
                  <a:srgbClr val="000000"/>
                </a:solidFill>
                <a:highlight>
                  <a:srgbClr val="FFFFFF"/>
                </a:highlight>
                <a:latin typeface="Arial"/>
                <a:ea typeface="Arial"/>
                <a:cs typeface="Arial"/>
                <a:sym typeface="Arial"/>
              </a:rPr>
              <a:t> by Austin </a:t>
            </a:r>
            <a:r>
              <a:rPr lang="en-US" sz="1400" dirty="0" err="1">
                <a:solidFill>
                  <a:srgbClr val="000000"/>
                </a:solidFill>
                <a:highlight>
                  <a:srgbClr val="FFFFFF"/>
                </a:highlight>
                <a:latin typeface="Arial"/>
                <a:ea typeface="Arial"/>
                <a:cs typeface="Arial"/>
                <a:sym typeface="Arial"/>
              </a:rPr>
              <a:t>Condiff</a:t>
            </a:r>
            <a:r>
              <a:rPr lang="en-US" sz="1400" dirty="0">
                <a:solidFill>
                  <a:srgbClr val="000000"/>
                </a:solidFill>
                <a:highlight>
                  <a:srgbClr val="FFFFFF"/>
                </a:highlight>
                <a:latin typeface="Arial"/>
                <a:ea typeface="Arial"/>
                <a:cs typeface="Arial"/>
                <a:sym typeface="Arial"/>
              </a:rPr>
              <a:t>, The Noun Project, CC 3.0</a:t>
            </a: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lang="en-US" sz="1400" u="sng" dirty="0" smtClean="0">
              <a:solidFill>
                <a:srgbClr val="000000"/>
              </a:solidFill>
              <a:highlight>
                <a:srgbClr val="FFFFFF"/>
              </a:highlight>
              <a:latin typeface="Arial"/>
              <a:ea typeface="Arial"/>
              <a:cs typeface="Arial"/>
              <a:sym typeface="Arial"/>
              <a:hlinkClick r:id="rId7"/>
            </a:endParaRPr>
          </a:p>
          <a:p>
            <a:pPr marL="0" lvl="0" indent="0" rtl="0">
              <a:spcBef>
                <a:spcPts val="0"/>
              </a:spcBef>
              <a:buNone/>
            </a:pPr>
            <a:endParaRPr lang="en-US" sz="1400" u="sng" dirty="0">
              <a:solidFill>
                <a:srgbClr val="000000"/>
              </a:solidFill>
              <a:highlight>
                <a:srgbClr val="FFFFFF"/>
              </a:highlight>
              <a:latin typeface="Arial"/>
              <a:ea typeface="Arial"/>
              <a:cs typeface="Arial"/>
              <a:sym typeface="Arial"/>
              <a:hlinkClick r:id="rId7"/>
            </a:endParaRPr>
          </a:p>
          <a:p>
            <a:pPr marL="0" lvl="0" indent="0" rtl="0">
              <a:spcBef>
                <a:spcPts val="0"/>
              </a:spcBef>
              <a:buNone/>
            </a:pPr>
            <a:r>
              <a:rPr lang="en-US" sz="1400" u="sng" dirty="0" smtClean="0">
                <a:solidFill>
                  <a:srgbClr val="000000"/>
                </a:solidFill>
                <a:highlight>
                  <a:srgbClr val="FFFFFF"/>
                </a:highlight>
                <a:latin typeface="Arial"/>
                <a:ea typeface="Arial"/>
                <a:cs typeface="Arial"/>
                <a:sym typeface="Arial"/>
                <a:hlinkClick r:id="rId7"/>
              </a:rPr>
              <a:t>Classroom</a:t>
            </a:r>
            <a:r>
              <a:rPr lang="en-US" sz="1400" dirty="0" smtClean="0">
                <a:solidFill>
                  <a:srgbClr val="000000"/>
                </a:solidFill>
                <a:highlight>
                  <a:srgbClr val="FFFFFF"/>
                </a:highlight>
                <a:latin typeface="Arial"/>
                <a:ea typeface="Arial"/>
                <a:cs typeface="Arial"/>
                <a:sym typeface="Arial"/>
              </a:rPr>
              <a:t> </a:t>
            </a:r>
            <a:r>
              <a:rPr lang="en-US" sz="1400" dirty="0">
                <a:solidFill>
                  <a:srgbClr val="000000"/>
                </a:solidFill>
                <a:highlight>
                  <a:srgbClr val="FFFFFF"/>
                </a:highlight>
                <a:latin typeface="Arial"/>
                <a:ea typeface="Arial"/>
                <a:cs typeface="Arial"/>
                <a:sym typeface="Arial"/>
              </a:rPr>
              <a:t>by  </a:t>
            </a:r>
            <a:r>
              <a:rPr lang="en-US" sz="1400" dirty="0" err="1">
                <a:solidFill>
                  <a:srgbClr val="000000"/>
                </a:solidFill>
                <a:highlight>
                  <a:srgbClr val="FFFFFF"/>
                </a:highlight>
                <a:latin typeface="Arial"/>
                <a:ea typeface="Arial"/>
                <a:cs typeface="Arial"/>
                <a:sym typeface="Arial"/>
                <a:hlinkClick r:id="rId8"/>
              </a:rPr>
              <a:t>Boudewijn</a:t>
            </a:r>
            <a:r>
              <a:rPr lang="en-US" sz="1400" dirty="0">
                <a:solidFill>
                  <a:srgbClr val="000000"/>
                </a:solidFill>
                <a:highlight>
                  <a:srgbClr val="FFFFFF"/>
                </a:highlight>
                <a:latin typeface="Arial"/>
                <a:ea typeface="Arial"/>
                <a:cs typeface="Arial"/>
                <a:sym typeface="Arial"/>
                <a:hlinkClick r:id="rId8"/>
              </a:rPr>
              <a:t> </a:t>
            </a:r>
            <a:r>
              <a:rPr lang="en-US" sz="1400" dirty="0" err="1">
                <a:solidFill>
                  <a:srgbClr val="000000"/>
                </a:solidFill>
                <a:highlight>
                  <a:srgbClr val="FFFFFF"/>
                </a:highlight>
                <a:latin typeface="Arial"/>
                <a:ea typeface="Arial"/>
                <a:cs typeface="Arial"/>
                <a:sym typeface="Arial"/>
                <a:hlinkClick r:id="rId8"/>
              </a:rPr>
              <a:t>Mijnlieff</a:t>
            </a:r>
            <a:r>
              <a:rPr lang="en-US" sz="1400" dirty="0">
                <a:solidFill>
                  <a:srgbClr val="000000"/>
                </a:solidFill>
                <a:highlight>
                  <a:srgbClr val="FFFFFF"/>
                </a:highlight>
                <a:latin typeface="Arial"/>
                <a:ea typeface="Arial"/>
                <a:cs typeface="Arial"/>
                <a:sym typeface="Arial"/>
              </a:rPr>
              <a:t>, </a:t>
            </a:r>
            <a:r>
              <a:rPr lang="en-US" sz="1400" dirty="0">
                <a:solidFill>
                  <a:srgbClr val="000000"/>
                </a:solidFill>
                <a:latin typeface="Arial"/>
                <a:ea typeface="Arial"/>
                <a:cs typeface="Arial"/>
                <a:sym typeface="Arial"/>
              </a:rPr>
              <a:t>The Noun Project</a:t>
            </a:r>
            <a:r>
              <a:rPr lang="en-US" sz="1400" dirty="0">
                <a:solidFill>
                  <a:srgbClr val="000000"/>
                </a:solidFill>
                <a:highlight>
                  <a:srgbClr val="FFFFFF"/>
                </a:highlight>
                <a:latin typeface="Arial"/>
                <a:ea typeface="Arial"/>
                <a:cs typeface="Arial"/>
                <a:sym typeface="Arial"/>
              </a:rPr>
              <a:t>, CC 3.0</a:t>
            </a: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spcBef>
                <a:spcPts val="0"/>
              </a:spcBef>
              <a:buNone/>
            </a:pPr>
            <a:endParaRPr lang="en-US" sz="1400" u="sng" dirty="0" smtClean="0">
              <a:solidFill>
                <a:srgbClr val="000000"/>
              </a:solidFill>
              <a:highlight>
                <a:srgbClr val="FFFFFF"/>
              </a:highlight>
              <a:latin typeface="Arial"/>
              <a:ea typeface="Arial"/>
              <a:cs typeface="Arial"/>
              <a:sym typeface="Arial"/>
              <a:hlinkClick r:id="rId9"/>
            </a:endParaRPr>
          </a:p>
          <a:p>
            <a:pPr marL="0" lvl="0" indent="0" rtl="0">
              <a:spcBef>
                <a:spcPts val="0"/>
              </a:spcBef>
              <a:buNone/>
            </a:pPr>
            <a:r>
              <a:rPr lang="en-US" sz="1400" u="sng" dirty="0" smtClean="0">
                <a:solidFill>
                  <a:srgbClr val="000000"/>
                </a:solidFill>
                <a:highlight>
                  <a:srgbClr val="FFFFFF"/>
                </a:highlight>
                <a:latin typeface="Arial"/>
                <a:ea typeface="Arial"/>
                <a:cs typeface="Arial"/>
                <a:sym typeface="Arial"/>
                <a:hlinkClick r:id="rId9"/>
              </a:rPr>
              <a:t>Molecule</a:t>
            </a:r>
            <a:r>
              <a:rPr lang="en-US" sz="1400" dirty="0" smtClean="0">
                <a:solidFill>
                  <a:srgbClr val="000000"/>
                </a:solidFill>
                <a:highlight>
                  <a:srgbClr val="FFFFFF"/>
                </a:highlight>
                <a:latin typeface="Arial"/>
                <a:ea typeface="Arial"/>
                <a:cs typeface="Arial"/>
                <a:sym typeface="Arial"/>
              </a:rPr>
              <a:t> </a:t>
            </a:r>
            <a:r>
              <a:rPr lang="en-US" sz="1400" dirty="0">
                <a:solidFill>
                  <a:srgbClr val="000000"/>
                </a:solidFill>
                <a:highlight>
                  <a:srgbClr val="FFFFFF"/>
                </a:highlight>
                <a:latin typeface="Arial"/>
                <a:ea typeface="Arial"/>
                <a:cs typeface="Arial"/>
                <a:sym typeface="Arial"/>
              </a:rPr>
              <a:t>by </a:t>
            </a:r>
            <a:r>
              <a:rPr lang="en-US" sz="1400" dirty="0">
                <a:solidFill>
                  <a:srgbClr val="000000"/>
                </a:solidFill>
                <a:highlight>
                  <a:srgbClr val="FFFFFF"/>
                </a:highlight>
                <a:latin typeface="Arial"/>
                <a:ea typeface="Arial"/>
                <a:cs typeface="Arial"/>
                <a:sym typeface="Arial"/>
                <a:hlinkClick r:id="rId10"/>
              </a:rPr>
              <a:t>Luca </a:t>
            </a:r>
            <a:r>
              <a:rPr lang="en-US" sz="1400" dirty="0" err="1">
                <a:solidFill>
                  <a:srgbClr val="000000"/>
                </a:solidFill>
                <a:highlight>
                  <a:srgbClr val="FFFFFF"/>
                </a:highlight>
                <a:latin typeface="Arial"/>
                <a:ea typeface="Arial"/>
                <a:cs typeface="Arial"/>
                <a:sym typeface="Arial"/>
                <a:hlinkClick r:id="rId10"/>
              </a:rPr>
              <a:t>Reghellin</a:t>
            </a:r>
            <a:r>
              <a:rPr lang="en-US" sz="1400" dirty="0">
                <a:solidFill>
                  <a:srgbClr val="000000"/>
                </a:solidFill>
                <a:highlight>
                  <a:srgbClr val="FFFFFF"/>
                </a:highlight>
                <a:latin typeface="Arial"/>
                <a:ea typeface="Arial"/>
                <a:cs typeface="Arial"/>
                <a:sym typeface="Arial"/>
              </a:rPr>
              <a:t>, </a:t>
            </a:r>
            <a:r>
              <a:rPr lang="en-US" sz="1400" dirty="0">
                <a:solidFill>
                  <a:srgbClr val="000000"/>
                </a:solidFill>
                <a:latin typeface="Arial"/>
                <a:ea typeface="Arial"/>
                <a:cs typeface="Arial"/>
                <a:sym typeface="Arial"/>
              </a:rPr>
              <a:t>The Noun Project</a:t>
            </a:r>
            <a:r>
              <a:rPr lang="en-US" sz="1400" dirty="0">
                <a:solidFill>
                  <a:srgbClr val="000000"/>
                </a:solidFill>
                <a:highlight>
                  <a:srgbClr val="FFFFFF"/>
                </a:highlight>
                <a:latin typeface="Arial"/>
                <a:ea typeface="Arial"/>
                <a:cs typeface="Arial"/>
                <a:sym typeface="Arial"/>
              </a:rPr>
              <a:t>, CC 3.0</a:t>
            </a:r>
          </a:p>
          <a:p>
            <a:pPr marL="0" lvl="0" indent="0" rtl="0">
              <a:spcBef>
                <a:spcPts val="0"/>
              </a:spcBef>
              <a:buNone/>
            </a:pPr>
            <a:endParaRPr sz="1400" dirty="0">
              <a:solidFill>
                <a:srgbClr val="000000"/>
              </a:solidFill>
              <a:highlight>
                <a:srgbClr val="FFFFFF"/>
              </a:highlight>
              <a:latin typeface="Arial"/>
              <a:ea typeface="Arial"/>
              <a:cs typeface="Arial"/>
              <a:sym typeface="Arial"/>
            </a:endParaRPr>
          </a:p>
          <a:p>
            <a:pPr marL="0" lvl="0" indent="0" rtl="0">
              <a:lnSpc>
                <a:spcPct val="100000"/>
              </a:lnSpc>
              <a:spcBef>
                <a:spcPts val="0"/>
              </a:spcBef>
              <a:spcAft>
                <a:spcPts val="1100"/>
              </a:spcAft>
              <a:buNone/>
            </a:pPr>
            <a:endParaRPr lang="en-US" sz="1400" u="sng" dirty="0" smtClean="0">
              <a:solidFill>
                <a:srgbClr val="000000"/>
              </a:solidFill>
              <a:highlight>
                <a:srgbClr val="FFFFFF"/>
              </a:highlight>
              <a:latin typeface="Arial"/>
              <a:ea typeface="Arial"/>
              <a:cs typeface="Arial"/>
              <a:sym typeface="Arial"/>
            </a:endParaRPr>
          </a:p>
          <a:p>
            <a:pPr marL="0" lvl="0" indent="0" rtl="0">
              <a:lnSpc>
                <a:spcPct val="100000"/>
              </a:lnSpc>
              <a:spcBef>
                <a:spcPts val="0"/>
              </a:spcBef>
              <a:spcAft>
                <a:spcPts val="1100"/>
              </a:spcAft>
              <a:buNone/>
            </a:pPr>
            <a:r>
              <a:rPr lang="en-US" sz="1400" u="sng" dirty="0" smtClean="0">
                <a:solidFill>
                  <a:srgbClr val="000000"/>
                </a:solidFill>
                <a:highlight>
                  <a:srgbClr val="FFFFFF"/>
                </a:highlight>
                <a:latin typeface="Arial"/>
                <a:ea typeface="Arial"/>
                <a:cs typeface="Arial"/>
                <a:sym typeface="Arial"/>
              </a:rPr>
              <a:t>Reuse </a:t>
            </a:r>
            <a:r>
              <a:rPr lang="en-US" sz="1350" dirty="0">
                <a:highlight>
                  <a:srgbClr val="FFFFFF"/>
                </a:highlight>
                <a:latin typeface="Arial"/>
                <a:ea typeface="Arial"/>
                <a:cs typeface="Arial"/>
                <a:sym typeface="Arial"/>
              </a:rPr>
              <a:t>By </a:t>
            </a:r>
            <a:r>
              <a:rPr lang="en-US" sz="1400" dirty="0">
                <a:solidFill>
                  <a:srgbClr val="000000"/>
                </a:solidFill>
                <a:highlight>
                  <a:srgbClr val="FFFFFF"/>
                </a:highlight>
                <a:latin typeface="Arial"/>
                <a:ea typeface="Arial"/>
                <a:cs typeface="Arial"/>
                <a:sym typeface="Arial"/>
                <a:hlinkClick r:id="rId11"/>
              </a:rPr>
              <a:t>Johan </a:t>
            </a:r>
            <a:r>
              <a:rPr lang="en-US" sz="1350" dirty="0">
                <a:highlight>
                  <a:srgbClr val="FFFFFF"/>
                </a:highlight>
                <a:latin typeface="Arial"/>
                <a:ea typeface="Arial"/>
                <a:cs typeface="Arial"/>
                <a:sym typeface="Arial"/>
                <a:hlinkClick r:id="rId11"/>
              </a:rPr>
              <a:t>H.</a:t>
            </a:r>
            <a:r>
              <a:rPr lang="en-US" sz="1400" dirty="0">
                <a:solidFill>
                  <a:srgbClr val="000000"/>
                </a:solidFill>
                <a:highlight>
                  <a:srgbClr val="FFFFFF"/>
                </a:highlight>
                <a:latin typeface="Arial"/>
                <a:ea typeface="Arial"/>
                <a:cs typeface="Arial"/>
                <a:sym typeface="Arial"/>
                <a:hlinkClick r:id="rId11"/>
              </a:rPr>
              <a:t> W.</a:t>
            </a:r>
            <a:r>
              <a:rPr lang="en-US" sz="1350" dirty="0">
                <a:solidFill>
                  <a:srgbClr val="6D6D6D"/>
                </a:solidFill>
                <a:highlight>
                  <a:srgbClr val="FFFFFF"/>
                </a:highlight>
                <a:latin typeface="Arial"/>
                <a:ea typeface="Arial"/>
                <a:cs typeface="Arial"/>
                <a:sym typeface="Arial"/>
                <a:hlinkClick r:id="rId11"/>
              </a:rPr>
              <a:t> </a:t>
            </a:r>
            <a:r>
              <a:rPr lang="en-US" sz="1400" dirty="0" err="1">
                <a:solidFill>
                  <a:srgbClr val="000000"/>
                </a:solidFill>
                <a:highlight>
                  <a:srgbClr val="FFFFFF"/>
                </a:highlight>
                <a:latin typeface="Arial"/>
                <a:ea typeface="Arial"/>
                <a:cs typeface="Arial"/>
                <a:sym typeface="Arial"/>
                <a:hlinkClick r:id="rId11"/>
              </a:rPr>
              <a:t>Basberg</a:t>
            </a:r>
            <a:r>
              <a:rPr lang="en-US" sz="1400" dirty="0">
                <a:solidFill>
                  <a:srgbClr val="000000"/>
                </a:solidFill>
                <a:highlight>
                  <a:srgbClr val="FFFFFF"/>
                </a:highlight>
                <a:latin typeface="Arial"/>
                <a:ea typeface="Arial"/>
                <a:cs typeface="Arial"/>
                <a:sym typeface="Arial"/>
              </a:rPr>
              <a:t>,</a:t>
            </a:r>
            <a:r>
              <a:rPr lang="en-US" sz="1350" dirty="0">
                <a:highlight>
                  <a:srgbClr val="FFFFFF"/>
                </a:highlight>
                <a:latin typeface="Arial"/>
                <a:ea typeface="Arial"/>
                <a:cs typeface="Arial"/>
                <a:sym typeface="Arial"/>
              </a:rPr>
              <a:t> GB</a:t>
            </a:r>
          </a:p>
        </p:txBody>
      </p:sp>
      <p:pic>
        <p:nvPicPr>
          <p:cNvPr id="240" name="Shape 240" descr="noun_128633_cc.png"/>
          <p:cNvPicPr preferRelativeResize="0"/>
          <p:nvPr/>
        </p:nvPicPr>
        <p:blipFill>
          <a:blip r:embed="rId12">
            <a:alphaModFix/>
          </a:blip>
          <a:stretch>
            <a:fillRect/>
          </a:stretch>
        </p:blipFill>
        <p:spPr>
          <a:xfrm>
            <a:off x="730700" y="1688200"/>
            <a:ext cx="698575" cy="646974"/>
          </a:xfrm>
          <a:prstGeom prst="rect">
            <a:avLst/>
          </a:prstGeom>
          <a:noFill/>
          <a:ln>
            <a:noFill/>
          </a:ln>
        </p:spPr>
      </p:pic>
      <p:pic>
        <p:nvPicPr>
          <p:cNvPr id="241" name="Shape 241" descr="noun_228461_cc.png"/>
          <p:cNvPicPr preferRelativeResize="0"/>
          <p:nvPr/>
        </p:nvPicPr>
        <p:blipFill>
          <a:blip r:embed="rId13">
            <a:alphaModFix/>
          </a:blip>
          <a:stretch>
            <a:fillRect/>
          </a:stretch>
        </p:blipFill>
        <p:spPr>
          <a:xfrm>
            <a:off x="730700" y="2753875"/>
            <a:ext cx="778940" cy="822424"/>
          </a:xfrm>
          <a:prstGeom prst="rect">
            <a:avLst/>
          </a:prstGeom>
          <a:noFill/>
          <a:ln>
            <a:noFill/>
          </a:ln>
        </p:spPr>
      </p:pic>
      <p:pic>
        <p:nvPicPr>
          <p:cNvPr id="242" name="Shape 242" descr="noun_108284_cc.png"/>
          <p:cNvPicPr preferRelativeResize="0"/>
          <p:nvPr/>
        </p:nvPicPr>
        <p:blipFill>
          <a:blip r:embed="rId14">
            <a:alphaModFix/>
          </a:blip>
          <a:stretch>
            <a:fillRect/>
          </a:stretch>
        </p:blipFill>
        <p:spPr>
          <a:xfrm>
            <a:off x="770887" y="4072625"/>
            <a:ext cx="698575" cy="583556"/>
          </a:xfrm>
          <a:prstGeom prst="rect">
            <a:avLst/>
          </a:prstGeom>
          <a:noFill/>
          <a:ln>
            <a:noFill/>
          </a:ln>
        </p:spPr>
      </p:pic>
      <p:pic>
        <p:nvPicPr>
          <p:cNvPr id="243" name="Shape 243"/>
          <p:cNvPicPr preferRelativeResize="0">
            <a:picLocks noGrp="1"/>
          </p:cNvPicPr>
          <p:nvPr>
            <p:ph type="body" idx="1"/>
          </p:nvPr>
        </p:nvPicPr>
        <p:blipFill rotWithShape="1">
          <a:blip r:embed="rId15">
            <a:alphaModFix/>
          </a:blip>
          <a:srcRect b="17239"/>
          <a:stretch/>
        </p:blipFill>
        <p:spPr>
          <a:xfrm>
            <a:off x="689086" y="5014925"/>
            <a:ext cx="781800" cy="647100"/>
          </a:xfrm>
          <a:prstGeom prst="rect">
            <a:avLst/>
          </a:prstGeom>
          <a:noFill/>
          <a:ln w="9525" cap="flat" cmpd="sng">
            <a:solidFill>
              <a:srgbClr val="FFFFFF"/>
            </a:solidFill>
            <a:prstDash val="solid"/>
            <a:round/>
            <a:headEnd type="none" w="med" len="med"/>
            <a:tailEnd type="none" w="med" len="med"/>
          </a:ln>
        </p:spPr>
      </p:pic>
      <p:pic>
        <p:nvPicPr>
          <p:cNvPr id="244" name="Shape 244"/>
          <p:cNvPicPr preferRelativeResize="0"/>
          <p:nvPr/>
        </p:nvPicPr>
        <p:blipFill>
          <a:blip r:embed="rId16">
            <a:alphaModFix/>
          </a:blip>
          <a:stretch>
            <a:fillRect/>
          </a:stretch>
        </p:blipFill>
        <p:spPr>
          <a:xfrm>
            <a:off x="770875" y="5863950"/>
            <a:ext cx="698600" cy="69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descr="owl.png"/>
          <p:cNvPicPr preferRelativeResize="0"/>
          <p:nvPr/>
        </p:nvPicPr>
        <p:blipFill rotWithShape="1">
          <a:blip r:embed="rId3">
            <a:alphaModFix/>
          </a:blip>
          <a:srcRect l="11268"/>
          <a:stretch/>
        </p:blipFill>
        <p:spPr>
          <a:xfrm>
            <a:off x="0" y="0"/>
            <a:ext cx="12191999" cy="6858000"/>
          </a:xfrm>
          <a:prstGeom prst="rect">
            <a:avLst/>
          </a:prstGeom>
          <a:noFill/>
          <a:ln>
            <a:noFill/>
          </a:ln>
        </p:spPr>
      </p:pic>
      <p:sp>
        <p:nvSpPr>
          <p:cNvPr id="250" name="Shape 250"/>
          <p:cNvSpPr txBox="1">
            <a:spLocks noGrp="1"/>
          </p:cNvSpPr>
          <p:nvPr>
            <p:ph type="ctrTitle"/>
          </p:nvPr>
        </p:nvSpPr>
        <p:spPr>
          <a:xfrm>
            <a:off x="1066800" y="2434978"/>
            <a:ext cx="10058399" cy="1290600"/>
          </a:xfrm>
          <a:prstGeom prst="rect">
            <a:avLst/>
          </a:prstGeom>
          <a:noFill/>
          <a:ln>
            <a:noFill/>
          </a:ln>
        </p:spPr>
        <p:txBody>
          <a:bodyPr lIns="91425" tIns="45700" rIns="91425" bIns="45700" anchor="b" anchorCtr="0">
            <a:noAutofit/>
          </a:bodyPr>
          <a:lstStyle/>
          <a:p>
            <a:pPr marL="0" marR="0" lvl="0" indent="0" algn="r" rtl="0">
              <a:lnSpc>
                <a:spcPct val="85000"/>
              </a:lnSpc>
              <a:spcBef>
                <a:spcPts val="0"/>
              </a:spcBef>
              <a:buClr>
                <a:schemeClr val="lt1"/>
              </a:buClr>
              <a:buSzPct val="25000"/>
              <a:buFont typeface="Libre Baskerville"/>
              <a:buNone/>
            </a:pPr>
            <a:r>
              <a:rPr lang="en-US">
                <a:solidFill>
                  <a:srgbClr val="434343"/>
                </a:solidFill>
              </a:rPr>
              <a:t>Thank You</a:t>
            </a:r>
          </a:p>
        </p:txBody>
      </p:sp>
      <p:sp>
        <p:nvSpPr>
          <p:cNvPr id="251" name="Shape 251"/>
          <p:cNvSpPr txBox="1"/>
          <p:nvPr/>
        </p:nvSpPr>
        <p:spPr>
          <a:xfrm>
            <a:off x="3496250" y="3725575"/>
            <a:ext cx="7489799" cy="704999"/>
          </a:xfrm>
          <a:prstGeom prst="rect">
            <a:avLst/>
          </a:prstGeom>
          <a:noFill/>
          <a:ln>
            <a:noFill/>
          </a:ln>
        </p:spPr>
        <p:txBody>
          <a:bodyPr lIns="91425" tIns="91425" rIns="91425" bIns="91425" anchor="ctr" anchorCtr="0">
            <a:noAutofit/>
          </a:bodyPr>
          <a:lstStyle/>
          <a:p>
            <a:pPr lvl="0" algn="r" rtl="0">
              <a:lnSpc>
                <a:spcPct val="138000"/>
              </a:lnSpc>
              <a:spcBef>
                <a:spcPts val="0"/>
              </a:spcBef>
              <a:buNone/>
            </a:pPr>
            <a:r>
              <a:rPr lang="en-US" sz="3000"/>
              <a:t>Questions</a:t>
            </a:r>
          </a:p>
          <a:p>
            <a:pPr lvl="0" algn="r" rtl="0">
              <a:lnSpc>
                <a:spcPct val="115000"/>
              </a:lnSpc>
              <a:spcBef>
                <a:spcPts val="0"/>
              </a:spcBef>
              <a:buNone/>
            </a:pPr>
            <a:endParaRPr sz="1800">
              <a:solidFill>
                <a:srgbClr val="666666"/>
              </a:solidFill>
            </a:endParaRPr>
          </a:p>
        </p:txBody>
      </p:sp>
      <p:pic>
        <p:nvPicPr>
          <p:cNvPr id="252" name="Shape 252" descr="License.png"/>
          <p:cNvPicPr preferRelativeResize="0"/>
          <p:nvPr/>
        </p:nvPicPr>
        <p:blipFill>
          <a:blip r:embed="rId4">
            <a:alphaModFix/>
          </a:blip>
          <a:stretch>
            <a:fillRect/>
          </a:stretch>
        </p:blipFill>
        <p:spPr>
          <a:xfrm>
            <a:off x="1438475" y="5890225"/>
            <a:ext cx="2026858" cy="704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554925" y="365750"/>
            <a:ext cx="9939899" cy="8208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Libre Baskerville"/>
              <a:buNone/>
            </a:pPr>
            <a:r>
              <a:rPr lang="en-US" sz="4000">
                <a:solidFill>
                  <a:srgbClr val="434343"/>
                </a:solidFill>
              </a:rPr>
              <a:t>Objectives</a:t>
            </a:r>
          </a:p>
        </p:txBody>
      </p:sp>
      <p:sp>
        <p:nvSpPr>
          <p:cNvPr id="107" name="Shape 107"/>
          <p:cNvSpPr txBox="1"/>
          <p:nvPr/>
        </p:nvSpPr>
        <p:spPr>
          <a:xfrm>
            <a:off x="1186425" y="2653825"/>
            <a:ext cx="8991900" cy="1049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8" name="Shape 108"/>
          <p:cNvSpPr txBox="1"/>
          <p:nvPr/>
        </p:nvSpPr>
        <p:spPr>
          <a:xfrm>
            <a:off x="718100" y="1551750"/>
            <a:ext cx="9276000" cy="1049100"/>
          </a:xfrm>
          <a:prstGeom prst="rect">
            <a:avLst/>
          </a:prstGeom>
          <a:noFill/>
          <a:ln>
            <a:noFill/>
          </a:ln>
        </p:spPr>
        <p:txBody>
          <a:bodyPr lIns="91425" tIns="91425" rIns="91425" bIns="91425" anchor="t" anchorCtr="0">
            <a:noAutofit/>
          </a:bodyPr>
          <a:lstStyle/>
          <a:p>
            <a:pPr lvl="0" rtl="0">
              <a:spcBef>
                <a:spcPts val="0"/>
              </a:spcBef>
              <a:buNone/>
            </a:pPr>
            <a:r>
              <a:rPr lang="en-US" sz="3000"/>
              <a:t>By engaging with us and each other, we invite you to:</a:t>
            </a:r>
          </a:p>
          <a:p>
            <a:pPr lvl="0" rtl="0">
              <a:spcBef>
                <a:spcPts val="0"/>
              </a:spcBef>
              <a:buNone/>
            </a:pPr>
            <a:endParaRPr sz="3000"/>
          </a:p>
          <a:p>
            <a:pPr marL="457200" lvl="0" indent="-419100" rtl="0">
              <a:spcBef>
                <a:spcPts val="0"/>
              </a:spcBef>
              <a:buClr>
                <a:srgbClr val="45818E"/>
              </a:buClr>
              <a:buSzPct val="100000"/>
              <a:buChar char="➢"/>
            </a:pPr>
            <a:r>
              <a:rPr lang="en-US" sz="3000" i="1">
                <a:solidFill>
                  <a:srgbClr val="45818E"/>
                </a:solidFill>
              </a:rPr>
              <a:t>consider a definition of open pedagogy and discuss possibilities for open practice in your context.</a:t>
            </a:r>
          </a:p>
          <a:p>
            <a:pPr marL="457200" lvl="0" indent="-419100" rtl="0">
              <a:spcBef>
                <a:spcPts val="0"/>
              </a:spcBef>
              <a:buClr>
                <a:srgbClr val="45818E"/>
              </a:buClr>
              <a:buSzPct val="100000"/>
              <a:buChar char="➢"/>
            </a:pPr>
            <a:r>
              <a:rPr lang="en-US" sz="3000" i="1">
                <a:solidFill>
                  <a:srgbClr val="45818E"/>
                </a:solidFill>
              </a:rPr>
              <a:t>reflect on examples of open practice at UBC.</a:t>
            </a:r>
          </a:p>
          <a:p>
            <a:pPr marL="457200" lvl="0" indent="-419100" rtl="0">
              <a:spcBef>
                <a:spcPts val="0"/>
              </a:spcBef>
              <a:buClr>
                <a:srgbClr val="45818E"/>
              </a:buClr>
              <a:buSzPct val="100000"/>
              <a:buChar char="➢"/>
            </a:pPr>
            <a:r>
              <a:rPr lang="en-US" sz="3000" i="1">
                <a:solidFill>
                  <a:srgbClr val="45818E"/>
                </a:solidFill>
              </a:rPr>
              <a:t>experiment with open teaching challenges.</a:t>
            </a:r>
          </a:p>
          <a:p>
            <a:pPr lvl="0" rtl="0">
              <a:spcBef>
                <a:spcPts val="0"/>
              </a:spcBef>
              <a:buNone/>
            </a:pPr>
            <a:endParaRPr sz="3000"/>
          </a:p>
          <a:p>
            <a:pPr lvl="0" rtl="0">
              <a:spcBef>
                <a:spcPts val="0"/>
              </a:spcBef>
              <a:buNone/>
            </a:pPr>
            <a:endParaRPr sz="3000"/>
          </a:p>
          <a:p>
            <a:pPr lvl="0">
              <a:spcBef>
                <a:spcPts val="0"/>
              </a:spcBef>
              <a:buNone/>
            </a:pPr>
            <a:r>
              <a:rPr lang="en-US" sz="3000"/>
              <a:t> </a:t>
            </a:r>
            <a:r>
              <a:rPr lang="en-US" sz="2400"/>
              <a:t>context		     discussion			examples				 Q&amp;D</a:t>
            </a:r>
          </a:p>
        </p:txBody>
      </p:sp>
      <p:pic>
        <p:nvPicPr>
          <p:cNvPr id="109" name="Shape 109" descr="noun_108284_cc.png"/>
          <p:cNvPicPr preferRelativeResize="0"/>
          <p:nvPr/>
        </p:nvPicPr>
        <p:blipFill>
          <a:blip r:embed="rId3">
            <a:alphaModFix/>
          </a:blip>
          <a:stretch>
            <a:fillRect/>
          </a:stretch>
        </p:blipFill>
        <p:spPr>
          <a:xfrm>
            <a:off x="1005022" y="5170198"/>
            <a:ext cx="860993" cy="719199"/>
          </a:xfrm>
          <a:prstGeom prst="rect">
            <a:avLst/>
          </a:prstGeom>
          <a:noFill/>
          <a:ln>
            <a:noFill/>
          </a:ln>
        </p:spPr>
      </p:pic>
      <p:pic>
        <p:nvPicPr>
          <p:cNvPr id="110" name="Shape 110" descr="noun_228461_cc.png"/>
          <p:cNvPicPr preferRelativeResize="0"/>
          <p:nvPr/>
        </p:nvPicPr>
        <p:blipFill>
          <a:blip r:embed="rId4">
            <a:alphaModFix/>
          </a:blip>
          <a:stretch>
            <a:fillRect/>
          </a:stretch>
        </p:blipFill>
        <p:spPr>
          <a:xfrm>
            <a:off x="3353325" y="5138179"/>
            <a:ext cx="860999" cy="715095"/>
          </a:xfrm>
          <a:prstGeom prst="rect">
            <a:avLst/>
          </a:prstGeom>
          <a:noFill/>
          <a:ln>
            <a:noFill/>
          </a:ln>
        </p:spPr>
      </p:pic>
      <p:pic>
        <p:nvPicPr>
          <p:cNvPr id="111" name="Shape 111" descr="noun_128633_cc.png"/>
          <p:cNvPicPr preferRelativeResize="0"/>
          <p:nvPr/>
        </p:nvPicPr>
        <p:blipFill>
          <a:blip r:embed="rId5">
            <a:alphaModFix/>
          </a:blip>
          <a:stretch>
            <a:fillRect/>
          </a:stretch>
        </p:blipFill>
        <p:spPr>
          <a:xfrm>
            <a:off x="6053975" y="5206312"/>
            <a:ext cx="698575" cy="646974"/>
          </a:xfrm>
          <a:prstGeom prst="rect">
            <a:avLst/>
          </a:prstGeom>
          <a:noFill/>
          <a:ln>
            <a:noFill/>
          </a:ln>
        </p:spPr>
      </p:pic>
      <p:pic>
        <p:nvPicPr>
          <p:cNvPr id="112" name="Shape 112" descr="noun_228461_cc.png"/>
          <p:cNvPicPr preferRelativeResize="0"/>
          <p:nvPr/>
        </p:nvPicPr>
        <p:blipFill>
          <a:blip r:embed="rId4">
            <a:alphaModFix/>
          </a:blip>
          <a:stretch>
            <a:fillRect/>
          </a:stretch>
        </p:blipFill>
        <p:spPr>
          <a:xfrm>
            <a:off x="8592200" y="5170204"/>
            <a:ext cx="860999" cy="715095"/>
          </a:xfrm>
          <a:prstGeom prst="rect">
            <a:avLst/>
          </a:prstGeom>
          <a:noFill/>
          <a:ln>
            <a:noFill/>
          </a:ln>
        </p:spPr>
      </p:pic>
      <p:sp>
        <p:nvSpPr>
          <p:cNvPr id="113" name="Shape 113"/>
          <p:cNvSpPr/>
          <p:nvPr/>
        </p:nvSpPr>
        <p:spPr>
          <a:xfrm>
            <a:off x="2201125" y="5416925"/>
            <a:ext cx="791100" cy="472500"/>
          </a:xfrm>
          <a:prstGeom prst="rightArrow">
            <a:avLst>
              <a:gd name="adj1" fmla="val 50000"/>
              <a:gd name="adj2" fmla="val 500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4738600" y="5416925"/>
            <a:ext cx="791100" cy="472500"/>
          </a:xfrm>
          <a:prstGeom prst="rightArrow">
            <a:avLst>
              <a:gd name="adj1" fmla="val 50000"/>
              <a:gd name="adj2" fmla="val 500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7373100" y="5416925"/>
            <a:ext cx="791100" cy="472500"/>
          </a:xfrm>
          <a:prstGeom prst="rightArrow">
            <a:avLst>
              <a:gd name="adj1" fmla="val 50000"/>
              <a:gd name="adj2" fmla="val 50000"/>
            </a:avLst>
          </a:prstGeom>
          <a:solidFill>
            <a:schemeClr val="accent2"/>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p:nvPr/>
        </p:nvSpPr>
        <p:spPr>
          <a:xfrm>
            <a:off x="152400" y="152400"/>
            <a:ext cx="8584500" cy="9167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1" name="Shape 121"/>
          <p:cNvSpPr txBox="1"/>
          <p:nvPr/>
        </p:nvSpPr>
        <p:spPr>
          <a:xfrm>
            <a:off x="1170150" y="1305125"/>
            <a:ext cx="9164400" cy="3956100"/>
          </a:xfrm>
          <a:prstGeom prst="rect">
            <a:avLst/>
          </a:prstGeom>
          <a:solidFill>
            <a:srgbClr val="EFEFEF">
              <a:alpha val="73460"/>
            </a:srgbClr>
          </a:solidFill>
          <a:ln>
            <a:noFill/>
          </a:ln>
        </p:spPr>
        <p:txBody>
          <a:bodyPr lIns="91425" tIns="91425" rIns="91425" bIns="91425" anchor="t" anchorCtr="0">
            <a:noAutofit/>
          </a:bodyPr>
          <a:lstStyle/>
          <a:p>
            <a:pPr lvl="0" rtl="0">
              <a:spcBef>
                <a:spcPts val="0"/>
              </a:spcBef>
              <a:buNone/>
            </a:pPr>
            <a:r>
              <a:rPr lang="en-US" sz="3600" i="1"/>
              <a:t>“OER by themselves don’t do anything – they don’t have an impact just sitting in the cloud ... It is only when they are used in particular ways that change can happen …”</a:t>
            </a:r>
          </a:p>
          <a:p>
            <a:pPr lvl="0" rtl="0">
              <a:spcBef>
                <a:spcPts val="0"/>
              </a:spcBef>
              <a:buNone/>
            </a:pPr>
            <a:endParaRPr sz="3600" i="1"/>
          </a:p>
          <a:p>
            <a:pPr lvl="0" rtl="0">
              <a:spcBef>
                <a:spcPts val="0"/>
              </a:spcBef>
              <a:buNone/>
            </a:pPr>
            <a:r>
              <a:rPr lang="en-US" sz="2400"/>
              <a:t>Dr. Matthew Smith - Program Manager ROERD</a:t>
            </a:r>
          </a:p>
          <a:p>
            <a:pPr lvl="0" rtl="0">
              <a:spcBef>
                <a:spcPts val="0"/>
              </a:spcBef>
              <a:buNone/>
            </a:pPr>
            <a:r>
              <a:rPr lang="en-US" sz="2400" u="sng">
                <a:solidFill>
                  <a:schemeClr val="hlink"/>
                </a:solidFill>
                <a:hlinkClick r:id="rId4"/>
              </a:rPr>
              <a:t>ROERD Newsletter - Feb-March 2016</a:t>
            </a:r>
          </a:p>
        </p:txBody>
      </p:sp>
      <p:sp>
        <p:nvSpPr>
          <p:cNvPr id="122" name="Shape 122"/>
          <p:cNvSpPr txBox="1"/>
          <p:nvPr/>
        </p:nvSpPr>
        <p:spPr>
          <a:xfrm>
            <a:off x="5744750" y="6478475"/>
            <a:ext cx="5120400" cy="379500"/>
          </a:xfrm>
          <a:prstGeom prst="rect">
            <a:avLst/>
          </a:prstGeom>
          <a:solidFill>
            <a:srgbClr val="EFEFEF">
              <a:alpha val="73460"/>
            </a:srgbClr>
          </a:solidFill>
          <a:ln>
            <a:noFill/>
          </a:ln>
        </p:spPr>
        <p:txBody>
          <a:bodyPr lIns="91425" tIns="91425" rIns="91425" bIns="91425" anchor="t" anchorCtr="0">
            <a:noAutofit/>
          </a:bodyPr>
          <a:lstStyle/>
          <a:p>
            <a:pPr lvl="0">
              <a:spcBef>
                <a:spcPts val="0"/>
              </a:spcBef>
              <a:buNone/>
            </a:pPr>
            <a:r>
              <a:rPr lang="en-US"/>
              <a:t>image credit:Art Gallery of Knoxville on </a:t>
            </a:r>
            <a:r>
              <a:rPr lang="en-US" u="sng">
                <a:solidFill>
                  <a:schemeClr val="hlink"/>
                </a:solidFill>
                <a:hlinkClick r:id="rId5"/>
              </a:rPr>
              <a:t>Flickr.</a:t>
            </a:r>
            <a:r>
              <a:rPr lang="en-US"/>
              <a:t> CC:SA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467825" y="280900"/>
            <a:ext cx="8584500" cy="916800"/>
          </a:xfrm>
          <a:prstGeom prst="rect">
            <a:avLst/>
          </a:prstGeom>
          <a:noFill/>
          <a:ln>
            <a:noFill/>
          </a:ln>
        </p:spPr>
        <p:txBody>
          <a:bodyPr lIns="91425" tIns="91425" rIns="91425" bIns="91425" anchor="ctr" anchorCtr="0">
            <a:noAutofit/>
          </a:bodyPr>
          <a:lstStyle/>
          <a:p>
            <a:pPr lvl="0" rtl="0">
              <a:spcBef>
                <a:spcPts val="0"/>
              </a:spcBef>
              <a:buNone/>
            </a:pPr>
            <a:r>
              <a:rPr lang="en-US"/>
              <a:t>   </a:t>
            </a:r>
          </a:p>
          <a:p>
            <a:pPr lvl="0" rtl="0">
              <a:spcBef>
                <a:spcPts val="0"/>
              </a:spcBef>
              <a:buNone/>
            </a:pPr>
            <a:r>
              <a:rPr lang="en-US" sz="4000">
                <a:solidFill>
                  <a:srgbClr val="434343"/>
                </a:solidFill>
                <a:latin typeface="Libre Baskerville"/>
                <a:ea typeface="Libre Baskerville"/>
                <a:cs typeface="Libre Baskerville"/>
                <a:sym typeface="Libre Baskerville"/>
              </a:rPr>
              <a:t>Meaning of Open</a:t>
            </a:r>
          </a:p>
          <a:p>
            <a:pPr lvl="0" rtl="0">
              <a:spcBef>
                <a:spcPts val="0"/>
              </a:spcBef>
              <a:buNone/>
            </a:pPr>
            <a:endParaRPr/>
          </a:p>
        </p:txBody>
      </p:sp>
      <p:sp>
        <p:nvSpPr>
          <p:cNvPr id="128" name="Shape 128"/>
          <p:cNvSpPr txBox="1"/>
          <p:nvPr/>
        </p:nvSpPr>
        <p:spPr>
          <a:xfrm>
            <a:off x="829400" y="1305700"/>
            <a:ext cx="10088400" cy="4252500"/>
          </a:xfrm>
          <a:prstGeom prst="rect">
            <a:avLst/>
          </a:prstGeom>
          <a:no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endParaRPr sz="2400"/>
          </a:p>
          <a:p>
            <a:pPr lvl="0" rtl="0">
              <a:spcBef>
                <a:spcPts val="0"/>
              </a:spcBef>
              <a:buClr>
                <a:schemeClr val="dk1"/>
              </a:buClr>
              <a:buFont typeface="Arial"/>
              <a:buNone/>
            </a:pPr>
            <a:endParaRPr sz="2400"/>
          </a:p>
          <a:p>
            <a:pPr lvl="0" rtl="0">
              <a:spcBef>
                <a:spcPts val="0"/>
              </a:spcBef>
              <a:buClr>
                <a:schemeClr val="dk1"/>
              </a:buClr>
              <a:buFont typeface="Arial"/>
              <a:buNone/>
            </a:pPr>
            <a:endParaRPr sz="2400"/>
          </a:p>
          <a:p>
            <a:pPr lvl="0" rtl="0">
              <a:spcBef>
                <a:spcPts val="0"/>
              </a:spcBef>
              <a:buClr>
                <a:schemeClr val="dk1"/>
              </a:buClr>
              <a:buFont typeface="Arial"/>
              <a:buNone/>
            </a:pPr>
            <a:endParaRPr sz="2400"/>
          </a:p>
          <a:p>
            <a:pPr lvl="0" rtl="0">
              <a:spcBef>
                <a:spcPts val="0"/>
              </a:spcBef>
              <a:buClr>
                <a:schemeClr val="dk1"/>
              </a:buClr>
              <a:buFont typeface="Arial"/>
              <a:buNone/>
            </a:pPr>
            <a:endParaRPr sz="2400"/>
          </a:p>
          <a:p>
            <a:pPr lvl="0" rtl="0">
              <a:spcBef>
                <a:spcPts val="0"/>
              </a:spcBef>
              <a:buClr>
                <a:schemeClr val="dk1"/>
              </a:buClr>
              <a:buFont typeface="Arial"/>
              <a:buNone/>
            </a:pPr>
            <a:endParaRPr sz="2400"/>
          </a:p>
          <a:p>
            <a:pPr marL="2286000" lvl="0" indent="0" rtl="0">
              <a:spcBef>
                <a:spcPts val="0"/>
              </a:spcBef>
              <a:buNone/>
            </a:pPr>
            <a:r>
              <a:rPr lang="en-US" sz="3000" i="1"/>
              <a:t>open teaching /open educational practices require </a:t>
            </a:r>
            <a:r>
              <a:rPr lang="en-US" sz="3000" i="1">
                <a:solidFill>
                  <a:srgbClr val="45818E"/>
                </a:solidFill>
              </a:rPr>
              <a:t>definition in context</a:t>
            </a:r>
            <a:r>
              <a:rPr lang="en-US" sz="3000" i="1"/>
              <a:t> - open takes many forms.</a:t>
            </a:r>
          </a:p>
          <a:p>
            <a:pPr lvl="0" rtl="0">
              <a:spcBef>
                <a:spcPts val="0"/>
              </a:spcBef>
              <a:buNone/>
            </a:pPr>
            <a:endParaRPr sz="3000" i="1">
              <a:solidFill>
                <a:schemeClr val="dk1"/>
              </a:solidFill>
            </a:endParaRPr>
          </a:p>
          <a:p>
            <a:pPr lvl="0" rtl="0">
              <a:spcBef>
                <a:spcPts val="0"/>
              </a:spcBef>
              <a:buNone/>
            </a:pPr>
            <a:endParaRPr sz="2400"/>
          </a:p>
        </p:txBody>
      </p:sp>
      <p:cxnSp>
        <p:nvCxnSpPr>
          <p:cNvPr id="129" name="Shape 129"/>
          <p:cNvCxnSpPr/>
          <p:nvPr/>
        </p:nvCxnSpPr>
        <p:spPr>
          <a:xfrm rot="10800000" flipH="1">
            <a:off x="1652875" y="3431850"/>
            <a:ext cx="8340900" cy="18900"/>
          </a:xfrm>
          <a:prstGeom prst="straightConnector1">
            <a:avLst/>
          </a:prstGeom>
          <a:noFill/>
          <a:ln w="19050" cap="flat" cmpd="sng">
            <a:solidFill>
              <a:srgbClr val="B7B7B7"/>
            </a:solidFill>
            <a:prstDash val="solid"/>
            <a:round/>
            <a:headEnd type="none" w="lg" len="lg"/>
            <a:tailEnd type="none" w="lg" len="lg"/>
          </a:ln>
        </p:spPr>
      </p:cxnSp>
      <p:sp>
        <p:nvSpPr>
          <p:cNvPr id="130" name="Shape 130"/>
          <p:cNvSpPr txBox="1"/>
          <p:nvPr/>
        </p:nvSpPr>
        <p:spPr>
          <a:xfrm>
            <a:off x="829400" y="6145325"/>
            <a:ext cx="9228600" cy="785100"/>
          </a:xfrm>
          <a:prstGeom prst="rect">
            <a:avLst/>
          </a:prstGeom>
          <a:noFill/>
          <a:ln>
            <a:noFill/>
          </a:ln>
        </p:spPr>
        <p:txBody>
          <a:bodyPr lIns="91425" tIns="91425" rIns="91425" bIns="91425" anchor="t" anchorCtr="0">
            <a:noAutofit/>
          </a:bodyPr>
          <a:lstStyle/>
          <a:p>
            <a:pPr lvl="0" rtl="0">
              <a:spcBef>
                <a:spcPts val="0"/>
              </a:spcBef>
              <a:buNone/>
            </a:pPr>
            <a:r>
              <a:rPr lang="en-US"/>
              <a:t>Reference: David Wiley: </a:t>
            </a:r>
            <a:r>
              <a:rPr lang="en-US" b="1" u="sng">
                <a:solidFill>
                  <a:schemeClr val="hlink"/>
                </a:solidFill>
                <a:hlinkClick r:id="rId3"/>
              </a:rPr>
              <a:t>“Open” Educational Resources vs “Open” Pedagogy: Why Meanings Matter</a:t>
            </a:r>
          </a:p>
          <a:p>
            <a:pPr lvl="0">
              <a:spcBef>
                <a:spcPts val="0"/>
              </a:spcBef>
              <a:buNone/>
            </a:pPr>
            <a:r>
              <a:rPr lang="en-US"/>
              <a:t>Image: Giulia Forsythe: on Flickr:CC:BY:NC:CA</a:t>
            </a:r>
          </a:p>
        </p:txBody>
      </p:sp>
      <p:pic>
        <p:nvPicPr>
          <p:cNvPr id="131" name="Shape 131"/>
          <p:cNvPicPr preferRelativeResize="0"/>
          <p:nvPr/>
        </p:nvPicPr>
        <p:blipFill>
          <a:blip r:embed="rId4">
            <a:alphaModFix/>
          </a:blip>
          <a:stretch>
            <a:fillRect/>
          </a:stretch>
        </p:blipFill>
        <p:spPr>
          <a:xfrm>
            <a:off x="894325" y="1361537"/>
            <a:ext cx="1632475" cy="1045300"/>
          </a:xfrm>
          <a:prstGeom prst="rect">
            <a:avLst/>
          </a:prstGeom>
          <a:noFill/>
          <a:ln w="9525" cap="flat" cmpd="sng">
            <a:solidFill>
              <a:srgbClr val="B7B7B7"/>
            </a:solidFill>
            <a:prstDash val="solid"/>
            <a:miter/>
            <a:headEnd type="none" w="med" len="med"/>
            <a:tailEnd type="none" w="med" len="med"/>
          </a:ln>
        </p:spPr>
      </p:pic>
      <p:pic>
        <p:nvPicPr>
          <p:cNvPr id="132" name="Shape 132"/>
          <p:cNvPicPr preferRelativeResize="0"/>
          <p:nvPr/>
        </p:nvPicPr>
        <p:blipFill>
          <a:blip r:embed="rId5">
            <a:alphaModFix/>
          </a:blip>
          <a:stretch>
            <a:fillRect/>
          </a:stretch>
        </p:blipFill>
        <p:spPr>
          <a:xfrm>
            <a:off x="1665400" y="2262387"/>
            <a:ext cx="1632475" cy="916775"/>
          </a:xfrm>
          <a:prstGeom prst="rect">
            <a:avLst/>
          </a:prstGeom>
          <a:noFill/>
          <a:ln w="9525" cap="flat" cmpd="sng">
            <a:solidFill>
              <a:srgbClr val="CCCCCC"/>
            </a:solidFill>
            <a:prstDash val="solid"/>
            <a:miter/>
            <a:headEnd type="none" w="med" len="med"/>
            <a:tailEnd type="none" w="med" len="med"/>
          </a:ln>
        </p:spPr>
      </p:pic>
      <p:pic>
        <p:nvPicPr>
          <p:cNvPr id="133" name="Shape 133"/>
          <p:cNvPicPr preferRelativeResize="0"/>
          <p:nvPr/>
        </p:nvPicPr>
        <p:blipFill>
          <a:blip r:embed="rId6">
            <a:alphaModFix/>
          </a:blip>
          <a:stretch>
            <a:fillRect/>
          </a:stretch>
        </p:blipFill>
        <p:spPr>
          <a:xfrm>
            <a:off x="2787000" y="1618562"/>
            <a:ext cx="1622030" cy="916799"/>
          </a:xfrm>
          <a:prstGeom prst="rect">
            <a:avLst/>
          </a:prstGeom>
          <a:noFill/>
          <a:ln w="9525" cap="flat" cmpd="sng">
            <a:solidFill>
              <a:srgbClr val="CCCCCC"/>
            </a:solidFill>
            <a:prstDash val="solid"/>
            <a:miter/>
            <a:headEnd type="none" w="med" len="med"/>
            <a:tailEnd type="none" w="med" len="med"/>
          </a:ln>
        </p:spPr>
      </p:pic>
      <p:pic>
        <p:nvPicPr>
          <p:cNvPr id="134" name="Shape 134"/>
          <p:cNvPicPr preferRelativeResize="0"/>
          <p:nvPr/>
        </p:nvPicPr>
        <p:blipFill>
          <a:blip r:embed="rId7">
            <a:alphaModFix/>
          </a:blip>
          <a:stretch>
            <a:fillRect/>
          </a:stretch>
        </p:blipFill>
        <p:spPr>
          <a:xfrm>
            <a:off x="3604825" y="2109262"/>
            <a:ext cx="1992975" cy="1121050"/>
          </a:xfrm>
          <a:prstGeom prst="rect">
            <a:avLst/>
          </a:prstGeom>
          <a:noFill/>
          <a:ln>
            <a:noFill/>
          </a:ln>
        </p:spPr>
      </p:pic>
      <p:sp>
        <p:nvSpPr>
          <p:cNvPr id="135" name="Shape 135"/>
          <p:cNvSpPr txBox="1"/>
          <p:nvPr/>
        </p:nvSpPr>
        <p:spPr>
          <a:xfrm>
            <a:off x="5741575" y="1361550"/>
            <a:ext cx="5361900" cy="1629600"/>
          </a:xfrm>
          <a:prstGeom prst="rect">
            <a:avLst/>
          </a:prstGeom>
          <a:noFill/>
          <a:ln>
            <a:noFill/>
          </a:ln>
        </p:spPr>
        <p:txBody>
          <a:bodyPr lIns="91425" tIns="91425" rIns="91425" bIns="91425" anchor="t" anchorCtr="0">
            <a:noAutofit/>
          </a:bodyPr>
          <a:lstStyle/>
          <a:p>
            <a:pPr marL="0" lvl="0" indent="0" rtl="0">
              <a:spcBef>
                <a:spcPts val="0"/>
              </a:spcBef>
              <a:buNone/>
            </a:pPr>
            <a:r>
              <a:rPr lang="en-US" sz="3000"/>
              <a:t>OERs = </a:t>
            </a:r>
            <a:r>
              <a:rPr lang="en-US" sz="3000" i="1">
                <a:solidFill>
                  <a:srgbClr val="45818E"/>
                </a:solidFill>
              </a:rPr>
              <a:t>free plus permissions </a:t>
            </a:r>
            <a:r>
              <a:rPr lang="en-US" sz="3000" i="1">
                <a:solidFill>
                  <a:schemeClr val="dk1"/>
                </a:solidFill>
              </a:rPr>
              <a:t>to Re-use, Revise, Remix, Redistribute, Retain -5R</a:t>
            </a:r>
          </a:p>
          <a:p>
            <a:pPr lvl="0">
              <a:spcBef>
                <a:spcPts val="0"/>
              </a:spcBef>
              <a:buNone/>
            </a:pPr>
            <a:endParaRPr sz="3000" i="1">
              <a:solidFill>
                <a:schemeClr val="dk1"/>
              </a:solidFill>
            </a:endParaRPr>
          </a:p>
        </p:txBody>
      </p:sp>
      <p:pic>
        <p:nvPicPr>
          <p:cNvPr id="136" name="Shape 136"/>
          <p:cNvPicPr preferRelativeResize="0"/>
          <p:nvPr/>
        </p:nvPicPr>
        <p:blipFill>
          <a:blip r:embed="rId8">
            <a:alphaModFix/>
          </a:blip>
          <a:stretch>
            <a:fillRect/>
          </a:stretch>
        </p:blipFill>
        <p:spPr>
          <a:xfrm>
            <a:off x="773812" y="3586386"/>
            <a:ext cx="1873499" cy="249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0" y="0"/>
            <a:ext cx="11265600" cy="1218000"/>
          </a:xfrm>
          <a:prstGeom prst="rect">
            <a:avLst/>
          </a:prstGeom>
          <a:solidFill>
            <a:srgbClr val="FFFFFF"/>
          </a:solidFill>
        </p:spPr>
        <p:txBody>
          <a:bodyPr lIns="91425" tIns="91425" rIns="91425" bIns="91425" anchor="b" anchorCtr="0">
            <a:noAutofit/>
          </a:bodyPr>
          <a:lstStyle/>
          <a:p>
            <a:pPr lvl="0">
              <a:spcBef>
                <a:spcPts val="0"/>
              </a:spcBef>
              <a:buNone/>
            </a:pPr>
            <a:r>
              <a:rPr lang="en-US"/>
              <a:t>Open Pedagogy &amp; Practice</a:t>
            </a:r>
          </a:p>
        </p:txBody>
      </p:sp>
      <p:sp>
        <p:nvSpPr>
          <p:cNvPr id="142" name="Shape 142"/>
          <p:cNvSpPr txBox="1">
            <a:spLocks noGrp="1"/>
          </p:cNvSpPr>
          <p:nvPr>
            <p:ph type="body" idx="1"/>
          </p:nvPr>
        </p:nvSpPr>
        <p:spPr>
          <a:xfrm>
            <a:off x="1341300" y="1928325"/>
            <a:ext cx="8583000" cy="3813300"/>
          </a:xfrm>
          <a:prstGeom prst="rect">
            <a:avLst/>
          </a:prstGeom>
          <a:solidFill>
            <a:srgbClr val="F3F3F3">
              <a:alpha val="85000"/>
            </a:srgbClr>
          </a:solidFill>
        </p:spPr>
        <p:txBody>
          <a:bodyPr lIns="91425" tIns="91425" rIns="91425" bIns="91425" anchor="t" anchorCtr="0">
            <a:noAutofit/>
          </a:bodyPr>
          <a:lstStyle/>
          <a:p>
            <a:pPr lvl="0" rtl="0">
              <a:spcBef>
                <a:spcPts val="0"/>
              </a:spcBef>
              <a:buNone/>
            </a:pPr>
            <a:r>
              <a:rPr lang="en-US" sz="3000"/>
              <a:t> “</a:t>
            </a:r>
            <a:r>
              <a:rPr lang="en-US" sz="3000" i="1">
                <a:latin typeface="Arial"/>
                <a:ea typeface="Arial"/>
                <a:cs typeface="Arial"/>
                <a:sym typeface="Arial"/>
              </a:rPr>
              <a:t>Open pedagogy could be considered as a blend of strategies, technologies, and networked communities that make the process and products of education more transparent, understandable, and available…”</a:t>
            </a:r>
          </a:p>
          <a:p>
            <a:pPr marL="0" lvl="0" indent="0" rtl="0">
              <a:spcBef>
                <a:spcPts val="0"/>
              </a:spcBef>
              <a:buNone/>
            </a:pPr>
            <a:endParaRPr>
              <a:latin typeface="Arial"/>
              <a:ea typeface="Arial"/>
              <a:cs typeface="Arial"/>
              <a:sym typeface="Arial"/>
            </a:endParaRPr>
          </a:p>
          <a:p>
            <a:pPr marL="457200" lvl="0" indent="-342900">
              <a:spcBef>
                <a:spcPts val="0"/>
              </a:spcBef>
              <a:buSzPct val="100000"/>
              <a:buFont typeface="Arial"/>
            </a:pPr>
            <a:r>
              <a:rPr lang="en-US">
                <a:latin typeface="Arial"/>
                <a:ea typeface="Arial"/>
                <a:cs typeface="Arial"/>
                <a:sym typeface="Arial"/>
              </a:rPr>
              <a:t>Tom Woodward, Assoc. Director for Online Learning Innovation @ Virginia Commonwealth University - </a:t>
            </a:r>
            <a:r>
              <a:rPr lang="en-US" u="sng">
                <a:solidFill>
                  <a:schemeClr val="hlink"/>
                </a:solidFill>
                <a:latin typeface="Arial"/>
                <a:ea typeface="Arial"/>
                <a:cs typeface="Arial"/>
                <a:sym typeface="Arial"/>
                <a:hlinkClick r:id="rId4"/>
              </a:rPr>
              <a:t>Campus Technology</a:t>
            </a:r>
            <a:r>
              <a:rPr lang="en-US">
                <a:latin typeface="Arial"/>
                <a:ea typeface="Arial"/>
                <a:cs typeface="Arial"/>
                <a:sym typeface="Arial"/>
              </a:rPr>
              <a:t> (2014)</a:t>
            </a:r>
          </a:p>
        </p:txBody>
      </p:sp>
      <p:sp>
        <p:nvSpPr>
          <p:cNvPr id="143" name="Shape 143"/>
          <p:cNvSpPr txBox="1"/>
          <p:nvPr/>
        </p:nvSpPr>
        <p:spPr>
          <a:xfrm>
            <a:off x="5619875" y="6451950"/>
            <a:ext cx="5573100" cy="390300"/>
          </a:xfrm>
          <a:prstGeom prst="rect">
            <a:avLst/>
          </a:prstGeom>
          <a:solidFill>
            <a:srgbClr val="F3F3F3">
              <a:alpha val="85000"/>
            </a:srgbClr>
          </a:solidFill>
          <a:ln>
            <a:noFill/>
          </a:ln>
        </p:spPr>
        <p:txBody>
          <a:bodyPr lIns="91425" tIns="91425" rIns="91425" bIns="91425" anchor="t" anchorCtr="0">
            <a:noAutofit/>
          </a:bodyPr>
          <a:lstStyle/>
          <a:p>
            <a:pPr lvl="0">
              <a:spcBef>
                <a:spcPts val="0"/>
              </a:spcBef>
              <a:buNone/>
            </a:pPr>
            <a:r>
              <a:rPr lang="en-US"/>
              <a:t>image credit: scrappie annie on </a:t>
            </a:r>
            <a:r>
              <a:rPr lang="en-US" u="sng">
                <a:solidFill>
                  <a:schemeClr val="hlink"/>
                </a:solidFill>
                <a:hlinkClick r:id="rId5"/>
              </a:rPr>
              <a:t>Flickr</a:t>
            </a:r>
            <a:r>
              <a:rPr lang="en-US"/>
              <a:t>. CC:BY:NC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48250" y="1332525"/>
            <a:ext cx="9164400" cy="3956100"/>
          </a:xfrm>
          <a:prstGeom prst="rect">
            <a:avLst/>
          </a:prstGeom>
          <a:noFill/>
          <a:ln>
            <a:noFill/>
          </a:ln>
        </p:spPr>
        <p:txBody>
          <a:bodyPr lIns="91425" tIns="91425" rIns="91425" bIns="91425" anchor="t" anchorCtr="0">
            <a:noAutofit/>
          </a:bodyPr>
          <a:lstStyle/>
          <a:p>
            <a:pPr lvl="0" rtl="0">
              <a:spcBef>
                <a:spcPts val="0"/>
              </a:spcBef>
              <a:buNone/>
            </a:pPr>
            <a:r>
              <a:rPr lang="en-US" sz="3000"/>
              <a:t>What would you need to consider if you were to implement these open practices in your teaching? Discuss at your table:</a:t>
            </a:r>
          </a:p>
          <a:p>
            <a:pPr lvl="0" rtl="0">
              <a:spcBef>
                <a:spcPts val="0"/>
              </a:spcBef>
              <a:buNone/>
            </a:pPr>
            <a:endParaRPr sz="3000"/>
          </a:p>
          <a:p>
            <a:pPr marL="457200" lvl="0" indent="-419100" rtl="0">
              <a:spcBef>
                <a:spcPts val="0"/>
              </a:spcBef>
              <a:buClr>
                <a:srgbClr val="45818E"/>
              </a:buClr>
              <a:buSzPct val="100000"/>
              <a:buAutoNum type="arabicPeriod"/>
            </a:pPr>
            <a:r>
              <a:rPr lang="en-US" sz="3000" i="1">
                <a:solidFill>
                  <a:srgbClr val="45818E"/>
                </a:solidFill>
              </a:rPr>
              <a:t>Make all course resources open access.</a:t>
            </a:r>
          </a:p>
          <a:p>
            <a:pPr marL="457200" lvl="0" indent="-419100" rtl="0">
              <a:spcBef>
                <a:spcPts val="0"/>
              </a:spcBef>
              <a:buClr>
                <a:srgbClr val="45818E"/>
              </a:buClr>
              <a:buSzPct val="100000"/>
              <a:buAutoNum type="arabicPeriod"/>
            </a:pPr>
            <a:r>
              <a:rPr lang="en-US" sz="3000" i="1">
                <a:solidFill>
                  <a:srgbClr val="45818E"/>
                </a:solidFill>
              </a:rPr>
              <a:t>Have students publish their work.</a:t>
            </a:r>
          </a:p>
          <a:p>
            <a:pPr marL="457200" lvl="0" indent="-419100" rtl="0">
              <a:spcBef>
                <a:spcPts val="0"/>
              </a:spcBef>
              <a:buClr>
                <a:srgbClr val="45818E"/>
              </a:buClr>
              <a:buSzPct val="100000"/>
              <a:buAutoNum type="arabicPeriod"/>
            </a:pPr>
            <a:r>
              <a:rPr lang="en-US" sz="3000" i="1">
                <a:solidFill>
                  <a:srgbClr val="45818E"/>
                </a:solidFill>
              </a:rPr>
              <a:t>Provide (and have students provide) open feedback on published work.</a:t>
            </a:r>
          </a:p>
          <a:p>
            <a:pPr lvl="0" rtl="0">
              <a:spcBef>
                <a:spcPts val="0"/>
              </a:spcBef>
              <a:buNone/>
            </a:pPr>
            <a:endParaRPr sz="3000" i="1">
              <a:solidFill>
                <a:srgbClr val="45818E"/>
              </a:solidFill>
            </a:endParaRPr>
          </a:p>
          <a:p>
            <a:pPr lvl="0" rtl="0">
              <a:spcBef>
                <a:spcPts val="0"/>
              </a:spcBef>
              <a:buNone/>
            </a:pPr>
            <a:r>
              <a:rPr lang="en-US" sz="3000" i="1"/>
              <a:t>And, most importantly, </a:t>
            </a:r>
            <a:r>
              <a:rPr lang="en-US" sz="3000" b="1" i="1"/>
              <a:t>why</a:t>
            </a:r>
            <a:r>
              <a:rPr lang="en-US" sz="3000" i="1"/>
              <a:t> would you do this? How might these practices support learning?</a:t>
            </a:r>
          </a:p>
        </p:txBody>
      </p:sp>
      <p:sp>
        <p:nvSpPr>
          <p:cNvPr id="149" name="Shape 149"/>
          <p:cNvSpPr txBox="1"/>
          <p:nvPr/>
        </p:nvSpPr>
        <p:spPr>
          <a:xfrm>
            <a:off x="467825" y="280900"/>
            <a:ext cx="8584500" cy="916800"/>
          </a:xfrm>
          <a:prstGeom prst="rect">
            <a:avLst/>
          </a:prstGeom>
          <a:noFill/>
          <a:ln>
            <a:noFill/>
          </a:ln>
        </p:spPr>
        <p:txBody>
          <a:bodyPr lIns="91425" tIns="91425" rIns="91425" bIns="91425" anchor="ctr" anchorCtr="0">
            <a:noAutofit/>
          </a:bodyPr>
          <a:lstStyle/>
          <a:p>
            <a:pPr lvl="0" rtl="0">
              <a:spcBef>
                <a:spcPts val="0"/>
              </a:spcBef>
              <a:buNone/>
            </a:pPr>
            <a:r>
              <a:rPr lang="en-US"/>
              <a:t>   </a:t>
            </a:r>
          </a:p>
          <a:p>
            <a:pPr lvl="0" rtl="0">
              <a:spcBef>
                <a:spcPts val="0"/>
              </a:spcBef>
              <a:buNone/>
            </a:pPr>
            <a:r>
              <a:rPr lang="en-US" sz="4000">
                <a:solidFill>
                  <a:srgbClr val="434343"/>
                </a:solidFill>
                <a:latin typeface="Libre Baskerville"/>
                <a:ea typeface="Libre Baskerville"/>
                <a:cs typeface="Libre Baskerville"/>
                <a:sym typeface="Libre Baskerville"/>
              </a:rPr>
              <a:t>Open practice - in your context</a:t>
            </a:r>
          </a:p>
          <a:p>
            <a:pPr lvl="0" rt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descr="noun_74743_cc (1).png"/>
          <p:cNvPicPr preferRelativeResize="0"/>
          <p:nvPr/>
        </p:nvPicPr>
        <p:blipFill>
          <a:blip r:embed="rId3">
            <a:alphaModFix amt="58999"/>
          </a:blip>
          <a:stretch>
            <a:fillRect/>
          </a:stretch>
        </p:blipFill>
        <p:spPr>
          <a:xfrm>
            <a:off x="9926675" y="0"/>
            <a:ext cx="2051775" cy="2051775"/>
          </a:xfrm>
          <a:prstGeom prst="rect">
            <a:avLst/>
          </a:prstGeom>
          <a:noFill/>
          <a:ln>
            <a:noFill/>
          </a:ln>
        </p:spPr>
      </p:pic>
      <p:pic>
        <p:nvPicPr>
          <p:cNvPr id="155" name="Shape 155" descr="3712373724_0f37ceba92_b.jpg"/>
          <p:cNvPicPr preferRelativeResize="0"/>
          <p:nvPr/>
        </p:nvPicPr>
        <p:blipFill>
          <a:blip r:embed="rId4">
            <a:alphaModFix/>
          </a:blip>
          <a:stretch>
            <a:fillRect/>
          </a:stretch>
        </p:blipFill>
        <p:spPr>
          <a:xfrm>
            <a:off x="0" y="0"/>
            <a:ext cx="12192000" cy="6857999"/>
          </a:xfrm>
          <a:prstGeom prst="rect">
            <a:avLst/>
          </a:prstGeom>
          <a:noFill/>
          <a:ln>
            <a:noFill/>
          </a:ln>
        </p:spPr>
      </p:pic>
      <p:sp>
        <p:nvSpPr>
          <p:cNvPr id="156" name="Shape 156"/>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356975" y="3753525"/>
            <a:ext cx="11083800" cy="3000000"/>
          </a:xfrm>
          <a:prstGeom prst="rect">
            <a:avLst/>
          </a:prstGeom>
          <a:noFill/>
          <a:ln>
            <a:noFill/>
          </a:ln>
        </p:spPr>
        <p:txBody>
          <a:bodyPr lIns="91425" tIns="91425" rIns="91425" bIns="91425" anchor="ctr" anchorCtr="0">
            <a:noAutofit/>
          </a:bodyPr>
          <a:lstStyle/>
          <a:p>
            <a:pPr lvl="0" rtl="0">
              <a:spcBef>
                <a:spcPts val="0"/>
              </a:spcBef>
              <a:spcAft>
                <a:spcPts val="1600"/>
              </a:spcAft>
              <a:buNone/>
            </a:pPr>
            <a:r>
              <a:rPr lang="en-US" sz="2400">
                <a:solidFill>
                  <a:schemeClr val="lt1"/>
                </a:solidFill>
                <a:latin typeface="Open Sans"/>
                <a:ea typeface="Open Sans"/>
                <a:cs typeface="Open Sans"/>
                <a:sym typeface="Open Sans"/>
              </a:rPr>
              <a:t>We are often asking students to do work just to show us that they can do it. I wanted them to do something that had genuine value, and not just this makeup exercise they perform just to show [professors] they know how to do things.</a:t>
            </a:r>
          </a:p>
          <a:p>
            <a:pPr lvl="0" rtl="0">
              <a:spcBef>
                <a:spcPts val="0"/>
              </a:spcBef>
              <a:spcAft>
                <a:spcPts val="1600"/>
              </a:spcAft>
              <a:buNone/>
            </a:pPr>
            <a:r>
              <a:rPr lang="en-US" sz="2400">
                <a:solidFill>
                  <a:schemeClr val="lt1"/>
                </a:solidFill>
                <a:latin typeface="Open Sans"/>
                <a:ea typeface="Open Sans"/>
                <a:cs typeface="Open Sans"/>
                <a:sym typeface="Open Sans"/>
              </a:rPr>
              <a:t/>
            </a:r>
            <a:br>
              <a:rPr lang="en-US" sz="2400">
                <a:solidFill>
                  <a:schemeClr val="lt1"/>
                </a:solidFill>
                <a:latin typeface="Open Sans"/>
                <a:ea typeface="Open Sans"/>
                <a:cs typeface="Open Sans"/>
                <a:sym typeface="Open Sans"/>
              </a:rPr>
            </a:br>
            <a:r>
              <a:rPr lang="en-US" sz="2400">
                <a:solidFill>
                  <a:schemeClr val="lt1"/>
                </a:solidFill>
                <a:latin typeface="Open Sans"/>
                <a:ea typeface="Open Sans"/>
                <a:cs typeface="Open Sans"/>
                <a:sym typeface="Open Sans"/>
              </a:rPr>
              <a:t>Rosie Redfield</a:t>
            </a:r>
          </a:p>
        </p:txBody>
      </p:sp>
      <p:pic>
        <p:nvPicPr>
          <p:cNvPr id="162" name="Shape 162" descr="Screen Shot 2016-03-22 at 9.28.07 PM.png"/>
          <p:cNvPicPr preferRelativeResize="0"/>
          <p:nvPr/>
        </p:nvPicPr>
        <p:blipFill>
          <a:blip r:embed="rId3">
            <a:alphaModFix/>
          </a:blip>
          <a:stretch>
            <a:fillRect/>
          </a:stretch>
        </p:blipFill>
        <p:spPr>
          <a:xfrm>
            <a:off x="470350" y="105200"/>
            <a:ext cx="9936401" cy="6647599"/>
          </a:xfrm>
          <a:prstGeom prst="rect">
            <a:avLst/>
          </a:prstGeom>
          <a:noFill/>
          <a:ln>
            <a:noFill/>
          </a:ln>
        </p:spPr>
      </p:pic>
      <p:sp>
        <p:nvSpPr>
          <p:cNvPr id="163" name="Shape 163"/>
          <p:cNvSpPr txBox="1"/>
          <p:nvPr/>
        </p:nvSpPr>
        <p:spPr>
          <a:xfrm>
            <a:off x="8281325" y="6275625"/>
            <a:ext cx="2791500" cy="4779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US"/>
              <a:t>materials at website listed at left licensed </a:t>
            </a:r>
            <a:r>
              <a:rPr lang="en-US" u="sng">
                <a:solidFill>
                  <a:schemeClr val="hlink"/>
                </a:solidFill>
                <a:hlinkClick r:id="rId4"/>
              </a:rPr>
              <a:t>CC BY-SA</a:t>
            </a:r>
            <a:r>
              <a:rPr lang="en-US">
                <a:solidFill>
                  <a:schemeClr val="dk1"/>
                </a:solidFill>
              </a:rPr>
              <a:t> </a:t>
            </a:r>
          </a:p>
        </p:txBody>
      </p:sp>
      <p:sp>
        <p:nvSpPr>
          <p:cNvPr id="164" name="Shape 164"/>
          <p:cNvSpPr txBox="1"/>
          <p:nvPr/>
        </p:nvSpPr>
        <p:spPr>
          <a:xfrm>
            <a:off x="899050" y="537025"/>
            <a:ext cx="8940900" cy="2621400"/>
          </a:xfrm>
          <a:prstGeom prst="rect">
            <a:avLst/>
          </a:prstGeom>
          <a:solidFill>
            <a:srgbClr val="FFFFFF">
              <a:alpha val="70580"/>
            </a:srgbClr>
          </a:solidFill>
          <a:ln>
            <a:noFill/>
          </a:ln>
        </p:spPr>
        <p:txBody>
          <a:bodyPr lIns="91425" tIns="91425" rIns="91425" bIns="91425" anchor="t" anchorCtr="0">
            <a:noAutofit/>
          </a:bodyPr>
          <a:lstStyle/>
          <a:p>
            <a:pPr lvl="0" rtl="0">
              <a:spcBef>
                <a:spcPts val="0"/>
              </a:spcBef>
              <a:buNone/>
            </a:pPr>
            <a:r>
              <a:rPr lang="en-US" sz="3000"/>
              <a:t>“This approach treats students as co-creators of knowledge, who take an active role in research, the creation of educational resources and curricular content, and teaching itself.”</a:t>
            </a:r>
          </a:p>
          <a:p>
            <a:pPr lvl="0" algn="r" rtl="0">
              <a:spcBef>
                <a:spcPts val="0"/>
              </a:spcBef>
              <a:buNone/>
            </a:pPr>
            <a:endParaRPr sz="2000"/>
          </a:p>
          <a:p>
            <a:pPr lvl="0" algn="r" rtl="0">
              <a:spcBef>
                <a:spcPts val="0"/>
              </a:spcBef>
              <a:buNone/>
            </a:pPr>
            <a:r>
              <a:rPr lang="en-US" sz="2000"/>
              <a:t>-- Mintz, </a:t>
            </a:r>
            <a:r>
              <a:rPr lang="en-US" sz="2000" u="sng">
                <a:solidFill>
                  <a:srgbClr val="45818E"/>
                </a:solidFill>
                <a:hlinkClick r:id="rId5"/>
              </a:rPr>
              <a:t>“Students as Producers, Students as Partners”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69375" y="122725"/>
            <a:ext cx="11086200" cy="866400"/>
          </a:xfrm>
          <a:prstGeom prst="rect">
            <a:avLst/>
          </a:prstGeom>
        </p:spPr>
        <p:txBody>
          <a:bodyPr lIns="91425" tIns="91425" rIns="91425" bIns="91425" anchor="b" anchorCtr="0">
            <a:noAutofit/>
          </a:bodyPr>
          <a:lstStyle/>
          <a:p>
            <a:pPr lvl="0">
              <a:spcBef>
                <a:spcPts val="0"/>
              </a:spcBef>
              <a:buNone/>
            </a:pPr>
            <a:r>
              <a:rPr lang="en-US" sz="4000">
                <a:solidFill>
                  <a:schemeClr val="dk2"/>
                </a:solidFill>
              </a:rPr>
              <a:t>Student work on WordPress course sites</a:t>
            </a:r>
          </a:p>
        </p:txBody>
      </p:sp>
      <p:pic>
        <p:nvPicPr>
          <p:cNvPr id="170" name="Shape 170" descr="Screen Shot 2016-03-22 at 9.52.43 PM.png"/>
          <p:cNvPicPr preferRelativeResize="0"/>
          <p:nvPr/>
        </p:nvPicPr>
        <p:blipFill rotWithShape="1">
          <a:blip r:embed="rId3">
            <a:alphaModFix/>
          </a:blip>
          <a:srcRect t="16324" r="47911"/>
          <a:stretch/>
        </p:blipFill>
        <p:spPr>
          <a:xfrm>
            <a:off x="194775" y="1118000"/>
            <a:ext cx="5857572" cy="5138175"/>
          </a:xfrm>
          <a:prstGeom prst="rect">
            <a:avLst/>
          </a:prstGeom>
          <a:noFill/>
          <a:ln>
            <a:noFill/>
          </a:ln>
        </p:spPr>
      </p:pic>
      <p:sp>
        <p:nvSpPr>
          <p:cNvPr id="171" name="Shape 171"/>
          <p:cNvSpPr/>
          <p:nvPr/>
        </p:nvSpPr>
        <p:spPr>
          <a:xfrm>
            <a:off x="1508625" y="1650600"/>
            <a:ext cx="1294800" cy="7083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p:nvPr/>
        </p:nvSpPr>
        <p:spPr>
          <a:xfrm>
            <a:off x="2803325" y="1694275"/>
            <a:ext cx="1512600" cy="621000"/>
          </a:xfrm>
          <a:prstGeom prst="ellipse">
            <a:avLst/>
          </a:prstGeom>
          <a:noFill/>
          <a:ln w="38100" cap="flat" cmpd="sng">
            <a:solidFill>
              <a:srgbClr val="38761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txBox="1"/>
          <p:nvPr/>
        </p:nvSpPr>
        <p:spPr>
          <a:xfrm>
            <a:off x="2131850" y="2537100"/>
            <a:ext cx="3684000" cy="469200"/>
          </a:xfrm>
          <a:prstGeom prst="rect">
            <a:avLst/>
          </a:prstGeom>
          <a:solidFill>
            <a:srgbClr val="FFFFFF"/>
          </a:solidFill>
          <a:ln w="38100" cap="flat" cmpd="sng">
            <a:solidFill>
              <a:srgbClr val="38761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000" u="sng">
                <a:solidFill>
                  <a:schemeClr val="hlink"/>
                </a:solidFill>
                <a:hlinkClick r:id="rId4"/>
              </a:rPr>
              <a:t>http://artsone-open.arts.ubc.ca</a:t>
            </a:r>
          </a:p>
        </p:txBody>
      </p:sp>
      <p:sp>
        <p:nvSpPr>
          <p:cNvPr id="174" name="Shape 174"/>
          <p:cNvSpPr txBox="1"/>
          <p:nvPr/>
        </p:nvSpPr>
        <p:spPr>
          <a:xfrm>
            <a:off x="459800" y="6063075"/>
            <a:ext cx="3995700" cy="411000"/>
          </a:xfrm>
          <a:prstGeom prst="rect">
            <a:avLst/>
          </a:prstGeom>
          <a:noFill/>
          <a:ln>
            <a:noFill/>
          </a:ln>
        </p:spPr>
        <p:txBody>
          <a:bodyPr lIns="91425" tIns="91425" rIns="91425" bIns="91425" anchor="t" anchorCtr="0">
            <a:noAutofit/>
          </a:bodyPr>
          <a:lstStyle/>
          <a:p>
            <a:pPr lvl="0">
              <a:spcBef>
                <a:spcPts val="0"/>
              </a:spcBef>
              <a:buNone/>
            </a:pPr>
            <a:r>
              <a:rPr lang="en-US" sz="2200" u="sng">
                <a:solidFill>
                  <a:schemeClr val="hlink"/>
                </a:solidFill>
                <a:hlinkClick r:id="rId5"/>
              </a:rPr>
              <a:t>http://a1hendricks.arts.ubc.ca</a:t>
            </a:r>
          </a:p>
        </p:txBody>
      </p:sp>
      <p:cxnSp>
        <p:nvCxnSpPr>
          <p:cNvPr id="175" name="Shape 175"/>
          <p:cNvCxnSpPr>
            <a:stCxn id="173" idx="0"/>
            <a:endCxn id="173" idx="0"/>
          </p:cNvCxnSpPr>
          <p:nvPr/>
        </p:nvCxnSpPr>
        <p:spPr>
          <a:xfrm>
            <a:off x="3973850" y="2537100"/>
            <a:ext cx="0" cy="0"/>
          </a:xfrm>
          <a:prstGeom prst="straightConnector1">
            <a:avLst/>
          </a:prstGeom>
          <a:noFill/>
          <a:ln w="9525" cap="flat" cmpd="sng">
            <a:solidFill>
              <a:schemeClr val="dk2"/>
            </a:solidFill>
            <a:prstDash val="solid"/>
            <a:round/>
            <a:headEnd type="none" w="lg" len="lg"/>
            <a:tailEnd type="none" w="lg" len="lg"/>
          </a:ln>
        </p:spPr>
      </p:cxnSp>
      <p:cxnSp>
        <p:nvCxnSpPr>
          <p:cNvPr id="176" name="Shape 176"/>
          <p:cNvCxnSpPr>
            <a:stCxn id="173" idx="0"/>
            <a:endCxn id="172" idx="5"/>
          </p:cNvCxnSpPr>
          <p:nvPr/>
        </p:nvCxnSpPr>
        <p:spPr>
          <a:xfrm rot="10800000" flipH="1">
            <a:off x="3973850" y="2224200"/>
            <a:ext cx="120600" cy="312900"/>
          </a:xfrm>
          <a:prstGeom prst="straightConnector1">
            <a:avLst/>
          </a:prstGeom>
          <a:noFill/>
          <a:ln w="38100" cap="flat" cmpd="sng">
            <a:solidFill>
              <a:srgbClr val="38761D"/>
            </a:solidFill>
            <a:prstDash val="solid"/>
            <a:round/>
            <a:headEnd type="none" w="lg" len="lg"/>
            <a:tailEnd type="none" w="lg" len="lg"/>
          </a:ln>
        </p:spPr>
      </p:cxnSp>
      <p:pic>
        <p:nvPicPr>
          <p:cNvPr id="177" name="Shape 177" descr="Screen Shot 2016-03-08 at 9.00.35 PM.png"/>
          <p:cNvPicPr preferRelativeResize="0"/>
          <p:nvPr/>
        </p:nvPicPr>
        <p:blipFill rotWithShape="1">
          <a:blip r:embed="rId6">
            <a:alphaModFix/>
          </a:blip>
          <a:srcRect l="7243" t="5866" r="7235" b="8119"/>
          <a:stretch/>
        </p:blipFill>
        <p:spPr>
          <a:xfrm>
            <a:off x="6575675" y="1828800"/>
            <a:ext cx="3140997" cy="4798675"/>
          </a:xfrm>
          <a:prstGeom prst="rect">
            <a:avLst/>
          </a:prstGeom>
          <a:noFill/>
          <a:ln w="19050" cap="flat" cmpd="sng">
            <a:solidFill>
              <a:srgbClr val="000000"/>
            </a:solidFill>
            <a:prstDash val="solid"/>
            <a:round/>
            <a:headEnd type="none" w="med" len="med"/>
            <a:tailEnd type="none" w="med" len="med"/>
          </a:ln>
        </p:spPr>
      </p:pic>
      <p:pic>
        <p:nvPicPr>
          <p:cNvPr id="178" name="Shape 178" descr="Screen Shot 2016-03-22 at 10.02.19 PM.png"/>
          <p:cNvPicPr preferRelativeResize="0"/>
          <p:nvPr/>
        </p:nvPicPr>
        <p:blipFill rotWithShape="1">
          <a:blip r:embed="rId7">
            <a:alphaModFix/>
          </a:blip>
          <a:srcRect r="42485" b="45831"/>
          <a:stretch/>
        </p:blipFill>
        <p:spPr>
          <a:xfrm>
            <a:off x="6729637" y="1207812"/>
            <a:ext cx="2833074" cy="620999"/>
          </a:xfrm>
          <a:prstGeom prst="rect">
            <a:avLst/>
          </a:prstGeom>
          <a:noFill/>
          <a:ln>
            <a:noFill/>
          </a:ln>
        </p:spPr>
      </p:pic>
      <p:sp>
        <p:nvSpPr>
          <p:cNvPr id="179" name="Shape 179"/>
          <p:cNvSpPr txBox="1"/>
          <p:nvPr/>
        </p:nvSpPr>
        <p:spPr>
          <a:xfrm>
            <a:off x="9716675" y="6063062"/>
            <a:ext cx="1638900" cy="708300"/>
          </a:xfrm>
          <a:prstGeom prst="rect">
            <a:avLst/>
          </a:prstGeom>
          <a:noFill/>
          <a:ln>
            <a:noFill/>
          </a:ln>
        </p:spPr>
        <p:txBody>
          <a:bodyPr lIns="91425" tIns="91425" rIns="91425" bIns="91425" anchor="t" anchorCtr="0">
            <a:noAutofit/>
          </a:bodyPr>
          <a:lstStyle/>
          <a:p>
            <a:pPr lvl="0">
              <a:spcBef>
                <a:spcPts val="0"/>
              </a:spcBef>
              <a:buNone/>
            </a:pPr>
            <a:r>
              <a:rPr lang="en-US" sz="1800" u="sng">
                <a:solidFill>
                  <a:schemeClr val="hlink"/>
                </a:solidFill>
                <a:hlinkClick r:id="rId8"/>
              </a:rPr>
              <a:t>blogs.ubc.ca/phil102</a:t>
            </a:r>
          </a:p>
        </p:txBody>
      </p:sp>
    </p:spTree>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1537</Words>
  <Application>Microsoft Office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Helvetica Neue</vt:lpstr>
      <vt:lpstr>Libre Baskerville</vt:lpstr>
      <vt:lpstr>Times New Roman</vt:lpstr>
      <vt:lpstr>Open Sans</vt:lpstr>
      <vt:lpstr>Noto Sans Symbols</vt:lpstr>
      <vt:lpstr>View</vt:lpstr>
      <vt:lpstr>View</vt:lpstr>
      <vt:lpstr>Open For Learning</vt:lpstr>
      <vt:lpstr>Objectives</vt:lpstr>
      <vt:lpstr>PowerPoint Presentation</vt:lpstr>
      <vt:lpstr>PowerPoint Presentation</vt:lpstr>
      <vt:lpstr>Open Pedagogy &amp; Practice</vt:lpstr>
      <vt:lpstr>PowerPoint Presentation</vt:lpstr>
      <vt:lpstr>PowerPoint Presentation</vt:lpstr>
      <vt:lpstr>PowerPoint Presentation</vt:lpstr>
      <vt:lpstr>Student work on WordPress course sites</vt:lpstr>
      <vt:lpstr>PowerPoint Presentation</vt:lpstr>
      <vt:lpstr>PowerPoint Presentation</vt:lpstr>
      <vt:lpstr>PowerPoint Presentation</vt:lpstr>
      <vt:lpstr>Open Challenges</vt:lpstr>
      <vt:lpstr>PowerPoint Presentation</vt:lpstr>
      <vt:lpstr>PowerPoint Presentation</vt:lpstr>
      <vt:lpstr>PowerPoint Presentation</vt:lpstr>
      <vt:lpstr>Image Attribution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For Learning</dc:title>
  <dc:creator>Erin Fields</dc:creator>
  <cp:lastModifiedBy>Erin Fields</cp:lastModifiedBy>
  <cp:revision>2</cp:revision>
  <dcterms:modified xsi:type="dcterms:W3CDTF">2016-06-24T15:21:46Z</dcterms:modified>
</cp:coreProperties>
</file>