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0" r:id="rId1"/>
  </p:sldMasterIdLst>
  <p:notesMasterIdLst>
    <p:notesMasterId r:id="rId47"/>
  </p:notesMasterIdLst>
  <p:sldIdLst>
    <p:sldId id="256" r:id="rId2"/>
    <p:sldId id="260" r:id="rId3"/>
    <p:sldId id="340" r:id="rId4"/>
    <p:sldId id="264" r:id="rId5"/>
    <p:sldId id="263" r:id="rId6"/>
    <p:sldId id="265" r:id="rId7"/>
    <p:sldId id="258" r:id="rId8"/>
    <p:sldId id="294" r:id="rId9"/>
    <p:sldId id="259" r:id="rId10"/>
    <p:sldId id="313" r:id="rId11"/>
    <p:sldId id="314" r:id="rId12"/>
    <p:sldId id="341" r:id="rId13"/>
    <p:sldId id="315" r:id="rId14"/>
    <p:sldId id="316" r:id="rId15"/>
    <p:sldId id="317" r:id="rId16"/>
    <p:sldId id="318" r:id="rId17"/>
    <p:sldId id="319" r:id="rId18"/>
    <p:sldId id="321" r:id="rId19"/>
    <p:sldId id="323" r:id="rId20"/>
    <p:sldId id="324" r:id="rId21"/>
    <p:sldId id="325" r:id="rId22"/>
    <p:sldId id="326" r:id="rId23"/>
    <p:sldId id="327" r:id="rId24"/>
    <p:sldId id="328" r:id="rId25"/>
    <p:sldId id="329" r:id="rId26"/>
    <p:sldId id="330" r:id="rId27"/>
    <p:sldId id="331" r:id="rId28"/>
    <p:sldId id="342" r:id="rId29"/>
    <p:sldId id="345" r:id="rId30"/>
    <p:sldId id="346" r:id="rId31"/>
    <p:sldId id="349" r:id="rId32"/>
    <p:sldId id="347" r:id="rId33"/>
    <p:sldId id="343" r:id="rId34"/>
    <p:sldId id="335" r:id="rId35"/>
    <p:sldId id="336" r:id="rId36"/>
    <p:sldId id="350" r:id="rId37"/>
    <p:sldId id="337" r:id="rId38"/>
    <p:sldId id="339" r:id="rId39"/>
    <p:sldId id="351" r:id="rId40"/>
    <p:sldId id="338" r:id="rId41"/>
    <p:sldId id="344" r:id="rId42"/>
    <p:sldId id="332" r:id="rId43"/>
    <p:sldId id="333" r:id="rId44"/>
    <p:sldId id="348" r:id="rId45"/>
    <p:sldId id="334"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526" autoAdjust="0"/>
  </p:normalViewPr>
  <p:slideViewPr>
    <p:cSldViewPr snapToGrid="0" snapToObjects="1">
      <p:cViewPr>
        <p:scale>
          <a:sx n="59" d="100"/>
          <a:sy n="59" d="100"/>
        </p:scale>
        <p:origin x="-2328" y="-7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05E7D9-3443-E543-99CA-B4DB5DB32571}" type="datetimeFigureOut">
              <a:rPr lang="en-US" smtClean="0"/>
              <a:t>16-01-22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1EE8CA-01FB-6349-9DE1-A5B2D69F1F5D}" type="slidenum">
              <a:rPr lang="en-US" smtClean="0"/>
              <a:t>‹#›</a:t>
            </a:fld>
            <a:endParaRPr lang="en-US"/>
          </a:p>
        </p:txBody>
      </p:sp>
    </p:spTree>
    <p:extLst>
      <p:ext uri="{BB962C8B-B14F-4D97-AF65-F5344CB8AC3E}">
        <p14:creationId xmlns:p14="http://schemas.microsoft.com/office/powerpoint/2010/main" val="23165340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rci.rutgers.edu/~uzwiak/AnatPhys/APFallLect7.html"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rci.rutgers.edu/~uzwiak/AnatPhys/APFallLect7.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www.clipartpanda.com</a:t>
            </a:r>
            <a:r>
              <a:rPr lang="en-US" dirty="0" smtClean="0"/>
              <a:t>/categories/doctor-clip-art-pictures</a:t>
            </a:r>
          </a:p>
          <a:p>
            <a:endParaRPr lang="en-US" dirty="0" smtClean="0"/>
          </a:p>
          <a:p>
            <a:r>
              <a:rPr lang="en-US" dirty="0" smtClean="0"/>
              <a:t>https://</a:t>
            </a:r>
            <a:r>
              <a:rPr lang="en-US" dirty="0" err="1" smtClean="0"/>
              <a:t>www.pinterest.com</a:t>
            </a:r>
            <a:r>
              <a:rPr lang="en-US" dirty="0" smtClean="0"/>
              <a:t>/</a:t>
            </a:r>
            <a:r>
              <a:rPr lang="en-US" dirty="0" err="1" smtClean="0"/>
              <a:t>scentsy_bex</a:t>
            </a:r>
            <a:r>
              <a:rPr lang="en-US" dirty="0" smtClean="0"/>
              <a:t>/preschool-3-year-old/</a:t>
            </a:r>
            <a:endParaRPr lang="en-US" dirty="0"/>
          </a:p>
        </p:txBody>
      </p:sp>
      <p:sp>
        <p:nvSpPr>
          <p:cNvPr id="4" name="Slide Number Placeholder 3"/>
          <p:cNvSpPr>
            <a:spLocks noGrp="1"/>
          </p:cNvSpPr>
          <p:nvPr>
            <p:ph type="sldNum" sz="quarter" idx="10"/>
          </p:nvPr>
        </p:nvSpPr>
        <p:spPr/>
        <p:txBody>
          <a:bodyPr/>
          <a:lstStyle/>
          <a:p>
            <a:fld id="{5D1EE8CA-01FB-6349-9DE1-A5B2D69F1F5D}" type="slidenum">
              <a:rPr lang="en-US" smtClean="0"/>
              <a:t>6</a:t>
            </a:fld>
            <a:endParaRPr lang="en-US"/>
          </a:p>
        </p:txBody>
      </p:sp>
    </p:spTree>
    <p:extLst>
      <p:ext uri="{BB962C8B-B14F-4D97-AF65-F5344CB8AC3E}">
        <p14:creationId xmlns:p14="http://schemas.microsoft.com/office/powerpoint/2010/main" val="161744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r>
              <a:rPr lang="en-US" dirty="0" smtClean="0"/>
              <a:t>https://</a:t>
            </a:r>
            <a:r>
              <a:rPr lang="en-US" dirty="0" err="1" smtClean="0"/>
              <a:t>instruction.cvhs.okstate.edu</a:t>
            </a:r>
            <a:r>
              <a:rPr lang="en-US" dirty="0" smtClean="0"/>
              <a:t>/Histology/</a:t>
            </a:r>
            <a:r>
              <a:rPr lang="en-US" dirty="0" err="1" smtClean="0"/>
              <a:t>HistologyReference</a:t>
            </a:r>
            <a:r>
              <a:rPr lang="en-US" dirty="0" smtClean="0"/>
              <a:t>/</a:t>
            </a:r>
            <a:r>
              <a:rPr lang="en-US" dirty="0" err="1" smtClean="0"/>
              <a:t>hrskin.htm</a:t>
            </a: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2817476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(Modified)</a:t>
            </a:r>
          </a:p>
          <a:p>
            <a:r>
              <a:rPr lang="en-US" dirty="0" smtClean="0"/>
              <a:t>http://</a:t>
            </a:r>
            <a:r>
              <a:rPr lang="en-US" dirty="0" err="1" smtClean="0"/>
              <a:t>journal.frontiersin.org</a:t>
            </a:r>
            <a:r>
              <a:rPr lang="en-US" dirty="0" smtClean="0"/>
              <a:t>/article/10.3389/fimmu.2013.00286/full</a:t>
            </a: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548895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p>
          <a:p>
            <a:r>
              <a:rPr lang="en-US" dirty="0" smtClean="0"/>
              <a:t>http://</a:t>
            </a:r>
            <a:r>
              <a:rPr lang="en-US" dirty="0" err="1" smtClean="0"/>
              <a:t>nptel.ac.in</a:t>
            </a:r>
            <a:r>
              <a:rPr lang="en-US" dirty="0" smtClean="0"/>
              <a:t>/courses/102103012/8</a:t>
            </a: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21</a:t>
            </a:fld>
            <a:endParaRPr lang="en-US">
              <a:solidFill>
                <a:prstClr val="black"/>
              </a:solidFill>
              <a:latin typeface="Calibri"/>
            </a:endParaRPr>
          </a:p>
        </p:txBody>
      </p:sp>
    </p:spTree>
    <p:extLst>
      <p:ext uri="{BB962C8B-B14F-4D97-AF65-F5344CB8AC3E}">
        <p14:creationId xmlns:p14="http://schemas.microsoft.com/office/powerpoint/2010/main" val="2548895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a:t>
            </a:r>
          </a:p>
          <a:p>
            <a:r>
              <a:rPr lang="en-US" dirty="0" smtClean="0"/>
              <a:t>https://</a:t>
            </a:r>
            <a:r>
              <a:rPr lang="en-US" dirty="0" err="1" smtClean="0"/>
              <a:t>www.boundless.com</a:t>
            </a:r>
            <a:r>
              <a:rPr lang="en-US" dirty="0" smtClean="0"/>
              <a:t>/physiology/textbooks/boundless-anatomy-and-physiology-textbook/the-integumentary-system-5/functions-of-the-integumentary-system-66/blood-supply-to-the-epidermis-405-5030/</a:t>
            </a: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22</a:t>
            </a:fld>
            <a:endParaRPr lang="en-US">
              <a:solidFill>
                <a:prstClr val="black"/>
              </a:solidFill>
              <a:latin typeface="Calibri"/>
            </a:endParaRPr>
          </a:p>
        </p:txBody>
      </p:sp>
    </p:spTree>
    <p:extLst>
      <p:ext uri="{BB962C8B-B14F-4D97-AF65-F5344CB8AC3E}">
        <p14:creationId xmlns:p14="http://schemas.microsoft.com/office/powerpoint/2010/main" val="2548895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r>
              <a:rPr lang="en-US" dirty="0" smtClean="0"/>
              <a:t>https://</a:t>
            </a:r>
            <a:r>
              <a:rPr lang="en-US" dirty="0" err="1" smtClean="0"/>
              <a:t>en.wikipedia.org</a:t>
            </a:r>
            <a:r>
              <a:rPr lang="en-US" dirty="0" smtClean="0"/>
              <a:t>/wiki/</a:t>
            </a:r>
            <a:r>
              <a:rPr lang="en-US" dirty="0" err="1" smtClean="0"/>
              <a:t>Adipose_tissue</a:t>
            </a:r>
            <a:r>
              <a:rPr lang="en-US" dirty="0" smtClean="0"/>
              <a:t>#/media/File:Blausen_0012_AdiposeTissue.png</a:t>
            </a: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23</a:t>
            </a:fld>
            <a:endParaRPr lang="en-US">
              <a:solidFill>
                <a:prstClr val="black"/>
              </a:solidFill>
              <a:latin typeface="Calibri"/>
            </a:endParaRPr>
          </a:p>
        </p:txBody>
      </p:sp>
    </p:spTree>
    <p:extLst>
      <p:ext uri="{BB962C8B-B14F-4D97-AF65-F5344CB8AC3E}">
        <p14:creationId xmlns:p14="http://schemas.microsoft.com/office/powerpoint/2010/main" val="281747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pPr marL="45720" indent="0">
              <a:buNone/>
            </a:pPr>
            <a:r>
              <a:rPr lang="en-US" dirty="0" smtClean="0">
                <a:hlinkClick r:id="rId3"/>
              </a:rPr>
              <a:t>http://www.rci.rutgers.edu/~uzwiak/AnatPhys/APFallLect7.html</a:t>
            </a:r>
            <a:endParaRPr lang="en-US" dirty="0" smtClean="0"/>
          </a:p>
          <a:p>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24</a:t>
            </a:fld>
            <a:endParaRPr lang="en-US">
              <a:solidFill>
                <a:prstClr val="black"/>
              </a:solidFill>
              <a:latin typeface="Calibri"/>
            </a:endParaRPr>
          </a:p>
        </p:txBody>
      </p:sp>
    </p:spTree>
    <p:extLst>
      <p:ext uri="{BB962C8B-B14F-4D97-AF65-F5344CB8AC3E}">
        <p14:creationId xmlns:p14="http://schemas.microsoft.com/office/powerpoint/2010/main" val="1525274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1200" dirty="0" smtClean="0"/>
              <a:t>Image retrieved from http://</a:t>
            </a:r>
            <a:r>
              <a:rPr lang="en-CA" sz="1200" dirty="0" err="1" smtClean="0"/>
              <a:t>www.nhs.uk</a:t>
            </a:r>
            <a:r>
              <a:rPr lang="en-CA" sz="1200" dirty="0" smtClean="0"/>
              <a:t>/Conditions/Impetigo/Pages/</a:t>
            </a:r>
            <a:r>
              <a:rPr lang="en-CA" sz="1200" dirty="0" err="1" smtClean="0"/>
              <a:t>Symptoms.aspx</a:t>
            </a:r>
            <a:endParaRPr lang="en-CA" sz="1200" dirty="0" smtClean="0"/>
          </a:p>
          <a:p>
            <a:endParaRPr lang="en-US" dirty="0"/>
          </a:p>
        </p:txBody>
      </p:sp>
      <p:sp>
        <p:nvSpPr>
          <p:cNvPr id="4" name="Slide Number Placeholder 3"/>
          <p:cNvSpPr>
            <a:spLocks noGrp="1"/>
          </p:cNvSpPr>
          <p:nvPr>
            <p:ph type="sldNum" sz="quarter" idx="10"/>
          </p:nvPr>
        </p:nvSpPr>
        <p:spPr/>
        <p:txBody>
          <a:bodyPr/>
          <a:lstStyle/>
          <a:p>
            <a:fld id="{5D1EE8CA-01FB-6349-9DE1-A5B2D69F1F5D}" type="slidenum">
              <a:rPr lang="en-US" smtClean="0"/>
              <a:t>34</a:t>
            </a:fld>
            <a:endParaRPr lang="en-US"/>
          </a:p>
        </p:txBody>
      </p:sp>
    </p:spTree>
    <p:extLst>
      <p:ext uri="{BB962C8B-B14F-4D97-AF65-F5344CB8AC3E}">
        <p14:creationId xmlns:p14="http://schemas.microsoft.com/office/powerpoint/2010/main" val="9413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33131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37600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7366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commons.wikimedia.org</a:t>
            </a:r>
            <a:r>
              <a:rPr lang="en-US" dirty="0" smtClean="0"/>
              <a:t>/wiki/File:Clipboard_01.svg</a:t>
            </a:r>
          </a:p>
          <a:p>
            <a:endParaRPr lang="en-US" dirty="0" smtClean="0"/>
          </a:p>
          <a:p>
            <a:r>
              <a:rPr lang="en-US" dirty="0" smtClean="0"/>
              <a:t>http://</a:t>
            </a:r>
            <a:r>
              <a:rPr lang="en-US" dirty="0" err="1" smtClean="0"/>
              <a:t>www.clker.com</a:t>
            </a:r>
            <a:r>
              <a:rPr lang="en-US" dirty="0" smtClean="0"/>
              <a:t>/clipart-cartoon-thought-</a:t>
            </a:r>
            <a:r>
              <a:rPr lang="en-US" dirty="0" err="1" smtClean="0"/>
              <a:t>bubble.html</a:t>
            </a:r>
            <a:endParaRPr lang="en-US" dirty="0"/>
          </a:p>
        </p:txBody>
      </p:sp>
      <p:sp>
        <p:nvSpPr>
          <p:cNvPr id="4" name="Slide Number Placeholder 3"/>
          <p:cNvSpPr>
            <a:spLocks noGrp="1"/>
          </p:cNvSpPr>
          <p:nvPr>
            <p:ph type="sldNum" sz="quarter" idx="10"/>
          </p:nvPr>
        </p:nvSpPr>
        <p:spPr/>
        <p:txBody>
          <a:bodyPr/>
          <a:lstStyle/>
          <a:p>
            <a:fld id="{5D1EE8CA-01FB-6349-9DE1-A5B2D69F1F5D}" type="slidenum">
              <a:rPr lang="en-US" smtClean="0"/>
              <a:t>7</a:t>
            </a:fld>
            <a:endParaRPr lang="en-US"/>
          </a:p>
        </p:txBody>
      </p:sp>
    </p:spTree>
    <p:extLst>
      <p:ext uri="{BB962C8B-B14F-4D97-AF65-F5344CB8AC3E}">
        <p14:creationId xmlns:p14="http://schemas.microsoft.com/office/powerpoint/2010/main" val="2997839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D1EE8CA-01FB-6349-9DE1-A5B2D69F1F5D}" type="slidenum">
              <a:rPr lang="en-US" smtClean="0"/>
              <a:t>8</a:t>
            </a:fld>
            <a:endParaRPr lang="en-US"/>
          </a:p>
        </p:txBody>
      </p:sp>
    </p:spTree>
    <p:extLst>
      <p:ext uri="{BB962C8B-B14F-4D97-AF65-F5344CB8AC3E}">
        <p14:creationId xmlns:p14="http://schemas.microsoft.com/office/powerpoint/2010/main" val="304063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EE8CA-01FB-6349-9DE1-A5B2D69F1F5D}" type="slidenum">
              <a:rPr lang="en-US" smtClean="0"/>
              <a:t>9</a:t>
            </a:fld>
            <a:endParaRPr lang="en-US"/>
          </a:p>
        </p:txBody>
      </p:sp>
    </p:spTree>
    <p:extLst>
      <p:ext uri="{BB962C8B-B14F-4D97-AF65-F5344CB8AC3E}">
        <p14:creationId xmlns:p14="http://schemas.microsoft.com/office/powerpoint/2010/main" val="3884558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EE8CA-01FB-6349-9DE1-A5B2D69F1F5D}" type="slidenum">
              <a:rPr lang="en-US" smtClean="0"/>
              <a:t>11</a:t>
            </a:fld>
            <a:endParaRPr lang="en-US"/>
          </a:p>
        </p:txBody>
      </p:sp>
    </p:spTree>
    <p:extLst>
      <p:ext uri="{BB962C8B-B14F-4D97-AF65-F5344CB8AC3E}">
        <p14:creationId xmlns:p14="http://schemas.microsoft.com/office/powerpoint/2010/main" val="350399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pPr marL="45720" indent="0">
              <a:buNone/>
            </a:pPr>
            <a:r>
              <a:rPr lang="en-US" dirty="0" smtClean="0">
                <a:hlinkClick r:id="rId3"/>
              </a:rPr>
              <a:t>http://www.rci.rutgers.edu/~uzwiak/AnatPhys/APFallLect7.html</a:t>
            </a:r>
            <a:endParaRPr lang="en-US" dirty="0" smtClean="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91603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a:t>
            </a:r>
          </a:p>
          <a:p>
            <a:r>
              <a:rPr lang="en-US" dirty="0" smtClean="0"/>
              <a:t>https://</a:t>
            </a:r>
            <a:r>
              <a:rPr lang="en-US" dirty="0" err="1" smtClean="0"/>
              <a:t>cosmotruth.wordpress.com</a:t>
            </a:r>
            <a:r>
              <a:rPr lang="en-US" dirty="0" smtClean="0"/>
              <a:t>/tag/skin-layers/</a:t>
            </a: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281747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227658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www.dreamstime.com</a:t>
            </a:r>
            <a:r>
              <a:rPr lang="en-US" dirty="0" smtClean="0"/>
              <a:t>/stock-images-cartoon-illustration-boy-red-shield-image18122434</a:t>
            </a:r>
            <a:endParaRPr lang="en-US" dirty="0"/>
          </a:p>
        </p:txBody>
      </p:sp>
      <p:sp>
        <p:nvSpPr>
          <p:cNvPr id="4" name="Slide Number Placeholder 3"/>
          <p:cNvSpPr>
            <a:spLocks noGrp="1"/>
          </p:cNvSpPr>
          <p:nvPr>
            <p:ph type="sldNum" sz="quarter" idx="10"/>
          </p:nvPr>
        </p:nvSpPr>
        <p:spPr/>
        <p:txBody>
          <a:bodyPr/>
          <a:lstStyle/>
          <a:p>
            <a:fld id="{ED926C75-1AB0-A140-BAE9-528181D6DCEC}"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227658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CA"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C433A3B-1327-7242-A88F-A6696AF66D1B}" type="datetimeFigureOut">
              <a:rPr lang="en-US" smtClean="0"/>
              <a:t>16-01-22</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F5CE407-6216-4202-80E4-A30DC2F709B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4C433A3B-1327-7242-A88F-A6696AF66D1B}"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E274-37B9-284B-AF13-205626C9A91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4C433A3B-1327-7242-A88F-A6696AF66D1B}" type="datetimeFigureOut">
              <a:rPr lang="en-US" smtClean="0"/>
              <a:t>16-01-22</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CD5E274-37B9-284B-AF13-205626C9A91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1" y="593367"/>
            <a:ext cx="85205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1" y="1536633"/>
            <a:ext cx="85205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1"/>
            <a:ext cx="548699" cy="524800"/>
          </a:xfrm>
          <a:prstGeom prst="rect">
            <a:avLst/>
          </a:prstGeom>
        </p:spPr>
        <p:txBody>
          <a:bodyPr lIns="91425" tIns="91425" rIns="91425" bIns="91425" anchor="ctr" anchorCtr="0">
            <a:noAutofit/>
          </a:bodyPr>
          <a:lstStyle/>
          <a:p>
            <a:fld id="{00000000-1234-1234-1234-123412341234}" type="slidenum">
              <a:rPr lang="en"/>
              <a:pPr/>
              <a:t>‹#›</a:t>
            </a:fld>
            <a:endParaRPr lang="en"/>
          </a:p>
        </p:txBody>
      </p:sp>
    </p:spTree>
    <p:extLst>
      <p:ext uri="{BB962C8B-B14F-4D97-AF65-F5344CB8AC3E}">
        <p14:creationId xmlns:p14="http://schemas.microsoft.com/office/powerpoint/2010/main" val="241913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4C433A3B-1327-7242-A88F-A6696AF66D1B}"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CD5E274-37B9-284B-AF13-205626C9A913}"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CA" smtClean="0"/>
              <a:t>Click to edit Master title style</a:t>
            </a:r>
            <a:endParaRPr kumimoji="0" lang="en-US"/>
          </a:p>
        </p:txBody>
      </p:sp>
      <p:sp>
        <p:nvSpPr>
          <p:cNvPr id="12" name="Date Placeholder 11"/>
          <p:cNvSpPr>
            <a:spLocks noGrp="1"/>
          </p:cNvSpPr>
          <p:nvPr>
            <p:ph type="dt" sz="half" idx="10"/>
          </p:nvPr>
        </p:nvSpPr>
        <p:spPr/>
        <p:txBody>
          <a:bodyPr/>
          <a:lstStyle/>
          <a:p>
            <a:fld id="{4C433A3B-1327-7242-A88F-A6696AF66D1B}" type="datetimeFigureOut">
              <a:rPr lang="en-US" smtClean="0"/>
              <a:t>16-01-22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CD5E274-37B9-284B-AF13-205626C9A913}"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8" name="Date Placeholder 7"/>
          <p:cNvSpPr>
            <a:spLocks noGrp="1"/>
          </p:cNvSpPr>
          <p:nvPr>
            <p:ph type="dt" sz="half" idx="15"/>
          </p:nvPr>
        </p:nvSpPr>
        <p:spPr/>
        <p:txBody>
          <a:bodyPr rtlCol="0"/>
          <a:lstStyle/>
          <a:p>
            <a:fld id="{4C433A3B-1327-7242-A88F-A6696AF66D1B}" type="datetimeFigureOut">
              <a:rPr lang="en-US" smtClean="0"/>
              <a:t>16-01-22</a:t>
            </a:fld>
            <a:endParaRPr lang="en-US"/>
          </a:p>
        </p:txBody>
      </p:sp>
      <p:sp>
        <p:nvSpPr>
          <p:cNvPr id="10" name="Slide Number Placeholder 9"/>
          <p:cNvSpPr>
            <a:spLocks noGrp="1"/>
          </p:cNvSpPr>
          <p:nvPr>
            <p:ph type="sldNum" sz="quarter" idx="16"/>
          </p:nvPr>
        </p:nvSpPr>
        <p:spPr/>
        <p:txBody>
          <a:bodyPr rtlCol="0"/>
          <a:lstStyle/>
          <a:p>
            <a:fld id="{FCD5E274-37B9-284B-AF13-205626C9A913}"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CA"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0" name="Date Placeholder 9"/>
          <p:cNvSpPr>
            <a:spLocks noGrp="1"/>
          </p:cNvSpPr>
          <p:nvPr>
            <p:ph type="dt" sz="half" idx="15"/>
          </p:nvPr>
        </p:nvSpPr>
        <p:spPr/>
        <p:txBody>
          <a:bodyPr rtlCol="0"/>
          <a:lstStyle/>
          <a:p>
            <a:fld id="{4C433A3B-1327-7242-A88F-A6696AF66D1B}" type="datetimeFigureOut">
              <a:rPr lang="en-US" smtClean="0"/>
              <a:t>16-01-22</a:t>
            </a:fld>
            <a:endParaRPr lang="en-US"/>
          </a:p>
        </p:txBody>
      </p:sp>
      <p:sp>
        <p:nvSpPr>
          <p:cNvPr id="12" name="Slide Number Placeholder 11"/>
          <p:cNvSpPr>
            <a:spLocks noGrp="1"/>
          </p:cNvSpPr>
          <p:nvPr>
            <p:ph type="sldNum" sz="quarter" idx="16"/>
          </p:nvPr>
        </p:nvSpPr>
        <p:spPr/>
        <p:txBody>
          <a:bodyPr rtlCol="0"/>
          <a:lstStyle/>
          <a:p>
            <a:fld id="{FCD5E274-37B9-284B-AF13-205626C9A913}"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4C433A3B-1327-7242-A88F-A6696AF66D1B}" type="datetimeFigureOut">
              <a:rPr lang="en-US" smtClean="0"/>
              <a:t>16-01-22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CD5E274-37B9-284B-AF13-205626C9A91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33A3B-1327-7242-A88F-A6696AF66D1B}" type="datetimeFigureOut">
              <a:rPr lang="en-US" smtClean="0"/>
              <a:t>16-01-22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CD5E274-37B9-284B-AF13-205626C9A91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fld id="{4C433A3B-1327-7242-A88F-A6696AF66D1B}" type="datetimeFigureOut">
              <a:rPr lang="en-US" smtClean="0"/>
              <a:t>16-01-22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F5CE407-6216-4202-80E4-A30DC2F709B2}"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CA"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CA"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C433A3B-1327-7242-A88F-A6696AF66D1B}" type="datetimeFigureOut">
              <a:rPr lang="en-US" smtClean="0"/>
              <a:t>16-01-22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FCD5E274-37B9-284B-AF13-205626C9A913}"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CA"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C433A3B-1327-7242-A88F-A6696AF66D1B}" type="datetimeFigureOut">
              <a:rPr lang="en-US" smtClean="0"/>
              <a:t>16-01-22</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CD5E274-37B9-284B-AF13-205626C9A91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nnect.ubc.ca/webapps/blackboard/execute/content/blankPage?cmd=view" TargetMode="External"/><Relationship Id="rId3" Type="http://schemas.openxmlformats.org/officeDocument/2006/relationships/hyperlink" Target="http://www.merriam-webster.com/medical/afebril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clipartpanda.com/categories/doctor-clip-art-pictures" TargetMode="External"/><Relationship Id="rId4" Type="http://schemas.openxmlformats.org/officeDocument/2006/relationships/hyperlink" Target="https://www.pinterest.com/scentsy_bex/preschool-3-year-old/" TargetMode="External"/><Relationship Id="rId5" Type="http://schemas.openxmlformats.org/officeDocument/2006/relationships/hyperlink" Target="https://commons.wikimedia.org/wiki/File:Clipboard_01.svg" TargetMode="External"/><Relationship Id="rId6" Type="http://schemas.openxmlformats.org/officeDocument/2006/relationships/hyperlink" Target="http://www.clker.com/clipart-cartoon-thought-bubble.html" TargetMode="External"/><Relationship Id="rId7" Type="http://schemas.openxmlformats.org/officeDocument/2006/relationships/hyperlink" Target="http://www.clipartsheep.com/petri-dish-with-bacteria-it-on-a-and-let-clipart-1710729.html"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4" Type="http://schemas.openxmlformats.org/officeDocument/2006/relationships/hyperlink" Target="http://dx.doi.org/10.15347/wjm/2014.010" TargetMode="External"/><Relationship Id="rId5" Type="http://schemas.openxmlformats.org/officeDocument/2006/relationships/hyperlink" Target="https://en.wikipedia.org/wiki/International_Standard_Serial_Number" TargetMode="External"/><Relationship Id="rId6" Type="http://schemas.openxmlformats.org/officeDocument/2006/relationships/hyperlink" Target="http://www.worldcat.org/issn/20018762" TargetMode="External"/><Relationship Id="rId7" Type="http://schemas.openxmlformats.org/officeDocument/2006/relationships/hyperlink" Target="https://www.boundless.com/physiology/textbooks/boundless-anatomy-and-physiology-textbook/the-integumentary-system-5/functions-of-the-integumentary-system-66/blood-supply-to-the-epidermis-405-5030/" TargetMode="External"/><Relationship Id="rId1" Type="http://schemas.openxmlformats.org/officeDocument/2006/relationships/slideLayout" Target="../slideLayouts/slideLayout2.xml"/><Relationship Id="rId2" Type="http://schemas.openxmlformats.org/officeDocument/2006/relationships/hyperlink" Target="https://en.wikiversity.org/wiki/Blausen_gallery_201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smotruth.wordpress.com/tag/skin-layers/" TargetMode="External"/><Relationship Id="rId3" Type="http://schemas.openxmlformats.org/officeDocument/2006/relationships/hyperlink" Target="http://www.rci.rutgers.edu/~uzwiak/AnatPhys/APFallLect7.html"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instruction.cvhs.okstate.edu/Histology/HistologyReference/hrskin.htm" TargetMode="External"/><Relationship Id="rId4" Type="http://schemas.openxmlformats.org/officeDocument/2006/relationships/hyperlink" Target="http://textbookofbacteriology.net/staph_2.html" TargetMode="External"/><Relationship Id="rId1" Type="http://schemas.openxmlformats.org/officeDocument/2006/relationships/slideLayout" Target="../slideLayouts/slideLayout2.xml"/><Relationship Id="rId2" Type="http://schemas.openxmlformats.org/officeDocument/2006/relationships/hyperlink" Target="https://openstaxcollege.org/files/textbook_version/low_res_pdf/13/AnatomyAndPhysiology-LR.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2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1" y="495360"/>
            <a:ext cx="8529053" cy="2042331"/>
          </a:xfrm>
        </p:spPr>
        <p:txBody>
          <a:bodyPr>
            <a:normAutofit/>
          </a:bodyPr>
          <a:lstStyle/>
          <a:p>
            <a:r>
              <a:rPr lang="en-US" sz="2000" dirty="0" smtClean="0"/>
              <a:t/>
            </a:r>
            <a:br>
              <a:rPr lang="en-US" sz="2000" dirty="0" smtClean="0"/>
            </a:br>
            <a:r>
              <a:rPr lang="en-US" sz="5000" dirty="0" smtClean="0"/>
              <a:t>case 1 – the body systems </a:t>
            </a:r>
            <a:endParaRPr lang="en-US" sz="5000" dirty="0"/>
          </a:p>
        </p:txBody>
      </p:sp>
      <p:sp>
        <p:nvSpPr>
          <p:cNvPr id="12" name="Subtitle 11"/>
          <p:cNvSpPr>
            <a:spLocks noGrp="1"/>
          </p:cNvSpPr>
          <p:nvPr>
            <p:ph type="subTitle" idx="1"/>
          </p:nvPr>
        </p:nvSpPr>
        <p:spPr/>
        <p:txBody>
          <a:bodyPr/>
          <a:lstStyle/>
          <a:p>
            <a:pPr algn="r"/>
            <a:r>
              <a:rPr lang="en-US" dirty="0" smtClean="0"/>
              <a:t>PATH 417A JAN. 2016</a:t>
            </a:r>
            <a:endParaRPr lang="en-US" dirty="0"/>
          </a:p>
        </p:txBody>
      </p:sp>
      <p:sp>
        <p:nvSpPr>
          <p:cNvPr id="7" name="Title 1"/>
          <p:cNvSpPr txBox="1">
            <a:spLocks/>
          </p:cNvSpPr>
          <p:nvPr/>
        </p:nvSpPr>
        <p:spPr>
          <a:xfrm>
            <a:off x="1661695" y="3327292"/>
            <a:ext cx="6546516" cy="2127023"/>
          </a:xfrm>
          <a:prstGeom prst="rect">
            <a:avLst/>
          </a:prstGeom>
        </p:spPr>
        <p:txBody>
          <a:bodyPr vert="horz" anchor="b">
            <a:normAutofit fontScale="67500" lnSpcReduction="200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r"/>
            <a:r>
              <a:rPr lang="en-US" sz="2700" dirty="0" smtClean="0"/>
              <a:t>Kirk Chen (1)</a:t>
            </a:r>
            <a:br>
              <a:rPr lang="en-US" sz="2700" dirty="0" smtClean="0"/>
            </a:br>
            <a:r>
              <a:rPr lang="en-US" sz="2700" dirty="0" err="1" smtClean="0"/>
              <a:t>Pawan</a:t>
            </a:r>
            <a:r>
              <a:rPr lang="en-US" sz="2700" dirty="0" smtClean="0"/>
              <a:t> </a:t>
            </a:r>
            <a:r>
              <a:rPr lang="en-US" sz="2700" dirty="0" err="1" smtClean="0"/>
              <a:t>Dhaliwal</a:t>
            </a:r>
            <a:r>
              <a:rPr lang="en-US" sz="2700" dirty="0" smtClean="0"/>
              <a:t> (2)</a:t>
            </a:r>
            <a:br>
              <a:rPr lang="en-US" sz="2700" dirty="0" smtClean="0"/>
            </a:br>
            <a:r>
              <a:rPr lang="en-US" sz="2700" dirty="0" smtClean="0"/>
              <a:t>Kyle Gillard (3)</a:t>
            </a:r>
            <a:br>
              <a:rPr lang="en-US" sz="2700" dirty="0" smtClean="0"/>
            </a:br>
            <a:r>
              <a:rPr lang="en-US" sz="2700" dirty="0" err="1" smtClean="0"/>
              <a:t>Jaspreet</a:t>
            </a:r>
            <a:r>
              <a:rPr lang="en-US" sz="2700" dirty="0" smtClean="0"/>
              <a:t> </a:t>
            </a:r>
            <a:r>
              <a:rPr lang="en-US" sz="2700" dirty="0" err="1" smtClean="0"/>
              <a:t>Padam</a:t>
            </a:r>
            <a:r>
              <a:rPr lang="en-US" sz="2700" dirty="0" smtClean="0"/>
              <a:t> (4)</a:t>
            </a:r>
            <a:br>
              <a:rPr lang="en-US" sz="2700" dirty="0" smtClean="0"/>
            </a:br>
            <a:r>
              <a:rPr lang="en-US" sz="2700" dirty="0" smtClean="0"/>
              <a:t>Ashley Wang (A)</a:t>
            </a:r>
            <a:br>
              <a:rPr lang="en-US" sz="2700" dirty="0" smtClean="0"/>
            </a:br>
            <a:r>
              <a:rPr lang="en-US" sz="2700" dirty="0" smtClean="0"/>
              <a:t>Kevin Chu (B)</a:t>
            </a:r>
            <a:br>
              <a:rPr lang="en-US" sz="2700" dirty="0" smtClean="0"/>
            </a:br>
            <a:r>
              <a:rPr lang="en-US" sz="2000" dirty="0" smtClean="0"/>
              <a:t/>
            </a:r>
            <a:br>
              <a:rPr lang="en-US" sz="2000" dirty="0" smtClean="0"/>
            </a:br>
            <a:r>
              <a:rPr lang="en-US" dirty="0" smtClean="0"/>
              <a:t> </a:t>
            </a:r>
            <a:endParaRPr lang="en-US" dirty="0"/>
          </a:p>
        </p:txBody>
      </p:sp>
      <p:sp>
        <p:nvSpPr>
          <p:cNvPr id="8" name="Title 1"/>
          <p:cNvSpPr txBox="1">
            <a:spLocks/>
          </p:cNvSpPr>
          <p:nvPr/>
        </p:nvSpPr>
        <p:spPr>
          <a:xfrm>
            <a:off x="542758" y="816202"/>
            <a:ext cx="6324600" cy="1828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1919707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 1 – References </a:t>
            </a:r>
            <a:endParaRPr lang="en-US" dirty="0"/>
          </a:p>
        </p:txBody>
      </p:sp>
      <p:sp>
        <p:nvSpPr>
          <p:cNvPr id="2" name="Content Placeholder 1"/>
          <p:cNvSpPr>
            <a:spLocks noGrp="1"/>
          </p:cNvSpPr>
          <p:nvPr>
            <p:ph sz="quarter" idx="1"/>
          </p:nvPr>
        </p:nvSpPr>
        <p:spPr/>
        <p:txBody>
          <a:bodyPr>
            <a:normAutofit fontScale="62500" lnSpcReduction="20000"/>
          </a:bodyPr>
          <a:lstStyle/>
          <a:p>
            <a:r>
              <a:rPr lang="en-US" dirty="0" smtClean="0"/>
              <a:t>[1]</a:t>
            </a:r>
          </a:p>
          <a:p>
            <a:pPr marL="45720" indent="0">
              <a:buNone/>
            </a:pPr>
            <a:r>
              <a:rPr lang="en-US" dirty="0" smtClean="0"/>
              <a:t>	</a:t>
            </a:r>
            <a:r>
              <a:rPr lang="en-US" dirty="0" err="1" smtClean="0"/>
              <a:t>Niamh</a:t>
            </a:r>
            <a:r>
              <a:rPr lang="en-US" dirty="0"/>
              <a:t>, K., &amp; Lowe, C. (</a:t>
            </a:r>
            <a:r>
              <a:rPr lang="en-US" dirty="0" err="1"/>
              <a:t>n.d.</a:t>
            </a:r>
            <a:r>
              <a:rPr lang="en-US" dirty="0"/>
              <a:t>). Signs and Symptoms. Retrieved January 12, 2016, from </a:t>
            </a:r>
            <a:r>
              <a:rPr lang="en-US" dirty="0">
                <a:hlinkClick r:id="rId2"/>
              </a:rPr>
              <a:t>https://connect.ubc.ca/webapps/blackboard/execute/content/blankPage?cmd=</a:t>
            </a:r>
            <a:r>
              <a:rPr lang="en-US" dirty="0" smtClean="0">
                <a:hlinkClick r:id="rId2"/>
              </a:rPr>
              <a:t>view</a:t>
            </a:r>
            <a:endParaRPr lang="en-US" dirty="0" smtClean="0"/>
          </a:p>
          <a:p>
            <a:pPr marL="45720" indent="0">
              <a:buNone/>
            </a:pPr>
            <a:endParaRPr lang="en-US" dirty="0"/>
          </a:p>
          <a:p>
            <a:r>
              <a:rPr lang="en-US" dirty="0" smtClean="0"/>
              <a:t>[2]</a:t>
            </a:r>
          </a:p>
          <a:p>
            <a:pPr marL="45720" indent="0">
              <a:buNone/>
            </a:pPr>
            <a:r>
              <a:rPr lang="en-US" dirty="0" smtClean="0"/>
              <a:t>	</a:t>
            </a:r>
            <a:r>
              <a:rPr lang="en-US" dirty="0" err="1" smtClean="0"/>
              <a:t>Niamh</a:t>
            </a:r>
            <a:r>
              <a:rPr lang="en-US" dirty="0"/>
              <a:t>, K., &amp; Lowe, C. (</a:t>
            </a:r>
            <a:r>
              <a:rPr lang="en-US" dirty="0" err="1"/>
              <a:t>n.d.</a:t>
            </a:r>
            <a:r>
              <a:rPr lang="en-US" dirty="0"/>
              <a:t>). Signs and Symptoms. Retrieved January 12, 2016, from </a:t>
            </a:r>
            <a:r>
              <a:rPr lang="en-US" dirty="0">
                <a:hlinkClick r:id="rId2"/>
              </a:rPr>
              <a:t>https://connect.ubc.ca/webapps/blackboard/execute/content/blankPage?cmd=view</a:t>
            </a:r>
            <a:endParaRPr lang="en-US" dirty="0"/>
          </a:p>
          <a:p>
            <a:pPr marL="365760" lvl="1" indent="0">
              <a:buNone/>
            </a:pPr>
            <a:endParaRPr lang="en-US" dirty="0" smtClean="0"/>
          </a:p>
          <a:p>
            <a:r>
              <a:rPr lang="en-US" dirty="0" smtClean="0"/>
              <a:t>[3]</a:t>
            </a:r>
            <a:endParaRPr lang="en-US" dirty="0"/>
          </a:p>
          <a:p>
            <a:pPr marL="45720" indent="0">
              <a:buNone/>
            </a:pPr>
            <a:r>
              <a:rPr lang="en-US" dirty="0" smtClean="0"/>
              <a:t>	Merriam</a:t>
            </a:r>
            <a:r>
              <a:rPr lang="en-US" dirty="0"/>
              <a:t>-Webster Medical Dictionary. (</a:t>
            </a:r>
            <a:r>
              <a:rPr lang="en-US" dirty="0" err="1"/>
              <a:t>n.d.</a:t>
            </a:r>
            <a:r>
              <a:rPr lang="en-US" dirty="0"/>
              <a:t>)</a:t>
            </a:r>
            <a:r>
              <a:rPr lang="en-US" dirty="0" smtClean="0"/>
              <a:t>. Definition of afebrile </a:t>
            </a:r>
            <a:r>
              <a:rPr lang="en-US" dirty="0"/>
              <a:t>Retrieved January 12, 2016, from </a:t>
            </a:r>
            <a:r>
              <a:rPr lang="en-US" dirty="0">
                <a:hlinkClick r:id="rId3"/>
              </a:rPr>
              <a:t>http://www.merriam-webster.com/medical/</a:t>
            </a:r>
            <a:r>
              <a:rPr lang="en-US" dirty="0" smtClean="0">
                <a:hlinkClick r:id="rId3"/>
              </a:rPr>
              <a:t>afebrile</a:t>
            </a:r>
            <a:endParaRPr lang="en-US" dirty="0" smtClean="0"/>
          </a:p>
          <a:p>
            <a:pPr marL="365760" lvl="1" indent="0">
              <a:buNone/>
            </a:pPr>
            <a:endParaRPr lang="en-US" dirty="0"/>
          </a:p>
        </p:txBody>
      </p:sp>
    </p:spTree>
    <p:extLst>
      <p:ext uri="{BB962C8B-B14F-4D97-AF65-F5344CB8AC3E}">
        <p14:creationId xmlns:p14="http://schemas.microsoft.com/office/powerpoint/2010/main" val="13319005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 1 - Images</a:t>
            </a:r>
            <a:endParaRPr lang="en-US" dirty="0"/>
          </a:p>
        </p:txBody>
      </p:sp>
      <p:sp>
        <p:nvSpPr>
          <p:cNvPr id="2" name="Content Placeholder 1"/>
          <p:cNvSpPr>
            <a:spLocks noGrp="1"/>
          </p:cNvSpPr>
          <p:nvPr>
            <p:ph sz="quarter" idx="1"/>
          </p:nvPr>
        </p:nvSpPr>
        <p:spPr>
          <a:xfrm>
            <a:off x="46227" y="1537368"/>
            <a:ext cx="9084236" cy="5320632"/>
          </a:xfrm>
        </p:spPr>
        <p:txBody>
          <a:bodyPr>
            <a:normAutofit fontScale="62500" lnSpcReduction="20000"/>
          </a:bodyPr>
          <a:lstStyle/>
          <a:p>
            <a:pPr marL="365760" lvl="1" indent="0">
              <a:buNone/>
            </a:pPr>
            <a:r>
              <a:rPr lang="en-US" sz="2600" dirty="0" smtClean="0"/>
              <a:t>All images used are Public Domain Images:</a:t>
            </a:r>
          </a:p>
          <a:p>
            <a:pPr marL="45720" indent="0">
              <a:buNone/>
            </a:pPr>
            <a:endParaRPr lang="en-US" dirty="0" smtClean="0"/>
          </a:p>
          <a:p>
            <a:pPr lvl="1"/>
            <a:r>
              <a:rPr lang="en-US" dirty="0" smtClean="0"/>
              <a:t>Doctor:</a:t>
            </a:r>
          </a:p>
          <a:p>
            <a:pPr lvl="2"/>
            <a:r>
              <a:rPr lang="en-US" dirty="0">
                <a:hlinkClick r:id="rId3"/>
              </a:rPr>
              <a:t>http://www.clipartpanda.com/categories/doctor-clip-art-</a:t>
            </a:r>
            <a:r>
              <a:rPr lang="en-US" dirty="0" smtClean="0">
                <a:hlinkClick r:id="rId3"/>
              </a:rPr>
              <a:t>pictures</a:t>
            </a:r>
            <a:endParaRPr lang="en-US" dirty="0" smtClean="0"/>
          </a:p>
          <a:p>
            <a:pPr marL="640080" lvl="2" indent="0">
              <a:buNone/>
            </a:pPr>
            <a:endParaRPr lang="en-US" dirty="0" smtClean="0"/>
          </a:p>
          <a:p>
            <a:pPr lvl="1"/>
            <a:r>
              <a:rPr lang="en-US" dirty="0"/>
              <a:t>Little girl:</a:t>
            </a:r>
          </a:p>
          <a:p>
            <a:pPr lvl="2"/>
            <a:r>
              <a:rPr lang="en-US" dirty="0">
                <a:hlinkClick r:id="rId4"/>
              </a:rPr>
              <a:t>https://</a:t>
            </a:r>
            <a:r>
              <a:rPr lang="en-US" dirty="0" err="1">
                <a:hlinkClick r:id="rId4"/>
              </a:rPr>
              <a:t>www.pinterest.com</a:t>
            </a:r>
            <a:r>
              <a:rPr lang="en-US" dirty="0">
                <a:hlinkClick r:id="rId4"/>
              </a:rPr>
              <a:t>/</a:t>
            </a:r>
            <a:r>
              <a:rPr lang="en-US" dirty="0" err="1">
                <a:hlinkClick r:id="rId4"/>
              </a:rPr>
              <a:t>scentsy_bex</a:t>
            </a:r>
            <a:r>
              <a:rPr lang="en-US" dirty="0">
                <a:hlinkClick r:id="rId4"/>
              </a:rPr>
              <a:t>/preschool-3-year-old/</a:t>
            </a:r>
            <a:endParaRPr lang="en-US" dirty="0"/>
          </a:p>
          <a:p>
            <a:pPr marL="640080" lvl="2" indent="0">
              <a:buNone/>
            </a:pPr>
            <a:endParaRPr lang="en-US" dirty="0" smtClean="0"/>
          </a:p>
          <a:p>
            <a:pPr lvl="1"/>
            <a:r>
              <a:rPr lang="en-US" dirty="0" smtClean="0"/>
              <a:t>Clipboard: </a:t>
            </a:r>
          </a:p>
          <a:p>
            <a:pPr lvl="2"/>
            <a:r>
              <a:rPr lang="en-US" dirty="0">
                <a:hlinkClick r:id="rId5"/>
              </a:rPr>
              <a:t>https://commons.wikimedia.org/wiki/File:Clipboard_01.</a:t>
            </a:r>
            <a:r>
              <a:rPr lang="en-US" dirty="0" smtClean="0">
                <a:hlinkClick r:id="rId5"/>
              </a:rPr>
              <a:t>svg</a:t>
            </a:r>
            <a:endParaRPr lang="en-US" dirty="0"/>
          </a:p>
          <a:p>
            <a:pPr marL="640080" lvl="2" indent="0">
              <a:buNone/>
            </a:pPr>
            <a:endParaRPr lang="en-US" dirty="0" smtClean="0"/>
          </a:p>
          <a:p>
            <a:pPr lvl="1"/>
            <a:r>
              <a:rPr lang="en-US" dirty="0" smtClean="0"/>
              <a:t>Thought bubble: </a:t>
            </a:r>
          </a:p>
          <a:p>
            <a:pPr lvl="2"/>
            <a:r>
              <a:rPr lang="en-US" dirty="0">
                <a:hlinkClick r:id="rId6"/>
              </a:rPr>
              <a:t>http://www.clker.com/clipart-cartoon-thought-</a:t>
            </a:r>
            <a:r>
              <a:rPr lang="en-US" dirty="0" smtClean="0">
                <a:hlinkClick r:id="rId6"/>
              </a:rPr>
              <a:t>bubble.html</a:t>
            </a:r>
            <a:endParaRPr lang="en-US" dirty="0" smtClean="0"/>
          </a:p>
          <a:p>
            <a:pPr marL="640080" lvl="2" indent="0">
              <a:buNone/>
            </a:pPr>
            <a:endParaRPr lang="en-US" dirty="0" smtClean="0"/>
          </a:p>
          <a:p>
            <a:pPr lvl="1"/>
            <a:r>
              <a:rPr lang="en-US" dirty="0" smtClean="0"/>
              <a:t>Petri dish:</a:t>
            </a:r>
          </a:p>
          <a:p>
            <a:pPr lvl="2"/>
            <a:r>
              <a:rPr lang="en-US" dirty="0">
                <a:hlinkClick r:id="rId7"/>
              </a:rPr>
              <a:t>http://www.clipartsheep.com/petri-dish-with-bacteria-it-on-a-and-let-clipart-1710729.</a:t>
            </a:r>
            <a:r>
              <a:rPr lang="en-US" dirty="0" smtClean="0">
                <a:hlinkClick r:id="rId7"/>
              </a:rPr>
              <a:t>html</a:t>
            </a:r>
            <a:endParaRPr lang="en-US" dirty="0" smtClean="0"/>
          </a:p>
          <a:p>
            <a:pPr marL="640080" lvl="2" indent="0">
              <a:buNone/>
            </a:pPr>
            <a:endParaRPr lang="en-US" dirty="0" smtClean="0"/>
          </a:p>
          <a:p>
            <a:pPr lvl="1"/>
            <a:r>
              <a:rPr lang="en-US" dirty="0" smtClean="0"/>
              <a:t>Lab results:</a:t>
            </a:r>
          </a:p>
          <a:p>
            <a:pPr lvl="2"/>
            <a:r>
              <a:rPr lang="en-US" dirty="0"/>
              <a:t>http://</a:t>
            </a:r>
            <a:r>
              <a:rPr lang="en-US" dirty="0" err="1"/>
              <a:t>www.illustrationsource.com</a:t>
            </a:r>
            <a:r>
              <a:rPr lang="en-US" dirty="0"/>
              <a:t>/stock/image/752/the-signing-of-a-document/?page=1&amp;square=</a:t>
            </a:r>
            <a:r>
              <a:rPr lang="en-US" dirty="0" err="1"/>
              <a:t>CHECKED&amp;vcd</a:t>
            </a:r>
            <a:r>
              <a:rPr lang="en-US" dirty="0"/>
              <a:t>=</a:t>
            </a:r>
            <a:r>
              <a:rPr lang="en-US" dirty="0" err="1"/>
              <a:t>CHECKED&amp;vertical</a:t>
            </a:r>
            <a:r>
              <a:rPr lang="en-US" dirty="0"/>
              <a:t>=</a:t>
            </a:r>
            <a:r>
              <a:rPr lang="en-US" dirty="0" err="1"/>
              <a:t>CHECKED&amp;color</a:t>
            </a:r>
            <a:r>
              <a:rPr lang="en-US" dirty="0"/>
              <a:t>=</a:t>
            </a:r>
            <a:r>
              <a:rPr lang="en-US" dirty="0" err="1"/>
              <a:t>CHECKED&amp;photography</a:t>
            </a:r>
            <a:r>
              <a:rPr lang="en-US" dirty="0"/>
              <a:t>=</a:t>
            </a:r>
            <a:r>
              <a:rPr lang="en-US" dirty="0" err="1"/>
              <a:t>CHECKED&amp;grey</a:t>
            </a:r>
            <a:r>
              <a:rPr lang="en-US" dirty="0"/>
              <a:t>=</a:t>
            </a:r>
            <a:r>
              <a:rPr lang="en-US" dirty="0" err="1"/>
              <a:t>CHECKED&amp;illustration</a:t>
            </a:r>
            <a:r>
              <a:rPr lang="en-US" dirty="0"/>
              <a:t>=</a:t>
            </a:r>
            <a:r>
              <a:rPr lang="en-US" dirty="0" err="1"/>
              <a:t>CHECKED&amp;detail</a:t>
            </a:r>
            <a:r>
              <a:rPr lang="en-US" dirty="0"/>
              <a:t>=</a:t>
            </a:r>
            <a:r>
              <a:rPr lang="en-US" dirty="0" err="1"/>
              <a:t>TRUE&amp;filter</a:t>
            </a:r>
            <a:r>
              <a:rPr lang="en-US" dirty="0"/>
              <a:t>=</a:t>
            </a:r>
            <a:r>
              <a:rPr lang="en-US" dirty="0" err="1"/>
              <a:t>CHECKED&amp;panoramic</a:t>
            </a:r>
            <a:r>
              <a:rPr lang="en-US" dirty="0"/>
              <a:t>=CHECKED&amp;RF=</a:t>
            </a:r>
            <a:r>
              <a:rPr lang="en-US" dirty="0" err="1"/>
              <a:t>CHECKED&amp;results_per_page</a:t>
            </a:r>
            <a:r>
              <a:rPr lang="en-US" dirty="0"/>
              <a:t>=1&amp;query=</a:t>
            </a:r>
            <a:r>
              <a:rPr lang="en-US" dirty="0" err="1"/>
              <a:t>Write&amp;RM</a:t>
            </a:r>
            <a:r>
              <a:rPr lang="en-US" dirty="0"/>
              <a:t>=</a:t>
            </a:r>
            <a:r>
              <a:rPr lang="en-US" dirty="0" err="1"/>
              <a:t>CHECKED&amp;horizontal</a:t>
            </a:r>
            <a:r>
              <a:rPr lang="en-US" dirty="0"/>
              <a:t>=</a:t>
            </a:r>
            <a:r>
              <a:rPr lang="en-US" dirty="0" err="1"/>
              <a:t>CHECKED&amp;order</a:t>
            </a:r>
            <a:r>
              <a:rPr lang="en-US" dirty="0"/>
              <a:t>=</a:t>
            </a:r>
            <a:r>
              <a:rPr lang="en-US" dirty="0" smtClean="0"/>
              <a:t>relevance    </a:t>
            </a:r>
          </a:p>
          <a:p>
            <a:pPr lvl="1"/>
            <a:endParaRPr lang="en-US" dirty="0" smtClean="0"/>
          </a:p>
          <a:p>
            <a:pPr lvl="1"/>
            <a:endParaRPr lang="en-US" dirty="0" smtClean="0"/>
          </a:p>
          <a:p>
            <a:pPr lvl="1"/>
            <a:endParaRPr lang="en-US" dirty="0" smtClean="0"/>
          </a:p>
          <a:p>
            <a:pPr marL="640080" lvl="2" indent="0">
              <a:buNone/>
            </a:pPr>
            <a:endParaRPr lang="en-US" dirty="0"/>
          </a:p>
          <a:p>
            <a:pPr lvl="1"/>
            <a:endParaRPr lang="en-US" dirty="0" smtClean="0"/>
          </a:p>
          <a:p>
            <a:pPr marL="640080" lvl="2" indent="0">
              <a:buNone/>
            </a:pPr>
            <a:endParaRPr lang="en-US" dirty="0"/>
          </a:p>
          <a:p>
            <a:pPr marL="914400" lvl="3" indent="0">
              <a:buNone/>
            </a:pPr>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12077000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2" y="751546"/>
            <a:ext cx="9037053" cy="3140851"/>
          </a:xfrm>
        </p:spPr>
        <p:txBody>
          <a:bodyPr>
            <a:normAutofit/>
          </a:bodyPr>
          <a:lstStyle/>
          <a:p>
            <a:pPr marL="45720" indent="0"/>
            <a:r>
              <a:rPr lang="en-US" sz="4000" dirty="0"/>
              <a:t>Which body system is affected, </a:t>
            </a:r>
            <a:r>
              <a:rPr lang="en-US" sz="4000" dirty="0" smtClean="0"/>
              <a:t/>
            </a:r>
            <a:br>
              <a:rPr lang="en-US" sz="4000" dirty="0" smtClean="0"/>
            </a:br>
            <a:r>
              <a:rPr lang="en-US" sz="4000" dirty="0" smtClean="0"/>
              <a:t>in </a:t>
            </a:r>
            <a:r>
              <a:rPr lang="en-US" sz="4000" dirty="0"/>
              <a:t>what specific area and </a:t>
            </a:r>
            <a:r>
              <a:rPr lang="en-US" sz="4000" dirty="0" smtClean="0"/>
              <a:t/>
            </a:r>
            <a:br>
              <a:rPr lang="en-US" sz="4000" dirty="0" smtClean="0"/>
            </a:br>
            <a:r>
              <a:rPr lang="en-US" sz="4000" dirty="0" smtClean="0"/>
              <a:t>what </a:t>
            </a:r>
            <a:r>
              <a:rPr lang="en-US" sz="4000" dirty="0"/>
              <a:t>is the normal physiological function of this area of the body? </a:t>
            </a:r>
          </a:p>
        </p:txBody>
      </p:sp>
      <p:sp>
        <p:nvSpPr>
          <p:cNvPr id="12" name="Subtitle 11"/>
          <p:cNvSpPr>
            <a:spLocks noGrp="1"/>
          </p:cNvSpPr>
          <p:nvPr>
            <p:ph type="subTitle" idx="1"/>
          </p:nvPr>
        </p:nvSpPr>
        <p:spPr/>
        <p:txBody>
          <a:bodyPr>
            <a:normAutofit fontScale="77500" lnSpcReduction="20000"/>
          </a:bodyPr>
          <a:lstStyle/>
          <a:p>
            <a:pPr algn="r"/>
            <a:r>
              <a:rPr lang="en-US" dirty="0" smtClean="0"/>
              <a:t>The Body Systems – Q2</a:t>
            </a:r>
          </a:p>
          <a:p>
            <a:pPr algn="r"/>
            <a:r>
              <a:rPr lang="en-US" dirty="0" smtClean="0"/>
              <a:t>Presented By: Ashley Wang and Kevin Chu</a:t>
            </a:r>
            <a:endParaRPr lang="en-US" dirty="0"/>
          </a:p>
        </p:txBody>
      </p:sp>
      <p:sp>
        <p:nvSpPr>
          <p:cNvPr id="7" name="Title 1"/>
          <p:cNvSpPr txBox="1">
            <a:spLocks/>
          </p:cNvSpPr>
          <p:nvPr/>
        </p:nvSpPr>
        <p:spPr>
          <a:xfrm>
            <a:off x="1661695" y="3327292"/>
            <a:ext cx="6546516" cy="2127023"/>
          </a:xfrm>
          <a:prstGeom prst="rect">
            <a:avLst/>
          </a:prstGeom>
        </p:spPr>
        <p:txBody>
          <a:bodyPr vert="horz" anchor="b">
            <a:normAutofit fontScale="975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r"/>
            <a:r>
              <a:rPr lang="en-US" sz="2000" dirty="0" smtClean="0"/>
              <a:t/>
            </a:r>
            <a:br>
              <a:rPr lang="en-US" sz="2000" dirty="0" smtClean="0"/>
            </a:br>
            <a:r>
              <a:rPr lang="en-US" dirty="0" smtClean="0"/>
              <a:t> </a:t>
            </a:r>
            <a:endParaRPr lang="en-US" dirty="0"/>
          </a:p>
        </p:txBody>
      </p:sp>
      <p:sp>
        <p:nvSpPr>
          <p:cNvPr id="8" name="Title 1"/>
          <p:cNvSpPr txBox="1">
            <a:spLocks/>
          </p:cNvSpPr>
          <p:nvPr/>
        </p:nvSpPr>
        <p:spPr>
          <a:xfrm>
            <a:off x="542758" y="816202"/>
            <a:ext cx="6324600" cy="1828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17664058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600" dirty="0" smtClean="0"/>
              <a:t>Which body system is affected?</a:t>
            </a:r>
            <a:endParaRPr lang="en-US" sz="4600"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smtClean="0"/>
              <a:t>The Integumentary System </a:t>
            </a:r>
            <a:r>
              <a:rPr lang="en-US" dirty="0" smtClean="0"/>
              <a:t>is affected. It</a:t>
            </a:r>
            <a:r>
              <a:rPr lang="en-US" b="1" dirty="0" smtClean="0"/>
              <a:t> </a:t>
            </a:r>
            <a:r>
              <a:rPr lang="en-US" dirty="0" smtClean="0"/>
              <a:t>is comprised of:</a:t>
            </a:r>
            <a:endParaRPr lang="en-US" baseline="30000" dirty="0" smtClean="0"/>
          </a:p>
          <a:p>
            <a:r>
              <a:rPr lang="en-US" dirty="0"/>
              <a:t>S</a:t>
            </a:r>
            <a:r>
              <a:rPr lang="en-US" dirty="0" smtClean="0"/>
              <a:t>kin</a:t>
            </a:r>
          </a:p>
          <a:p>
            <a:r>
              <a:rPr lang="en-US" dirty="0" smtClean="0"/>
              <a:t>Hair</a:t>
            </a:r>
          </a:p>
          <a:p>
            <a:r>
              <a:rPr lang="en-US" dirty="0" smtClean="0"/>
              <a:t>Nails</a:t>
            </a:r>
          </a:p>
          <a:p>
            <a:r>
              <a:rPr lang="en-US" dirty="0" smtClean="0"/>
              <a:t>Sweat and </a:t>
            </a:r>
          </a:p>
          <a:p>
            <a:pPr marL="0" indent="0">
              <a:buNone/>
            </a:pPr>
            <a:r>
              <a:rPr lang="en-US" dirty="0" smtClean="0"/>
              <a:t>   sebaceous glands</a:t>
            </a:r>
          </a:p>
          <a:p>
            <a:pPr marL="0" indent="0">
              <a:buNone/>
            </a:pPr>
            <a:endParaRPr lang="en-US" dirty="0"/>
          </a:p>
          <a:p>
            <a:pPr marL="0" indent="0">
              <a:buNone/>
            </a:pPr>
            <a:r>
              <a:rPr lang="en-US" dirty="0" smtClean="0"/>
              <a:t>In this case, red sores are found around patient’s mouth and nose, suggesting that the </a:t>
            </a:r>
            <a:r>
              <a:rPr lang="en-US" u="sng" dirty="0" smtClean="0"/>
              <a:t>facial skin</a:t>
            </a:r>
            <a:r>
              <a:rPr lang="en-US" dirty="0" smtClean="0"/>
              <a:t> is specifically involved. </a:t>
            </a:r>
          </a:p>
          <a:p>
            <a:pPr marL="0" indent="0">
              <a:buNone/>
            </a:pPr>
            <a:endParaRPr lang="en-US" dirty="0"/>
          </a:p>
        </p:txBody>
      </p:sp>
      <p:sp>
        <p:nvSpPr>
          <p:cNvPr id="4" name="Right Brace 3"/>
          <p:cNvSpPr/>
          <p:nvPr/>
        </p:nvSpPr>
        <p:spPr>
          <a:xfrm>
            <a:off x="3509057" y="2755038"/>
            <a:ext cx="430559" cy="1571233"/>
          </a:xfrm>
          <a:prstGeom prst="rightBrac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0000"/>
              </a:solidFill>
            </a:endParaRPr>
          </a:p>
        </p:txBody>
      </p:sp>
      <p:sp>
        <p:nvSpPr>
          <p:cNvPr id="5" name="TextBox 4"/>
          <p:cNvSpPr txBox="1"/>
          <p:nvPr/>
        </p:nvSpPr>
        <p:spPr>
          <a:xfrm>
            <a:off x="4047256" y="2755041"/>
            <a:ext cx="4499343" cy="1323439"/>
          </a:xfrm>
          <a:prstGeom prst="rect">
            <a:avLst/>
          </a:prstGeom>
          <a:noFill/>
        </p:spPr>
        <p:txBody>
          <a:bodyPr wrap="square" rtlCol="0">
            <a:spAutoFit/>
          </a:bodyPr>
          <a:lstStyle/>
          <a:p>
            <a:r>
              <a:rPr lang="en-US" sz="2000" dirty="0" smtClean="0"/>
              <a:t>These are known as “accessory structures.” These structures originate in the epidermis and can extend down through the dermis into the hypodermis. </a:t>
            </a:r>
            <a:endParaRPr lang="en-US" sz="2000" dirty="0"/>
          </a:p>
        </p:txBody>
      </p:sp>
    </p:spTree>
    <p:extLst>
      <p:ext uri="{BB962C8B-B14F-4D97-AF65-F5344CB8AC3E}">
        <p14:creationId xmlns:p14="http://schemas.microsoft.com/office/powerpoint/2010/main" val="37927000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500" dirty="0" smtClean="0"/>
              <a:t>Structure of The Skin</a:t>
            </a:r>
            <a:endParaRPr lang="en-US" sz="4500" dirty="0"/>
          </a:p>
        </p:txBody>
      </p:sp>
      <p:sp>
        <p:nvSpPr>
          <p:cNvPr id="3" name="Content Placeholder 2"/>
          <p:cNvSpPr>
            <a:spLocks noGrp="1"/>
          </p:cNvSpPr>
          <p:nvPr>
            <p:ph sz="quarter" idx="1"/>
          </p:nvPr>
        </p:nvSpPr>
        <p:spPr>
          <a:xfrm>
            <a:off x="643564" y="1656015"/>
            <a:ext cx="2994661" cy="3896842"/>
          </a:xfrm>
        </p:spPr>
        <p:txBody>
          <a:bodyPr>
            <a:noAutofit/>
          </a:bodyPr>
          <a:lstStyle/>
          <a:p>
            <a:pPr marL="0" indent="0">
              <a:buNone/>
            </a:pPr>
            <a:r>
              <a:rPr lang="en-US" sz="2400" dirty="0" smtClean="0"/>
              <a:t>There are two main components of the skin:</a:t>
            </a:r>
            <a:endParaRPr lang="en-US" sz="2400" baseline="30000" dirty="0" smtClean="0"/>
          </a:p>
          <a:p>
            <a:r>
              <a:rPr lang="en-US" sz="2400" dirty="0" smtClean="0"/>
              <a:t>Epidermis</a:t>
            </a:r>
          </a:p>
          <a:p>
            <a:r>
              <a:rPr lang="en-US" sz="2400" dirty="0" smtClean="0"/>
              <a:t>Dermis</a:t>
            </a:r>
          </a:p>
          <a:p>
            <a:pPr marL="0" indent="0">
              <a:buNone/>
            </a:pPr>
            <a:endParaRPr lang="en-US" sz="2400" dirty="0" smtClean="0"/>
          </a:p>
          <a:p>
            <a:pPr marL="0" indent="0">
              <a:buNone/>
            </a:pPr>
            <a:r>
              <a:rPr lang="en-US" sz="2400" dirty="0" smtClean="0"/>
              <a:t>Below the dermis lies the hypodermis. Although it is not strictly a part of the skin, its structure and function will also be discussed. </a:t>
            </a:r>
            <a:endParaRPr lang="en-US" sz="2400" dirty="0"/>
          </a:p>
        </p:txBody>
      </p:sp>
      <p:pic>
        <p:nvPicPr>
          <p:cNvPr id="5" name="Picture 4" descr="skin.jpg"/>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09827" y="2077895"/>
            <a:ext cx="5522245" cy="4017506"/>
          </a:xfrm>
          <a:prstGeom prst="rect">
            <a:avLst/>
          </a:prstGeom>
        </p:spPr>
      </p:pic>
      <p:sp>
        <p:nvSpPr>
          <p:cNvPr id="6" name="TextBox 5"/>
          <p:cNvSpPr txBox="1"/>
          <p:nvPr/>
        </p:nvSpPr>
        <p:spPr>
          <a:xfrm>
            <a:off x="5862200" y="6400800"/>
            <a:ext cx="2584155" cy="369332"/>
          </a:xfrm>
          <a:prstGeom prst="rect">
            <a:avLst/>
          </a:prstGeom>
          <a:noFill/>
        </p:spPr>
        <p:txBody>
          <a:bodyPr wrap="square" rtlCol="0">
            <a:spAutoFit/>
          </a:bodyPr>
          <a:lstStyle/>
          <a:p>
            <a:pPr defTabSz="914400"/>
            <a:r>
              <a:rPr lang="en-US" dirty="0" smtClean="0">
                <a:solidFill>
                  <a:srgbClr val="2F2B20"/>
                </a:solidFill>
                <a:latin typeface="Calibri"/>
              </a:rPr>
              <a:t>McGraw-Hill Companies</a:t>
            </a:r>
            <a:endParaRPr lang="en-US" dirty="0">
              <a:solidFill>
                <a:srgbClr val="2F2B20"/>
              </a:solidFill>
              <a:latin typeface="Calibri"/>
            </a:endParaRPr>
          </a:p>
        </p:txBody>
      </p:sp>
    </p:spTree>
    <p:extLst>
      <p:ext uri="{BB962C8B-B14F-4D97-AF65-F5344CB8AC3E}">
        <p14:creationId xmlns:p14="http://schemas.microsoft.com/office/powerpoint/2010/main" val="31793670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Epidermis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b="1" dirty="0" smtClean="0"/>
              <a:t>Structure</a:t>
            </a:r>
            <a:r>
              <a:rPr lang="en-US" dirty="0" smtClean="0"/>
              <a:t> </a:t>
            </a:r>
          </a:p>
          <a:p>
            <a:pPr marL="0" indent="0">
              <a:buNone/>
            </a:pPr>
            <a:r>
              <a:rPr lang="en-US" dirty="0" smtClean="0"/>
              <a:t>The epidermis consists </a:t>
            </a:r>
            <a:r>
              <a:rPr lang="en-US" dirty="0"/>
              <a:t>of k</a:t>
            </a:r>
            <a:r>
              <a:rPr lang="en-US" dirty="0" smtClean="0"/>
              <a:t>eratinizing </a:t>
            </a:r>
            <a:r>
              <a:rPr lang="en-US" dirty="0"/>
              <a:t>stratified </a:t>
            </a:r>
            <a:r>
              <a:rPr lang="en-US" dirty="0" smtClean="0"/>
              <a:t>squamous epithelium.</a:t>
            </a:r>
            <a:endParaRPr lang="en-US" dirty="0"/>
          </a:p>
          <a:p>
            <a:pPr marL="0" indent="0">
              <a:buNone/>
            </a:pPr>
            <a:endParaRPr lang="en-US" dirty="0"/>
          </a:p>
          <a:p>
            <a:pPr marL="0" indent="0">
              <a:buNone/>
            </a:pPr>
            <a:r>
              <a:rPr lang="en-US" dirty="0" smtClean="0"/>
              <a:t>It contains 4 strata:</a:t>
            </a:r>
            <a:endParaRPr lang="en-US" baseline="30000" dirty="0" smtClean="0"/>
          </a:p>
          <a:p>
            <a:r>
              <a:rPr lang="en-US" dirty="0" smtClean="0"/>
              <a:t>Stratum </a:t>
            </a:r>
            <a:r>
              <a:rPr lang="en-US" dirty="0" err="1" smtClean="0"/>
              <a:t>basale</a:t>
            </a:r>
            <a:endParaRPr lang="en-US" dirty="0" smtClean="0"/>
          </a:p>
          <a:p>
            <a:r>
              <a:rPr lang="en-US" dirty="0" smtClean="0"/>
              <a:t>Stratum </a:t>
            </a:r>
            <a:r>
              <a:rPr lang="en-US" dirty="0" err="1" smtClean="0"/>
              <a:t>spinosum</a:t>
            </a:r>
            <a:endParaRPr lang="en-US" dirty="0" smtClean="0"/>
          </a:p>
          <a:p>
            <a:r>
              <a:rPr lang="en-US" dirty="0" smtClean="0"/>
              <a:t>Stratum </a:t>
            </a:r>
            <a:r>
              <a:rPr lang="en-US" dirty="0" err="1" smtClean="0"/>
              <a:t>granulosum</a:t>
            </a:r>
            <a:endParaRPr lang="en-US" dirty="0" smtClean="0"/>
          </a:p>
          <a:p>
            <a:r>
              <a:rPr lang="en-US" dirty="0" smtClean="0"/>
              <a:t>Stratum </a:t>
            </a:r>
            <a:r>
              <a:rPr lang="en-US" dirty="0" err="1" smtClean="0"/>
              <a:t>corneum</a:t>
            </a:r>
            <a:endParaRPr lang="en-US" dirty="0" smtClean="0"/>
          </a:p>
          <a:p>
            <a:pPr marL="114300" indent="0">
              <a:buNone/>
            </a:pPr>
            <a:endParaRPr lang="en-US" dirty="0"/>
          </a:p>
        </p:txBody>
      </p:sp>
      <p:pic>
        <p:nvPicPr>
          <p:cNvPr id="4" name="Picture 3" descr="Epidermi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2386" y="2834870"/>
            <a:ext cx="4004928" cy="3003696"/>
          </a:xfrm>
          <a:prstGeom prst="rect">
            <a:avLst/>
          </a:prstGeom>
        </p:spPr>
      </p:pic>
      <p:sp>
        <p:nvSpPr>
          <p:cNvPr id="5" name="TextBox 4"/>
          <p:cNvSpPr txBox="1"/>
          <p:nvPr/>
        </p:nvSpPr>
        <p:spPr>
          <a:xfrm>
            <a:off x="6314850" y="6084640"/>
            <a:ext cx="2451198" cy="369332"/>
          </a:xfrm>
          <a:prstGeom prst="rect">
            <a:avLst/>
          </a:prstGeom>
          <a:noFill/>
        </p:spPr>
        <p:txBody>
          <a:bodyPr wrap="square" rtlCol="0">
            <a:spAutoFit/>
          </a:bodyPr>
          <a:lstStyle/>
          <a:p>
            <a:pPr defTabSz="914400"/>
            <a:r>
              <a:rPr lang="en-US" dirty="0" err="1" smtClean="0">
                <a:solidFill>
                  <a:srgbClr val="2F2B20"/>
                </a:solidFill>
                <a:latin typeface="Calibri"/>
              </a:rPr>
              <a:t>Cosmotruth</a:t>
            </a:r>
            <a:r>
              <a:rPr lang="en-US" dirty="0" smtClean="0">
                <a:solidFill>
                  <a:srgbClr val="2F2B20"/>
                </a:solidFill>
                <a:latin typeface="Calibri"/>
              </a:rPr>
              <a:t>, 2013</a:t>
            </a:r>
            <a:endParaRPr lang="en-US" dirty="0">
              <a:solidFill>
                <a:srgbClr val="2F2B20"/>
              </a:solidFill>
              <a:latin typeface="Calibri"/>
            </a:endParaRPr>
          </a:p>
        </p:txBody>
      </p:sp>
    </p:spTree>
    <p:extLst>
      <p:ext uri="{BB962C8B-B14F-4D97-AF65-F5344CB8AC3E}">
        <p14:creationId xmlns:p14="http://schemas.microsoft.com/office/powerpoint/2010/main" val="32139989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Epidermis</a:t>
            </a:r>
            <a:endParaRPr lang="en-US" dirty="0"/>
          </a:p>
        </p:txBody>
      </p:sp>
      <p:sp>
        <p:nvSpPr>
          <p:cNvPr id="3" name="Content Placeholder 2"/>
          <p:cNvSpPr>
            <a:spLocks noGrp="1"/>
          </p:cNvSpPr>
          <p:nvPr>
            <p:ph sz="quarter" idx="1"/>
          </p:nvPr>
        </p:nvSpPr>
        <p:spPr>
          <a:xfrm>
            <a:off x="612648" y="1639795"/>
            <a:ext cx="8153400" cy="5764367"/>
          </a:xfrm>
        </p:spPr>
        <p:txBody>
          <a:bodyPr>
            <a:normAutofit fontScale="77500" lnSpcReduction="20000"/>
          </a:bodyPr>
          <a:lstStyle/>
          <a:p>
            <a:pPr marL="114300" indent="0">
              <a:buNone/>
            </a:pPr>
            <a:r>
              <a:rPr lang="en-US" b="1" dirty="0" smtClean="0"/>
              <a:t>Functions</a:t>
            </a:r>
          </a:p>
          <a:p>
            <a:r>
              <a:rPr lang="en-US" dirty="0" smtClean="0"/>
              <a:t>Immune Protection</a:t>
            </a:r>
            <a:endParaRPr lang="en-US" baseline="30000" dirty="0" smtClean="0"/>
          </a:p>
          <a:p>
            <a:pPr marL="114300" indent="0">
              <a:buNone/>
            </a:pPr>
            <a:r>
              <a:rPr lang="en-US" sz="2100" dirty="0"/>
              <a:t> </a:t>
            </a:r>
            <a:r>
              <a:rPr lang="en-US" sz="2500" dirty="0" smtClean="0"/>
              <a:t>     </a:t>
            </a:r>
            <a:r>
              <a:rPr lang="en-US" sz="2500" u="sng" dirty="0" smtClean="0"/>
              <a:t>Keratinocytes</a:t>
            </a:r>
          </a:p>
          <a:p>
            <a:pPr>
              <a:buFont typeface="Wingdings" charset="0"/>
              <a:buChar char="à"/>
            </a:pPr>
            <a:r>
              <a:rPr lang="en-US" sz="2500" dirty="0" smtClean="0">
                <a:sym typeface="Wingdings"/>
              </a:rPr>
              <a:t> Use toll-like receptors (TLRs) to detect pathogens via their pathogen associated molecular patterns (PAMPs)</a:t>
            </a:r>
          </a:p>
          <a:p>
            <a:pPr>
              <a:buFont typeface="Wingdings" charset="0"/>
              <a:buChar char="à"/>
            </a:pPr>
            <a:r>
              <a:rPr lang="en-US" sz="2500" dirty="0">
                <a:sym typeface="Wingdings"/>
              </a:rPr>
              <a:t> </a:t>
            </a:r>
            <a:r>
              <a:rPr lang="en-US" sz="2500" dirty="0" smtClean="0">
                <a:sym typeface="Wingdings"/>
              </a:rPr>
              <a:t>Activation leads to production of: type 1 </a:t>
            </a:r>
            <a:r>
              <a:rPr lang="en-US" sz="2500" dirty="0" err="1" smtClean="0">
                <a:sym typeface="Wingdings"/>
              </a:rPr>
              <a:t>interferons</a:t>
            </a:r>
            <a:r>
              <a:rPr lang="en-US" sz="2500" dirty="0" smtClean="0">
                <a:sym typeface="Wingdings"/>
              </a:rPr>
              <a:t>, cytokines, T</a:t>
            </a:r>
            <a:r>
              <a:rPr lang="en-US" sz="2500" baseline="-25000" dirty="0" smtClean="0">
                <a:sym typeface="Wingdings"/>
              </a:rPr>
              <a:t>H</a:t>
            </a:r>
            <a:r>
              <a:rPr lang="en-US" sz="2500" dirty="0" smtClean="0">
                <a:sym typeface="Wingdings"/>
              </a:rPr>
              <a:t>1 response, and antimicrobial peptides </a:t>
            </a:r>
          </a:p>
          <a:p>
            <a:pPr marL="0" indent="0">
              <a:buNone/>
            </a:pPr>
            <a:endParaRPr lang="en-US" sz="2500" dirty="0" smtClean="0">
              <a:sym typeface="Wingdings"/>
            </a:endParaRPr>
          </a:p>
          <a:p>
            <a:pPr marL="0" indent="0">
              <a:buNone/>
            </a:pPr>
            <a:r>
              <a:rPr lang="en-US" sz="2500" dirty="0"/>
              <a:t> </a:t>
            </a:r>
            <a:r>
              <a:rPr lang="en-US" sz="2500" dirty="0" smtClean="0"/>
              <a:t>      </a:t>
            </a:r>
            <a:r>
              <a:rPr lang="en-US" sz="2500" u="sng" dirty="0" smtClean="0"/>
              <a:t>Langerhans Cells</a:t>
            </a:r>
            <a:endParaRPr lang="en-US" sz="2500" u="sng" dirty="0"/>
          </a:p>
          <a:p>
            <a:pPr>
              <a:buFont typeface="Wingdings" charset="0"/>
              <a:buChar char="à"/>
            </a:pPr>
            <a:r>
              <a:rPr lang="en-US" sz="2500" dirty="0">
                <a:sym typeface="Wingdings"/>
              </a:rPr>
              <a:t> </a:t>
            </a:r>
            <a:r>
              <a:rPr lang="en-US" sz="2500" dirty="0" smtClean="0">
                <a:sym typeface="Wingdings"/>
              </a:rPr>
              <a:t>Antigen-presenting cells that activate Naïve T cells via MHC-II</a:t>
            </a:r>
          </a:p>
          <a:p>
            <a:pPr>
              <a:buFont typeface="Wingdings" charset="0"/>
              <a:buChar char="à"/>
            </a:pPr>
            <a:r>
              <a:rPr lang="en-US" sz="2500" dirty="0" smtClean="0">
                <a:sym typeface="Wingdings"/>
              </a:rPr>
              <a:t>Secrete cytokines to induce local inflammatory response</a:t>
            </a:r>
          </a:p>
          <a:p>
            <a:pPr marL="0" indent="0">
              <a:buNone/>
            </a:pPr>
            <a:endParaRPr lang="en-US" sz="2500" dirty="0" smtClean="0">
              <a:sym typeface="Wingdings"/>
            </a:endParaRPr>
          </a:p>
          <a:p>
            <a:pPr marL="0" indent="0">
              <a:buNone/>
            </a:pPr>
            <a:r>
              <a:rPr lang="en-US" sz="2500" dirty="0">
                <a:sym typeface="Wingdings"/>
              </a:rPr>
              <a:t> </a:t>
            </a:r>
            <a:r>
              <a:rPr lang="en-US" sz="2500" dirty="0" smtClean="0">
                <a:sym typeface="Wingdings"/>
              </a:rPr>
              <a:t>      </a:t>
            </a:r>
            <a:r>
              <a:rPr lang="en-US" sz="2500" u="sng" dirty="0" smtClean="0">
                <a:sym typeface="Wingdings"/>
              </a:rPr>
              <a:t>Normal Flora </a:t>
            </a:r>
          </a:p>
          <a:p>
            <a:pPr>
              <a:buFont typeface="Wingdings" charset="0"/>
              <a:buChar char="à"/>
            </a:pPr>
            <a:r>
              <a:rPr lang="en-US" sz="2500" dirty="0">
                <a:sym typeface="Wingdings"/>
              </a:rPr>
              <a:t>Commensal bacteria normally found on outside surfaces such as the epidermis, and in the gastrointestinal tract</a:t>
            </a:r>
          </a:p>
          <a:p>
            <a:pPr>
              <a:buFont typeface="Wingdings" charset="0"/>
              <a:buChar char="à"/>
            </a:pPr>
            <a:r>
              <a:rPr lang="en-US" sz="2500" dirty="0">
                <a:sym typeface="Wingdings"/>
              </a:rPr>
              <a:t>Compete with harmful microbes to inhibit their colonization</a:t>
            </a:r>
          </a:p>
          <a:p>
            <a:pPr marL="0" indent="0">
              <a:buNone/>
            </a:pPr>
            <a:endParaRPr lang="en-US" sz="2000" u="sng" dirty="0" smtClean="0">
              <a:sym typeface="Wingdings"/>
            </a:endParaRPr>
          </a:p>
          <a:p>
            <a:pPr marL="0" indent="0">
              <a:buNone/>
            </a:pPr>
            <a:r>
              <a:rPr lang="en-US" sz="2000" dirty="0">
                <a:sym typeface="Wingdings"/>
              </a:rPr>
              <a:t> </a:t>
            </a:r>
            <a:endParaRPr lang="en-US" sz="2000" u="sng" dirty="0" smtClean="0">
              <a:sym typeface="Wingdings"/>
            </a:endParaRPr>
          </a:p>
          <a:p>
            <a:pPr marL="0" indent="0">
              <a:buNone/>
            </a:pPr>
            <a:endParaRPr lang="en-US" sz="2000" u="sng" dirty="0">
              <a:sym typeface="Wingdings"/>
            </a:endParaRPr>
          </a:p>
          <a:p>
            <a:pPr marL="114300" indent="0">
              <a:buNone/>
            </a:pPr>
            <a:endParaRPr lang="en-US" dirty="0" smtClean="0">
              <a:sym typeface="Wingdings"/>
            </a:endParaRPr>
          </a:p>
        </p:txBody>
      </p:sp>
    </p:spTree>
    <p:extLst>
      <p:ext uri="{BB962C8B-B14F-4D97-AF65-F5344CB8AC3E}">
        <p14:creationId xmlns:p14="http://schemas.microsoft.com/office/powerpoint/2010/main" val="32556119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Epidermis</a:t>
            </a:r>
            <a:endParaRPr lang="en-US" dirty="0"/>
          </a:p>
        </p:txBody>
      </p:sp>
      <p:sp>
        <p:nvSpPr>
          <p:cNvPr id="3" name="Content Placeholder 2"/>
          <p:cNvSpPr>
            <a:spLocks noGrp="1"/>
          </p:cNvSpPr>
          <p:nvPr>
            <p:ph sz="quarter" idx="1"/>
          </p:nvPr>
        </p:nvSpPr>
        <p:spPr>
          <a:xfrm>
            <a:off x="457200" y="1467288"/>
            <a:ext cx="7620000" cy="4800600"/>
          </a:xfrm>
        </p:spPr>
        <p:txBody>
          <a:bodyPr/>
          <a:lstStyle/>
          <a:p>
            <a:pPr marL="114300" indent="0">
              <a:buNone/>
            </a:pPr>
            <a:r>
              <a:rPr lang="en-US" b="1" dirty="0" smtClean="0"/>
              <a:t>Functions</a:t>
            </a:r>
          </a:p>
          <a:p>
            <a:r>
              <a:rPr lang="en-US" dirty="0" smtClean="0"/>
              <a:t>UV Protection</a:t>
            </a:r>
            <a:endParaRPr lang="en-US" baseline="30000" dirty="0" smtClean="0"/>
          </a:p>
          <a:p>
            <a:pPr marL="114300" indent="0">
              <a:buNone/>
            </a:pPr>
            <a:r>
              <a:rPr lang="en-US" sz="2100" dirty="0"/>
              <a:t> </a:t>
            </a:r>
            <a:r>
              <a:rPr lang="en-US" sz="2100" dirty="0" smtClean="0"/>
              <a:t>     </a:t>
            </a:r>
            <a:r>
              <a:rPr lang="en-US" sz="2100" u="sng" dirty="0" smtClean="0"/>
              <a:t>Melanocytes</a:t>
            </a:r>
          </a:p>
          <a:p>
            <a:pPr>
              <a:buFont typeface="Wingdings" charset="0"/>
              <a:buChar char="à"/>
            </a:pPr>
            <a:r>
              <a:rPr lang="en-US" sz="2000" dirty="0" smtClean="0">
                <a:sym typeface="Wingdings"/>
              </a:rPr>
              <a:t> Responsible for melanin production</a:t>
            </a:r>
          </a:p>
          <a:p>
            <a:pPr>
              <a:buFont typeface="Wingdings" charset="0"/>
              <a:buChar char="à"/>
            </a:pPr>
            <a:r>
              <a:rPr lang="en-US" sz="2000" dirty="0">
                <a:sym typeface="Wingdings"/>
              </a:rPr>
              <a:t> </a:t>
            </a:r>
            <a:r>
              <a:rPr lang="en-US" sz="2000" dirty="0" smtClean="0">
                <a:sym typeface="Wingdings"/>
              </a:rPr>
              <a:t>Melanin absorbs UV light, scavenges free radical, and stores ions</a:t>
            </a:r>
          </a:p>
          <a:p>
            <a:pPr marL="114300" indent="0">
              <a:buNone/>
            </a:pPr>
            <a:r>
              <a:rPr lang="en-US" dirty="0" smtClean="0"/>
              <a:t>  </a:t>
            </a:r>
            <a:endParaRPr lang="en-US" dirty="0" smtClean="0">
              <a:sym typeface="Wingdings"/>
            </a:endParaRPr>
          </a:p>
        </p:txBody>
      </p:sp>
      <p:pic>
        <p:nvPicPr>
          <p:cNvPr id="4" name="Picture 3" descr="Screen Shot 2016-01-19 at 12.09.3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06094" y="3990157"/>
            <a:ext cx="5102073" cy="2425447"/>
          </a:xfrm>
          <a:prstGeom prst="rect">
            <a:avLst/>
          </a:prstGeom>
        </p:spPr>
      </p:pic>
      <p:sp>
        <p:nvSpPr>
          <p:cNvPr id="5" name="TextBox 4"/>
          <p:cNvSpPr txBox="1"/>
          <p:nvPr/>
        </p:nvSpPr>
        <p:spPr>
          <a:xfrm>
            <a:off x="6498177" y="6217570"/>
            <a:ext cx="1993444" cy="369332"/>
          </a:xfrm>
          <a:prstGeom prst="rect">
            <a:avLst/>
          </a:prstGeom>
          <a:noFill/>
        </p:spPr>
        <p:txBody>
          <a:bodyPr wrap="square" rtlCol="0">
            <a:spAutoFit/>
          </a:bodyPr>
          <a:lstStyle/>
          <a:p>
            <a:pPr defTabSz="914400"/>
            <a:r>
              <a:rPr lang="en-US" dirty="0" smtClean="0">
                <a:solidFill>
                  <a:srgbClr val="2F2B20"/>
                </a:solidFill>
                <a:latin typeface="Calibri"/>
              </a:rPr>
              <a:t>Nestle </a:t>
            </a:r>
            <a:r>
              <a:rPr lang="en-US" i="1" dirty="0" smtClean="0">
                <a:solidFill>
                  <a:srgbClr val="2F2B20"/>
                </a:solidFill>
                <a:latin typeface="Calibri"/>
              </a:rPr>
              <a:t>et al. </a:t>
            </a:r>
            <a:r>
              <a:rPr lang="en-US" dirty="0" smtClean="0">
                <a:solidFill>
                  <a:srgbClr val="2F2B20"/>
                </a:solidFill>
                <a:latin typeface="Calibri"/>
              </a:rPr>
              <a:t>2009</a:t>
            </a:r>
            <a:endParaRPr lang="en-US" dirty="0">
              <a:solidFill>
                <a:srgbClr val="2F2B20"/>
              </a:solidFill>
              <a:latin typeface="Calibri"/>
            </a:endParaRPr>
          </a:p>
        </p:txBody>
      </p:sp>
    </p:spTree>
    <p:extLst>
      <p:ext uri="{BB962C8B-B14F-4D97-AF65-F5344CB8AC3E}">
        <p14:creationId xmlns:p14="http://schemas.microsoft.com/office/powerpoint/2010/main" val="15362826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Epidermis</a:t>
            </a:r>
            <a:endParaRPr lang="en-US" dirty="0"/>
          </a:p>
        </p:txBody>
      </p:sp>
      <p:pic>
        <p:nvPicPr>
          <p:cNvPr id="6" name="Picture 5" descr="cartoon-illustration-boy-red-shield-18122434.jpg"/>
          <p:cNvPicPr>
            <a:picLocks noChangeAspect="1"/>
          </p:cNvPicPr>
          <p:nvPr/>
        </p:nvPicPr>
        <p:blipFill rotWithShape="1">
          <a:blip r:embed="rId3" cstate="email">
            <a:extLst>
              <a:ext uri="{28A0092B-C50C-407E-A947-70E740481C1C}">
                <a14:useLocalDpi xmlns:a14="http://schemas.microsoft.com/office/drawing/2010/main"/>
              </a:ext>
            </a:extLst>
          </a:blip>
          <a:srcRect t="12519" b="8427"/>
          <a:stretch/>
        </p:blipFill>
        <p:spPr>
          <a:xfrm>
            <a:off x="6623176" y="1657328"/>
            <a:ext cx="2411082" cy="1915612"/>
          </a:xfrm>
          <a:prstGeom prst="rect">
            <a:avLst/>
          </a:prstGeom>
        </p:spPr>
      </p:pic>
      <p:sp>
        <p:nvSpPr>
          <p:cNvPr id="3" name="Content Placeholder 2"/>
          <p:cNvSpPr>
            <a:spLocks noGrp="1"/>
          </p:cNvSpPr>
          <p:nvPr>
            <p:ph sz="quarter" idx="1"/>
          </p:nvPr>
        </p:nvSpPr>
        <p:spPr>
          <a:xfrm>
            <a:off x="596366" y="1483135"/>
            <a:ext cx="8359264" cy="6023644"/>
          </a:xfrm>
        </p:spPr>
        <p:txBody>
          <a:bodyPr>
            <a:noAutofit/>
          </a:bodyPr>
          <a:lstStyle/>
          <a:p>
            <a:pPr marL="114300" indent="0">
              <a:buNone/>
            </a:pPr>
            <a:r>
              <a:rPr lang="en-US" sz="2000" b="1" dirty="0" smtClean="0"/>
              <a:t>Functions</a:t>
            </a:r>
          </a:p>
          <a:p>
            <a:r>
              <a:rPr lang="en-US" sz="2000" dirty="0" smtClean="0"/>
              <a:t>Physical Barrier</a:t>
            </a:r>
            <a:endParaRPr lang="en-US" sz="2000" baseline="30000" dirty="0" smtClean="0"/>
          </a:p>
          <a:p>
            <a:pPr>
              <a:buFont typeface="Wingdings" charset="0"/>
              <a:buChar char="à"/>
            </a:pPr>
            <a:r>
              <a:rPr lang="en-US" sz="2000" dirty="0" smtClean="0">
                <a:sym typeface="Wingdings"/>
              </a:rPr>
              <a:t> Waterproof (prevents loss of fluid and nutrients)</a:t>
            </a:r>
          </a:p>
          <a:p>
            <a:pPr>
              <a:buFont typeface="Wingdings" charset="0"/>
              <a:buChar char="à"/>
            </a:pPr>
            <a:r>
              <a:rPr lang="en-US" sz="2000" dirty="0" smtClean="0">
                <a:sym typeface="Wingdings"/>
              </a:rPr>
              <a:t> Prevent pathogenic invasion (i.e. bacteria, parasites, fungi</a:t>
            </a:r>
          </a:p>
          <a:p>
            <a:pPr>
              <a:buFont typeface="Wingdings" charset="0"/>
              <a:buChar char="à"/>
            </a:pPr>
            <a:r>
              <a:rPr lang="en-US" sz="2000" dirty="0" smtClean="0">
                <a:sym typeface="Wingdings"/>
              </a:rPr>
              <a:t>Protects against toxins, friction, mechanical trauma </a:t>
            </a:r>
          </a:p>
          <a:p>
            <a:pPr marL="0" indent="0">
              <a:buNone/>
            </a:pPr>
            <a:endParaRPr lang="en-US" sz="2000" dirty="0" smtClean="0">
              <a:sym typeface="Wingdings"/>
            </a:endParaRPr>
          </a:p>
          <a:p>
            <a:pPr>
              <a:buFont typeface="Wingdings" charset="2"/>
              <a:buChar char=""/>
            </a:pPr>
            <a:r>
              <a:rPr lang="en-US" sz="2000" dirty="0" smtClean="0">
                <a:sym typeface="Wingdings"/>
              </a:rPr>
              <a:t>Vitamin D Synthesis</a:t>
            </a:r>
          </a:p>
          <a:p>
            <a:pPr>
              <a:buFont typeface="Wingdings" charset="0"/>
              <a:buChar char="à"/>
            </a:pPr>
            <a:r>
              <a:rPr lang="en-US" sz="2000" dirty="0" smtClean="0">
                <a:sym typeface="Wingdings"/>
              </a:rPr>
              <a:t>Keratinocytes in epidermal layers synthesize precursor of vitamin D upon sunlight exposure </a:t>
            </a:r>
          </a:p>
          <a:p>
            <a:pPr marL="0" indent="0">
              <a:buNone/>
            </a:pPr>
            <a:endParaRPr lang="en-US" sz="2000" dirty="0" smtClean="0">
              <a:sym typeface="Wingdings"/>
            </a:endParaRPr>
          </a:p>
          <a:p>
            <a:r>
              <a:rPr lang="en-US" sz="2000" dirty="0"/>
              <a:t>Chemical </a:t>
            </a:r>
            <a:r>
              <a:rPr lang="en-US" sz="2000" dirty="0" smtClean="0"/>
              <a:t>Protection</a:t>
            </a:r>
            <a:endParaRPr lang="en-US" sz="2000" baseline="30000" dirty="0"/>
          </a:p>
          <a:p>
            <a:pPr>
              <a:buFont typeface="Wingdings" charset="0"/>
              <a:buChar char="à"/>
            </a:pPr>
            <a:r>
              <a:rPr lang="en-US" sz="2000" dirty="0">
                <a:sym typeface="Wingdings"/>
              </a:rPr>
              <a:t> contains enzymes and has a low pH to </a:t>
            </a:r>
            <a:r>
              <a:rPr lang="en-US" sz="2000" dirty="0" smtClean="0">
                <a:sym typeface="Wingdings"/>
              </a:rPr>
              <a:t>prevent colonization by pathogens (this property of the epidermis does not affect the normal flora)</a:t>
            </a:r>
          </a:p>
          <a:p>
            <a:pPr marL="0" indent="0">
              <a:buNone/>
            </a:pPr>
            <a:endParaRPr lang="en-US" sz="2000" dirty="0" smtClean="0">
              <a:sym typeface="Wingdings"/>
            </a:endParaRPr>
          </a:p>
          <a:p>
            <a:pPr marL="0" indent="0">
              <a:buNone/>
            </a:pPr>
            <a:endParaRPr lang="en-US" sz="2000" dirty="0" smtClean="0">
              <a:sym typeface="Wingdings"/>
            </a:endParaRPr>
          </a:p>
          <a:p>
            <a:pPr marL="0" indent="0">
              <a:buNone/>
            </a:pPr>
            <a:endParaRPr lang="en-US" sz="2000" dirty="0">
              <a:sym typeface="Wingdings"/>
            </a:endParaRPr>
          </a:p>
          <a:p>
            <a:pPr marL="114300" indent="0">
              <a:buNone/>
            </a:pPr>
            <a:endParaRPr lang="en-US" sz="2000" dirty="0" smtClean="0">
              <a:sym typeface="Wingdings"/>
            </a:endParaRPr>
          </a:p>
          <a:p>
            <a:pPr marL="114300" indent="0">
              <a:buNone/>
            </a:pPr>
            <a:r>
              <a:rPr lang="en-US" sz="2000" dirty="0" smtClean="0"/>
              <a:t>  </a:t>
            </a:r>
            <a:endParaRPr lang="en-US" sz="2000" dirty="0" smtClean="0">
              <a:sym typeface="Wingdings"/>
            </a:endParaRPr>
          </a:p>
        </p:txBody>
      </p:sp>
    </p:spTree>
    <p:extLst>
      <p:ext uri="{BB962C8B-B14F-4D97-AF65-F5344CB8AC3E}">
        <p14:creationId xmlns:p14="http://schemas.microsoft.com/office/powerpoint/2010/main" val="21225415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Dermis</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b="1" dirty="0" smtClean="0"/>
              <a:t>Structure</a:t>
            </a:r>
            <a:r>
              <a:rPr lang="en-US" dirty="0" smtClean="0"/>
              <a:t> </a:t>
            </a:r>
          </a:p>
          <a:p>
            <a:pPr marL="0" indent="0">
              <a:buNone/>
            </a:pPr>
            <a:r>
              <a:rPr lang="en-US" dirty="0" smtClean="0"/>
              <a:t>The dermis consists of </a:t>
            </a:r>
            <a:r>
              <a:rPr lang="en-US" dirty="0" err="1" smtClean="0"/>
              <a:t>fibroelastic</a:t>
            </a:r>
            <a:r>
              <a:rPr lang="en-US" dirty="0" smtClean="0"/>
              <a:t> connective tissue (CT)</a:t>
            </a:r>
          </a:p>
          <a:p>
            <a:pPr marL="0" indent="0">
              <a:buNone/>
            </a:pPr>
            <a:endParaRPr lang="en-US" dirty="0"/>
          </a:p>
          <a:p>
            <a:pPr marL="0" indent="0">
              <a:buNone/>
            </a:pPr>
            <a:r>
              <a:rPr lang="en-US" dirty="0" smtClean="0"/>
              <a:t>It contains 2 layers:</a:t>
            </a:r>
          </a:p>
          <a:p>
            <a:r>
              <a:rPr lang="en-US" dirty="0" smtClean="0"/>
              <a:t>Papillary Layer</a:t>
            </a:r>
          </a:p>
          <a:p>
            <a:pPr>
              <a:buFont typeface="Wingdings" charset="0"/>
              <a:buChar char="à"/>
            </a:pPr>
            <a:r>
              <a:rPr lang="en-US" sz="2000" dirty="0" smtClean="0"/>
              <a:t>loose areolar CT</a:t>
            </a:r>
          </a:p>
          <a:p>
            <a:pPr>
              <a:buFont typeface="Wingdings" charset="0"/>
              <a:buChar char="à"/>
            </a:pPr>
            <a:endParaRPr lang="en-US" sz="2000" dirty="0" smtClean="0"/>
          </a:p>
          <a:p>
            <a:r>
              <a:rPr lang="en-US" dirty="0" smtClean="0"/>
              <a:t>Reticular Layer</a:t>
            </a:r>
          </a:p>
          <a:p>
            <a:pPr>
              <a:buFont typeface="Wingdings" charset="0"/>
              <a:buChar char="à"/>
            </a:pPr>
            <a:r>
              <a:rPr lang="en-US" sz="2000" dirty="0" smtClean="0"/>
              <a:t>dense irregular CT</a:t>
            </a:r>
          </a:p>
          <a:p>
            <a:pPr marL="114300" indent="0">
              <a:buNone/>
            </a:pPr>
            <a:endParaRPr lang="en-US" sz="2000" dirty="0"/>
          </a:p>
          <a:p>
            <a:pPr marL="114300" indent="0">
              <a:buNone/>
            </a:pPr>
            <a:endParaRPr lang="en-US" dirty="0"/>
          </a:p>
        </p:txBody>
      </p:sp>
      <p:pic>
        <p:nvPicPr>
          <p:cNvPr id="7" name="Picture 6" descr="dermis1.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7742" y="2883671"/>
            <a:ext cx="4460938" cy="3212329"/>
          </a:xfrm>
          <a:prstGeom prst="rect">
            <a:avLst/>
          </a:prstGeom>
        </p:spPr>
      </p:pic>
      <p:sp>
        <p:nvSpPr>
          <p:cNvPr id="8" name="TextBox 7"/>
          <p:cNvSpPr txBox="1"/>
          <p:nvPr/>
        </p:nvSpPr>
        <p:spPr>
          <a:xfrm>
            <a:off x="6505236" y="6217428"/>
            <a:ext cx="1993444" cy="369332"/>
          </a:xfrm>
          <a:prstGeom prst="rect">
            <a:avLst/>
          </a:prstGeom>
          <a:noFill/>
        </p:spPr>
        <p:txBody>
          <a:bodyPr wrap="square" rtlCol="0">
            <a:spAutoFit/>
          </a:bodyPr>
          <a:lstStyle/>
          <a:p>
            <a:pPr defTabSz="914400"/>
            <a:r>
              <a:rPr lang="en-US" dirty="0" err="1" smtClean="0">
                <a:solidFill>
                  <a:srgbClr val="2F2B20"/>
                </a:solidFill>
                <a:latin typeface="Calibri"/>
              </a:rPr>
              <a:t>Ownby</a:t>
            </a:r>
            <a:r>
              <a:rPr lang="en-US" dirty="0" smtClean="0">
                <a:solidFill>
                  <a:srgbClr val="2F2B20"/>
                </a:solidFill>
                <a:latin typeface="Calibri"/>
              </a:rPr>
              <a:t>, C., 2002</a:t>
            </a:r>
            <a:endParaRPr lang="en-US" dirty="0">
              <a:solidFill>
                <a:srgbClr val="2F2B20"/>
              </a:solidFill>
              <a:latin typeface="Calibri"/>
            </a:endParaRPr>
          </a:p>
        </p:txBody>
      </p:sp>
    </p:spTree>
    <p:extLst>
      <p:ext uri="{BB962C8B-B14F-4D97-AF65-F5344CB8AC3E}">
        <p14:creationId xmlns:p14="http://schemas.microsoft.com/office/powerpoint/2010/main" val="16955264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The Case </a:t>
            </a:r>
            <a:endParaRPr lang="en-US" dirty="0">
              <a:solidFill>
                <a:srgbClr val="000000"/>
              </a:solidFill>
            </a:endParaRPr>
          </a:p>
        </p:txBody>
      </p:sp>
      <p:sp>
        <p:nvSpPr>
          <p:cNvPr id="3" name="Content Placeholder 2"/>
          <p:cNvSpPr>
            <a:spLocks noGrp="1"/>
          </p:cNvSpPr>
          <p:nvPr>
            <p:ph sz="quarter" idx="1"/>
          </p:nvPr>
        </p:nvSpPr>
        <p:spPr/>
        <p:txBody>
          <a:bodyPr>
            <a:noAutofit/>
          </a:bodyPr>
          <a:lstStyle/>
          <a:p>
            <a:pPr marL="0" indent="0">
              <a:buNone/>
            </a:pPr>
            <a:r>
              <a:rPr lang="en-US" sz="2700" dirty="0"/>
              <a:t>6-year-old Stephanie O. has developed red sores around her mouth and nose. At the start of class her teacher noticed the rash and called her parents to take her home. Her parents take her to the family doctor who examines </a:t>
            </a:r>
            <a:r>
              <a:rPr lang="en-US" sz="2700" dirty="0" err="1"/>
              <a:t>Steph</a:t>
            </a:r>
            <a:r>
              <a:rPr lang="en-US" sz="2700" dirty="0"/>
              <a:t>. She is afebrile and does not have any swollen lymph nodes. There is no rash on her hands or feet or inside her mouth. He prescribes an antibiotic and tells her parents that she needs to stay at home for a couple of days. He swabs the rash and sends the swab to the Microbiology Laboratory.</a:t>
            </a:r>
          </a:p>
        </p:txBody>
      </p:sp>
    </p:spTree>
    <p:extLst>
      <p:ext uri="{BB962C8B-B14F-4D97-AF65-F5344CB8AC3E}">
        <p14:creationId xmlns:p14="http://schemas.microsoft.com/office/powerpoint/2010/main" val="4777926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ermis</a:t>
            </a:r>
            <a:endParaRPr lang="en-US" dirty="0"/>
          </a:p>
        </p:txBody>
      </p:sp>
      <p:sp>
        <p:nvSpPr>
          <p:cNvPr id="3" name="Content Placeholder 2"/>
          <p:cNvSpPr>
            <a:spLocks noGrp="1"/>
          </p:cNvSpPr>
          <p:nvPr>
            <p:ph sz="quarter" idx="1"/>
          </p:nvPr>
        </p:nvSpPr>
        <p:spPr>
          <a:xfrm>
            <a:off x="457200" y="1467288"/>
            <a:ext cx="7620000" cy="4800600"/>
          </a:xfrm>
        </p:spPr>
        <p:txBody>
          <a:bodyPr/>
          <a:lstStyle/>
          <a:p>
            <a:pPr marL="114300" indent="0">
              <a:buNone/>
            </a:pPr>
            <a:r>
              <a:rPr lang="en-US" b="1" dirty="0" smtClean="0"/>
              <a:t>Functions</a:t>
            </a:r>
          </a:p>
          <a:p>
            <a:r>
              <a:rPr lang="en-US" dirty="0" smtClean="0"/>
              <a:t>Immune Protection</a:t>
            </a:r>
          </a:p>
          <a:p>
            <a:pPr marL="114300" indent="0">
              <a:buNone/>
            </a:pPr>
            <a:r>
              <a:rPr lang="en-US" sz="2100" dirty="0"/>
              <a:t>  </a:t>
            </a:r>
            <a:r>
              <a:rPr lang="en-US" sz="2100" dirty="0" smtClean="0"/>
              <a:t>   </a:t>
            </a:r>
            <a:r>
              <a:rPr lang="en-US" sz="2100" u="sng" dirty="0" smtClean="0"/>
              <a:t> Immune Cells</a:t>
            </a:r>
          </a:p>
          <a:p>
            <a:pPr>
              <a:buFont typeface="Wingdings" charset="0"/>
              <a:buChar char="à"/>
            </a:pPr>
            <a:r>
              <a:rPr lang="en-US" sz="2000" dirty="0" smtClean="0">
                <a:sym typeface="Wingdings"/>
              </a:rPr>
              <a:t> Presence of dendritic cells, helper T cells, macrophages, natural killer cells, and mast cells</a:t>
            </a:r>
          </a:p>
          <a:p>
            <a:pPr>
              <a:buFont typeface="Wingdings" charset="0"/>
              <a:buChar char="à"/>
            </a:pPr>
            <a:endParaRPr lang="en-US" dirty="0" smtClean="0">
              <a:sym typeface="Wingdings"/>
            </a:endParaRPr>
          </a:p>
        </p:txBody>
      </p:sp>
      <p:sp>
        <p:nvSpPr>
          <p:cNvPr id="5" name="TextBox 4"/>
          <p:cNvSpPr txBox="1"/>
          <p:nvPr/>
        </p:nvSpPr>
        <p:spPr>
          <a:xfrm>
            <a:off x="6083694" y="6333243"/>
            <a:ext cx="2244532" cy="369332"/>
          </a:xfrm>
          <a:prstGeom prst="rect">
            <a:avLst/>
          </a:prstGeom>
          <a:noFill/>
        </p:spPr>
        <p:txBody>
          <a:bodyPr wrap="square" rtlCol="0">
            <a:spAutoFit/>
          </a:bodyPr>
          <a:lstStyle/>
          <a:p>
            <a:pPr defTabSz="914400"/>
            <a:r>
              <a:rPr lang="en-US" dirty="0" smtClean="0">
                <a:solidFill>
                  <a:srgbClr val="2F2B20"/>
                </a:solidFill>
                <a:latin typeface="Calibri"/>
              </a:rPr>
              <a:t>Chong </a:t>
            </a:r>
            <a:r>
              <a:rPr lang="en-US" i="1" dirty="0" smtClean="0">
                <a:solidFill>
                  <a:srgbClr val="2F2B20"/>
                </a:solidFill>
                <a:latin typeface="Calibri"/>
              </a:rPr>
              <a:t>et al. </a:t>
            </a:r>
            <a:r>
              <a:rPr lang="en-US" dirty="0" smtClean="0">
                <a:solidFill>
                  <a:srgbClr val="2F2B20"/>
                </a:solidFill>
                <a:latin typeface="Calibri"/>
              </a:rPr>
              <a:t>2013</a:t>
            </a:r>
            <a:endParaRPr lang="en-US" dirty="0">
              <a:solidFill>
                <a:srgbClr val="2F2B20"/>
              </a:solidFill>
              <a:latin typeface="Calibri"/>
            </a:endParaRPr>
          </a:p>
        </p:txBody>
      </p:sp>
      <p:pic>
        <p:nvPicPr>
          <p:cNvPr id="6" name="Picture 5" descr="fimmu-04-00286-g0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10105" y="3750974"/>
            <a:ext cx="6646779" cy="2516914"/>
          </a:xfrm>
          <a:prstGeom prst="rect">
            <a:avLst/>
          </a:prstGeom>
        </p:spPr>
      </p:pic>
    </p:spTree>
    <p:extLst>
      <p:ext uri="{BB962C8B-B14F-4D97-AF65-F5344CB8AC3E}">
        <p14:creationId xmlns:p14="http://schemas.microsoft.com/office/powerpoint/2010/main" val="344621869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ermis</a:t>
            </a:r>
            <a:endParaRPr lang="en-US" dirty="0"/>
          </a:p>
        </p:txBody>
      </p:sp>
      <p:sp>
        <p:nvSpPr>
          <p:cNvPr id="3" name="Content Placeholder 2"/>
          <p:cNvSpPr>
            <a:spLocks noGrp="1"/>
          </p:cNvSpPr>
          <p:nvPr>
            <p:ph sz="quarter" idx="1"/>
          </p:nvPr>
        </p:nvSpPr>
        <p:spPr>
          <a:xfrm>
            <a:off x="457200" y="1467288"/>
            <a:ext cx="5045887" cy="4800600"/>
          </a:xfrm>
        </p:spPr>
        <p:txBody>
          <a:bodyPr>
            <a:normAutofit/>
          </a:bodyPr>
          <a:lstStyle/>
          <a:p>
            <a:pPr marL="114300" indent="0">
              <a:buNone/>
            </a:pPr>
            <a:r>
              <a:rPr lang="en-US" b="1" dirty="0" smtClean="0"/>
              <a:t>Functions</a:t>
            </a:r>
          </a:p>
          <a:p>
            <a:r>
              <a:rPr lang="en-US" dirty="0" smtClean="0"/>
              <a:t>Sensory Function and Thermoregulation</a:t>
            </a:r>
          </a:p>
          <a:p>
            <a:pPr marL="114300" indent="0">
              <a:buNone/>
            </a:pPr>
            <a:r>
              <a:rPr lang="en-US" sz="2100" dirty="0"/>
              <a:t>  </a:t>
            </a:r>
            <a:r>
              <a:rPr lang="en-US" sz="2100" dirty="0" smtClean="0"/>
              <a:t>   </a:t>
            </a:r>
            <a:r>
              <a:rPr lang="en-US" sz="2100" u="sng" dirty="0" smtClean="0"/>
              <a:t> Mechanoreceptors and </a:t>
            </a:r>
            <a:r>
              <a:rPr lang="en-US" sz="2100" u="sng" dirty="0" err="1" smtClean="0"/>
              <a:t>Thermoreceptors</a:t>
            </a:r>
            <a:endParaRPr lang="en-US" sz="2100" u="sng" dirty="0" smtClean="0"/>
          </a:p>
          <a:p>
            <a:pPr>
              <a:buFont typeface="Wingdings" charset="0"/>
              <a:buChar char="à"/>
            </a:pPr>
            <a:r>
              <a:rPr lang="en-US" sz="2000" dirty="0" smtClean="0">
                <a:sym typeface="Wingdings"/>
              </a:rPr>
              <a:t> Nerve endings that respond to the sensation of touch and heat</a:t>
            </a:r>
          </a:p>
          <a:p>
            <a:pPr marL="114300" indent="0">
              <a:buNone/>
            </a:pPr>
            <a:endParaRPr lang="en-US" sz="2000" dirty="0" smtClean="0">
              <a:sym typeface="Wingdings"/>
            </a:endParaRPr>
          </a:p>
          <a:p>
            <a:r>
              <a:rPr lang="en-US" dirty="0" smtClean="0"/>
              <a:t>Tensile Strength</a:t>
            </a:r>
            <a:endParaRPr lang="en-US" dirty="0"/>
          </a:p>
          <a:p>
            <a:pPr marL="114300" indent="0">
              <a:buNone/>
            </a:pPr>
            <a:r>
              <a:rPr lang="en-US" sz="2000" dirty="0"/>
              <a:t>     </a:t>
            </a:r>
            <a:r>
              <a:rPr lang="en-US" sz="2000" u="sng" dirty="0"/>
              <a:t> </a:t>
            </a:r>
            <a:r>
              <a:rPr lang="en-US" sz="2100" u="sng" dirty="0" smtClean="0"/>
              <a:t>Extracellular Matrix (ECM)</a:t>
            </a:r>
            <a:endParaRPr lang="en-US" sz="2100" u="sng" dirty="0"/>
          </a:p>
          <a:p>
            <a:pPr>
              <a:buFont typeface="Wingdings" charset="0"/>
              <a:buChar char="à"/>
            </a:pPr>
            <a:r>
              <a:rPr lang="en-US" sz="2000" dirty="0">
                <a:sym typeface="Wingdings"/>
              </a:rPr>
              <a:t> </a:t>
            </a:r>
            <a:r>
              <a:rPr lang="en-US" sz="2000" dirty="0" smtClean="0">
                <a:sym typeface="Wingdings"/>
              </a:rPr>
              <a:t>Provide elasticity so that the skin can stretch       and resist distortions</a:t>
            </a:r>
            <a:endParaRPr lang="en-US" sz="2000" dirty="0">
              <a:sym typeface="Wingdings"/>
            </a:endParaRPr>
          </a:p>
          <a:p>
            <a:pPr>
              <a:buFont typeface="Wingdings" charset="0"/>
              <a:buChar char="à"/>
            </a:pPr>
            <a:endParaRPr lang="en-US" dirty="0" smtClean="0">
              <a:sym typeface="Wingdings"/>
            </a:endParaRPr>
          </a:p>
        </p:txBody>
      </p:sp>
      <p:sp>
        <p:nvSpPr>
          <p:cNvPr id="5" name="TextBox 4"/>
          <p:cNvSpPr txBox="1"/>
          <p:nvPr/>
        </p:nvSpPr>
        <p:spPr>
          <a:xfrm>
            <a:off x="7213058" y="5493313"/>
            <a:ext cx="1552990" cy="553998"/>
          </a:xfrm>
          <a:prstGeom prst="rect">
            <a:avLst/>
          </a:prstGeom>
          <a:noFill/>
        </p:spPr>
        <p:txBody>
          <a:bodyPr wrap="square" rtlCol="0">
            <a:spAutoFit/>
          </a:bodyPr>
          <a:lstStyle/>
          <a:p>
            <a:pPr defTabSz="914400"/>
            <a:r>
              <a:rPr lang="en-US" sz="1500" dirty="0" smtClean="0">
                <a:solidFill>
                  <a:srgbClr val="2F2B20"/>
                </a:solidFill>
                <a:latin typeface="Calibri"/>
              </a:rPr>
              <a:t>ECM</a:t>
            </a:r>
          </a:p>
          <a:p>
            <a:pPr defTabSz="914400"/>
            <a:r>
              <a:rPr lang="en-US" sz="1500" dirty="0" smtClean="0">
                <a:solidFill>
                  <a:srgbClr val="2F2B20"/>
                </a:solidFill>
                <a:latin typeface="Calibri"/>
              </a:rPr>
              <a:t>Karp, 2010</a:t>
            </a:r>
            <a:endParaRPr lang="en-US" sz="1500" dirty="0">
              <a:solidFill>
                <a:srgbClr val="2F2B20"/>
              </a:solidFill>
              <a:latin typeface="Calibri"/>
            </a:endParaRPr>
          </a:p>
        </p:txBody>
      </p:sp>
      <p:pic>
        <p:nvPicPr>
          <p:cNvPr id="4" name="Picture 3" descr="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3087" y="2376897"/>
            <a:ext cx="3569368" cy="3190903"/>
          </a:xfrm>
          <a:prstGeom prst="rect">
            <a:avLst/>
          </a:prstGeom>
        </p:spPr>
      </p:pic>
    </p:spTree>
    <p:extLst>
      <p:ext uri="{BB962C8B-B14F-4D97-AF65-F5344CB8AC3E}">
        <p14:creationId xmlns:p14="http://schemas.microsoft.com/office/powerpoint/2010/main" val="11872942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y942.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95331" y="3397440"/>
            <a:ext cx="4461836" cy="2870448"/>
          </a:xfrm>
          <a:prstGeom prst="rect">
            <a:avLst/>
          </a:prstGeom>
        </p:spPr>
      </p:pic>
      <p:sp>
        <p:nvSpPr>
          <p:cNvPr id="2" name="Title 1"/>
          <p:cNvSpPr>
            <a:spLocks noGrp="1"/>
          </p:cNvSpPr>
          <p:nvPr>
            <p:ph type="title"/>
          </p:nvPr>
        </p:nvSpPr>
        <p:spPr/>
        <p:txBody>
          <a:bodyPr/>
          <a:lstStyle/>
          <a:p>
            <a:r>
              <a:rPr lang="en-US" dirty="0"/>
              <a:t>D</a:t>
            </a:r>
            <a:r>
              <a:rPr lang="en-US" dirty="0" smtClean="0"/>
              <a:t>ermis</a:t>
            </a:r>
            <a:endParaRPr lang="en-US" dirty="0"/>
          </a:p>
        </p:txBody>
      </p:sp>
      <p:sp>
        <p:nvSpPr>
          <p:cNvPr id="3" name="Content Placeholder 2"/>
          <p:cNvSpPr>
            <a:spLocks noGrp="1"/>
          </p:cNvSpPr>
          <p:nvPr>
            <p:ph sz="quarter" idx="1"/>
          </p:nvPr>
        </p:nvSpPr>
        <p:spPr>
          <a:xfrm>
            <a:off x="457200" y="1467287"/>
            <a:ext cx="7620000" cy="5269847"/>
          </a:xfrm>
        </p:spPr>
        <p:txBody>
          <a:bodyPr>
            <a:normAutofit fontScale="92500" lnSpcReduction="10000"/>
          </a:bodyPr>
          <a:lstStyle/>
          <a:p>
            <a:pPr marL="114300" indent="0">
              <a:buNone/>
            </a:pPr>
            <a:r>
              <a:rPr lang="en-US" b="1" dirty="0" smtClean="0"/>
              <a:t>Functions</a:t>
            </a:r>
          </a:p>
          <a:p>
            <a:r>
              <a:rPr lang="en-US" dirty="0" smtClean="0"/>
              <a:t>Waste Removal and Nourishment</a:t>
            </a:r>
            <a:endParaRPr lang="en-US" baseline="30000" dirty="0" smtClean="0"/>
          </a:p>
          <a:p>
            <a:pPr marL="114300" indent="0">
              <a:buNone/>
            </a:pPr>
            <a:r>
              <a:rPr lang="en-US" sz="2100" dirty="0"/>
              <a:t>  </a:t>
            </a:r>
            <a:r>
              <a:rPr lang="en-US" sz="2100" dirty="0" smtClean="0"/>
              <a:t>   </a:t>
            </a:r>
            <a:r>
              <a:rPr lang="en-US" sz="2100" u="sng" dirty="0" smtClean="0"/>
              <a:t> Blood Vessels</a:t>
            </a:r>
          </a:p>
          <a:p>
            <a:pPr>
              <a:buFont typeface="Wingdings" charset="0"/>
              <a:buChar char="à"/>
            </a:pPr>
            <a:r>
              <a:rPr lang="en-US" sz="2000" dirty="0" smtClean="0">
                <a:sym typeface="Wingdings"/>
              </a:rPr>
              <a:t> Transport nutrients to, and remove waste products from, the epidermis</a:t>
            </a:r>
          </a:p>
          <a:p>
            <a:r>
              <a:rPr lang="en-US" dirty="0" smtClean="0">
                <a:sym typeface="Wingdings"/>
              </a:rPr>
              <a:t>Hydration</a:t>
            </a:r>
          </a:p>
          <a:p>
            <a:pPr>
              <a:buFont typeface="Wingdings" charset="0"/>
              <a:buChar char="à"/>
            </a:pPr>
            <a:r>
              <a:rPr lang="en-US" sz="2000" dirty="0" smtClean="0">
                <a:sym typeface="Wingdings"/>
              </a:rPr>
              <a:t> Collagen fibers bind water to keep </a:t>
            </a:r>
          </a:p>
          <a:p>
            <a:pPr marL="0" indent="0">
              <a:buNone/>
            </a:pPr>
            <a:r>
              <a:rPr lang="en-US" sz="2000" dirty="0">
                <a:sym typeface="Wingdings"/>
              </a:rPr>
              <a:t> </a:t>
            </a:r>
            <a:r>
              <a:rPr lang="en-US" sz="2000" dirty="0" smtClean="0">
                <a:sym typeface="Wingdings"/>
              </a:rPr>
              <a:t>     skin hydrated</a:t>
            </a:r>
          </a:p>
          <a:p>
            <a:pPr>
              <a:buFont typeface="Wingdings" charset="2"/>
              <a:buChar char=""/>
            </a:pPr>
            <a:r>
              <a:rPr lang="en-US" dirty="0">
                <a:sym typeface="Wingdings"/>
              </a:rPr>
              <a:t>Antimicrobial </a:t>
            </a:r>
            <a:r>
              <a:rPr lang="en-US" dirty="0" smtClean="0">
                <a:sym typeface="Wingdings"/>
              </a:rPr>
              <a:t>properties</a:t>
            </a:r>
          </a:p>
          <a:p>
            <a:pPr>
              <a:buFont typeface="Wingdings" charset="0"/>
              <a:buChar char="à"/>
            </a:pPr>
            <a:r>
              <a:rPr lang="en-US" sz="2000" dirty="0" smtClean="0">
                <a:sym typeface="Wingdings"/>
              </a:rPr>
              <a:t>Sweat from sweat glands </a:t>
            </a:r>
          </a:p>
          <a:p>
            <a:pPr marL="0" indent="0">
              <a:buNone/>
            </a:pPr>
            <a:r>
              <a:rPr lang="en-US" sz="2000" dirty="0">
                <a:sym typeface="Wingdings"/>
              </a:rPr>
              <a:t> </a:t>
            </a:r>
            <a:r>
              <a:rPr lang="en-US" sz="2000" dirty="0" smtClean="0">
                <a:sym typeface="Wingdings"/>
              </a:rPr>
              <a:t>    and sebum from sebaceous </a:t>
            </a:r>
          </a:p>
          <a:p>
            <a:pPr marL="0" indent="0">
              <a:buNone/>
            </a:pPr>
            <a:r>
              <a:rPr lang="en-US" sz="2000" dirty="0">
                <a:sym typeface="Wingdings"/>
              </a:rPr>
              <a:t> </a:t>
            </a:r>
            <a:r>
              <a:rPr lang="en-US" sz="2000" dirty="0" smtClean="0">
                <a:sym typeface="Wingdings"/>
              </a:rPr>
              <a:t>    glands prevent bacterial </a:t>
            </a:r>
            <a:r>
              <a:rPr lang="en-US" sz="2000" dirty="0" smtClean="0">
                <a:sym typeface="Wingdings"/>
              </a:rPr>
              <a:t>overgrowth </a:t>
            </a:r>
          </a:p>
          <a:p>
            <a:pPr marL="0" indent="0">
              <a:buNone/>
            </a:pPr>
            <a:r>
              <a:rPr lang="en-US" sz="2000" dirty="0">
                <a:sym typeface="Wingdings"/>
              </a:rPr>
              <a:t> </a:t>
            </a:r>
            <a:r>
              <a:rPr lang="en-US" sz="2000" dirty="0" smtClean="0">
                <a:sym typeface="Wingdings"/>
              </a:rPr>
              <a:t>    </a:t>
            </a:r>
            <a:r>
              <a:rPr lang="en-US" sz="2000" dirty="0" smtClean="0">
                <a:sym typeface="Wingdings"/>
              </a:rPr>
              <a:t>(sweat and sebum do not disturb     </a:t>
            </a:r>
          </a:p>
          <a:p>
            <a:pPr marL="0" indent="0">
              <a:buNone/>
            </a:pPr>
            <a:r>
              <a:rPr lang="en-US" sz="2000" dirty="0" smtClean="0">
                <a:sym typeface="Wingdings"/>
              </a:rPr>
              <a:t>     normal flora to any great extent)</a:t>
            </a:r>
          </a:p>
          <a:p>
            <a:pPr marL="0" indent="0">
              <a:buNone/>
            </a:pPr>
            <a:endParaRPr lang="en-US" sz="2000" dirty="0" smtClean="0">
              <a:sym typeface="Wingdings"/>
            </a:endParaRPr>
          </a:p>
          <a:p>
            <a:pPr>
              <a:buFont typeface="Wingdings" charset="2"/>
              <a:buChar char=""/>
            </a:pPr>
            <a:endParaRPr lang="en-US" sz="2000" dirty="0" smtClean="0">
              <a:sym typeface="Wingdings"/>
            </a:endParaRPr>
          </a:p>
          <a:p>
            <a:pPr>
              <a:buFont typeface="Wingdings" charset="0"/>
              <a:buChar char="à"/>
            </a:pPr>
            <a:endParaRPr lang="en-US" sz="2000" dirty="0" smtClean="0">
              <a:sym typeface="Wingdings"/>
            </a:endParaRPr>
          </a:p>
          <a:p>
            <a:pPr marL="114300" indent="0">
              <a:buNone/>
            </a:pPr>
            <a:endParaRPr lang="en-US" sz="2000" dirty="0" smtClean="0">
              <a:sym typeface="Wingdings"/>
            </a:endParaRPr>
          </a:p>
        </p:txBody>
      </p:sp>
      <p:sp>
        <p:nvSpPr>
          <p:cNvPr id="5" name="TextBox 4"/>
          <p:cNvSpPr txBox="1"/>
          <p:nvPr/>
        </p:nvSpPr>
        <p:spPr>
          <a:xfrm>
            <a:off x="6524209" y="6090804"/>
            <a:ext cx="2040215" cy="646331"/>
          </a:xfrm>
          <a:prstGeom prst="rect">
            <a:avLst/>
          </a:prstGeom>
          <a:noFill/>
        </p:spPr>
        <p:txBody>
          <a:bodyPr wrap="square" rtlCol="0">
            <a:spAutoFit/>
          </a:bodyPr>
          <a:lstStyle/>
          <a:p>
            <a:pPr defTabSz="914400"/>
            <a:endParaRPr lang="en-US" dirty="0" smtClean="0">
              <a:solidFill>
                <a:srgbClr val="2F2B20"/>
              </a:solidFill>
              <a:latin typeface="Calibri"/>
            </a:endParaRPr>
          </a:p>
          <a:p>
            <a:pPr defTabSz="914400"/>
            <a:r>
              <a:rPr lang="en-US" dirty="0" smtClean="0">
                <a:solidFill>
                  <a:srgbClr val="2F2B20"/>
                </a:solidFill>
                <a:latin typeface="Calibri"/>
              </a:rPr>
              <a:t>Boundless, 2015</a:t>
            </a:r>
            <a:endParaRPr lang="en-US" dirty="0">
              <a:solidFill>
                <a:srgbClr val="2F2B20"/>
              </a:solidFill>
              <a:latin typeface="Calibri"/>
            </a:endParaRPr>
          </a:p>
        </p:txBody>
      </p:sp>
    </p:spTree>
    <p:extLst>
      <p:ext uri="{BB962C8B-B14F-4D97-AF65-F5344CB8AC3E}">
        <p14:creationId xmlns:p14="http://schemas.microsoft.com/office/powerpoint/2010/main" val="22724039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800px-Blausen_0012_AdiposeTissue.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6267" y="2337705"/>
            <a:ext cx="3797733" cy="3038186"/>
          </a:xfrm>
          <a:prstGeom prst="rect">
            <a:avLst/>
          </a:prstGeom>
        </p:spPr>
      </p:pic>
      <p:sp>
        <p:nvSpPr>
          <p:cNvPr id="2" name="Title 1"/>
          <p:cNvSpPr>
            <a:spLocks noGrp="1"/>
          </p:cNvSpPr>
          <p:nvPr>
            <p:ph type="title"/>
          </p:nvPr>
        </p:nvSpPr>
        <p:spPr/>
        <p:txBody>
          <a:bodyPr/>
          <a:lstStyle/>
          <a:p>
            <a:r>
              <a:rPr lang="en-US" dirty="0" smtClean="0"/>
              <a:t>Hypodermis</a:t>
            </a:r>
            <a:endParaRPr lang="en-US" dirty="0"/>
          </a:p>
        </p:txBody>
      </p:sp>
      <p:sp>
        <p:nvSpPr>
          <p:cNvPr id="3" name="Content Placeholder 2"/>
          <p:cNvSpPr>
            <a:spLocks noGrp="1"/>
          </p:cNvSpPr>
          <p:nvPr>
            <p:ph sz="quarter" idx="1"/>
          </p:nvPr>
        </p:nvSpPr>
        <p:spPr>
          <a:xfrm>
            <a:off x="612648" y="1457162"/>
            <a:ext cx="5143982" cy="5267158"/>
          </a:xfrm>
        </p:spPr>
        <p:txBody>
          <a:bodyPr>
            <a:normAutofit fontScale="85000" lnSpcReduction="10000"/>
          </a:bodyPr>
          <a:lstStyle/>
          <a:p>
            <a:pPr marL="0" indent="0">
              <a:buNone/>
            </a:pPr>
            <a:r>
              <a:rPr lang="en-US" b="1" dirty="0" smtClean="0"/>
              <a:t>Structure</a:t>
            </a:r>
            <a:endParaRPr lang="en-US" dirty="0" smtClean="0"/>
          </a:p>
          <a:p>
            <a:pPr indent="-342900"/>
            <a:r>
              <a:rPr lang="en-US" sz="2700" dirty="0"/>
              <a:t>C</a:t>
            </a:r>
            <a:r>
              <a:rPr lang="en-US" sz="2700" dirty="0" smtClean="0"/>
              <a:t>onsists of loose connective tissue and elastin</a:t>
            </a:r>
          </a:p>
          <a:p>
            <a:pPr indent="-342900"/>
            <a:r>
              <a:rPr lang="en-US" sz="2700" dirty="0" smtClean="0"/>
              <a:t>Also contains sweat glands, hair follicles, nerves, lymph and blood vessels</a:t>
            </a:r>
          </a:p>
          <a:p>
            <a:pPr indent="-342900"/>
            <a:r>
              <a:rPr lang="en-US" sz="2700" dirty="0" smtClean="0"/>
              <a:t>Found beneath the dermis and does not belong to the skin</a:t>
            </a:r>
          </a:p>
          <a:p>
            <a:pPr marL="0" indent="0">
              <a:buNone/>
            </a:pPr>
            <a:endParaRPr lang="en-US" b="1" dirty="0"/>
          </a:p>
          <a:p>
            <a:pPr marL="0" indent="0">
              <a:buNone/>
            </a:pPr>
            <a:r>
              <a:rPr lang="en-US" b="1" dirty="0" smtClean="0"/>
              <a:t>Functions</a:t>
            </a:r>
          </a:p>
          <a:p>
            <a:r>
              <a:rPr lang="en-US" sz="2700" dirty="0" smtClean="0"/>
              <a:t>Insulation and Energy Storage </a:t>
            </a:r>
          </a:p>
          <a:p>
            <a:pPr marL="114300" indent="0">
              <a:buNone/>
            </a:pPr>
            <a:r>
              <a:rPr lang="en-US" sz="2100" dirty="0" smtClean="0"/>
              <a:t>     </a:t>
            </a:r>
            <a:r>
              <a:rPr lang="en-US" sz="2600" dirty="0" smtClean="0"/>
              <a:t>  </a:t>
            </a:r>
            <a:r>
              <a:rPr lang="en-US" sz="2600" u="sng" dirty="0" smtClean="0"/>
              <a:t>Adipocytes</a:t>
            </a:r>
            <a:endParaRPr lang="en-US" sz="2600" u="sng" dirty="0"/>
          </a:p>
          <a:p>
            <a:pPr>
              <a:buFont typeface="Wingdings" charset="0"/>
              <a:buChar char="à"/>
            </a:pPr>
            <a:r>
              <a:rPr lang="en-US" sz="2200" dirty="0">
                <a:sym typeface="Wingdings"/>
              </a:rPr>
              <a:t> </a:t>
            </a:r>
            <a:r>
              <a:rPr lang="en-US" sz="2200" dirty="0" smtClean="0">
                <a:sym typeface="Wingdings"/>
              </a:rPr>
              <a:t>Provides padding and insulation for the body</a:t>
            </a:r>
          </a:p>
          <a:p>
            <a:pPr>
              <a:buFont typeface="Wingdings" charset="0"/>
              <a:buChar char="à"/>
            </a:pPr>
            <a:r>
              <a:rPr lang="en-US" sz="2200" dirty="0" smtClean="0">
                <a:sym typeface="Wingdings"/>
              </a:rPr>
              <a:t> Serves as energy store </a:t>
            </a:r>
            <a:endParaRPr lang="en-US" sz="2200" dirty="0">
              <a:sym typeface="Wingdings"/>
            </a:endParaRPr>
          </a:p>
          <a:p>
            <a:pPr marL="114300" indent="0">
              <a:buNone/>
            </a:pPr>
            <a:endParaRPr lang="en-US" sz="2000" dirty="0" smtClean="0">
              <a:sym typeface="Wingdings"/>
            </a:endParaRPr>
          </a:p>
          <a:p>
            <a:pPr marL="114300" indent="0">
              <a:buNone/>
            </a:pPr>
            <a:endParaRPr lang="en-US" sz="2000" dirty="0">
              <a:sym typeface="Wingdings"/>
            </a:endParaRPr>
          </a:p>
          <a:p>
            <a:pPr marL="114300" indent="0">
              <a:buNone/>
            </a:pPr>
            <a:endParaRPr lang="en-US" sz="2000" dirty="0" smtClean="0"/>
          </a:p>
          <a:p>
            <a:pPr marL="114300" indent="0">
              <a:buNone/>
            </a:pPr>
            <a:endParaRPr lang="en-US" sz="2000" dirty="0"/>
          </a:p>
          <a:p>
            <a:pPr marL="114300" indent="0">
              <a:buNone/>
            </a:pPr>
            <a:endParaRPr lang="en-US" dirty="0"/>
          </a:p>
        </p:txBody>
      </p:sp>
      <p:sp>
        <p:nvSpPr>
          <p:cNvPr id="8" name="TextBox 7"/>
          <p:cNvSpPr txBox="1"/>
          <p:nvPr/>
        </p:nvSpPr>
        <p:spPr>
          <a:xfrm>
            <a:off x="7379368" y="5304529"/>
            <a:ext cx="1764632" cy="369332"/>
          </a:xfrm>
          <a:prstGeom prst="rect">
            <a:avLst/>
          </a:prstGeom>
          <a:noFill/>
        </p:spPr>
        <p:txBody>
          <a:bodyPr wrap="square" rtlCol="0">
            <a:spAutoFit/>
          </a:bodyPr>
          <a:lstStyle/>
          <a:p>
            <a:pPr defTabSz="914400"/>
            <a:r>
              <a:rPr lang="en-US" dirty="0" err="1" smtClean="0">
                <a:solidFill>
                  <a:srgbClr val="2F2B20"/>
                </a:solidFill>
                <a:latin typeface="Calibri"/>
              </a:rPr>
              <a:t>Blausen</a:t>
            </a:r>
            <a:r>
              <a:rPr lang="en-US" dirty="0" smtClean="0">
                <a:solidFill>
                  <a:srgbClr val="2F2B20"/>
                </a:solidFill>
                <a:latin typeface="Calibri"/>
              </a:rPr>
              <a:t>., 2014</a:t>
            </a:r>
            <a:endParaRPr lang="en-US" dirty="0">
              <a:solidFill>
                <a:srgbClr val="2F2B20"/>
              </a:solidFill>
              <a:latin typeface="Calibri"/>
            </a:endParaRPr>
          </a:p>
        </p:txBody>
      </p:sp>
    </p:spTree>
    <p:extLst>
      <p:ext uri="{BB962C8B-B14F-4D97-AF65-F5344CB8AC3E}">
        <p14:creationId xmlns:p14="http://schemas.microsoft.com/office/powerpoint/2010/main" val="41603602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 Summary</a:t>
            </a:r>
            <a:endParaRPr lang="en-US" dirty="0"/>
          </a:p>
        </p:txBody>
      </p:sp>
      <p:sp>
        <p:nvSpPr>
          <p:cNvPr id="3" name="Content Placeholder 2"/>
          <p:cNvSpPr>
            <a:spLocks noGrp="1"/>
          </p:cNvSpPr>
          <p:nvPr>
            <p:ph sz="quarter" idx="1"/>
          </p:nvPr>
        </p:nvSpPr>
        <p:spPr>
          <a:xfrm>
            <a:off x="612648" y="1600199"/>
            <a:ext cx="8324934" cy="5257801"/>
          </a:xfrm>
        </p:spPr>
        <p:txBody>
          <a:bodyPr>
            <a:normAutofit fontScale="77500" lnSpcReduction="20000"/>
          </a:bodyPr>
          <a:lstStyle/>
          <a:p>
            <a:pPr marL="114300" indent="0">
              <a:buNone/>
            </a:pPr>
            <a:r>
              <a:rPr lang="en-US" dirty="0" smtClean="0"/>
              <a:t>The skin of the </a:t>
            </a:r>
            <a:r>
              <a:rPr lang="en-US" u="sng" dirty="0" smtClean="0"/>
              <a:t>Integumentary System </a:t>
            </a:r>
            <a:r>
              <a:rPr lang="en-US" dirty="0" smtClean="0"/>
              <a:t>is affected in this case, specifically around the mouth and nose, and its normal physiological functions include…</a:t>
            </a:r>
          </a:p>
          <a:p>
            <a:pPr marL="114300" indent="0">
              <a:buNone/>
            </a:pPr>
            <a:endParaRPr lang="en-US" dirty="0" smtClean="0"/>
          </a:p>
          <a:p>
            <a:r>
              <a:rPr lang="en-US" dirty="0" smtClean="0"/>
              <a:t>Immune Protection </a:t>
            </a:r>
          </a:p>
          <a:p>
            <a:r>
              <a:rPr lang="en-US" dirty="0" smtClean="0"/>
              <a:t>Mechanical Protection</a:t>
            </a:r>
          </a:p>
          <a:p>
            <a:r>
              <a:rPr lang="en-US" dirty="0" smtClean="0"/>
              <a:t>Chemical Protection</a:t>
            </a:r>
          </a:p>
          <a:p>
            <a:r>
              <a:rPr lang="en-US" dirty="0" smtClean="0"/>
              <a:t>UV Protection</a:t>
            </a:r>
          </a:p>
          <a:p>
            <a:r>
              <a:rPr lang="en-US" dirty="0" smtClean="0"/>
              <a:t>Elimination of Waste</a:t>
            </a:r>
          </a:p>
          <a:p>
            <a:r>
              <a:rPr lang="en-US" dirty="0" smtClean="0"/>
              <a:t>Providing Nourishment</a:t>
            </a:r>
          </a:p>
          <a:p>
            <a:r>
              <a:rPr lang="en-US" dirty="0" smtClean="0"/>
              <a:t>Providing Elasticity</a:t>
            </a:r>
          </a:p>
          <a:p>
            <a:r>
              <a:rPr lang="en-US" dirty="0" smtClean="0"/>
              <a:t>Thermoregulation </a:t>
            </a:r>
          </a:p>
          <a:p>
            <a:r>
              <a:rPr lang="en-US" dirty="0" smtClean="0"/>
              <a:t>Sensory Function</a:t>
            </a:r>
          </a:p>
          <a:p>
            <a:r>
              <a:rPr lang="en-US" dirty="0" smtClean="0"/>
              <a:t>Insulation, cushioning and </a:t>
            </a:r>
          </a:p>
          <a:p>
            <a:pPr marL="0" indent="0">
              <a:buNone/>
            </a:pPr>
            <a:r>
              <a:rPr lang="en-US" dirty="0"/>
              <a:t> </a:t>
            </a:r>
            <a:r>
              <a:rPr lang="en-US" dirty="0" smtClean="0"/>
              <a:t>    energy storage</a:t>
            </a:r>
          </a:p>
          <a:p>
            <a:endParaRPr lang="en-US" dirty="0" smtClean="0"/>
          </a:p>
          <a:p>
            <a:endParaRPr lang="en-US" dirty="0"/>
          </a:p>
        </p:txBody>
      </p:sp>
      <p:pic>
        <p:nvPicPr>
          <p:cNvPr id="4" name="Picture 3" descr="skin.jpg"/>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4083659" y="2471127"/>
            <a:ext cx="4853924" cy="3531294"/>
          </a:xfrm>
          <a:prstGeom prst="rect">
            <a:avLst/>
          </a:prstGeom>
        </p:spPr>
      </p:pic>
      <p:sp>
        <p:nvSpPr>
          <p:cNvPr id="5" name="TextBox 4"/>
          <p:cNvSpPr txBox="1"/>
          <p:nvPr/>
        </p:nvSpPr>
        <p:spPr>
          <a:xfrm>
            <a:off x="6353427" y="6100801"/>
            <a:ext cx="2584155" cy="369332"/>
          </a:xfrm>
          <a:prstGeom prst="rect">
            <a:avLst/>
          </a:prstGeom>
          <a:noFill/>
        </p:spPr>
        <p:txBody>
          <a:bodyPr wrap="square" rtlCol="0">
            <a:spAutoFit/>
          </a:bodyPr>
          <a:lstStyle/>
          <a:p>
            <a:pPr defTabSz="914400"/>
            <a:r>
              <a:rPr lang="en-US" dirty="0" smtClean="0">
                <a:solidFill>
                  <a:srgbClr val="2F2B20"/>
                </a:solidFill>
                <a:latin typeface="Calibri"/>
              </a:rPr>
              <a:t>McGraw-Hill Companies</a:t>
            </a:r>
            <a:endParaRPr lang="en-US" dirty="0">
              <a:solidFill>
                <a:srgbClr val="2F2B20"/>
              </a:solidFill>
              <a:latin typeface="Calibri"/>
            </a:endParaRPr>
          </a:p>
        </p:txBody>
      </p:sp>
    </p:spTree>
    <p:extLst>
      <p:ext uri="{BB962C8B-B14F-4D97-AF65-F5344CB8AC3E}">
        <p14:creationId xmlns:p14="http://schemas.microsoft.com/office/powerpoint/2010/main" val="31254582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 References</a:t>
            </a:r>
            <a:endParaRPr lang="en-US" dirty="0"/>
          </a:p>
        </p:txBody>
      </p:sp>
      <p:sp>
        <p:nvSpPr>
          <p:cNvPr id="3" name="Content Placeholder 2"/>
          <p:cNvSpPr>
            <a:spLocks noGrp="1"/>
          </p:cNvSpPr>
          <p:nvPr>
            <p:ph sz="quarter" idx="1"/>
          </p:nvPr>
        </p:nvSpPr>
        <p:spPr/>
        <p:txBody>
          <a:bodyPr>
            <a:normAutofit fontScale="47500" lnSpcReduction="20000"/>
          </a:bodyPr>
          <a:lstStyle/>
          <a:p>
            <a:r>
              <a:rPr lang="en-US" dirty="0" err="1"/>
              <a:t>Arda</a:t>
            </a:r>
            <a:r>
              <a:rPr lang="en-US" dirty="0"/>
              <a:t>, O., </a:t>
            </a:r>
            <a:r>
              <a:rPr lang="en-US" dirty="0" err="1"/>
              <a:t>Goksugur</a:t>
            </a:r>
            <a:r>
              <a:rPr lang="en-US" dirty="0"/>
              <a:t>, N., &amp; </a:t>
            </a:r>
            <a:r>
              <a:rPr lang="en-US" dirty="0" err="1"/>
              <a:t>Tuzun</a:t>
            </a:r>
            <a:r>
              <a:rPr lang="en-US" dirty="0"/>
              <a:t>, Y. (2014). Basic histological structure and functions of facial skin.</a:t>
            </a:r>
            <a:r>
              <a:rPr lang="en-US" i="1" dirty="0"/>
              <a:t> Clinics in Dermatology, 32</a:t>
            </a:r>
            <a:r>
              <a:rPr lang="en-US" dirty="0"/>
              <a:t>(1), 3-13</a:t>
            </a:r>
            <a:r>
              <a:rPr lang="en-US" dirty="0" smtClean="0"/>
              <a:t>.</a:t>
            </a:r>
          </a:p>
          <a:p>
            <a:pPr marL="114300" indent="0">
              <a:buNone/>
            </a:pPr>
            <a:endParaRPr lang="en-US" dirty="0"/>
          </a:p>
          <a:p>
            <a:r>
              <a:rPr lang="en-US" dirty="0"/>
              <a:t>Baron, S. (Ed.). (1996). </a:t>
            </a:r>
            <a:r>
              <a:rPr lang="en-US" b="1" i="1" dirty="0"/>
              <a:t>Medical microbiology. 4th edition.</a:t>
            </a:r>
            <a:r>
              <a:rPr lang="en-US" dirty="0"/>
              <a:t> [</a:t>
            </a:r>
            <a:r>
              <a:rPr lang="en-US" b="1" dirty="0"/>
              <a:t>Chapter 12Staphylococcus</a:t>
            </a:r>
            <a:r>
              <a:rPr lang="en-US" dirty="0"/>
              <a:t>] (4th ed.). Galveston (TX): University of Texas Medical Branch at Galveston</a:t>
            </a:r>
            <a:r>
              <a:rPr lang="en-US" dirty="0" smtClean="0"/>
              <a:t>.</a:t>
            </a:r>
          </a:p>
          <a:p>
            <a:pPr marL="114300" indent="0">
              <a:buNone/>
            </a:pPr>
            <a:endParaRPr lang="en-US" dirty="0"/>
          </a:p>
          <a:p>
            <a:r>
              <a:rPr lang="en-US" dirty="0" err="1"/>
              <a:t>Blausen.com</a:t>
            </a:r>
            <a:r>
              <a:rPr lang="en-US" dirty="0"/>
              <a:t> staff. "</a:t>
            </a:r>
            <a:r>
              <a:rPr lang="en-US" u="sng" dirty="0">
                <a:hlinkClick r:id="rId2"/>
              </a:rPr>
              <a:t>Blausen gallery 2014</a:t>
            </a:r>
            <a:r>
              <a:rPr lang="en-US" dirty="0"/>
              <a:t>". </a:t>
            </a:r>
            <a:r>
              <a:rPr lang="en-US" i="1" dirty="0" err="1"/>
              <a:t>Wikiversity</a:t>
            </a:r>
            <a:r>
              <a:rPr lang="en-US" i="1" dirty="0"/>
              <a:t> Journal of Medicine</a:t>
            </a:r>
            <a:r>
              <a:rPr lang="en-US" dirty="0"/>
              <a:t>. </a:t>
            </a:r>
            <a:r>
              <a:rPr lang="en-US" u="sng" dirty="0">
                <a:hlinkClick r:id="rId3" tooltip="w:Digital object identifier"/>
              </a:rPr>
              <a:t>DOI</a:t>
            </a:r>
            <a:r>
              <a:rPr lang="en-US" dirty="0"/>
              <a:t>:</a:t>
            </a:r>
            <a:r>
              <a:rPr lang="en-US" u="sng" dirty="0">
                <a:hlinkClick r:id="rId4"/>
              </a:rPr>
              <a:t>10.15347/wjm/2014.010</a:t>
            </a:r>
            <a:r>
              <a:rPr lang="en-US" dirty="0"/>
              <a:t>. </a:t>
            </a:r>
            <a:r>
              <a:rPr lang="en-US" u="sng" dirty="0">
                <a:hlinkClick r:id="rId5" tooltip="en:International Standard Serial Number"/>
              </a:rPr>
              <a:t>ISSN</a:t>
            </a:r>
            <a:r>
              <a:rPr lang="en-US" dirty="0"/>
              <a:t> </a:t>
            </a:r>
            <a:r>
              <a:rPr lang="en-US" u="sng" dirty="0">
                <a:hlinkClick r:id="rId6"/>
              </a:rPr>
              <a:t>20018762</a:t>
            </a:r>
            <a:r>
              <a:rPr lang="en-US" dirty="0"/>
              <a:t>.</a:t>
            </a:r>
          </a:p>
          <a:p>
            <a:pPr marL="114300" indent="0">
              <a:buNone/>
            </a:pPr>
            <a:endParaRPr lang="en-US" dirty="0"/>
          </a:p>
          <a:p>
            <a:r>
              <a:rPr lang="en-US" dirty="0"/>
              <a:t>Boundless. “Blood Supply to the Epidermis.” </a:t>
            </a:r>
            <a:r>
              <a:rPr lang="en-US" i="1" dirty="0"/>
              <a:t>Boundless Anatomy and Physiology</a:t>
            </a:r>
            <a:r>
              <a:rPr lang="en-US" dirty="0"/>
              <a:t>. Boundless, 21 Jul. 2015. Retrieved 20 Jan. 2016 from </a:t>
            </a:r>
            <a:r>
              <a:rPr lang="en-US" u="sng" dirty="0">
                <a:hlinkClick r:id="rId7"/>
              </a:rPr>
              <a:t>https://www.boundless.com/physiology/textbooks/boundless-anatomy-and-physiology-textbook/the-integumentary-system-5/functions-of-the-integumentary-system-66/blood-supply-to-the-epidermis-405-5030/</a:t>
            </a:r>
            <a:endParaRPr lang="en-US" dirty="0"/>
          </a:p>
          <a:p>
            <a:pPr marL="114300" indent="0">
              <a:buNone/>
            </a:pPr>
            <a:endParaRPr lang="en-US" dirty="0"/>
          </a:p>
          <a:p>
            <a:r>
              <a:rPr lang="en-US" dirty="0"/>
              <a:t>Bush WD, Simon JD. (2007) Quantification of </a:t>
            </a:r>
            <a:r>
              <a:rPr lang="en-US" dirty="0" err="1"/>
              <a:t>Ca</a:t>
            </a:r>
            <a:r>
              <a:rPr lang="en-US" dirty="0"/>
              <a:t>(2+) binding to melanin supports the hypothesis that </a:t>
            </a:r>
            <a:r>
              <a:rPr lang="en-US" dirty="0" err="1"/>
              <a:t>melanosomes</a:t>
            </a:r>
            <a:r>
              <a:rPr lang="en-US" dirty="0"/>
              <a:t> serve a functional role in regulating calcium </a:t>
            </a:r>
            <a:r>
              <a:rPr lang="en-US" dirty="0" err="1"/>
              <a:t>homeostasis.Pigment</a:t>
            </a:r>
            <a:r>
              <a:rPr lang="en-US" dirty="0"/>
              <a:t> Cell Res. 20:134–9.</a:t>
            </a:r>
          </a:p>
          <a:p>
            <a:pPr marL="114300" indent="0">
              <a:buNone/>
            </a:pPr>
            <a:r>
              <a:rPr lang="en-US" dirty="0"/>
              <a:t> </a:t>
            </a:r>
          </a:p>
          <a:p>
            <a:r>
              <a:rPr lang="en-US" dirty="0"/>
              <a:t>Chong, S. Z., </a:t>
            </a:r>
            <a:r>
              <a:rPr lang="en-US" dirty="0" err="1"/>
              <a:t>Evrard</a:t>
            </a:r>
            <a:r>
              <a:rPr lang="en-US" dirty="0"/>
              <a:t>, M., &amp; Ng, L. G. (2013). Lights, camera, and action: Vertebrate skin sets the stage for immune cell interaction with arthropod-vectored pathogens.</a:t>
            </a:r>
            <a:r>
              <a:rPr lang="en-US" i="1" dirty="0"/>
              <a:t> Frontiers in Immunology, 4</a:t>
            </a:r>
            <a:r>
              <a:rPr lang="en-US" dirty="0"/>
              <a:t>, 286.</a:t>
            </a:r>
          </a:p>
          <a:p>
            <a:endParaRPr lang="en-US" dirty="0"/>
          </a:p>
        </p:txBody>
      </p:sp>
    </p:spTree>
    <p:extLst>
      <p:ext uri="{BB962C8B-B14F-4D97-AF65-F5344CB8AC3E}">
        <p14:creationId xmlns:p14="http://schemas.microsoft.com/office/powerpoint/2010/main" val="257589940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 References</a:t>
            </a:r>
            <a:endParaRPr lang="en-US" dirty="0"/>
          </a:p>
        </p:txBody>
      </p:sp>
      <p:sp>
        <p:nvSpPr>
          <p:cNvPr id="3" name="Content Placeholder 2"/>
          <p:cNvSpPr>
            <a:spLocks noGrp="1"/>
          </p:cNvSpPr>
          <p:nvPr>
            <p:ph sz="quarter" idx="1"/>
          </p:nvPr>
        </p:nvSpPr>
        <p:spPr>
          <a:xfrm>
            <a:off x="457199" y="1460790"/>
            <a:ext cx="8067871" cy="6632134"/>
          </a:xfrm>
        </p:spPr>
        <p:txBody>
          <a:bodyPr>
            <a:normAutofit/>
          </a:bodyPr>
          <a:lstStyle/>
          <a:p>
            <a:r>
              <a:rPr lang="en-US" sz="2100" dirty="0" err="1"/>
              <a:t>Cichorek</a:t>
            </a:r>
            <a:r>
              <a:rPr lang="en-US" sz="2100" dirty="0"/>
              <a:t>, M., </a:t>
            </a:r>
            <a:r>
              <a:rPr lang="en-US" sz="2100" dirty="0" err="1"/>
              <a:t>Wachulska</a:t>
            </a:r>
            <a:r>
              <a:rPr lang="en-US" sz="2100" dirty="0"/>
              <a:t>, M., </a:t>
            </a:r>
            <a:r>
              <a:rPr lang="en-US" sz="2100" dirty="0" err="1"/>
              <a:t>Stasiewicz</a:t>
            </a:r>
            <a:r>
              <a:rPr lang="en-US" sz="2100" dirty="0"/>
              <a:t>, A., &amp; </a:t>
            </a:r>
            <a:r>
              <a:rPr lang="en-US" sz="2100" dirty="0" err="1"/>
              <a:t>TymiÅ„ska</a:t>
            </a:r>
            <a:r>
              <a:rPr lang="en-US" sz="2100" dirty="0"/>
              <a:t>, A. (2013). Skin melanocytes: Biology and development.</a:t>
            </a:r>
            <a:r>
              <a:rPr lang="en-US" sz="2100" i="1" dirty="0"/>
              <a:t> Advances in Dermatology and </a:t>
            </a:r>
            <a:r>
              <a:rPr lang="en-US" sz="2100" i="1" dirty="0" err="1"/>
              <a:t>Allergology</a:t>
            </a:r>
            <a:r>
              <a:rPr lang="en-US" sz="2100" i="1" dirty="0"/>
              <a:t>/</a:t>
            </a:r>
            <a:r>
              <a:rPr lang="en-US" sz="2100" i="1" dirty="0" err="1"/>
              <a:t>PostÈ©py</a:t>
            </a:r>
            <a:r>
              <a:rPr lang="en-US" sz="2100" i="1" dirty="0"/>
              <a:t> </a:t>
            </a:r>
            <a:r>
              <a:rPr lang="en-US" sz="2100" i="1" dirty="0" err="1"/>
              <a:t>Dermatologii</a:t>
            </a:r>
            <a:r>
              <a:rPr lang="en-US" sz="2100" i="1" dirty="0"/>
              <a:t> I </a:t>
            </a:r>
            <a:r>
              <a:rPr lang="en-US" sz="2100" i="1" dirty="0" err="1"/>
              <a:t>Alergologii</a:t>
            </a:r>
            <a:r>
              <a:rPr lang="en-US" sz="2100" i="1" dirty="0"/>
              <a:t>, 30</a:t>
            </a:r>
            <a:r>
              <a:rPr lang="en-US" sz="2100" dirty="0"/>
              <a:t>(1), 30-41</a:t>
            </a:r>
            <a:r>
              <a:rPr lang="en-US" sz="2100" dirty="0" smtClean="0"/>
              <a:t>.</a:t>
            </a:r>
            <a:endParaRPr lang="en-US" sz="2100" dirty="0"/>
          </a:p>
          <a:p>
            <a:r>
              <a:rPr lang="en-US" sz="2100" dirty="0" err="1"/>
              <a:t>Cosmotruth</a:t>
            </a:r>
            <a:r>
              <a:rPr lang="en-US" sz="2100" dirty="0"/>
              <a:t>. (July 8. 2013). </a:t>
            </a:r>
            <a:r>
              <a:rPr lang="en-US" sz="2100" i="1" dirty="0"/>
              <a:t>Skin anatomy 101.</a:t>
            </a:r>
            <a:r>
              <a:rPr lang="en-US" sz="2100" dirty="0"/>
              <a:t> Retrieved Jan. 20, 2016, from </a:t>
            </a:r>
            <a:r>
              <a:rPr lang="en-US" sz="2100" u="sng" dirty="0">
                <a:hlinkClick r:id="rId2"/>
              </a:rPr>
              <a:t>https://cosmotruth.wordpress.com/tag/skin-layers</a:t>
            </a:r>
            <a:r>
              <a:rPr lang="en-US" sz="2100" u="sng" dirty="0" smtClean="0">
                <a:hlinkClick r:id="rId2"/>
              </a:rPr>
              <a:t>/</a:t>
            </a:r>
            <a:endParaRPr lang="en-US" sz="2100" dirty="0"/>
          </a:p>
          <a:p>
            <a:r>
              <a:rPr lang="en-US" sz="2100" dirty="0" err="1"/>
              <a:t>Costin</a:t>
            </a:r>
            <a:r>
              <a:rPr lang="en-US" sz="2100" dirty="0"/>
              <a:t> GE, Hearing VJ. (2007) Human skin pigmentation: melanocytes modulate skin colour in response to stress. FASEB J. 21:976–94</a:t>
            </a:r>
            <a:r>
              <a:rPr lang="en-US" sz="2100" dirty="0" smtClean="0"/>
              <a:t>.</a:t>
            </a:r>
          </a:p>
          <a:p>
            <a:r>
              <a:rPr lang="en-US" sz="2100" dirty="0" err="1"/>
              <a:t>Costin</a:t>
            </a:r>
            <a:r>
              <a:rPr lang="en-US" sz="2100" dirty="0"/>
              <a:t> GE, Hearing VJ. (2007) Human skin pigmentation: melanocytes modulate skin </a:t>
            </a:r>
            <a:r>
              <a:rPr lang="en-US" sz="2100" dirty="0" err="1"/>
              <a:t>colour</a:t>
            </a:r>
            <a:r>
              <a:rPr lang="en-US" sz="2100" dirty="0"/>
              <a:t> in response to stress. FASEB J. 21:976–94</a:t>
            </a:r>
            <a:r>
              <a:rPr lang="en-US" sz="2100" dirty="0" smtClean="0"/>
              <a:t>.</a:t>
            </a:r>
            <a:endParaRPr lang="en-US" sz="2100" dirty="0"/>
          </a:p>
          <a:p>
            <a:pPr marL="320040" lvl="1" indent="-320040">
              <a:spcBef>
                <a:spcPts val="700"/>
              </a:spcBef>
              <a:buClr>
                <a:schemeClr val="accent2"/>
              </a:buClr>
              <a:buSzPct val="60000"/>
              <a:buFont typeface="Wingdings"/>
              <a:buChar char=""/>
            </a:pPr>
            <a:r>
              <a:rPr lang="en-CA" sz="2100" dirty="0"/>
              <a:t>Elias, P.M. (2007). The skin barrier as an innate immune element. </a:t>
            </a:r>
            <a:r>
              <a:rPr lang="en-CA" sz="2100" i="1" dirty="0"/>
              <a:t>Seminars in Immunopathology </a:t>
            </a:r>
            <a:r>
              <a:rPr lang="en-CA" sz="2100" dirty="0"/>
              <a:t>29 (1): 3–14</a:t>
            </a:r>
            <a:r>
              <a:rPr lang="en-CA" sz="2100" dirty="0" smtClean="0"/>
              <a:t>.</a:t>
            </a:r>
            <a:endParaRPr lang="en-US" sz="2100" dirty="0"/>
          </a:p>
          <a:p>
            <a:r>
              <a:rPr lang="en-US" sz="2100" b="1" i="1" dirty="0" smtClean="0"/>
              <a:t>Lecture </a:t>
            </a:r>
            <a:r>
              <a:rPr lang="en-US" sz="2100" b="1" i="1" dirty="0"/>
              <a:t>7: integumentary System</a:t>
            </a:r>
            <a:r>
              <a:rPr lang="en-US" sz="2100" i="1" dirty="0"/>
              <a:t>.</a:t>
            </a:r>
            <a:r>
              <a:rPr lang="en-US" sz="2100" dirty="0"/>
              <a:t>, Jan. 20, 2016, from </a:t>
            </a:r>
            <a:r>
              <a:rPr lang="en-US" sz="2100" u="sng" dirty="0">
                <a:hlinkClick r:id="rId3"/>
              </a:rPr>
              <a:t>http://www.rci.rutgers.edu/~uzwiak/AnatPhys/APFallLect7.</a:t>
            </a:r>
            <a:r>
              <a:rPr lang="en-US" sz="2100" u="sng" dirty="0" smtClean="0">
                <a:hlinkClick r:id="rId3"/>
              </a:rPr>
              <a:t>html</a:t>
            </a:r>
            <a:endParaRPr lang="en-US" sz="2100" u="sng" dirty="0" smtClean="0"/>
          </a:p>
          <a:p>
            <a:pPr marL="114300" indent="0">
              <a:buNone/>
            </a:pPr>
            <a:endParaRPr lang="en-US" sz="2100" dirty="0"/>
          </a:p>
          <a:p>
            <a:pPr marL="114300" indent="0">
              <a:buNone/>
            </a:pPr>
            <a:endParaRPr lang="en-US" sz="2100" dirty="0"/>
          </a:p>
          <a:p>
            <a:endParaRPr lang="en-US" sz="2100" dirty="0"/>
          </a:p>
        </p:txBody>
      </p:sp>
    </p:spTree>
    <p:extLst>
      <p:ext uri="{BB962C8B-B14F-4D97-AF65-F5344CB8AC3E}">
        <p14:creationId xmlns:p14="http://schemas.microsoft.com/office/powerpoint/2010/main" val="19903835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 References</a:t>
            </a:r>
            <a:endParaRPr lang="en-US" dirty="0"/>
          </a:p>
        </p:txBody>
      </p:sp>
      <p:sp>
        <p:nvSpPr>
          <p:cNvPr id="3" name="Content Placeholder 2"/>
          <p:cNvSpPr>
            <a:spLocks noGrp="1"/>
          </p:cNvSpPr>
          <p:nvPr>
            <p:ph sz="quarter" idx="1"/>
          </p:nvPr>
        </p:nvSpPr>
        <p:spPr>
          <a:xfrm>
            <a:off x="457200" y="1600200"/>
            <a:ext cx="7620000" cy="5257800"/>
          </a:xfrm>
        </p:spPr>
        <p:txBody>
          <a:bodyPr>
            <a:normAutofit fontScale="62500" lnSpcReduction="20000"/>
          </a:bodyPr>
          <a:lstStyle/>
          <a:p>
            <a:pPr marL="114300" indent="0">
              <a:buNone/>
            </a:pPr>
            <a:endParaRPr lang="en-US" dirty="0"/>
          </a:p>
          <a:p>
            <a:r>
              <a:rPr lang="en-US" dirty="0"/>
              <a:t>Nestle, F. O., Di </a:t>
            </a:r>
            <a:r>
              <a:rPr lang="en-US" dirty="0" err="1"/>
              <a:t>Meglio</a:t>
            </a:r>
            <a:r>
              <a:rPr lang="en-US" dirty="0"/>
              <a:t>, P., Qin, J. Z., &amp; </a:t>
            </a:r>
            <a:r>
              <a:rPr lang="en-US" dirty="0" err="1"/>
              <a:t>Nickoloff</a:t>
            </a:r>
            <a:r>
              <a:rPr lang="en-US" dirty="0"/>
              <a:t>, B. J. (2009). Skin immune sentinels in health and disease.</a:t>
            </a:r>
            <a:r>
              <a:rPr lang="en-US" i="1" dirty="0"/>
              <a:t> Nature </a:t>
            </a:r>
            <a:r>
              <a:rPr lang="en-US" i="1" dirty="0" err="1"/>
              <a:t>Reviews.Immunology</a:t>
            </a:r>
            <a:r>
              <a:rPr lang="en-US" i="1" dirty="0"/>
              <a:t>, 9</a:t>
            </a:r>
            <a:r>
              <a:rPr lang="en-US" dirty="0"/>
              <a:t>(10), 679-691</a:t>
            </a:r>
            <a:r>
              <a:rPr lang="en-US" dirty="0" smtClean="0"/>
              <a:t>.</a:t>
            </a:r>
          </a:p>
          <a:p>
            <a:endParaRPr lang="en-US" dirty="0" smtClean="0"/>
          </a:p>
          <a:p>
            <a:r>
              <a:rPr lang="en-US" sz="2400" dirty="0" err="1"/>
              <a:t>OpenStax</a:t>
            </a:r>
            <a:r>
              <a:rPr lang="en-US" sz="2400" dirty="0"/>
              <a:t> College, </a:t>
            </a:r>
            <a:r>
              <a:rPr lang="en-US" sz="2400" i="1" dirty="0"/>
              <a:t>Anatomy &amp; Physiology Chapter 5 The Integumentary System </a:t>
            </a:r>
            <a:r>
              <a:rPr lang="en-US" sz="2400" dirty="0"/>
              <a:t>(pages 178 -  186). </a:t>
            </a:r>
            <a:r>
              <a:rPr lang="en-US" sz="2400" dirty="0" err="1"/>
              <a:t>OpenStax</a:t>
            </a:r>
            <a:r>
              <a:rPr lang="en-US" sz="2400" dirty="0"/>
              <a:t> College. 25 April 2013. Retrieved January 12, 2016, from </a:t>
            </a:r>
            <a:r>
              <a:rPr lang="en-US" sz="2400" dirty="0">
                <a:hlinkClick r:id="rId2"/>
              </a:rPr>
              <a:t>https://openstaxcollege.org/files/textbook_version/low_res_pdf/13/AnatomyAndPhysiology-LR.pdf</a:t>
            </a:r>
            <a:r>
              <a:rPr lang="en-US" sz="2400" dirty="0"/>
              <a:t> </a:t>
            </a:r>
          </a:p>
          <a:p>
            <a:pPr marL="114300" indent="0">
              <a:buNone/>
            </a:pPr>
            <a:endParaRPr lang="en-US" dirty="0"/>
          </a:p>
          <a:p>
            <a:r>
              <a:rPr lang="en-US" dirty="0" err="1"/>
              <a:t>Ownby</a:t>
            </a:r>
            <a:r>
              <a:rPr lang="en-US" dirty="0"/>
              <a:t>, C. L. (2002). </a:t>
            </a:r>
            <a:r>
              <a:rPr lang="en-US" b="1" i="1" dirty="0"/>
              <a:t>The integument - </a:t>
            </a:r>
            <a:r>
              <a:rPr lang="en-US" i="1" dirty="0"/>
              <a:t>the skin and all of its derivatives.</a:t>
            </a:r>
            <a:r>
              <a:rPr lang="en-US" dirty="0"/>
              <a:t> Retrieved Jan. 20, 2016, from </a:t>
            </a:r>
            <a:r>
              <a:rPr lang="en-US" u="sng" dirty="0">
                <a:hlinkClick r:id="rId3"/>
              </a:rPr>
              <a:t>https://instruction.cvhs.okstate.edu/Histology/HistologyReference/</a:t>
            </a:r>
            <a:r>
              <a:rPr lang="en-US" u="sng" dirty="0" smtClean="0">
                <a:hlinkClick r:id="rId3"/>
              </a:rPr>
              <a:t>hrskin.htm</a:t>
            </a:r>
            <a:endParaRPr lang="en-US" u="sng" dirty="0" smtClean="0"/>
          </a:p>
          <a:p>
            <a:pPr marL="114300" indent="0">
              <a:buNone/>
            </a:pPr>
            <a:endParaRPr lang="en-US" dirty="0"/>
          </a:p>
          <a:p>
            <a:r>
              <a:rPr lang="en-US" dirty="0"/>
              <a:t>Riley PA. Melanin. (1997) </a:t>
            </a:r>
            <a:r>
              <a:rPr lang="en-US" dirty="0" err="1"/>
              <a:t>Int</a:t>
            </a:r>
            <a:r>
              <a:rPr lang="en-US" dirty="0"/>
              <a:t> J </a:t>
            </a:r>
            <a:r>
              <a:rPr lang="en-US" dirty="0" err="1"/>
              <a:t>Biochem</a:t>
            </a:r>
            <a:r>
              <a:rPr lang="en-US" dirty="0"/>
              <a:t> Cell Biol. 29:1235–9.</a:t>
            </a:r>
          </a:p>
          <a:p>
            <a:pPr marL="114300" indent="0">
              <a:buNone/>
            </a:pPr>
            <a:endParaRPr lang="en-US" dirty="0"/>
          </a:p>
          <a:p>
            <a:r>
              <a:rPr lang="en-US" dirty="0" err="1"/>
              <a:t>Todar</a:t>
            </a:r>
            <a:r>
              <a:rPr lang="en-US" dirty="0"/>
              <a:t>, K. (2012). </a:t>
            </a:r>
            <a:r>
              <a:rPr lang="en-US" i="1" dirty="0" err="1"/>
              <a:t>Todar's</a:t>
            </a:r>
            <a:r>
              <a:rPr lang="en-US" i="1" dirty="0"/>
              <a:t> online textbook of bacteriology.</a:t>
            </a:r>
            <a:r>
              <a:rPr lang="en-US" dirty="0"/>
              <a:t> Retrieved 01/12, 2015, from </a:t>
            </a:r>
            <a:r>
              <a:rPr lang="en-US" u="sng" dirty="0">
                <a:hlinkClick r:id="rId4"/>
              </a:rPr>
              <a:t>http://textbookofbacteriology.net/staph_2.html</a:t>
            </a:r>
            <a:endParaRPr lang="en-US" dirty="0"/>
          </a:p>
          <a:p>
            <a:pPr marL="114300" indent="0">
              <a:buNone/>
            </a:pPr>
            <a:endParaRPr lang="en-US" dirty="0"/>
          </a:p>
          <a:p>
            <a:endParaRPr lang="en-US" dirty="0"/>
          </a:p>
        </p:txBody>
      </p:sp>
    </p:spTree>
    <p:extLst>
      <p:ext uri="{BB962C8B-B14F-4D97-AF65-F5344CB8AC3E}">
        <p14:creationId xmlns:p14="http://schemas.microsoft.com/office/powerpoint/2010/main" val="31927177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2" y="751546"/>
            <a:ext cx="9037053" cy="3140851"/>
          </a:xfrm>
        </p:spPr>
        <p:txBody>
          <a:bodyPr>
            <a:normAutofit/>
          </a:bodyPr>
          <a:lstStyle/>
          <a:p>
            <a:pPr marL="45720" indent="0"/>
            <a:r>
              <a:rPr lang="en-US" sz="4000" dirty="0"/>
              <a:t>In what ways has the normal physiological functioning of this area of the body been disturbed by the infection? </a:t>
            </a:r>
          </a:p>
        </p:txBody>
      </p:sp>
      <p:sp>
        <p:nvSpPr>
          <p:cNvPr id="12" name="Subtitle 11"/>
          <p:cNvSpPr>
            <a:spLocks noGrp="1"/>
          </p:cNvSpPr>
          <p:nvPr>
            <p:ph type="subTitle" idx="1"/>
          </p:nvPr>
        </p:nvSpPr>
        <p:spPr/>
        <p:txBody>
          <a:bodyPr>
            <a:normAutofit fontScale="77500" lnSpcReduction="20000"/>
          </a:bodyPr>
          <a:lstStyle/>
          <a:p>
            <a:pPr algn="r"/>
            <a:r>
              <a:rPr lang="en-US" dirty="0" smtClean="0"/>
              <a:t>The Body Systems – Q3</a:t>
            </a:r>
          </a:p>
          <a:p>
            <a:pPr algn="r"/>
            <a:r>
              <a:rPr lang="en-US" dirty="0" smtClean="0"/>
              <a:t>Presented By: Kyle Gillard </a:t>
            </a:r>
            <a:endParaRPr lang="en-US" dirty="0"/>
          </a:p>
        </p:txBody>
      </p:sp>
      <p:sp>
        <p:nvSpPr>
          <p:cNvPr id="7" name="Title 1"/>
          <p:cNvSpPr txBox="1">
            <a:spLocks/>
          </p:cNvSpPr>
          <p:nvPr/>
        </p:nvSpPr>
        <p:spPr>
          <a:xfrm>
            <a:off x="1661695" y="3327292"/>
            <a:ext cx="6546516" cy="2127023"/>
          </a:xfrm>
          <a:prstGeom prst="rect">
            <a:avLst/>
          </a:prstGeom>
        </p:spPr>
        <p:txBody>
          <a:bodyPr vert="horz" anchor="b">
            <a:normAutofit fontScale="975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r"/>
            <a:r>
              <a:rPr lang="en-US" sz="2000" dirty="0" smtClean="0"/>
              <a:t/>
            </a:r>
            <a:br>
              <a:rPr lang="en-US" sz="2000" dirty="0" smtClean="0"/>
            </a:br>
            <a:r>
              <a:rPr lang="en-US" dirty="0" smtClean="0"/>
              <a:t> </a:t>
            </a:r>
            <a:endParaRPr lang="en-US" dirty="0"/>
          </a:p>
        </p:txBody>
      </p:sp>
      <p:sp>
        <p:nvSpPr>
          <p:cNvPr id="8" name="Title 1"/>
          <p:cNvSpPr txBox="1">
            <a:spLocks/>
          </p:cNvSpPr>
          <p:nvPr/>
        </p:nvSpPr>
        <p:spPr>
          <a:xfrm>
            <a:off x="542758" y="816202"/>
            <a:ext cx="6324600" cy="1828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370635567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Protective Factors</a:t>
            </a:r>
          </a:p>
        </p:txBody>
      </p:sp>
      <p:sp>
        <p:nvSpPr>
          <p:cNvPr id="3" name="Content Placeholder 2"/>
          <p:cNvSpPr>
            <a:spLocks noGrp="1"/>
          </p:cNvSpPr>
          <p:nvPr>
            <p:ph sz="quarter" idx="1"/>
          </p:nvPr>
        </p:nvSpPr>
        <p:spPr>
          <a:xfrm>
            <a:off x="612648" y="1600198"/>
            <a:ext cx="8153400" cy="5890061"/>
          </a:xfrm>
        </p:spPr>
        <p:txBody>
          <a:bodyPr>
            <a:normAutofit/>
          </a:bodyPr>
          <a:lstStyle/>
          <a:p>
            <a:r>
              <a:rPr lang="en-CA" sz="2700" dirty="0"/>
              <a:t>The epidermis usually has many factors in place to prevent infection:</a:t>
            </a:r>
          </a:p>
          <a:p>
            <a:pPr lvl="1"/>
            <a:r>
              <a:rPr lang="en-CA" sz="2700" dirty="0"/>
              <a:t>pH of ~</a:t>
            </a:r>
            <a:r>
              <a:rPr lang="en-CA" sz="2700" dirty="0" smtClean="0"/>
              <a:t>5.6 due to lacti</a:t>
            </a:r>
            <a:r>
              <a:rPr lang="en-CA" sz="2700" dirty="0" smtClean="0"/>
              <a:t>c acid in sweat and fatty acids in sebaceous secretions</a:t>
            </a:r>
          </a:p>
          <a:p>
            <a:pPr lvl="2"/>
            <a:r>
              <a:rPr lang="en-CA" sz="2700" dirty="0" smtClean="0"/>
              <a:t>At this pH, normal flora is not </a:t>
            </a:r>
            <a:r>
              <a:rPr lang="en-CA" sz="2700" dirty="0" smtClean="0"/>
              <a:t>disturbed but growth of transient bacteria is inhibited</a:t>
            </a:r>
          </a:p>
          <a:p>
            <a:pPr lvl="2"/>
            <a:r>
              <a:rPr lang="en-CA" sz="2700" dirty="0" smtClean="0"/>
              <a:t>Further, fatty acids have antimicrobial properties to inhibit transient microbial growth</a:t>
            </a:r>
            <a:endParaRPr lang="en-CA" sz="2700" dirty="0"/>
          </a:p>
          <a:p>
            <a:pPr lvl="1"/>
            <a:r>
              <a:rPr lang="en-CA" sz="2700" dirty="0"/>
              <a:t>Relative dryness</a:t>
            </a:r>
          </a:p>
          <a:p>
            <a:pPr lvl="1"/>
            <a:r>
              <a:rPr lang="en-CA" sz="2700" dirty="0"/>
              <a:t>Continuous shedding of the outermost layer</a:t>
            </a:r>
          </a:p>
          <a:p>
            <a:pPr lvl="2"/>
            <a:r>
              <a:rPr lang="en-CA" sz="2700" dirty="0"/>
              <a:t>This also sheds off bacteria on the skin</a:t>
            </a:r>
          </a:p>
          <a:p>
            <a:endParaRPr lang="en-CA" sz="2700" dirty="0"/>
          </a:p>
        </p:txBody>
      </p:sp>
    </p:spTree>
    <p:extLst>
      <p:ext uri="{BB962C8B-B14F-4D97-AF65-F5344CB8AC3E}">
        <p14:creationId xmlns:p14="http://schemas.microsoft.com/office/powerpoint/2010/main" val="61970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2" y="751546"/>
            <a:ext cx="9037053" cy="3140851"/>
          </a:xfrm>
        </p:spPr>
        <p:txBody>
          <a:bodyPr>
            <a:normAutofit/>
          </a:bodyPr>
          <a:lstStyle/>
          <a:p>
            <a:pPr marL="0" indent="0"/>
            <a:r>
              <a:rPr lang="en-US" sz="4000" dirty="0" smtClean="0"/>
              <a:t>What </a:t>
            </a:r>
            <a:r>
              <a:rPr lang="en-US" sz="4000" dirty="0"/>
              <a:t>are the signs </a:t>
            </a:r>
            <a:r>
              <a:rPr lang="en-US" sz="4000" dirty="0" smtClean="0"/>
              <a:t>and symptoms</a:t>
            </a:r>
            <a:r>
              <a:rPr lang="en-US" sz="4000" dirty="0"/>
              <a:t>? </a:t>
            </a:r>
          </a:p>
        </p:txBody>
      </p:sp>
      <p:sp>
        <p:nvSpPr>
          <p:cNvPr id="12" name="Subtitle 11"/>
          <p:cNvSpPr>
            <a:spLocks noGrp="1"/>
          </p:cNvSpPr>
          <p:nvPr>
            <p:ph type="subTitle" idx="1"/>
          </p:nvPr>
        </p:nvSpPr>
        <p:spPr/>
        <p:txBody>
          <a:bodyPr>
            <a:normAutofit fontScale="77500" lnSpcReduction="20000"/>
          </a:bodyPr>
          <a:lstStyle/>
          <a:p>
            <a:pPr algn="r"/>
            <a:r>
              <a:rPr lang="en-US" dirty="0" smtClean="0"/>
              <a:t>The Body Systems – Q1</a:t>
            </a:r>
          </a:p>
          <a:p>
            <a:pPr algn="r"/>
            <a:r>
              <a:rPr lang="en-US" dirty="0" smtClean="0"/>
              <a:t>Presented By: Pawan Dhaliwal</a:t>
            </a:r>
            <a:endParaRPr lang="en-US" dirty="0"/>
          </a:p>
        </p:txBody>
      </p:sp>
      <p:sp>
        <p:nvSpPr>
          <p:cNvPr id="7" name="Title 1"/>
          <p:cNvSpPr txBox="1">
            <a:spLocks/>
          </p:cNvSpPr>
          <p:nvPr/>
        </p:nvSpPr>
        <p:spPr>
          <a:xfrm>
            <a:off x="1661695" y="3327292"/>
            <a:ext cx="6546516" cy="2127023"/>
          </a:xfrm>
          <a:prstGeom prst="rect">
            <a:avLst/>
          </a:prstGeom>
        </p:spPr>
        <p:txBody>
          <a:bodyPr vert="horz" anchor="b">
            <a:normAutofit fontScale="975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r"/>
            <a:r>
              <a:rPr lang="en-US" sz="2000" dirty="0" smtClean="0"/>
              <a:t/>
            </a:r>
            <a:br>
              <a:rPr lang="en-US" sz="2000" dirty="0" smtClean="0"/>
            </a:br>
            <a:r>
              <a:rPr lang="en-US" dirty="0" smtClean="0"/>
              <a:t> </a:t>
            </a:r>
            <a:endParaRPr lang="en-US" dirty="0"/>
          </a:p>
        </p:txBody>
      </p:sp>
      <p:sp>
        <p:nvSpPr>
          <p:cNvPr id="8" name="Title 1"/>
          <p:cNvSpPr txBox="1">
            <a:spLocks/>
          </p:cNvSpPr>
          <p:nvPr/>
        </p:nvSpPr>
        <p:spPr>
          <a:xfrm>
            <a:off x="542758" y="816202"/>
            <a:ext cx="6324600" cy="1828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8848141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312" y="228600"/>
            <a:ext cx="8773542" cy="990600"/>
          </a:xfrm>
        </p:spPr>
        <p:txBody>
          <a:bodyPr>
            <a:noAutofit/>
          </a:bodyPr>
          <a:lstStyle/>
          <a:p>
            <a:r>
              <a:rPr lang="en-CA" dirty="0" smtClean="0"/>
              <a:t>Physiologic Consequences of Infection</a:t>
            </a:r>
            <a:endParaRPr lang="en-CA" dirty="0"/>
          </a:p>
        </p:txBody>
      </p:sp>
      <p:sp>
        <p:nvSpPr>
          <p:cNvPr id="3" name="Content Placeholder 2"/>
          <p:cNvSpPr>
            <a:spLocks noGrp="1"/>
          </p:cNvSpPr>
          <p:nvPr>
            <p:ph sz="quarter" idx="1"/>
          </p:nvPr>
        </p:nvSpPr>
        <p:spPr>
          <a:xfrm>
            <a:off x="612648" y="1600199"/>
            <a:ext cx="8531352" cy="5739395"/>
          </a:xfrm>
        </p:spPr>
        <p:txBody>
          <a:bodyPr>
            <a:normAutofit/>
          </a:bodyPr>
          <a:lstStyle/>
          <a:p>
            <a:r>
              <a:rPr lang="en-CA" dirty="0" smtClean="0"/>
              <a:t>The lesions caused by the bacterial infection breach the skin’s defensive mechanisms</a:t>
            </a:r>
          </a:p>
          <a:p>
            <a:pPr marL="0" indent="0">
              <a:buNone/>
            </a:pPr>
            <a:endParaRPr lang="en-CA" dirty="0" smtClean="0"/>
          </a:p>
          <a:p>
            <a:r>
              <a:rPr lang="en-CA" dirty="0" smtClean="0"/>
              <a:t>This leaves the affected area more prone to damage from environmental sources</a:t>
            </a:r>
          </a:p>
          <a:p>
            <a:pPr lvl="1"/>
            <a:r>
              <a:rPr lang="en-CA" dirty="0" smtClean="0"/>
              <a:t>UV, mechanical stress, chemical damage</a:t>
            </a:r>
          </a:p>
          <a:p>
            <a:pPr marL="365760" lvl="1" indent="0">
              <a:buNone/>
            </a:pPr>
            <a:endParaRPr lang="en-CA" dirty="0" smtClean="0"/>
          </a:p>
          <a:p>
            <a:r>
              <a:rPr lang="en-CA" dirty="0"/>
              <a:t>The skin’s ability to retain moisture is </a:t>
            </a:r>
            <a:r>
              <a:rPr lang="en-CA" dirty="0" smtClean="0"/>
              <a:t>lost</a:t>
            </a:r>
          </a:p>
          <a:p>
            <a:pPr lvl="1"/>
            <a:r>
              <a:rPr lang="en-CA" dirty="0"/>
              <a:t>The stratum </a:t>
            </a:r>
            <a:r>
              <a:rPr lang="en-CA" dirty="0" err="1"/>
              <a:t>corneum’s</a:t>
            </a:r>
            <a:r>
              <a:rPr lang="en-CA" dirty="0"/>
              <a:t> lipid layer is </a:t>
            </a:r>
            <a:r>
              <a:rPr lang="en-CA" dirty="0" smtClean="0"/>
              <a:t>breached</a:t>
            </a:r>
            <a:endParaRPr lang="en-CA" dirty="0"/>
          </a:p>
          <a:p>
            <a:pPr marL="0" indent="0">
              <a:buNone/>
            </a:pPr>
            <a:endParaRPr lang="en-CA" dirty="0"/>
          </a:p>
        </p:txBody>
      </p:sp>
    </p:spTree>
    <p:extLst>
      <p:ext uri="{BB962C8B-B14F-4D97-AF65-F5344CB8AC3E}">
        <p14:creationId xmlns:p14="http://schemas.microsoft.com/office/powerpoint/2010/main" val="186414580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21724"/>
            <a:ext cx="8153400" cy="5257800"/>
          </a:xfrm>
        </p:spPr>
        <p:txBody>
          <a:bodyPr/>
          <a:lstStyle/>
          <a:p>
            <a:r>
              <a:rPr lang="en-CA" dirty="0"/>
              <a:t>The affected area is also at risk for further microbial </a:t>
            </a:r>
            <a:r>
              <a:rPr lang="en-CA" dirty="0" smtClean="0"/>
              <a:t>infections because:</a:t>
            </a:r>
            <a:endParaRPr lang="en-CA" dirty="0"/>
          </a:p>
          <a:p>
            <a:pPr lvl="1"/>
            <a:r>
              <a:rPr lang="en-CA" dirty="0"/>
              <a:t>Local flora is </a:t>
            </a:r>
            <a:r>
              <a:rPr lang="en-CA" dirty="0" smtClean="0"/>
              <a:t>disturbed and therefore has reduced ability to compete with harmful microbes which can then overpower local flora and establish infection </a:t>
            </a:r>
            <a:endParaRPr lang="en-CA" dirty="0"/>
          </a:p>
          <a:p>
            <a:pPr lvl="1"/>
            <a:r>
              <a:rPr lang="en-CA" dirty="0"/>
              <a:t>Destruction of intact skin and of immune cells in area</a:t>
            </a:r>
          </a:p>
          <a:p>
            <a:pPr lvl="1"/>
            <a:r>
              <a:rPr lang="en-CA" dirty="0"/>
              <a:t>Skin secretions that allowed for low pH at surface are impaired which further gives way for bacteria to colonize </a:t>
            </a:r>
          </a:p>
          <a:p>
            <a:endParaRPr lang="en-US" dirty="0"/>
          </a:p>
        </p:txBody>
      </p:sp>
      <p:sp>
        <p:nvSpPr>
          <p:cNvPr id="7" name="Title 1"/>
          <p:cNvSpPr>
            <a:spLocks noGrp="1"/>
          </p:cNvSpPr>
          <p:nvPr>
            <p:ph type="title"/>
          </p:nvPr>
        </p:nvSpPr>
        <p:spPr>
          <a:xfrm>
            <a:off x="354312" y="228600"/>
            <a:ext cx="8773542" cy="990600"/>
          </a:xfrm>
        </p:spPr>
        <p:txBody>
          <a:bodyPr>
            <a:noAutofit/>
          </a:bodyPr>
          <a:lstStyle/>
          <a:p>
            <a:r>
              <a:rPr lang="en-CA" dirty="0" smtClean="0"/>
              <a:t>Physiologic Consequences of Infection</a:t>
            </a:r>
            <a:endParaRPr lang="en-CA" dirty="0"/>
          </a:p>
        </p:txBody>
      </p:sp>
    </p:spTree>
    <p:extLst>
      <p:ext uri="{BB962C8B-B14F-4D97-AF65-F5344CB8AC3E}">
        <p14:creationId xmlns:p14="http://schemas.microsoft.com/office/powerpoint/2010/main" val="41865781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 3 – References </a:t>
            </a:r>
            <a:endParaRPr lang="en-CA" dirty="0"/>
          </a:p>
        </p:txBody>
      </p:sp>
      <p:sp>
        <p:nvSpPr>
          <p:cNvPr id="3" name="Content Placeholder 2"/>
          <p:cNvSpPr>
            <a:spLocks noGrp="1"/>
          </p:cNvSpPr>
          <p:nvPr>
            <p:ph sz="quarter" idx="1"/>
          </p:nvPr>
        </p:nvSpPr>
        <p:spPr/>
        <p:txBody>
          <a:bodyPr/>
          <a:lstStyle/>
          <a:p>
            <a:r>
              <a:rPr lang="en-CA" dirty="0"/>
              <a:t>1. </a:t>
            </a:r>
            <a:r>
              <a:rPr lang="en-CA" dirty="0" err="1"/>
              <a:t>DiPiro</a:t>
            </a:r>
            <a:r>
              <a:rPr lang="en-CA" dirty="0"/>
              <a:t> JT. Pharmacotherapy a pathophysiologic approach [Internet]. New York: McGraw-Hill Medical; 2008 [cited 2016 Jan 14]. Available from: http://site.ebrary.com/id/10251610</a:t>
            </a:r>
          </a:p>
          <a:p>
            <a:r>
              <a:rPr lang="en-CA" dirty="0"/>
              <a:t>2. Goldsmith LA, Fitzpatrick TB. Fitzpatrick’s dermatology in general medicine. </a:t>
            </a:r>
            <a:r>
              <a:rPr lang="en-CA"/>
              <a:t>New York: McGraw-Hill Medical; 2012.</a:t>
            </a:r>
          </a:p>
          <a:p>
            <a:endParaRPr lang="en-CA"/>
          </a:p>
        </p:txBody>
      </p:sp>
    </p:spTree>
    <p:extLst>
      <p:ext uri="{BB962C8B-B14F-4D97-AF65-F5344CB8AC3E}">
        <p14:creationId xmlns:p14="http://schemas.microsoft.com/office/powerpoint/2010/main" val="240837299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2" y="751546"/>
            <a:ext cx="9037053" cy="3140851"/>
          </a:xfrm>
        </p:spPr>
        <p:txBody>
          <a:bodyPr>
            <a:normAutofit/>
          </a:bodyPr>
          <a:lstStyle/>
          <a:p>
            <a:pPr marL="45720" indent="0"/>
            <a:r>
              <a:rPr lang="en-US" sz="4000" dirty="0"/>
              <a:t>Are there are any secondary sites of infection and, if so, what enables the bacteria to </a:t>
            </a:r>
            <a:r>
              <a:rPr lang="en-US" sz="4000" dirty="0" smtClean="0"/>
              <a:t/>
            </a:r>
            <a:br>
              <a:rPr lang="en-US" sz="4000" dirty="0" smtClean="0"/>
            </a:br>
            <a:r>
              <a:rPr lang="en-US" sz="4000" dirty="0" smtClean="0"/>
              <a:t>(</a:t>
            </a:r>
            <a:r>
              <a:rPr lang="en-US" sz="4000" dirty="0"/>
              <a:t>a) travel to; and </a:t>
            </a:r>
            <a:r>
              <a:rPr lang="en-US" sz="4000" dirty="0" smtClean="0"/>
              <a:t/>
            </a:r>
            <a:br>
              <a:rPr lang="en-US" sz="4000" dirty="0" smtClean="0"/>
            </a:br>
            <a:r>
              <a:rPr lang="en-US" sz="4000" dirty="0" smtClean="0"/>
              <a:t>(</a:t>
            </a:r>
            <a:r>
              <a:rPr lang="en-US" sz="4000" dirty="0"/>
              <a:t>b) affect these areas of the body? </a:t>
            </a:r>
          </a:p>
        </p:txBody>
      </p:sp>
      <p:sp>
        <p:nvSpPr>
          <p:cNvPr id="12" name="Subtitle 11"/>
          <p:cNvSpPr>
            <a:spLocks noGrp="1"/>
          </p:cNvSpPr>
          <p:nvPr>
            <p:ph type="subTitle" idx="1"/>
          </p:nvPr>
        </p:nvSpPr>
        <p:spPr/>
        <p:txBody>
          <a:bodyPr>
            <a:normAutofit fontScale="77500" lnSpcReduction="20000"/>
          </a:bodyPr>
          <a:lstStyle/>
          <a:p>
            <a:pPr algn="r"/>
            <a:r>
              <a:rPr lang="en-US" dirty="0" smtClean="0"/>
              <a:t>The Body Systems – Q4</a:t>
            </a:r>
          </a:p>
          <a:p>
            <a:pPr algn="r"/>
            <a:r>
              <a:rPr lang="en-US" dirty="0" smtClean="0"/>
              <a:t>Presented By: Kirk Chen </a:t>
            </a:r>
            <a:endParaRPr lang="en-US" dirty="0"/>
          </a:p>
        </p:txBody>
      </p:sp>
      <p:sp>
        <p:nvSpPr>
          <p:cNvPr id="7" name="Title 1"/>
          <p:cNvSpPr txBox="1">
            <a:spLocks/>
          </p:cNvSpPr>
          <p:nvPr/>
        </p:nvSpPr>
        <p:spPr>
          <a:xfrm>
            <a:off x="1661695" y="3327292"/>
            <a:ext cx="6546516" cy="2127023"/>
          </a:xfrm>
          <a:prstGeom prst="rect">
            <a:avLst/>
          </a:prstGeom>
        </p:spPr>
        <p:txBody>
          <a:bodyPr vert="horz" anchor="b">
            <a:normAutofit fontScale="975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r"/>
            <a:r>
              <a:rPr lang="en-US" sz="2000" dirty="0" smtClean="0"/>
              <a:t/>
            </a:r>
            <a:br>
              <a:rPr lang="en-US" sz="2000" dirty="0" smtClean="0"/>
            </a:br>
            <a:r>
              <a:rPr lang="en-US" dirty="0" smtClean="0"/>
              <a:t> </a:t>
            </a:r>
            <a:endParaRPr lang="en-US" dirty="0"/>
          </a:p>
        </p:txBody>
      </p:sp>
      <p:sp>
        <p:nvSpPr>
          <p:cNvPr id="8" name="Title 1"/>
          <p:cNvSpPr txBox="1">
            <a:spLocks/>
          </p:cNvSpPr>
          <p:nvPr/>
        </p:nvSpPr>
        <p:spPr>
          <a:xfrm>
            <a:off x="542758" y="816202"/>
            <a:ext cx="6324600" cy="1828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227053179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Primary Site of infection</a:t>
            </a:r>
            <a:endParaRPr lang="en-CA" dirty="0"/>
          </a:p>
        </p:txBody>
      </p:sp>
      <p:sp>
        <p:nvSpPr>
          <p:cNvPr id="2" name="Content Placeholder 1"/>
          <p:cNvSpPr>
            <a:spLocks noGrp="1"/>
          </p:cNvSpPr>
          <p:nvPr>
            <p:ph sz="quarter" idx="1"/>
          </p:nvPr>
        </p:nvSpPr>
        <p:spPr/>
        <p:txBody>
          <a:bodyPr/>
          <a:lstStyle/>
          <a:p>
            <a:r>
              <a:rPr lang="en-CA" sz="2400" dirty="0" smtClean="0"/>
              <a:t>Definition: a site where the infection is first established</a:t>
            </a:r>
            <a:r>
              <a:rPr lang="en-CA" sz="2400" baseline="30000" dirty="0" smtClean="0"/>
              <a:t>1</a:t>
            </a:r>
          </a:p>
          <a:p>
            <a:endParaRPr lang="en-CA" sz="2400" dirty="0"/>
          </a:p>
          <a:p>
            <a:r>
              <a:rPr lang="en-CA" sz="2400" dirty="0" smtClean="0"/>
              <a:t>Stephanie’s primary site of infection is around the mouth and nose.</a:t>
            </a:r>
          </a:p>
          <a:p>
            <a:pPr marL="0" indent="0">
              <a:buNone/>
            </a:pPr>
            <a:endParaRPr lang="en-CA" sz="2400" dirty="0"/>
          </a:p>
          <a:p>
            <a:r>
              <a:rPr lang="en-CA" sz="2400" dirty="0" smtClean="0"/>
              <a:t>Common primary site of impetigo is also around the mouth and nose.</a:t>
            </a:r>
            <a:r>
              <a:rPr lang="en-CA" sz="2400" baseline="30000" dirty="0" smtClean="0"/>
              <a:t>2</a:t>
            </a:r>
            <a:r>
              <a:rPr lang="en-CA" sz="2400" dirty="0" smtClean="0"/>
              <a:t>  </a:t>
            </a:r>
          </a:p>
          <a:p>
            <a:endParaRPr lang="en-CA" dirty="0"/>
          </a:p>
        </p:txBody>
      </p:sp>
      <p:pic>
        <p:nvPicPr>
          <p:cNvPr id="1028" name="Picture 4" descr="http://www.nhs.uk/Conditions/Impetigo/PublishingImages/impetigo_342x198_C0175679.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07240" y="4642257"/>
            <a:ext cx="32575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3105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Secondary site of infection</a:t>
            </a:r>
            <a:endParaRPr lang="en-CA" dirty="0"/>
          </a:p>
        </p:txBody>
      </p:sp>
      <p:sp>
        <p:nvSpPr>
          <p:cNvPr id="2" name="Content Placeholder 1"/>
          <p:cNvSpPr>
            <a:spLocks noGrp="1"/>
          </p:cNvSpPr>
          <p:nvPr>
            <p:ph sz="quarter" idx="1"/>
          </p:nvPr>
        </p:nvSpPr>
        <p:spPr>
          <a:xfrm>
            <a:off x="418896" y="1643248"/>
            <a:ext cx="8531352" cy="4495800"/>
          </a:xfrm>
        </p:spPr>
        <p:txBody>
          <a:bodyPr>
            <a:noAutofit/>
          </a:bodyPr>
          <a:lstStyle/>
          <a:p>
            <a:r>
              <a:rPr lang="en-CA" sz="2600" dirty="0" smtClean="0"/>
              <a:t>Definition: an infection at a site other than the point of entry</a:t>
            </a:r>
            <a:r>
              <a:rPr lang="en-CA" sz="2600" baseline="30000" dirty="0" smtClean="0"/>
              <a:t>3</a:t>
            </a:r>
            <a:endParaRPr lang="en-CA" sz="2600" dirty="0"/>
          </a:p>
          <a:p>
            <a:r>
              <a:rPr lang="en-CA" sz="2600" dirty="0" smtClean="0"/>
              <a:t>An infection can spread from a primary site to a secondary site via:</a:t>
            </a:r>
          </a:p>
          <a:p>
            <a:pPr lvl="1"/>
            <a:r>
              <a:rPr lang="en-CA" dirty="0" smtClean="0"/>
              <a:t>Direct inoculation (e.g. </a:t>
            </a:r>
            <a:r>
              <a:rPr lang="en-CA" dirty="0" smtClean="0">
                <a:solidFill>
                  <a:schemeClr val="dk1"/>
                </a:solidFill>
                <a:ea typeface="Trebuchet MS"/>
                <a:cs typeface="Tw Cen MT"/>
                <a:sym typeface="Trebuchet MS"/>
              </a:rPr>
              <a:t>o</a:t>
            </a:r>
            <a:r>
              <a:rPr lang="en" dirty="0" smtClean="0">
                <a:solidFill>
                  <a:schemeClr val="dk1"/>
                </a:solidFill>
                <a:ea typeface="Trebuchet MS"/>
                <a:cs typeface="Tw Cen MT"/>
                <a:sym typeface="Trebuchet MS"/>
              </a:rPr>
              <a:t>ne </a:t>
            </a:r>
            <a:r>
              <a:rPr lang="en" dirty="0">
                <a:solidFill>
                  <a:schemeClr val="dk1"/>
                </a:solidFill>
                <a:ea typeface="Trebuchet MS"/>
                <a:cs typeface="Tw Cen MT"/>
                <a:sym typeface="Trebuchet MS"/>
              </a:rPr>
              <a:t>of the main symptoms of impetigo is itching at the site of </a:t>
            </a:r>
            <a:r>
              <a:rPr lang="en" dirty="0" smtClean="0">
                <a:solidFill>
                  <a:schemeClr val="dk1"/>
                </a:solidFill>
                <a:ea typeface="Trebuchet MS"/>
                <a:cs typeface="Tw Cen MT"/>
                <a:sym typeface="Trebuchet MS"/>
              </a:rPr>
              <a:t>infection</a:t>
            </a:r>
            <a:r>
              <a:rPr lang="en-CA" dirty="0" smtClean="0">
                <a:solidFill>
                  <a:schemeClr val="dk1"/>
                </a:solidFill>
                <a:ea typeface="Trebuchet MS"/>
                <a:cs typeface="Tw Cen MT"/>
                <a:sym typeface="Trebuchet MS"/>
              </a:rPr>
              <a:t>. This </a:t>
            </a:r>
            <a:r>
              <a:rPr lang="en" dirty="0" smtClean="0">
                <a:solidFill>
                  <a:schemeClr val="dk1"/>
                </a:solidFill>
                <a:ea typeface="Trebuchet MS"/>
                <a:cs typeface="Tw Cen MT"/>
                <a:sym typeface="Trebuchet MS"/>
              </a:rPr>
              <a:t>enhances </a:t>
            </a:r>
            <a:r>
              <a:rPr lang="en" dirty="0">
                <a:solidFill>
                  <a:schemeClr val="dk1"/>
                </a:solidFill>
                <a:ea typeface="Trebuchet MS"/>
                <a:cs typeface="Tw Cen MT"/>
                <a:sym typeface="Trebuchet MS"/>
              </a:rPr>
              <a:t>the spread as one continuously touches the site and then other </a:t>
            </a:r>
            <a:r>
              <a:rPr lang="en" dirty="0" smtClean="0">
                <a:solidFill>
                  <a:schemeClr val="dk1"/>
                </a:solidFill>
                <a:ea typeface="Trebuchet MS"/>
                <a:cs typeface="Tw Cen MT"/>
                <a:sym typeface="Trebuchet MS"/>
              </a:rPr>
              <a:t>surfaces</a:t>
            </a:r>
            <a:r>
              <a:rPr lang="en-CA" dirty="0" smtClean="0">
                <a:solidFill>
                  <a:schemeClr val="dk1"/>
                </a:solidFill>
                <a:ea typeface="Trebuchet MS"/>
                <a:cs typeface="Tw Cen MT"/>
                <a:sym typeface="Trebuchet MS"/>
              </a:rPr>
              <a:t>)</a:t>
            </a:r>
            <a:r>
              <a:rPr lang="en" dirty="0" smtClean="0">
                <a:solidFill>
                  <a:schemeClr val="dk1"/>
                </a:solidFill>
                <a:ea typeface="Trebuchet MS"/>
                <a:cs typeface="Tw Cen MT"/>
                <a:sym typeface="Trebuchet MS"/>
              </a:rPr>
              <a:t> </a:t>
            </a:r>
            <a:endParaRPr lang="en-US" dirty="0"/>
          </a:p>
          <a:p>
            <a:pPr lvl="1"/>
            <a:r>
              <a:rPr lang="en-CA" dirty="0" smtClean="0"/>
              <a:t>Through the blood or lymph systems </a:t>
            </a:r>
          </a:p>
          <a:p>
            <a:r>
              <a:rPr lang="en-US" sz="2600" dirty="0"/>
              <a:t>Virulence factors such as surface proteins, </a:t>
            </a:r>
            <a:r>
              <a:rPr lang="en-US" sz="2600" dirty="0" err="1"/>
              <a:t>invasins</a:t>
            </a:r>
            <a:r>
              <a:rPr lang="en-US" sz="2600" dirty="0"/>
              <a:t>, and membrane-damaging toxins enable bacterial invasion </a:t>
            </a:r>
            <a:r>
              <a:rPr lang="en-US" sz="2600" dirty="0" smtClean="0"/>
              <a:t>of </a:t>
            </a:r>
            <a:r>
              <a:rPr lang="en-US" sz="2600" dirty="0"/>
              <a:t>these </a:t>
            </a:r>
            <a:r>
              <a:rPr lang="en-US" sz="2600" dirty="0" smtClean="0"/>
              <a:t>areas</a:t>
            </a:r>
            <a:endParaRPr lang="en-CA" sz="2600" dirty="0"/>
          </a:p>
          <a:p>
            <a:endParaRPr lang="en-CA" sz="2600" dirty="0" smtClean="0"/>
          </a:p>
          <a:p>
            <a:endParaRPr lang="en-CA" sz="2600" dirty="0"/>
          </a:p>
          <a:p>
            <a:endParaRPr lang="en-CA" sz="2600" dirty="0" smtClean="0"/>
          </a:p>
          <a:p>
            <a:endParaRPr lang="en-CA" sz="2600" dirty="0"/>
          </a:p>
          <a:p>
            <a:endParaRPr lang="en-CA" sz="2600" dirty="0"/>
          </a:p>
        </p:txBody>
      </p:sp>
    </p:spTree>
    <p:extLst>
      <p:ext uri="{BB962C8B-B14F-4D97-AF65-F5344CB8AC3E}">
        <p14:creationId xmlns:p14="http://schemas.microsoft.com/office/powerpoint/2010/main" val="205905268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site of infection </a:t>
            </a:r>
            <a:endParaRPr lang="en-US" dirty="0"/>
          </a:p>
        </p:txBody>
      </p:sp>
      <p:sp>
        <p:nvSpPr>
          <p:cNvPr id="3" name="Content Placeholder 2"/>
          <p:cNvSpPr>
            <a:spLocks noGrp="1"/>
          </p:cNvSpPr>
          <p:nvPr>
            <p:ph sz="quarter" idx="1"/>
          </p:nvPr>
        </p:nvSpPr>
        <p:spPr>
          <a:xfrm>
            <a:off x="612648" y="1600200"/>
            <a:ext cx="8153400" cy="5072158"/>
          </a:xfrm>
        </p:spPr>
        <p:txBody>
          <a:bodyPr>
            <a:normAutofit lnSpcReduction="10000"/>
          </a:bodyPr>
          <a:lstStyle/>
          <a:p>
            <a:r>
              <a:rPr lang="en-CA" dirty="0" smtClean="0"/>
              <a:t>In Stephanie’s case, the </a:t>
            </a:r>
            <a:r>
              <a:rPr lang="en-CA" dirty="0"/>
              <a:t>physician did not identify any secondary site of infection </a:t>
            </a:r>
            <a:endParaRPr lang="en-CA" dirty="0" smtClean="0"/>
          </a:p>
          <a:p>
            <a:pPr lvl="1"/>
            <a:r>
              <a:rPr lang="en-CA" i="1" dirty="0" smtClean="0"/>
              <a:t>“</a:t>
            </a:r>
            <a:r>
              <a:rPr lang="en-US" i="1" dirty="0"/>
              <a:t>there is no rash on her hands or feet or inside her mouth”</a:t>
            </a:r>
          </a:p>
          <a:p>
            <a:r>
              <a:rPr lang="en-US" dirty="0" smtClean="0"/>
              <a:t>This helps to diagnose her infection by ruling out other potential causative agents </a:t>
            </a:r>
            <a:endParaRPr lang="en-US" dirty="0"/>
          </a:p>
          <a:p>
            <a:pPr lvl="1"/>
            <a:r>
              <a:rPr lang="en-US" dirty="0" smtClean="0"/>
              <a:t>For example, </a:t>
            </a:r>
            <a:r>
              <a:rPr lang="en-US" dirty="0"/>
              <a:t>common symptoms of a viral rash are fever, swollen lymph nodes, and </a:t>
            </a:r>
            <a:r>
              <a:rPr lang="en-US" dirty="0" smtClean="0"/>
              <a:t>infection of other </a:t>
            </a:r>
            <a:r>
              <a:rPr lang="en-US" dirty="0"/>
              <a:t>parts of the </a:t>
            </a:r>
            <a:r>
              <a:rPr lang="en-US" dirty="0" smtClean="0"/>
              <a:t>body</a:t>
            </a:r>
          </a:p>
          <a:p>
            <a:pPr lvl="1"/>
            <a:r>
              <a:rPr lang="en-US" dirty="0" smtClean="0"/>
              <a:t>By </a:t>
            </a:r>
            <a:r>
              <a:rPr lang="en-US" dirty="0"/>
              <a:t>determining that there are no vesicles on the patient’s hands, feet and in the mouth we can </a:t>
            </a:r>
            <a:r>
              <a:rPr lang="en-US" dirty="0" smtClean="0"/>
              <a:t>rule </a:t>
            </a:r>
            <a:r>
              <a:rPr lang="en-US" dirty="0"/>
              <a:t>out </a:t>
            </a:r>
            <a:r>
              <a:rPr lang="en-US" dirty="0" smtClean="0"/>
              <a:t>viral causes of infection </a:t>
            </a:r>
            <a:endParaRPr lang="en-US" dirty="0"/>
          </a:p>
        </p:txBody>
      </p:sp>
    </p:spTree>
    <p:extLst>
      <p:ext uri="{BB962C8B-B14F-4D97-AF65-F5344CB8AC3E}">
        <p14:creationId xmlns:p14="http://schemas.microsoft.com/office/powerpoint/2010/main" val="359642798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p:txBody>
          <a:bodyPr>
            <a:normAutofit/>
          </a:bodyPr>
          <a:lstStyle/>
          <a:p>
            <a:r>
              <a:rPr lang="en-CA" dirty="0"/>
              <a:t>I</a:t>
            </a:r>
            <a:r>
              <a:rPr lang="en-CA" dirty="0" smtClean="0"/>
              <a:t>n </a:t>
            </a:r>
            <a:r>
              <a:rPr lang="en-CA" dirty="0"/>
              <a:t>some rare cases, impetigo can lead to acute infectious </a:t>
            </a:r>
            <a:r>
              <a:rPr lang="en-CA" dirty="0" err="1"/>
              <a:t>eczematoid</a:t>
            </a:r>
            <a:r>
              <a:rPr lang="en-CA" dirty="0"/>
              <a:t> dermatitis, which is a skin infection characterized by an acute eczematous eruption triggered by purulent discharge from a primary site of </a:t>
            </a:r>
            <a:r>
              <a:rPr lang="en-CA" dirty="0" smtClean="0"/>
              <a:t>infection.</a:t>
            </a:r>
            <a:r>
              <a:rPr lang="en-CA" baseline="30000" dirty="0"/>
              <a:t> 4</a:t>
            </a:r>
          </a:p>
          <a:p>
            <a:endParaRPr lang="en-CA" dirty="0" smtClean="0"/>
          </a:p>
          <a:p>
            <a:r>
              <a:rPr lang="en-CA" dirty="0" smtClean="0"/>
              <a:t>It is usually characterized by spreading vesicles  &amp; pustules surrounding an infection site.</a:t>
            </a:r>
            <a:r>
              <a:rPr lang="en-CA" baseline="30000" dirty="0" smtClean="0"/>
              <a:t>5</a:t>
            </a:r>
            <a:endParaRPr lang="en-CA" baseline="30000" dirty="0"/>
          </a:p>
          <a:p>
            <a:endParaRPr lang="en-CA" dirty="0" smtClean="0"/>
          </a:p>
        </p:txBody>
      </p:sp>
      <p:sp>
        <p:nvSpPr>
          <p:cNvPr id="5" name="Title 1"/>
          <p:cNvSpPr txBox="1">
            <a:spLocks/>
          </p:cNvSpPr>
          <p:nvPr/>
        </p:nvSpPr>
        <p:spPr>
          <a:xfrm>
            <a:off x="765048" y="3810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smtClean="0"/>
              <a:t>Possible Complications of Infection</a:t>
            </a:r>
            <a:endParaRPr lang="en-US" dirty="0"/>
          </a:p>
        </p:txBody>
      </p:sp>
    </p:spTree>
    <p:extLst>
      <p:ext uri="{BB962C8B-B14F-4D97-AF65-F5344CB8AC3E}">
        <p14:creationId xmlns:p14="http://schemas.microsoft.com/office/powerpoint/2010/main" val="394446734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397368" y="1880012"/>
            <a:ext cx="5350596" cy="4495800"/>
          </a:xfrm>
        </p:spPr>
        <p:txBody>
          <a:bodyPr/>
          <a:lstStyle/>
          <a:p>
            <a:r>
              <a:rPr lang="en-CA" dirty="0" smtClean="0"/>
              <a:t>Staphylococcal </a:t>
            </a:r>
            <a:r>
              <a:rPr lang="en-CA" dirty="0"/>
              <a:t>scalded skin </a:t>
            </a:r>
            <a:r>
              <a:rPr lang="en-CA" dirty="0" smtClean="0"/>
              <a:t>syndrome (SSSS)</a:t>
            </a:r>
          </a:p>
          <a:p>
            <a:pPr lvl="1"/>
            <a:r>
              <a:rPr lang="en-CA" dirty="0" smtClean="0"/>
              <a:t>An exfoliative toxin produced by Staphylococcus acting at secondary sites</a:t>
            </a:r>
          </a:p>
          <a:p>
            <a:pPr lvl="1"/>
            <a:r>
              <a:rPr lang="en-CA" dirty="0" smtClean="0"/>
              <a:t>The toxin breaks down the desmosomes of the epidermis</a:t>
            </a:r>
          </a:p>
          <a:p>
            <a:pPr lvl="1"/>
            <a:r>
              <a:rPr lang="en-CA" dirty="0" smtClean="0"/>
              <a:t>Can lead to extensive painful dermatitis, general malaise, fever, and irritability</a:t>
            </a:r>
            <a:r>
              <a:rPr lang="en-CA" baseline="30000" dirty="0" smtClean="0"/>
              <a:t>6</a:t>
            </a:r>
          </a:p>
          <a:p>
            <a:pPr lvl="1"/>
            <a:endParaRPr lang="en-CA" dirty="0"/>
          </a:p>
          <a:p>
            <a:endParaRPr lang="en-CA" dirty="0" smtClean="0"/>
          </a:p>
          <a:p>
            <a:pPr lvl="1"/>
            <a:endParaRPr lang="en-CA" dirty="0"/>
          </a:p>
          <a:p>
            <a:endParaRPr lang="en-CA" dirty="0" smtClean="0"/>
          </a:p>
          <a:p>
            <a:endParaRPr lang="en-CA" dirty="0"/>
          </a:p>
        </p:txBody>
      </p:sp>
      <p:pic>
        <p:nvPicPr>
          <p:cNvPr id="4" name="Picture 3"/>
          <p:cNvPicPr>
            <a:picLocks noChangeAspect="1"/>
          </p:cNvPicPr>
          <p:nvPr/>
        </p:nvPicPr>
        <p:blipFill rotWithShape="1">
          <a:blip r:embed="rId2"/>
          <a:srcRect b="7392"/>
          <a:stretch/>
        </p:blipFill>
        <p:spPr>
          <a:xfrm>
            <a:off x="5597270" y="2914437"/>
            <a:ext cx="3370030" cy="2401925"/>
          </a:xfrm>
          <a:prstGeom prst="rect">
            <a:avLst/>
          </a:prstGeom>
        </p:spPr>
      </p:pic>
      <p:sp>
        <p:nvSpPr>
          <p:cNvPr id="5" name="TextBox 4"/>
          <p:cNvSpPr txBox="1"/>
          <p:nvPr/>
        </p:nvSpPr>
        <p:spPr>
          <a:xfrm>
            <a:off x="6086297" y="5488004"/>
            <a:ext cx="2679751" cy="1015663"/>
          </a:xfrm>
          <a:prstGeom prst="rect">
            <a:avLst/>
          </a:prstGeom>
          <a:noFill/>
        </p:spPr>
        <p:txBody>
          <a:bodyPr wrap="square" rtlCol="0">
            <a:spAutoFit/>
          </a:bodyPr>
          <a:lstStyle/>
          <a:p>
            <a:r>
              <a:rPr lang="en-CA" sz="1500" dirty="0"/>
              <a:t>Retrieved </a:t>
            </a:r>
            <a:r>
              <a:rPr lang="en-CA" sz="1500" dirty="0" smtClean="0"/>
              <a:t>from</a:t>
            </a:r>
          </a:p>
          <a:p>
            <a:r>
              <a:rPr lang="en-CA" sz="1500" dirty="0" smtClean="0"/>
              <a:t> </a:t>
            </a:r>
            <a:r>
              <a:rPr lang="en-CA" sz="1500" dirty="0"/>
              <a:t>http://www.dermnetnz.org/bacterial/scalded-skin-syndrome.html</a:t>
            </a:r>
          </a:p>
        </p:txBody>
      </p:sp>
      <p:sp>
        <p:nvSpPr>
          <p:cNvPr id="9" name="Title 1"/>
          <p:cNvSpPr>
            <a:spLocks noGrp="1"/>
          </p:cNvSpPr>
          <p:nvPr>
            <p:ph type="title"/>
          </p:nvPr>
        </p:nvSpPr>
        <p:spPr>
          <a:xfrm>
            <a:off x="612648" y="228600"/>
            <a:ext cx="8153400" cy="990600"/>
          </a:xfrm>
        </p:spPr>
        <p:txBody>
          <a:bodyPr/>
          <a:lstStyle/>
          <a:p>
            <a:r>
              <a:rPr lang="en-US" dirty="0" smtClean="0"/>
              <a:t>Possible Complications of Infection</a:t>
            </a:r>
            <a:endParaRPr lang="en-US" dirty="0"/>
          </a:p>
        </p:txBody>
      </p:sp>
    </p:spTree>
    <p:extLst>
      <p:ext uri="{BB962C8B-B14F-4D97-AF65-F5344CB8AC3E}">
        <p14:creationId xmlns:p14="http://schemas.microsoft.com/office/powerpoint/2010/main" val="53581847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Complications of Infection</a:t>
            </a:r>
            <a:endParaRPr lang="en-US" dirty="0"/>
          </a:p>
        </p:txBody>
      </p:sp>
      <p:sp>
        <p:nvSpPr>
          <p:cNvPr id="3" name="Content Placeholder 2"/>
          <p:cNvSpPr>
            <a:spLocks noGrp="1"/>
          </p:cNvSpPr>
          <p:nvPr>
            <p:ph sz="quarter" idx="1"/>
          </p:nvPr>
        </p:nvSpPr>
        <p:spPr>
          <a:xfrm>
            <a:off x="612648" y="1600199"/>
            <a:ext cx="8153400" cy="7095389"/>
          </a:xfrm>
        </p:spPr>
        <p:txBody>
          <a:bodyPr/>
          <a:lstStyle/>
          <a:p>
            <a:r>
              <a:rPr lang="en-US" dirty="0" smtClean="0"/>
              <a:t>Post-streptococcal glomerulonephritis</a:t>
            </a:r>
            <a:r>
              <a:rPr lang="en-US" baseline="30000" dirty="0" smtClean="0"/>
              <a:t>7</a:t>
            </a:r>
            <a:r>
              <a:rPr lang="en-US" dirty="0" smtClean="0"/>
              <a:t> </a:t>
            </a:r>
          </a:p>
          <a:p>
            <a:pPr lvl="1"/>
            <a:r>
              <a:rPr lang="en-US" dirty="0" smtClean="0"/>
              <a:t>Rare complication </a:t>
            </a:r>
          </a:p>
          <a:p>
            <a:pPr lvl="1"/>
            <a:r>
              <a:rPr lang="en-US" dirty="0" smtClean="0"/>
              <a:t>Results from the deposition of antibodies, that were produced against virulence factors of infection-causing bacteria, in the glomeruli </a:t>
            </a:r>
            <a:r>
              <a:rPr lang="en-US" smtClean="0"/>
              <a:t>of kidneys</a:t>
            </a:r>
            <a:endParaRPr lang="en-US" dirty="0" smtClean="0"/>
          </a:p>
          <a:p>
            <a:pPr lvl="1"/>
            <a:r>
              <a:rPr lang="en-US" dirty="0" smtClean="0"/>
              <a:t>Deposition of antibodies in glomeruli activates complement system and inflammation ensues </a:t>
            </a:r>
          </a:p>
          <a:p>
            <a:pPr lvl="1"/>
            <a:r>
              <a:rPr lang="en-US" dirty="0" smtClean="0"/>
              <a:t>Inflammation hampers the ability of the kidneys to filter urine </a:t>
            </a:r>
            <a:endParaRPr lang="en-US" dirty="0"/>
          </a:p>
        </p:txBody>
      </p:sp>
    </p:spTree>
    <p:extLst>
      <p:ext uri="{BB962C8B-B14F-4D97-AF65-F5344CB8AC3E}">
        <p14:creationId xmlns:p14="http://schemas.microsoft.com/office/powerpoint/2010/main" val="29094274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Defining the Terms</a:t>
            </a:r>
            <a:endParaRPr lang="en-US" dirty="0">
              <a:solidFill>
                <a:srgbClr val="000000"/>
              </a:solidFill>
            </a:endParaRPr>
          </a:p>
        </p:txBody>
      </p:sp>
      <p:sp>
        <p:nvSpPr>
          <p:cNvPr id="2" name="Content Placeholder 1"/>
          <p:cNvSpPr>
            <a:spLocks noGrp="1"/>
          </p:cNvSpPr>
          <p:nvPr>
            <p:ph sz="quarter" idx="1"/>
          </p:nvPr>
        </p:nvSpPr>
        <p:spPr/>
        <p:txBody>
          <a:bodyPr>
            <a:normAutofit/>
          </a:bodyPr>
          <a:lstStyle/>
          <a:p>
            <a:r>
              <a:rPr lang="en-US" sz="3000" dirty="0" smtClean="0">
                <a:solidFill>
                  <a:srgbClr val="000000"/>
                </a:solidFill>
              </a:rPr>
              <a:t>Let’s first look more closely at what is meant by a sign versus a symptom… </a:t>
            </a:r>
            <a:endParaRPr lang="en-US" sz="3000" dirty="0">
              <a:solidFill>
                <a:srgbClr val="000000"/>
              </a:solidFill>
            </a:endParaRPr>
          </a:p>
        </p:txBody>
      </p:sp>
    </p:spTree>
    <p:extLst>
      <p:ext uri="{BB962C8B-B14F-4D97-AF65-F5344CB8AC3E}">
        <p14:creationId xmlns:p14="http://schemas.microsoft.com/office/powerpoint/2010/main" val="49155946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Question 4 - References</a:t>
            </a:r>
            <a:endParaRPr lang="en-CA" dirty="0"/>
          </a:p>
        </p:txBody>
      </p:sp>
      <p:sp>
        <p:nvSpPr>
          <p:cNvPr id="2" name="Content Placeholder 1"/>
          <p:cNvSpPr>
            <a:spLocks noGrp="1"/>
          </p:cNvSpPr>
          <p:nvPr>
            <p:ph sz="quarter" idx="1"/>
          </p:nvPr>
        </p:nvSpPr>
        <p:spPr>
          <a:xfrm>
            <a:off x="612648" y="1600200"/>
            <a:ext cx="8153400" cy="5257800"/>
          </a:xfrm>
        </p:spPr>
        <p:txBody>
          <a:bodyPr>
            <a:normAutofit fontScale="77500" lnSpcReduction="20000"/>
          </a:bodyPr>
          <a:lstStyle/>
          <a:p>
            <a:pPr marL="502920" indent="-457200">
              <a:buAutoNum type="arabicPeriod"/>
            </a:pPr>
            <a:r>
              <a:rPr lang="en-CA" dirty="0" err="1" smtClean="0"/>
              <a:t>Marcovitch</a:t>
            </a:r>
            <a:r>
              <a:rPr lang="en-CA" dirty="0"/>
              <a:t>, H. (2010). Primary site (of infection). In </a:t>
            </a:r>
            <a:r>
              <a:rPr lang="en-CA" i="1" dirty="0"/>
              <a:t>Black's medical dictionary</a:t>
            </a:r>
            <a:r>
              <a:rPr lang="en-CA" dirty="0"/>
              <a:t>. London: A. &amp; C. </a:t>
            </a:r>
            <a:r>
              <a:rPr lang="en-CA" dirty="0" smtClean="0"/>
              <a:t>Black.</a:t>
            </a:r>
          </a:p>
          <a:p>
            <a:pPr marL="502920" indent="-457200">
              <a:buAutoNum type="arabicPeriod"/>
            </a:pPr>
            <a:r>
              <a:rPr lang="en-CA" dirty="0" err="1" smtClean="0"/>
              <a:t>Marcovitch</a:t>
            </a:r>
            <a:r>
              <a:rPr lang="en-CA" dirty="0"/>
              <a:t>, H. (2010). Secondary site (of infection). In </a:t>
            </a:r>
            <a:r>
              <a:rPr lang="en-CA" i="1" dirty="0"/>
              <a:t>Black's medical dictionary</a:t>
            </a:r>
            <a:r>
              <a:rPr lang="en-CA" dirty="0"/>
              <a:t>. London: A. &amp; C. </a:t>
            </a:r>
            <a:r>
              <a:rPr lang="en-CA" dirty="0" smtClean="0"/>
              <a:t>Black.</a:t>
            </a:r>
          </a:p>
          <a:p>
            <a:pPr marL="502920" indent="-457200">
              <a:buAutoNum type="arabicPeriod"/>
            </a:pPr>
            <a:r>
              <a:rPr lang="en-CA" dirty="0" smtClean="0"/>
              <a:t>Aly</a:t>
            </a:r>
            <a:r>
              <a:rPr lang="en-CA" dirty="0"/>
              <a:t>, R. (1996). Microbial Infections of Skin and Nails. In Baron S (Ed.), </a:t>
            </a:r>
            <a:r>
              <a:rPr lang="en-CA" i="1" dirty="0"/>
              <a:t>Medical Microbiology</a:t>
            </a:r>
            <a:r>
              <a:rPr lang="en-CA" dirty="0"/>
              <a:t> Galveston, TX: University of Texas Medical Branch at </a:t>
            </a:r>
            <a:r>
              <a:rPr lang="en-CA" dirty="0" smtClean="0"/>
              <a:t>Galveston</a:t>
            </a:r>
          </a:p>
          <a:p>
            <a:pPr marL="502920" indent="-457200">
              <a:buAutoNum type="arabicPeriod"/>
            </a:pPr>
            <a:r>
              <a:rPr lang="en-CA" dirty="0" smtClean="0"/>
              <a:t>Lewis</a:t>
            </a:r>
            <a:r>
              <a:rPr lang="en-CA" dirty="0"/>
              <a:t>, L. S. “Impetigo.”: Practice Essentials, Background, Pathophysiology. Medscape, </a:t>
            </a:r>
            <a:r>
              <a:rPr lang="en-CA" dirty="0" err="1"/>
              <a:t>n.d</a:t>
            </a:r>
            <a:r>
              <a:rPr lang="en-CA" dirty="0" err="1" smtClean="0"/>
              <a:t>.</a:t>
            </a:r>
            <a:r>
              <a:rPr lang="en-CA" dirty="0"/>
              <a:t>,</a:t>
            </a:r>
            <a:r>
              <a:rPr lang="en-CA" dirty="0" smtClean="0"/>
              <a:t> Web.</a:t>
            </a:r>
          </a:p>
          <a:p>
            <a:pPr marL="502920" indent="-457200">
              <a:buAutoNum type="arabicPeriod"/>
            </a:pPr>
            <a:r>
              <a:rPr lang="en-CA" dirty="0" err="1" smtClean="0"/>
              <a:t>Yamany</a:t>
            </a:r>
            <a:r>
              <a:rPr lang="en-CA" dirty="0"/>
              <a:t>, T., Schwartz, R. A. (2015) Infectious </a:t>
            </a:r>
            <a:r>
              <a:rPr lang="en-CA" dirty="0" err="1"/>
              <a:t>eczematoid</a:t>
            </a:r>
            <a:r>
              <a:rPr lang="en-CA" dirty="0"/>
              <a:t> dermatitis: a comprehensive review. J. Eur. Acad. </a:t>
            </a:r>
            <a:r>
              <a:rPr lang="en-CA" dirty="0" err="1"/>
              <a:t>Dermatol</a:t>
            </a:r>
            <a:r>
              <a:rPr lang="en-CA" dirty="0"/>
              <a:t>. </a:t>
            </a:r>
            <a:r>
              <a:rPr lang="en-CA" dirty="0" err="1"/>
              <a:t>Venereol</a:t>
            </a:r>
            <a:r>
              <a:rPr lang="en-CA" dirty="0"/>
              <a:t>., 29(2), 203-8</a:t>
            </a:r>
            <a:r>
              <a:rPr lang="en-CA" dirty="0" smtClean="0"/>
              <a:t>.</a:t>
            </a:r>
          </a:p>
          <a:p>
            <a:pPr marL="502920" indent="-457200">
              <a:buAutoNum type="arabicPeriod"/>
            </a:pPr>
            <a:r>
              <a:rPr lang="en-CA" dirty="0" smtClean="0"/>
              <a:t>King, R. W. Staphylococcal Scalded Skin Syndrome. Medscape, </a:t>
            </a:r>
            <a:r>
              <a:rPr lang="en-CA" dirty="0" err="1" smtClean="0"/>
              <a:t>n.d.</a:t>
            </a:r>
            <a:r>
              <a:rPr lang="en-CA" dirty="0" smtClean="0"/>
              <a:t>, web.</a:t>
            </a:r>
          </a:p>
          <a:p>
            <a:pPr marL="502920" indent="-457200">
              <a:buFont typeface="Wingdings"/>
              <a:buAutoNum type="arabicPeriod"/>
            </a:pPr>
            <a:r>
              <a:rPr lang="en-CA" dirty="0"/>
              <a:t>Glomerular Diseases." </a:t>
            </a:r>
            <a:r>
              <a:rPr lang="en-CA" i="1" dirty="0"/>
              <a:t>US Department of Health and Human Services</a:t>
            </a:r>
            <a:r>
              <a:rPr lang="en-CA" dirty="0"/>
              <a:t>. National Institute of Diabetes and Digestive and Kidney Diseases, </a:t>
            </a:r>
            <a:r>
              <a:rPr lang="en-CA" dirty="0" err="1"/>
              <a:t>n.d.</a:t>
            </a:r>
            <a:r>
              <a:rPr lang="en-CA" dirty="0"/>
              <a:t> Web. </a:t>
            </a:r>
          </a:p>
          <a:p>
            <a:pPr marL="502920" indent="-457200">
              <a:buAutoNum type="arabicPeriod"/>
            </a:pPr>
            <a:endParaRPr lang="en-CA" dirty="0" smtClean="0"/>
          </a:p>
          <a:p>
            <a:pPr marL="502920" indent="-457200">
              <a:buAutoNum type="arabicPeriod"/>
            </a:pPr>
            <a:endParaRPr lang="en-CA" dirty="0" smtClean="0"/>
          </a:p>
          <a:p>
            <a:pPr marL="502920" indent="-457200">
              <a:buAutoNum type="arabicPeriod"/>
            </a:pPr>
            <a:endParaRPr lang="en-CA" dirty="0"/>
          </a:p>
          <a:p>
            <a:pPr marL="45720" indent="0">
              <a:buNone/>
            </a:pPr>
            <a:endParaRPr lang="en-CA" dirty="0"/>
          </a:p>
          <a:p>
            <a:endParaRPr lang="en-CA" dirty="0"/>
          </a:p>
        </p:txBody>
      </p:sp>
    </p:spTree>
    <p:extLst>
      <p:ext uri="{BB962C8B-B14F-4D97-AF65-F5344CB8AC3E}">
        <p14:creationId xmlns:p14="http://schemas.microsoft.com/office/powerpoint/2010/main" val="35241663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0632" y="751546"/>
            <a:ext cx="9037053" cy="3140851"/>
          </a:xfrm>
        </p:spPr>
        <p:txBody>
          <a:bodyPr>
            <a:normAutofit/>
          </a:bodyPr>
          <a:lstStyle/>
          <a:p>
            <a:pPr marL="45720" indent="0"/>
            <a:r>
              <a:rPr lang="en-US" sz="4000" dirty="0"/>
              <a:t>Why did the doctor suggest that Stephanie stay at home for a few days? </a:t>
            </a:r>
          </a:p>
        </p:txBody>
      </p:sp>
      <p:sp>
        <p:nvSpPr>
          <p:cNvPr id="12" name="Subtitle 11"/>
          <p:cNvSpPr>
            <a:spLocks noGrp="1"/>
          </p:cNvSpPr>
          <p:nvPr>
            <p:ph type="subTitle" idx="1"/>
          </p:nvPr>
        </p:nvSpPr>
        <p:spPr/>
        <p:txBody>
          <a:bodyPr>
            <a:normAutofit fontScale="77500" lnSpcReduction="20000"/>
          </a:bodyPr>
          <a:lstStyle/>
          <a:p>
            <a:pPr algn="r"/>
            <a:r>
              <a:rPr lang="en-US" dirty="0" smtClean="0"/>
              <a:t>The Body Systems – Q5</a:t>
            </a:r>
          </a:p>
          <a:p>
            <a:pPr algn="r"/>
            <a:r>
              <a:rPr lang="en-US" dirty="0" smtClean="0"/>
              <a:t>Presented By: </a:t>
            </a:r>
            <a:r>
              <a:rPr lang="en-US" dirty="0" err="1" smtClean="0"/>
              <a:t>Jaspreet</a:t>
            </a:r>
            <a:r>
              <a:rPr lang="en-US" dirty="0" smtClean="0"/>
              <a:t> </a:t>
            </a:r>
            <a:r>
              <a:rPr lang="en-US" dirty="0" err="1" smtClean="0"/>
              <a:t>Padam</a:t>
            </a:r>
            <a:endParaRPr lang="en-US" dirty="0"/>
          </a:p>
        </p:txBody>
      </p:sp>
      <p:sp>
        <p:nvSpPr>
          <p:cNvPr id="7" name="Title 1"/>
          <p:cNvSpPr txBox="1">
            <a:spLocks/>
          </p:cNvSpPr>
          <p:nvPr/>
        </p:nvSpPr>
        <p:spPr>
          <a:xfrm>
            <a:off x="1661695" y="3327292"/>
            <a:ext cx="6546516" cy="2127023"/>
          </a:xfrm>
          <a:prstGeom prst="rect">
            <a:avLst/>
          </a:prstGeom>
        </p:spPr>
        <p:txBody>
          <a:bodyPr vert="horz" anchor="b">
            <a:normAutofit fontScale="97500"/>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r"/>
            <a:r>
              <a:rPr lang="en-US" sz="2000" dirty="0" smtClean="0"/>
              <a:t/>
            </a:r>
            <a:br>
              <a:rPr lang="en-US" sz="2000" dirty="0" smtClean="0"/>
            </a:br>
            <a:r>
              <a:rPr lang="en-US" dirty="0" smtClean="0"/>
              <a:t> </a:t>
            </a:r>
            <a:endParaRPr lang="en-US" dirty="0"/>
          </a:p>
        </p:txBody>
      </p:sp>
      <p:sp>
        <p:nvSpPr>
          <p:cNvPr id="8" name="Title 1"/>
          <p:cNvSpPr txBox="1">
            <a:spLocks/>
          </p:cNvSpPr>
          <p:nvPr/>
        </p:nvSpPr>
        <p:spPr>
          <a:xfrm>
            <a:off x="542758" y="816202"/>
            <a:ext cx="6324600" cy="1828800"/>
          </a:xfrm>
          <a:prstGeom prst="rect">
            <a:avLst/>
          </a:prstGeom>
        </p:spPr>
        <p:txBody>
          <a:bodyPr vert="horz" anchor="b">
            <a:normAutofit/>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318387076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body" idx="1"/>
          </p:nvPr>
        </p:nvSpPr>
        <p:spPr>
          <a:xfrm>
            <a:off x="559174" y="1661710"/>
            <a:ext cx="4128383" cy="4555200"/>
          </a:xfrm>
          <a:prstGeom prst="rect">
            <a:avLst/>
          </a:prstGeom>
        </p:spPr>
        <p:txBody>
          <a:bodyPr lIns="91425" tIns="91425" rIns="91425" bIns="91425" anchor="t" anchorCtr="0">
            <a:noAutofit/>
          </a:bodyPr>
          <a:lstStyle/>
          <a:p>
            <a:pPr marL="320040" lvl="1" indent="-320040">
              <a:buClr>
                <a:schemeClr val="accent2"/>
              </a:buClr>
              <a:buSzPct val="60000"/>
              <a:buFont typeface="Wingdings"/>
              <a:buChar char=""/>
            </a:pPr>
            <a:r>
              <a:rPr lang="en-CA" sz="2400" dirty="0" smtClean="0">
                <a:solidFill>
                  <a:schemeClr val="dk1"/>
                </a:solidFill>
                <a:ea typeface="Trebuchet MS"/>
                <a:cs typeface="Tw Cen MT"/>
                <a:sym typeface="Trebuchet MS"/>
              </a:rPr>
              <a:t>O</a:t>
            </a:r>
            <a:r>
              <a:rPr lang="en" sz="2400" dirty="0" smtClean="0">
                <a:solidFill>
                  <a:schemeClr val="dk1"/>
                </a:solidFill>
                <a:ea typeface="Trebuchet MS"/>
                <a:cs typeface="Tw Cen MT"/>
                <a:sym typeface="Trebuchet MS"/>
              </a:rPr>
              <a:t>nce </a:t>
            </a:r>
            <a:r>
              <a:rPr lang="en" sz="2400" dirty="0">
                <a:solidFill>
                  <a:schemeClr val="dk1"/>
                </a:solidFill>
                <a:ea typeface="Trebuchet MS"/>
                <a:cs typeface="Tw Cen MT"/>
                <a:sym typeface="Trebuchet MS"/>
              </a:rPr>
              <a:t>infected, a</a:t>
            </a:r>
            <a:r>
              <a:rPr lang="en-CA" sz="2400" dirty="0">
                <a:solidFill>
                  <a:schemeClr val="dk1"/>
                </a:solidFill>
                <a:ea typeface="Trebuchet MS"/>
                <a:cs typeface="Tw Cen MT"/>
                <a:sym typeface="Trebuchet MS"/>
              </a:rPr>
              <a:t> </a:t>
            </a:r>
            <a:r>
              <a:rPr lang="en" sz="2400" dirty="0">
                <a:solidFill>
                  <a:schemeClr val="dk1"/>
                </a:solidFill>
                <a:ea typeface="Trebuchet MS"/>
                <a:cs typeface="Tw Cen MT"/>
                <a:sym typeface="Trebuchet MS"/>
              </a:rPr>
              <a:t>person can quickly and easily pass it on to many </a:t>
            </a:r>
            <a:r>
              <a:rPr lang="en" sz="2400" dirty="0" smtClean="0">
                <a:solidFill>
                  <a:schemeClr val="dk1"/>
                </a:solidFill>
                <a:ea typeface="Trebuchet MS"/>
                <a:cs typeface="Tw Cen MT"/>
                <a:sym typeface="Trebuchet MS"/>
              </a:rPr>
              <a:t>others</a:t>
            </a:r>
            <a:endParaRPr lang="en-CA" sz="2400" dirty="0" smtClean="0">
              <a:solidFill>
                <a:schemeClr val="dk1"/>
              </a:solidFill>
              <a:ea typeface="Trebuchet MS"/>
              <a:cs typeface="Tw Cen MT"/>
              <a:sym typeface="Trebuchet MS"/>
            </a:endParaRPr>
          </a:p>
          <a:p>
            <a:r>
              <a:rPr lang="en" sz="2400" dirty="0" smtClean="0">
                <a:solidFill>
                  <a:schemeClr val="dk1"/>
                </a:solidFill>
                <a:ea typeface="Trebuchet MS"/>
                <a:cs typeface="Tw Cen MT"/>
                <a:sym typeface="Trebuchet MS"/>
              </a:rPr>
              <a:t>Another </a:t>
            </a:r>
            <a:r>
              <a:rPr lang="en" sz="2400" dirty="0">
                <a:solidFill>
                  <a:schemeClr val="dk1"/>
                </a:solidFill>
                <a:ea typeface="Trebuchet MS"/>
                <a:cs typeface="Tw Cen MT"/>
                <a:sym typeface="Trebuchet MS"/>
              </a:rPr>
              <a:t>person can become infected either </a:t>
            </a:r>
            <a:r>
              <a:rPr lang="en" sz="2400" dirty="0" smtClean="0">
                <a:solidFill>
                  <a:schemeClr val="dk1"/>
                </a:solidFill>
                <a:ea typeface="Trebuchet MS"/>
                <a:cs typeface="Tw Cen MT"/>
                <a:sym typeface="Trebuchet MS"/>
              </a:rPr>
              <a:t>by</a:t>
            </a:r>
            <a:r>
              <a:rPr lang="en-CA" sz="2400" dirty="0" smtClean="0">
                <a:solidFill>
                  <a:schemeClr val="dk1"/>
                </a:solidFill>
                <a:ea typeface="Trebuchet MS"/>
                <a:cs typeface="Tw Cen MT"/>
                <a:sym typeface="Trebuchet MS"/>
              </a:rPr>
              <a:t>:</a:t>
            </a:r>
            <a:r>
              <a:rPr lang="en" sz="2400" dirty="0" smtClean="0">
                <a:solidFill>
                  <a:schemeClr val="dk1"/>
                </a:solidFill>
                <a:ea typeface="Trebuchet MS"/>
                <a:cs typeface="Tw Cen MT"/>
                <a:sym typeface="Trebuchet MS"/>
              </a:rPr>
              <a:t> </a:t>
            </a:r>
            <a:endParaRPr lang="en-CA" sz="2400" dirty="0" smtClean="0">
              <a:solidFill>
                <a:schemeClr val="dk1"/>
              </a:solidFill>
              <a:ea typeface="Trebuchet MS"/>
              <a:cs typeface="Tw Cen MT"/>
              <a:sym typeface="Trebuchet MS"/>
            </a:endParaRPr>
          </a:p>
          <a:p>
            <a:pPr lvl="1"/>
            <a:r>
              <a:rPr lang="en" sz="2400" dirty="0" smtClean="0">
                <a:solidFill>
                  <a:schemeClr val="dk1"/>
                </a:solidFill>
                <a:ea typeface="Trebuchet MS"/>
                <a:cs typeface="Tw Cen MT"/>
                <a:sym typeface="Trebuchet MS"/>
              </a:rPr>
              <a:t>having </a:t>
            </a:r>
            <a:r>
              <a:rPr lang="en" sz="2400" dirty="0">
                <a:solidFill>
                  <a:schemeClr val="dk1"/>
                </a:solidFill>
                <a:ea typeface="Trebuchet MS"/>
                <a:cs typeface="Tw Cen MT"/>
                <a:sym typeface="Trebuchet MS"/>
              </a:rPr>
              <a:t>direct </a:t>
            </a:r>
            <a:r>
              <a:rPr lang="en" sz="2400" dirty="0" smtClean="0">
                <a:solidFill>
                  <a:schemeClr val="dk1"/>
                </a:solidFill>
                <a:ea typeface="Trebuchet MS"/>
                <a:cs typeface="Tw Cen MT"/>
                <a:sym typeface="Trebuchet MS"/>
              </a:rPr>
              <a:t>contact</a:t>
            </a:r>
            <a:r>
              <a:rPr lang="en-CA" sz="2400" dirty="0">
                <a:solidFill>
                  <a:schemeClr val="dk1"/>
                </a:solidFill>
                <a:ea typeface="Trebuchet MS"/>
                <a:cs typeface="Tw Cen MT"/>
                <a:sym typeface="Trebuchet MS"/>
              </a:rPr>
              <a:t> </a:t>
            </a:r>
            <a:r>
              <a:rPr lang="en" sz="2400" dirty="0" smtClean="0">
                <a:solidFill>
                  <a:schemeClr val="dk1"/>
                </a:solidFill>
                <a:ea typeface="Trebuchet MS"/>
                <a:cs typeface="Tw Cen MT"/>
                <a:sym typeface="Trebuchet MS"/>
              </a:rPr>
              <a:t>with</a:t>
            </a:r>
            <a:r>
              <a:rPr lang="en-CA" sz="2400" dirty="0" smtClean="0">
                <a:solidFill>
                  <a:schemeClr val="dk1"/>
                </a:solidFill>
                <a:ea typeface="Trebuchet MS"/>
                <a:cs typeface="Tw Cen MT"/>
                <a:sym typeface="Trebuchet MS"/>
              </a:rPr>
              <a:t> </a:t>
            </a:r>
            <a:r>
              <a:rPr lang="en" sz="2400" dirty="0" smtClean="0">
                <a:solidFill>
                  <a:schemeClr val="dk1"/>
                </a:solidFill>
                <a:ea typeface="Trebuchet MS"/>
                <a:cs typeface="Tw Cen MT"/>
                <a:sym typeface="Trebuchet MS"/>
              </a:rPr>
              <a:t> </a:t>
            </a:r>
            <a:r>
              <a:rPr lang="en" sz="2400" dirty="0">
                <a:solidFill>
                  <a:schemeClr val="dk1"/>
                </a:solidFill>
                <a:ea typeface="Trebuchet MS"/>
                <a:cs typeface="Tw Cen MT"/>
                <a:sym typeface="Trebuchet MS"/>
              </a:rPr>
              <a:t>the infected </a:t>
            </a:r>
            <a:r>
              <a:rPr lang="en" sz="2400" dirty="0" smtClean="0">
                <a:solidFill>
                  <a:schemeClr val="dk1"/>
                </a:solidFill>
                <a:ea typeface="Trebuchet MS"/>
                <a:cs typeface="Tw Cen MT"/>
                <a:sym typeface="Trebuchet MS"/>
              </a:rPr>
              <a:t>individua</a:t>
            </a:r>
            <a:r>
              <a:rPr lang="en-CA" sz="2400" dirty="0" smtClean="0">
                <a:solidFill>
                  <a:schemeClr val="dk1"/>
                </a:solidFill>
                <a:ea typeface="Trebuchet MS"/>
                <a:cs typeface="Tw Cen MT"/>
                <a:sym typeface="Trebuchet MS"/>
              </a:rPr>
              <a:t>l</a:t>
            </a:r>
          </a:p>
          <a:p>
            <a:pPr lvl="1"/>
            <a:r>
              <a:rPr lang="en" sz="2400" dirty="0" smtClean="0">
                <a:solidFill>
                  <a:schemeClr val="dk1"/>
                </a:solidFill>
                <a:ea typeface="Trebuchet MS"/>
                <a:cs typeface="Tw Cen MT"/>
                <a:sym typeface="Trebuchet MS"/>
              </a:rPr>
              <a:t>touching </a:t>
            </a:r>
            <a:r>
              <a:rPr lang="en" sz="2400" dirty="0">
                <a:solidFill>
                  <a:schemeClr val="dk1"/>
                </a:solidFill>
                <a:ea typeface="Trebuchet MS"/>
                <a:cs typeface="Tw Cen MT"/>
                <a:sym typeface="Trebuchet MS"/>
              </a:rPr>
              <a:t>things that have </a:t>
            </a:r>
            <a:r>
              <a:rPr lang="en" sz="2400" dirty="0" smtClean="0">
                <a:solidFill>
                  <a:schemeClr val="dk1"/>
                </a:solidFill>
                <a:ea typeface="Trebuchet MS"/>
                <a:cs typeface="Tw Cen MT"/>
                <a:sym typeface="Trebuchet MS"/>
              </a:rPr>
              <a:t>been</a:t>
            </a:r>
            <a:r>
              <a:rPr lang="en-CA" sz="2400" dirty="0">
                <a:solidFill>
                  <a:schemeClr val="dk1"/>
                </a:solidFill>
                <a:ea typeface="Trebuchet MS"/>
                <a:cs typeface="Tw Cen MT"/>
                <a:sym typeface="Trebuchet MS"/>
              </a:rPr>
              <a:t> </a:t>
            </a:r>
            <a:r>
              <a:rPr lang="en" sz="2400" dirty="0" smtClean="0">
                <a:solidFill>
                  <a:schemeClr val="dk1"/>
                </a:solidFill>
                <a:ea typeface="Trebuchet MS"/>
                <a:cs typeface="Tw Cen MT"/>
                <a:sym typeface="Trebuchet MS"/>
              </a:rPr>
              <a:t>previously </a:t>
            </a:r>
            <a:r>
              <a:rPr lang="en" sz="2400" dirty="0">
                <a:solidFill>
                  <a:schemeClr val="dk1"/>
                </a:solidFill>
                <a:ea typeface="Trebuchet MS"/>
                <a:cs typeface="Tw Cen MT"/>
                <a:sym typeface="Trebuchet MS"/>
              </a:rPr>
              <a:t>touched by the infected person and therefore, may </a:t>
            </a:r>
            <a:r>
              <a:rPr lang="en" sz="2400" dirty="0" smtClean="0">
                <a:solidFill>
                  <a:schemeClr val="dk1"/>
                </a:solidFill>
                <a:ea typeface="Trebuchet MS"/>
                <a:cs typeface="Tw Cen MT"/>
                <a:sym typeface="Trebuchet MS"/>
              </a:rPr>
              <a:t>contain</a:t>
            </a:r>
            <a:r>
              <a:rPr lang="en-CA" sz="2400" dirty="0">
                <a:solidFill>
                  <a:schemeClr val="dk1"/>
                </a:solidFill>
                <a:ea typeface="Trebuchet MS"/>
                <a:cs typeface="Tw Cen MT"/>
                <a:sym typeface="Trebuchet MS"/>
              </a:rPr>
              <a:t> </a:t>
            </a:r>
            <a:r>
              <a:rPr lang="en" sz="2400" dirty="0" smtClean="0">
                <a:solidFill>
                  <a:schemeClr val="dk1"/>
                </a:solidFill>
                <a:ea typeface="Trebuchet MS"/>
                <a:cs typeface="Tw Cen MT"/>
                <a:sym typeface="Trebuchet MS"/>
              </a:rPr>
              <a:t>infectious </a:t>
            </a:r>
            <a:r>
              <a:rPr lang="en" sz="2400" dirty="0">
                <a:solidFill>
                  <a:schemeClr val="dk1"/>
                </a:solidFill>
                <a:ea typeface="Trebuchet MS"/>
                <a:cs typeface="Tw Cen MT"/>
                <a:sym typeface="Trebuchet MS"/>
              </a:rPr>
              <a:t>residues of the </a:t>
            </a:r>
            <a:r>
              <a:rPr lang="en" sz="2400" dirty="0" smtClean="0">
                <a:solidFill>
                  <a:schemeClr val="dk1"/>
                </a:solidFill>
                <a:ea typeface="Trebuchet MS"/>
                <a:cs typeface="Tw Cen MT"/>
                <a:sym typeface="Trebuchet MS"/>
              </a:rPr>
              <a:t>infection</a:t>
            </a:r>
            <a:endParaRPr lang="en" sz="2400" dirty="0">
              <a:solidFill>
                <a:schemeClr val="dk1"/>
              </a:solidFill>
              <a:ea typeface="Trebuchet MS"/>
              <a:cs typeface="Tw Cen MT"/>
              <a:sym typeface="Trebuchet MS"/>
            </a:endParaRPr>
          </a:p>
          <a:p>
            <a:pPr lvl="0">
              <a:lnSpc>
                <a:spcPct val="100000"/>
              </a:lnSpc>
              <a:spcBef>
                <a:spcPts val="0"/>
              </a:spcBef>
              <a:buNone/>
            </a:pPr>
            <a:endParaRPr sz="2400" dirty="0">
              <a:cs typeface="Tw Cen MT"/>
            </a:endParaRPr>
          </a:p>
        </p:txBody>
      </p:sp>
      <p:pic>
        <p:nvPicPr>
          <p:cNvPr id="56" name="Shape 56"/>
          <p:cNvPicPr preferRelativeResize="0"/>
          <p:nvPr/>
        </p:nvPicPr>
        <p:blipFill rotWithShape="1">
          <a:blip r:embed="rId3">
            <a:clrChange>
              <a:clrFrom>
                <a:srgbClr val="F0EFEC"/>
              </a:clrFrom>
              <a:clrTo>
                <a:srgbClr val="F0EFEC">
                  <a:alpha val="0"/>
                </a:srgbClr>
              </a:clrTo>
            </a:clrChange>
            <a:alphaModFix/>
          </a:blip>
          <a:srcRect/>
          <a:stretch/>
        </p:blipFill>
        <p:spPr>
          <a:xfrm>
            <a:off x="4687557" y="2068422"/>
            <a:ext cx="3818155" cy="2533200"/>
          </a:xfrm>
          <a:prstGeom prst="rect">
            <a:avLst/>
          </a:prstGeom>
          <a:noFill/>
          <a:ln>
            <a:noFill/>
          </a:ln>
        </p:spPr>
      </p:pic>
      <p:sp>
        <p:nvSpPr>
          <p:cNvPr id="57" name="Shape 57"/>
          <p:cNvSpPr txBox="1"/>
          <p:nvPr/>
        </p:nvSpPr>
        <p:spPr>
          <a:xfrm>
            <a:off x="5982600" y="4783993"/>
            <a:ext cx="2783448" cy="364742"/>
          </a:xfrm>
          <a:prstGeom prst="rect">
            <a:avLst/>
          </a:prstGeom>
          <a:noFill/>
          <a:ln>
            <a:noFill/>
          </a:ln>
        </p:spPr>
        <p:txBody>
          <a:bodyPr lIns="91425" tIns="91425" rIns="91425" bIns="91425" anchor="t" anchorCtr="0">
            <a:noAutofit/>
          </a:bodyPr>
          <a:lstStyle/>
          <a:p>
            <a:pPr defTabSz="914400"/>
            <a:r>
              <a:rPr lang="en" sz="1000" kern="0" dirty="0">
                <a:solidFill>
                  <a:srgbClr val="000000"/>
                </a:solidFill>
                <a:latin typeface="Arial"/>
                <a:ea typeface="Arial"/>
                <a:cs typeface="Arial"/>
                <a:sym typeface="Arial"/>
                <a:rtl val="0"/>
              </a:rPr>
              <a:t>Retrieved from http://www.shinglesexpert.org/is-shingles-contagious</a:t>
            </a:r>
          </a:p>
        </p:txBody>
      </p:sp>
      <p:sp>
        <p:nvSpPr>
          <p:cNvPr id="6" name="Title 2"/>
          <p:cNvSpPr>
            <a:spLocks noGrp="1"/>
          </p:cNvSpPr>
          <p:nvPr>
            <p:ph type="title"/>
          </p:nvPr>
        </p:nvSpPr>
        <p:spPr>
          <a:xfrm>
            <a:off x="612648" y="228600"/>
            <a:ext cx="8153400" cy="990600"/>
          </a:xfrm>
        </p:spPr>
        <p:txBody>
          <a:bodyPr/>
          <a:lstStyle/>
          <a:p>
            <a:r>
              <a:rPr lang="en-CA" dirty="0" smtClean="0"/>
              <a:t>Impetigo Is Highly Contagious</a:t>
            </a:r>
            <a:endParaRPr lang="en-CA" dirty="0"/>
          </a:p>
        </p:txBody>
      </p:sp>
    </p:spTree>
    <p:extLst>
      <p:ext uri="{BB962C8B-B14F-4D97-AF65-F5344CB8AC3E}">
        <p14:creationId xmlns:p14="http://schemas.microsoft.com/office/powerpoint/2010/main" val="2183193371"/>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311701" y="1731776"/>
            <a:ext cx="8520599" cy="5802089"/>
          </a:xfrm>
          <a:prstGeom prst="rect">
            <a:avLst/>
          </a:prstGeom>
        </p:spPr>
        <p:txBody>
          <a:bodyPr lIns="91425" tIns="91425" rIns="91425" bIns="91425" anchor="t" anchorCtr="0">
            <a:noAutofit/>
          </a:bodyPr>
          <a:lstStyle/>
          <a:p>
            <a:pPr lvl="0">
              <a:buClr>
                <a:srgbClr val="DD8047"/>
              </a:buClr>
            </a:pPr>
            <a:r>
              <a:rPr lang="en" sz="2700" dirty="0">
                <a:solidFill>
                  <a:prstClr val="black"/>
                </a:solidFill>
                <a:ea typeface="Trebuchet MS"/>
                <a:cs typeface="Trebuchet MS"/>
                <a:sym typeface="Trebuchet MS"/>
              </a:rPr>
              <a:t>For Stephanie’s case, the doctor’s </a:t>
            </a:r>
            <a:r>
              <a:rPr lang="en-CA" sz="2700" dirty="0" smtClean="0">
                <a:solidFill>
                  <a:prstClr val="black"/>
                </a:solidFill>
                <a:ea typeface="Trebuchet MS"/>
                <a:cs typeface="Trebuchet MS"/>
                <a:sym typeface="Trebuchet MS"/>
              </a:rPr>
              <a:t>suggests</a:t>
            </a:r>
            <a:r>
              <a:rPr lang="en" sz="2700" dirty="0" smtClean="0">
                <a:solidFill>
                  <a:prstClr val="black"/>
                </a:solidFill>
                <a:ea typeface="Trebuchet MS"/>
                <a:cs typeface="Trebuchet MS"/>
                <a:sym typeface="Trebuchet MS"/>
              </a:rPr>
              <a:t> </a:t>
            </a:r>
            <a:r>
              <a:rPr lang="en" sz="2700" dirty="0">
                <a:solidFill>
                  <a:prstClr val="black"/>
                </a:solidFill>
                <a:ea typeface="Trebuchet MS"/>
                <a:cs typeface="Trebuchet MS"/>
                <a:sym typeface="Trebuchet MS"/>
              </a:rPr>
              <a:t>for her to stay at home for a few days </a:t>
            </a:r>
            <a:r>
              <a:rPr lang="en-CA" sz="2700" dirty="0" smtClean="0">
                <a:solidFill>
                  <a:prstClr val="black"/>
                </a:solidFill>
                <a:ea typeface="Trebuchet MS"/>
                <a:cs typeface="Trebuchet MS"/>
                <a:sym typeface="Trebuchet MS"/>
              </a:rPr>
              <a:t>to prevent the </a:t>
            </a:r>
            <a:r>
              <a:rPr lang="en" sz="2700" dirty="0" smtClean="0">
                <a:solidFill>
                  <a:prstClr val="black"/>
                </a:solidFill>
                <a:ea typeface="Trebuchet MS"/>
                <a:cs typeface="Trebuchet MS"/>
                <a:sym typeface="Trebuchet MS"/>
              </a:rPr>
              <a:t>spread </a:t>
            </a:r>
            <a:r>
              <a:rPr lang="en" sz="2700" dirty="0">
                <a:solidFill>
                  <a:prstClr val="black"/>
                </a:solidFill>
                <a:ea typeface="Trebuchet MS"/>
                <a:cs typeface="Trebuchet MS"/>
                <a:sym typeface="Trebuchet MS"/>
              </a:rPr>
              <a:t>of the disease and also </a:t>
            </a:r>
            <a:r>
              <a:rPr lang="en-CA" sz="2700" dirty="0" smtClean="0">
                <a:solidFill>
                  <a:prstClr val="black"/>
                </a:solidFill>
                <a:ea typeface="Trebuchet MS"/>
                <a:cs typeface="Trebuchet MS"/>
                <a:sym typeface="Trebuchet MS"/>
              </a:rPr>
              <a:t>so that </a:t>
            </a:r>
            <a:r>
              <a:rPr lang="en" sz="2700" dirty="0" smtClean="0">
                <a:solidFill>
                  <a:prstClr val="black"/>
                </a:solidFill>
                <a:ea typeface="Trebuchet MS"/>
                <a:cs typeface="Trebuchet MS"/>
                <a:sym typeface="Trebuchet MS"/>
              </a:rPr>
              <a:t>she </a:t>
            </a:r>
            <a:r>
              <a:rPr lang="en" sz="2700" dirty="0">
                <a:solidFill>
                  <a:prstClr val="black"/>
                </a:solidFill>
                <a:ea typeface="Trebuchet MS"/>
                <a:cs typeface="Trebuchet MS"/>
                <a:sym typeface="Trebuchet MS"/>
              </a:rPr>
              <a:t>can more quickly recover from her </a:t>
            </a:r>
            <a:r>
              <a:rPr lang="en" sz="2700" dirty="0" smtClean="0">
                <a:solidFill>
                  <a:prstClr val="black"/>
                </a:solidFill>
                <a:ea typeface="Trebuchet MS"/>
                <a:cs typeface="Trebuchet MS"/>
                <a:sym typeface="Trebuchet MS"/>
              </a:rPr>
              <a:t>infection</a:t>
            </a:r>
            <a:r>
              <a:rPr lang="en-CA" sz="2700" dirty="0" smtClean="0">
                <a:solidFill>
                  <a:prstClr val="black"/>
                </a:solidFill>
                <a:ea typeface="Trebuchet MS"/>
                <a:cs typeface="Trebuchet MS"/>
                <a:sym typeface="Trebuchet MS"/>
              </a:rPr>
              <a:t>:</a:t>
            </a:r>
          </a:p>
          <a:p>
            <a:pPr marL="0" lvl="0" indent="0">
              <a:buClr>
                <a:srgbClr val="DD8047"/>
              </a:buClr>
              <a:buNone/>
            </a:pPr>
            <a:endParaRPr lang="en-CA" sz="2700" dirty="0">
              <a:solidFill>
                <a:prstClr val="black"/>
              </a:solidFill>
              <a:ea typeface="Trebuchet MS"/>
              <a:cs typeface="Trebuchet MS"/>
              <a:sym typeface="Trebuchet MS"/>
            </a:endParaRPr>
          </a:p>
          <a:p>
            <a:pPr lvl="1"/>
            <a:r>
              <a:rPr lang="en" sz="2400" dirty="0" smtClean="0">
                <a:solidFill>
                  <a:schemeClr val="dk1"/>
                </a:solidFill>
                <a:ea typeface="Trebuchet MS"/>
                <a:cs typeface="Trebuchet MS"/>
                <a:sym typeface="Trebuchet MS"/>
              </a:rPr>
              <a:t>Given </a:t>
            </a:r>
            <a:r>
              <a:rPr lang="en" sz="2400" dirty="0">
                <a:solidFill>
                  <a:schemeClr val="dk1"/>
                </a:solidFill>
                <a:ea typeface="Trebuchet MS"/>
                <a:cs typeface="Trebuchet MS"/>
                <a:sym typeface="Trebuchet MS"/>
              </a:rPr>
              <a:t>Stephanie’s age, she will most likely be interacting with other young children who are especially susceptible to contracting the infection due to the immaturity of their immune systems</a:t>
            </a:r>
            <a:r>
              <a:rPr lang="en" sz="2400" dirty="0" smtClean="0">
                <a:solidFill>
                  <a:schemeClr val="dk1"/>
                </a:solidFill>
                <a:ea typeface="Trebuchet MS"/>
                <a:cs typeface="Trebuchet MS"/>
                <a:sym typeface="Trebuchet MS"/>
              </a:rPr>
              <a:t>.</a:t>
            </a:r>
            <a:endParaRPr lang="en-CA" sz="2400" dirty="0" smtClean="0">
              <a:solidFill>
                <a:schemeClr val="dk1"/>
              </a:solidFill>
              <a:ea typeface="Trebuchet MS"/>
              <a:cs typeface="Trebuchet MS"/>
              <a:sym typeface="Trebuchet MS"/>
            </a:endParaRPr>
          </a:p>
          <a:p>
            <a:pPr lvl="1">
              <a:buFont typeface="Wingdings 2" charset="2"/>
              <a:buChar char=""/>
            </a:pPr>
            <a:r>
              <a:rPr lang="en" sz="2400" dirty="0">
                <a:solidFill>
                  <a:schemeClr val="dk1"/>
                </a:solidFill>
                <a:ea typeface="Trebuchet MS"/>
                <a:cs typeface="Trebuchet MS"/>
                <a:sym typeface="Trebuchet MS"/>
              </a:rPr>
              <a:t>Infections, or any ailments, clear up faster when the body is at</a:t>
            </a:r>
            <a:r>
              <a:rPr lang="en-CA" sz="2400" dirty="0">
                <a:solidFill>
                  <a:schemeClr val="dk1"/>
                </a:solidFill>
                <a:ea typeface="Trebuchet MS"/>
                <a:cs typeface="Trebuchet MS"/>
                <a:sym typeface="Trebuchet MS"/>
              </a:rPr>
              <a:t> </a:t>
            </a:r>
            <a:r>
              <a:rPr lang="en" sz="2400" dirty="0">
                <a:solidFill>
                  <a:schemeClr val="dk1"/>
                </a:solidFill>
                <a:ea typeface="Trebuchet MS"/>
                <a:cs typeface="Trebuchet MS"/>
                <a:sym typeface="Trebuchet MS"/>
              </a:rPr>
              <a:t>rest and not under stress. Therefore, sleep and a well-balanced</a:t>
            </a:r>
            <a:r>
              <a:rPr lang="en-CA" sz="2400" dirty="0">
                <a:solidFill>
                  <a:schemeClr val="dk1"/>
                </a:solidFill>
                <a:ea typeface="Trebuchet MS"/>
                <a:cs typeface="Trebuchet MS"/>
                <a:sym typeface="Trebuchet MS"/>
              </a:rPr>
              <a:t> </a:t>
            </a:r>
            <a:r>
              <a:rPr lang="en" sz="2400" dirty="0">
                <a:solidFill>
                  <a:schemeClr val="dk1"/>
                </a:solidFill>
                <a:ea typeface="Trebuchet MS"/>
                <a:cs typeface="Trebuchet MS"/>
                <a:sym typeface="Trebuchet MS"/>
              </a:rPr>
              <a:t>nutrition at home will make Stephanie feel better sooner. </a:t>
            </a:r>
            <a:endParaRPr lang="en-CA" sz="2400" dirty="0">
              <a:solidFill>
                <a:srgbClr val="000000"/>
              </a:solidFill>
              <a:ea typeface="Trebuchet MS"/>
              <a:cs typeface="Trebuchet MS"/>
              <a:sym typeface="Trebuchet MS"/>
            </a:endParaRPr>
          </a:p>
          <a:p>
            <a:pPr lvl="1">
              <a:buClr>
                <a:srgbClr val="DD8047"/>
              </a:buClr>
            </a:pPr>
            <a:endParaRPr lang="en-CA" sz="2400" dirty="0" smtClean="0">
              <a:solidFill>
                <a:schemeClr val="dk1"/>
              </a:solidFill>
              <a:ea typeface="Trebuchet MS"/>
              <a:cs typeface="Trebuchet MS"/>
              <a:sym typeface="Trebuchet MS"/>
            </a:endParaRPr>
          </a:p>
        </p:txBody>
      </p:sp>
      <p:sp>
        <p:nvSpPr>
          <p:cNvPr id="4" name="Title 1"/>
          <p:cNvSpPr>
            <a:spLocks noGrp="1"/>
          </p:cNvSpPr>
          <p:nvPr>
            <p:ph type="title"/>
          </p:nvPr>
        </p:nvSpPr>
        <p:spPr>
          <a:xfrm>
            <a:off x="311701" y="335079"/>
            <a:ext cx="8520599" cy="763599"/>
          </a:xfrm>
        </p:spPr>
        <p:txBody>
          <a:bodyPr>
            <a:normAutofit fontScale="90000"/>
          </a:bodyPr>
          <a:lstStyle/>
          <a:p>
            <a:r>
              <a:rPr lang="en-US" dirty="0" smtClean="0"/>
              <a:t>Why Stephanie Should </a:t>
            </a:r>
            <a:r>
              <a:rPr lang="en-US" dirty="0"/>
              <a:t>S</a:t>
            </a:r>
            <a:r>
              <a:rPr lang="en-US" dirty="0" smtClean="0"/>
              <a:t>tay At Home</a:t>
            </a:r>
            <a:endParaRPr lang="en-US" dirty="0"/>
          </a:p>
        </p:txBody>
      </p:sp>
    </p:spTree>
    <p:extLst>
      <p:ext uri="{BB962C8B-B14F-4D97-AF65-F5344CB8AC3E}">
        <p14:creationId xmlns:p14="http://schemas.microsoft.com/office/powerpoint/2010/main" val="2917862923"/>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378127"/>
            <a:ext cx="8520599" cy="763599"/>
          </a:xfrm>
        </p:spPr>
        <p:txBody>
          <a:bodyPr>
            <a:normAutofit fontScale="90000"/>
          </a:bodyPr>
          <a:lstStyle/>
          <a:p>
            <a:r>
              <a:rPr lang="en-US" dirty="0" smtClean="0"/>
              <a:t>Why Stephanie Should </a:t>
            </a:r>
            <a:r>
              <a:rPr lang="en-US" dirty="0"/>
              <a:t>S</a:t>
            </a:r>
            <a:r>
              <a:rPr lang="en-US" dirty="0" smtClean="0"/>
              <a:t>tay At Home</a:t>
            </a:r>
            <a:endParaRPr lang="en-US" dirty="0"/>
          </a:p>
        </p:txBody>
      </p:sp>
      <p:sp>
        <p:nvSpPr>
          <p:cNvPr id="3" name="Text Placeholder 2"/>
          <p:cNvSpPr>
            <a:spLocks noGrp="1"/>
          </p:cNvSpPr>
          <p:nvPr>
            <p:ph type="body" idx="1"/>
          </p:nvPr>
        </p:nvSpPr>
        <p:spPr>
          <a:xfrm>
            <a:off x="311701" y="1731992"/>
            <a:ext cx="8520599" cy="6081124"/>
          </a:xfrm>
        </p:spPr>
        <p:txBody>
          <a:bodyPr>
            <a:normAutofit/>
          </a:bodyPr>
          <a:lstStyle/>
          <a:p>
            <a:r>
              <a:rPr lang="en" sz="2800" dirty="0" smtClean="0">
                <a:solidFill>
                  <a:srgbClr val="000000"/>
                </a:solidFill>
                <a:ea typeface="Trebuchet MS"/>
                <a:cs typeface="Trebuchet MS"/>
                <a:sym typeface="Trebuchet MS"/>
              </a:rPr>
              <a:t>Without </a:t>
            </a:r>
            <a:r>
              <a:rPr lang="en" sz="2800" dirty="0">
                <a:solidFill>
                  <a:srgbClr val="000000"/>
                </a:solidFill>
                <a:ea typeface="Trebuchet MS"/>
                <a:cs typeface="Trebuchet MS"/>
                <a:sym typeface="Trebuchet MS"/>
              </a:rPr>
              <a:t>medication, impetigo is contagious until the sores go</a:t>
            </a:r>
            <a:endParaRPr lang="en-CA" sz="2800" dirty="0">
              <a:solidFill>
                <a:srgbClr val="000000"/>
              </a:solidFill>
              <a:ea typeface="Trebuchet MS"/>
              <a:cs typeface="Trebuchet MS"/>
              <a:sym typeface="Trebuchet MS"/>
            </a:endParaRPr>
          </a:p>
          <a:p>
            <a:pPr lvl="0">
              <a:buNone/>
            </a:pPr>
            <a:r>
              <a:rPr lang="en-CA" sz="2800" dirty="0" smtClean="0">
                <a:solidFill>
                  <a:srgbClr val="000000"/>
                </a:solidFill>
                <a:ea typeface="Trebuchet MS"/>
                <a:cs typeface="Trebuchet MS"/>
                <a:sym typeface="Trebuchet MS"/>
              </a:rPr>
              <a:t>    a</a:t>
            </a:r>
            <a:r>
              <a:rPr lang="en" sz="2800" dirty="0" smtClean="0">
                <a:solidFill>
                  <a:srgbClr val="000000"/>
                </a:solidFill>
                <a:ea typeface="Trebuchet MS"/>
                <a:cs typeface="Trebuchet MS"/>
                <a:sym typeface="Trebuchet MS"/>
              </a:rPr>
              <a:t>way</a:t>
            </a:r>
            <a:r>
              <a:rPr lang="en-CA" sz="2800" dirty="0" smtClean="0">
                <a:solidFill>
                  <a:srgbClr val="000000"/>
                </a:solidFill>
                <a:ea typeface="Trebuchet MS"/>
                <a:cs typeface="Trebuchet MS"/>
                <a:sym typeface="Trebuchet MS"/>
              </a:rPr>
              <a:t> </a:t>
            </a:r>
            <a:r>
              <a:rPr lang="en" sz="2800" dirty="0">
                <a:solidFill>
                  <a:srgbClr val="000000"/>
                </a:solidFill>
                <a:ea typeface="Trebuchet MS"/>
                <a:cs typeface="Trebuchet MS"/>
                <a:sym typeface="Trebuchet MS"/>
              </a:rPr>
              <a:t>which can take anywhere from two to four weeks. </a:t>
            </a:r>
            <a:endParaRPr lang="en-CA" sz="2800" dirty="0" smtClean="0">
              <a:solidFill>
                <a:srgbClr val="000000"/>
              </a:solidFill>
              <a:ea typeface="Trebuchet MS"/>
              <a:cs typeface="Trebuchet MS"/>
              <a:sym typeface="Trebuchet MS"/>
            </a:endParaRPr>
          </a:p>
          <a:p>
            <a:pPr lvl="0">
              <a:buNone/>
            </a:pPr>
            <a:endParaRPr lang="en-CA" sz="2800" dirty="0" smtClean="0">
              <a:solidFill>
                <a:srgbClr val="000000"/>
              </a:solidFill>
              <a:ea typeface="Trebuchet MS"/>
              <a:cs typeface="Trebuchet MS"/>
              <a:sym typeface="Trebuchet MS"/>
            </a:endParaRPr>
          </a:p>
          <a:p>
            <a:r>
              <a:rPr lang="en" sz="2800" dirty="0" smtClean="0">
                <a:solidFill>
                  <a:srgbClr val="000000"/>
                </a:solidFill>
                <a:ea typeface="Trebuchet MS"/>
                <a:cs typeface="Trebuchet MS"/>
                <a:sym typeface="Trebuchet MS"/>
              </a:rPr>
              <a:t>If the</a:t>
            </a:r>
            <a:r>
              <a:rPr lang="en-CA" sz="2800" dirty="0" smtClean="0">
                <a:solidFill>
                  <a:srgbClr val="000000"/>
                </a:solidFill>
                <a:ea typeface="Trebuchet MS"/>
                <a:cs typeface="Trebuchet MS"/>
                <a:sym typeface="Trebuchet MS"/>
              </a:rPr>
              <a:t> </a:t>
            </a:r>
            <a:r>
              <a:rPr lang="en" sz="2800" dirty="0" smtClean="0">
                <a:solidFill>
                  <a:srgbClr val="000000"/>
                </a:solidFill>
                <a:ea typeface="Trebuchet MS"/>
                <a:cs typeface="Trebuchet MS"/>
                <a:sym typeface="Trebuchet MS"/>
              </a:rPr>
              <a:t>patient </a:t>
            </a:r>
            <a:r>
              <a:rPr lang="en" sz="2800" dirty="0">
                <a:solidFill>
                  <a:srgbClr val="000000"/>
                </a:solidFill>
                <a:ea typeface="Trebuchet MS"/>
                <a:cs typeface="Trebuchet MS"/>
                <a:sym typeface="Trebuchet MS"/>
              </a:rPr>
              <a:t>takes</a:t>
            </a:r>
            <a:r>
              <a:rPr lang="en-CA" sz="2800" dirty="0">
                <a:solidFill>
                  <a:srgbClr val="000000"/>
                </a:solidFill>
                <a:ea typeface="Trebuchet MS"/>
                <a:cs typeface="Trebuchet MS"/>
                <a:sym typeface="Trebuchet MS"/>
              </a:rPr>
              <a:t> </a:t>
            </a:r>
            <a:r>
              <a:rPr lang="en" sz="2800" dirty="0">
                <a:solidFill>
                  <a:srgbClr val="000000"/>
                </a:solidFill>
                <a:ea typeface="Trebuchet MS"/>
                <a:cs typeface="Trebuchet MS"/>
                <a:sym typeface="Trebuchet MS"/>
              </a:rPr>
              <a:t>oral antibiotics however, the infection is no </a:t>
            </a:r>
            <a:r>
              <a:rPr lang="en" sz="2800" dirty="0" smtClean="0">
                <a:solidFill>
                  <a:srgbClr val="000000"/>
                </a:solidFill>
                <a:ea typeface="Trebuchet MS"/>
                <a:cs typeface="Trebuchet MS"/>
                <a:sym typeface="Trebuchet MS"/>
              </a:rPr>
              <a:t>longer</a:t>
            </a:r>
            <a:r>
              <a:rPr lang="en-CA" sz="2800" dirty="0" smtClean="0">
                <a:solidFill>
                  <a:srgbClr val="000000"/>
                </a:solidFill>
                <a:ea typeface="Trebuchet MS"/>
                <a:cs typeface="Trebuchet MS"/>
                <a:sym typeface="Trebuchet MS"/>
              </a:rPr>
              <a:t> </a:t>
            </a:r>
            <a:r>
              <a:rPr lang="en" sz="2800" dirty="0" smtClean="0">
                <a:solidFill>
                  <a:srgbClr val="000000"/>
                </a:solidFill>
                <a:ea typeface="Trebuchet MS"/>
                <a:cs typeface="Trebuchet MS"/>
                <a:sym typeface="Trebuchet MS"/>
              </a:rPr>
              <a:t>contagious </a:t>
            </a:r>
            <a:r>
              <a:rPr lang="en" sz="2800" dirty="0">
                <a:solidFill>
                  <a:srgbClr val="000000"/>
                </a:solidFill>
                <a:ea typeface="Trebuchet MS"/>
                <a:cs typeface="Trebuchet MS"/>
                <a:sym typeface="Trebuchet MS"/>
              </a:rPr>
              <a:t>24-48</a:t>
            </a:r>
            <a:r>
              <a:rPr lang="en-CA" sz="2800" dirty="0">
                <a:solidFill>
                  <a:srgbClr val="000000"/>
                </a:solidFill>
                <a:ea typeface="Trebuchet MS"/>
                <a:cs typeface="Trebuchet MS"/>
                <a:sym typeface="Trebuchet MS"/>
              </a:rPr>
              <a:t> </a:t>
            </a:r>
            <a:r>
              <a:rPr lang="en" sz="2800" dirty="0">
                <a:solidFill>
                  <a:srgbClr val="000000"/>
                </a:solidFill>
                <a:ea typeface="Trebuchet MS"/>
                <a:cs typeface="Trebuchet MS"/>
                <a:sym typeface="Trebuchet MS"/>
              </a:rPr>
              <a:t>hours after beginning treatment</a:t>
            </a:r>
            <a:r>
              <a:rPr lang="en" sz="2800" dirty="0" smtClean="0">
                <a:solidFill>
                  <a:srgbClr val="000000"/>
                </a:solidFill>
                <a:ea typeface="Trebuchet MS"/>
                <a:cs typeface="Trebuchet MS"/>
                <a:sym typeface="Trebuchet MS"/>
              </a:rPr>
              <a:t>.</a:t>
            </a:r>
            <a:endParaRPr lang="en-CA" sz="2800" dirty="0" smtClean="0">
              <a:solidFill>
                <a:srgbClr val="000000"/>
              </a:solidFill>
              <a:ea typeface="Trebuchet MS"/>
              <a:cs typeface="Trebuchet MS"/>
              <a:sym typeface="Trebuchet MS"/>
            </a:endParaRPr>
          </a:p>
          <a:p>
            <a:pPr marL="0" indent="0">
              <a:buNone/>
            </a:pPr>
            <a:r>
              <a:rPr lang="en" sz="2800" dirty="0" smtClean="0">
                <a:solidFill>
                  <a:srgbClr val="000000"/>
                </a:solidFill>
                <a:ea typeface="Trebuchet MS"/>
                <a:cs typeface="Trebuchet MS"/>
                <a:sym typeface="Trebuchet MS"/>
              </a:rPr>
              <a:t> </a:t>
            </a:r>
            <a:endParaRPr lang="en-CA" sz="2800" dirty="0" smtClean="0">
              <a:solidFill>
                <a:srgbClr val="000000"/>
              </a:solidFill>
              <a:ea typeface="Trebuchet MS"/>
              <a:cs typeface="Trebuchet MS"/>
              <a:sym typeface="Trebuchet MS"/>
            </a:endParaRPr>
          </a:p>
          <a:p>
            <a:r>
              <a:rPr lang="en" sz="2800" dirty="0" smtClean="0">
                <a:solidFill>
                  <a:srgbClr val="000000"/>
                </a:solidFill>
                <a:ea typeface="Trebuchet MS"/>
                <a:cs typeface="Trebuchet MS"/>
                <a:sym typeface="Trebuchet MS"/>
              </a:rPr>
              <a:t>The </a:t>
            </a:r>
            <a:r>
              <a:rPr lang="en" sz="2800" dirty="0">
                <a:solidFill>
                  <a:srgbClr val="000000"/>
                </a:solidFill>
                <a:ea typeface="Trebuchet MS"/>
                <a:cs typeface="Trebuchet MS"/>
                <a:sym typeface="Trebuchet MS"/>
              </a:rPr>
              <a:t>amount </a:t>
            </a:r>
            <a:r>
              <a:rPr lang="en" sz="2800" dirty="0" smtClean="0">
                <a:solidFill>
                  <a:srgbClr val="000000"/>
                </a:solidFill>
                <a:ea typeface="Trebuchet MS"/>
                <a:cs typeface="Trebuchet MS"/>
                <a:sym typeface="Trebuchet MS"/>
              </a:rPr>
              <a:t>o</a:t>
            </a:r>
            <a:r>
              <a:rPr lang="en-CA" sz="2800" dirty="0" smtClean="0">
                <a:solidFill>
                  <a:srgbClr val="000000"/>
                </a:solidFill>
                <a:ea typeface="Trebuchet MS"/>
                <a:cs typeface="Trebuchet MS"/>
                <a:sym typeface="Trebuchet MS"/>
              </a:rPr>
              <a:t>f </a:t>
            </a:r>
            <a:r>
              <a:rPr lang="en" sz="2800" dirty="0" smtClean="0">
                <a:solidFill>
                  <a:srgbClr val="000000"/>
                </a:solidFill>
                <a:ea typeface="Trebuchet MS"/>
                <a:cs typeface="Trebuchet MS"/>
                <a:sym typeface="Trebuchet MS"/>
              </a:rPr>
              <a:t>time </a:t>
            </a:r>
            <a:r>
              <a:rPr lang="en" sz="2800" dirty="0">
                <a:solidFill>
                  <a:srgbClr val="000000"/>
                </a:solidFill>
                <a:ea typeface="Trebuchet MS"/>
                <a:cs typeface="Trebuchet MS"/>
                <a:sym typeface="Trebuchet MS"/>
              </a:rPr>
              <a:t>it takes for healing is also accelerated with the </a:t>
            </a:r>
            <a:r>
              <a:rPr lang="en" sz="2800" dirty="0" smtClean="0">
                <a:solidFill>
                  <a:srgbClr val="000000"/>
                </a:solidFill>
                <a:ea typeface="Trebuchet MS"/>
                <a:cs typeface="Trebuchet MS"/>
                <a:sym typeface="Trebuchet MS"/>
              </a:rPr>
              <a:t>sores</a:t>
            </a:r>
            <a:r>
              <a:rPr lang="en-CA" sz="2800" dirty="0" smtClean="0">
                <a:solidFill>
                  <a:srgbClr val="000000"/>
                </a:solidFill>
                <a:ea typeface="Trebuchet MS"/>
                <a:cs typeface="Trebuchet MS"/>
                <a:sym typeface="Trebuchet MS"/>
              </a:rPr>
              <a:t> </a:t>
            </a:r>
            <a:r>
              <a:rPr lang="en" sz="2800" dirty="0" smtClean="0">
                <a:solidFill>
                  <a:srgbClr val="000000"/>
                </a:solidFill>
                <a:ea typeface="Trebuchet MS"/>
                <a:cs typeface="Trebuchet MS"/>
                <a:sym typeface="Trebuchet MS"/>
              </a:rPr>
              <a:t>clearing </a:t>
            </a:r>
            <a:r>
              <a:rPr lang="en" sz="2800" dirty="0">
                <a:solidFill>
                  <a:srgbClr val="000000"/>
                </a:solidFill>
                <a:ea typeface="Trebuchet MS"/>
                <a:cs typeface="Trebuchet MS"/>
                <a:sym typeface="Trebuchet MS"/>
              </a:rPr>
              <a:t>up in 2-5 days. </a:t>
            </a:r>
            <a:endParaRPr lang="en-CA" sz="2800" dirty="0" smtClean="0">
              <a:solidFill>
                <a:srgbClr val="000000"/>
              </a:solidFill>
              <a:ea typeface="Trebuchet MS"/>
              <a:cs typeface="Trebuchet MS"/>
              <a:sym typeface="Trebuchet MS"/>
            </a:endParaRPr>
          </a:p>
          <a:p>
            <a:endParaRPr lang="en-CA" sz="2800" dirty="0" smtClean="0">
              <a:solidFill>
                <a:srgbClr val="000000"/>
              </a:solidFill>
              <a:ea typeface="Trebuchet MS"/>
              <a:cs typeface="Trebuchet MS"/>
              <a:sym typeface="Trebuchet MS"/>
            </a:endParaRPr>
          </a:p>
          <a:p>
            <a:pPr marL="0" indent="0">
              <a:buNone/>
            </a:pPr>
            <a:endParaRPr lang="en-CA" sz="2800" dirty="0" smtClean="0">
              <a:solidFill>
                <a:srgbClr val="000000"/>
              </a:solidFill>
              <a:ea typeface="Trebuchet MS"/>
              <a:cs typeface="Trebuchet MS"/>
              <a:sym typeface="Trebuchet MS"/>
            </a:endParaRPr>
          </a:p>
          <a:p>
            <a:endParaRPr lang="en-CA" sz="2800" dirty="0">
              <a:solidFill>
                <a:srgbClr val="000000"/>
              </a:solidFill>
              <a:ea typeface="Trebuchet MS"/>
              <a:cs typeface="Trebuchet MS"/>
              <a:sym typeface="Trebuchet MS"/>
            </a:endParaRPr>
          </a:p>
          <a:p>
            <a:pPr lvl="0">
              <a:buNone/>
            </a:pPr>
            <a:endParaRPr lang="en" sz="2800" dirty="0">
              <a:solidFill>
                <a:srgbClr val="000000"/>
              </a:solidFill>
              <a:ea typeface="Trebuchet MS"/>
              <a:cs typeface="Trebuchet MS"/>
              <a:sym typeface="Trebuchet MS"/>
            </a:endParaRPr>
          </a:p>
          <a:p>
            <a:endParaRPr lang="en-US" sz="2800" dirty="0"/>
          </a:p>
        </p:txBody>
      </p:sp>
    </p:spTree>
    <p:extLst>
      <p:ext uri="{BB962C8B-B14F-4D97-AF65-F5344CB8AC3E}">
        <p14:creationId xmlns:p14="http://schemas.microsoft.com/office/powerpoint/2010/main" val="49237000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311701" y="356603"/>
            <a:ext cx="8520599" cy="763599"/>
          </a:xfrm>
          <a:prstGeom prst="rect">
            <a:avLst/>
          </a:prstGeom>
        </p:spPr>
        <p:txBody>
          <a:bodyPr lIns="91425" tIns="91425" rIns="91425" bIns="91425" anchor="t" anchorCtr="0">
            <a:noAutofit/>
          </a:bodyPr>
          <a:lstStyle/>
          <a:p>
            <a:pPr lvl="0">
              <a:spcBef>
                <a:spcPts val="0"/>
              </a:spcBef>
              <a:buNone/>
            </a:pPr>
            <a:r>
              <a:rPr lang="en-CA" sz="4000" dirty="0" smtClean="0">
                <a:ea typeface="Trebuchet MS"/>
                <a:cs typeface="Trebuchet MS"/>
                <a:sym typeface="Trebuchet MS"/>
              </a:rPr>
              <a:t>Question 5 - </a:t>
            </a:r>
            <a:r>
              <a:rPr lang="en" sz="4000" dirty="0" smtClean="0">
                <a:ea typeface="Trebuchet MS"/>
                <a:cs typeface="Trebuchet MS"/>
                <a:sym typeface="Trebuchet MS"/>
              </a:rPr>
              <a:t>References</a:t>
            </a:r>
            <a:endParaRPr lang="en" sz="4000" dirty="0">
              <a:ea typeface="Trebuchet MS"/>
              <a:cs typeface="Trebuchet MS"/>
              <a:sym typeface="Trebuchet MS"/>
            </a:endParaRPr>
          </a:p>
        </p:txBody>
      </p:sp>
      <p:sp>
        <p:nvSpPr>
          <p:cNvPr id="68" name="Shape 68"/>
          <p:cNvSpPr txBox="1">
            <a:spLocks noGrp="1"/>
          </p:cNvSpPr>
          <p:nvPr>
            <p:ph type="body" idx="1"/>
          </p:nvPr>
        </p:nvSpPr>
        <p:spPr>
          <a:prstGeom prst="rect">
            <a:avLst/>
          </a:prstGeom>
        </p:spPr>
        <p:txBody>
          <a:bodyPr lIns="91425" tIns="91425" rIns="91425" bIns="91425" anchor="t" anchorCtr="0">
            <a:noAutofit/>
          </a:bodyPr>
          <a:lstStyle/>
          <a:p>
            <a:pPr lvl="0" indent="387350" rtl="0">
              <a:spcBef>
                <a:spcPts val="0"/>
              </a:spcBef>
              <a:buClr>
                <a:schemeClr val="dk1"/>
              </a:buClr>
              <a:buSzPct val="91666"/>
              <a:buFont typeface="Arial"/>
              <a:buNone/>
            </a:pPr>
            <a:r>
              <a:rPr lang="en" sz="2400" dirty="0">
                <a:solidFill>
                  <a:schemeClr val="dk1"/>
                </a:solidFill>
                <a:ea typeface="Trebuchet MS"/>
                <a:cs typeface="Trebuchet MS"/>
                <a:sym typeface="Trebuchet MS"/>
              </a:rPr>
              <a:t>Hartman-Adams, H., Banvard C., and Juckett G. Ameri. "Impetigo: Diagnosis and Treatment." </a:t>
            </a:r>
            <a:r>
              <a:rPr lang="en" sz="2400" i="1" dirty="0">
                <a:solidFill>
                  <a:schemeClr val="dk1"/>
                </a:solidFill>
                <a:ea typeface="Trebuchet MS"/>
                <a:cs typeface="Trebuchet MS"/>
                <a:sym typeface="Trebuchet MS"/>
              </a:rPr>
              <a:t>American Family Physician</a:t>
            </a:r>
            <a:r>
              <a:rPr lang="en" sz="2400" dirty="0">
                <a:solidFill>
                  <a:schemeClr val="dk1"/>
                </a:solidFill>
                <a:ea typeface="Trebuchet MS"/>
                <a:cs typeface="Trebuchet MS"/>
                <a:sym typeface="Trebuchet MS"/>
              </a:rPr>
              <a:t> 90.4 (2014): 229-35. Web</a:t>
            </a:r>
            <a:r>
              <a:rPr lang="en" sz="2400" dirty="0" smtClean="0">
                <a:solidFill>
                  <a:schemeClr val="dk1"/>
                </a:solidFill>
                <a:ea typeface="Trebuchet MS"/>
                <a:cs typeface="Trebuchet MS"/>
                <a:sym typeface="Trebuchet MS"/>
              </a:rPr>
              <a:t>.</a:t>
            </a:r>
            <a:endParaRPr lang="en-CA" sz="2400" dirty="0" smtClean="0">
              <a:solidFill>
                <a:schemeClr val="dk1"/>
              </a:solidFill>
              <a:ea typeface="Trebuchet MS"/>
              <a:cs typeface="Trebuchet MS"/>
              <a:sym typeface="Trebuchet MS"/>
            </a:endParaRPr>
          </a:p>
          <a:p>
            <a:pPr lvl="0" indent="387350" rtl="0">
              <a:spcBef>
                <a:spcPts val="0"/>
              </a:spcBef>
              <a:buClr>
                <a:schemeClr val="dk1"/>
              </a:buClr>
              <a:buSzPct val="91666"/>
              <a:buFont typeface="Arial"/>
              <a:buNone/>
            </a:pPr>
            <a:endParaRPr lang="en" sz="2400" dirty="0">
              <a:solidFill>
                <a:schemeClr val="dk1"/>
              </a:solidFill>
              <a:ea typeface="Trebuchet MS"/>
              <a:cs typeface="Trebuchet MS"/>
              <a:sym typeface="Trebuchet MS"/>
            </a:endParaRPr>
          </a:p>
          <a:p>
            <a:pPr lvl="0" indent="457200" rtl="0">
              <a:spcBef>
                <a:spcPts val="0"/>
              </a:spcBef>
              <a:buNone/>
            </a:pPr>
            <a:r>
              <a:rPr lang="en" sz="2400" dirty="0">
                <a:solidFill>
                  <a:schemeClr val="dk1"/>
                </a:solidFill>
                <a:ea typeface="Trebuchet MS"/>
                <a:cs typeface="Trebuchet MS"/>
                <a:sym typeface="Trebuchet MS"/>
              </a:rPr>
              <a:t>Nordqvist, Christian. "Impetigo (Infantigo): Causes, Symptoms and Treatments." </a:t>
            </a:r>
            <a:r>
              <a:rPr lang="en" sz="2400" i="1" dirty="0">
                <a:solidFill>
                  <a:schemeClr val="dk1"/>
                </a:solidFill>
                <a:ea typeface="Trebuchet MS"/>
                <a:cs typeface="Trebuchet MS"/>
                <a:sym typeface="Trebuchet MS"/>
              </a:rPr>
              <a:t>Medical News Today</a:t>
            </a:r>
            <a:r>
              <a:rPr lang="en" sz="2400" dirty="0">
                <a:solidFill>
                  <a:schemeClr val="dk1"/>
                </a:solidFill>
                <a:ea typeface="Trebuchet MS"/>
                <a:cs typeface="Trebuchet MS"/>
                <a:sym typeface="Trebuchet MS"/>
              </a:rPr>
              <a:t>. MediLexicon International, 30 June 2015. Web</a:t>
            </a:r>
            <a:r>
              <a:rPr lang="en" sz="2400" dirty="0" smtClean="0">
                <a:solidFill>
                  <a:schemeClr val="dk1"/>
                </a:solidFill>
                <a:ea typeface="Trebuchet MS"/>
                <a:cs typeface="Trebuchet MS"/>
                <a:sym typeface="Trebuchet MS"/>
              </a:rPr>
              <a:t>.</a:t>
            </a:r>
            <a:endParaRPr lang="en-CA" sz="2400" dirty="0" smtClean="0">
              <a:solidFill>
                <a:schemeClr val="dk1"/>
              </a:solidFill>
              <a:ea typeface="Trebuchet MS"/>
              <a:cs typeface="Trebuchet MS"/>
              <a:sym typeface="Trebuchet MS"/>
            </a:endParaRPr>
          </a:p>
          <a:p>
            <a:pPr lvl="0" indent="457200" rtl="0">
              <a:spcBef>
                <a:spcPts val="0"/>
              </a:spcBef>
              <a:buNone/>
            </a:pPr>
            <a:endParaRPr lang="en" sz="2400" dirty="0">
              <a:solidFill>
                <a:schemeClr val="dk1"/>
              </a:solidFill>
              <a:ea typeface="Trebuchet MS"/>
              <a:cs typeface="Trebuchet MS"/>
              <a:sym typeface="Trebuchet MS"/>
            </a:endParaRPr>
          </a:p>
          <a:p>
            <a:pPr marL="0" lvl="0" indent="0" rtl="0">
              <a:lnSpc>
                <a:spcPct val="80000"/>
              </a:lnSpc>
              <a:spcBef>
                <a:spcPts val="333"/>
              </a:spcBef>
              <a:spcAft>
                <a:spcPts val="0"/>
              </a:spcAft>
              <a:buNone/>
            </a:pPr>
            <a:r>
              <a:rPr lang="en" sz="2400" dirty="0">
                <a:solidFill>
                  <a:srgbClr val="534949"/>
                </a:solidFill>
                <a:ea typeface="Trebuchet MS"/>
                <a:cs typeface="Trebuchet MS"/>
                <a:sym typeface="Trebuchet MS"/>
              </a:rPr>
              <a:t>	</a:t>
            </a:r>
            <a:r>
              <a:rPr lang="en" sz="2400" dirty="0">
                <a:solidFill>
                  <a:srgbClr val="000000"/>
                </a:solidFill>
                <a:ea typeface="Trebuchet MS"/>
                <a:cs typeface="Trebuchet MS"/>
                <a:sym typeface="Trebuchet MS"/>
              </a:rPr>
              <a:t>Opp, M. R. (2009). Sleeping to fuel the immune system: Mammalian sleep and resistance to parasites. </a:t>
            </a:r>
            <a:r>
              <a:rPr lang="en" sz="2400" i="1" dirty="0">
                <a:solidFill>
                  <a:srgbClr val="000000"/>
                </a:solidFill>
                <a:ea typeface="Trebuchet MS"/>
                <a:cs typeface="Trebuchet MS"/>
                <a:sym typeface="Trebuchet MS"/>
              </a:rPr>
              <a:t>BMC Evol Biol BMC Evolutionary Biology,</a:t>
            </a:r>
            <a:r>
              <a:rPr lang="en" sz="2400" dirty="0">
                <a:solidFill>
                  <a:srgbClr val="000000"/>
                </a:solidFill>
                <a:ea typeface="Trebuchet MS"/>
                <a:cs typeface="Trebuchet MS"/>
                <a:sym typeface="Trebuchet MS"/>
              </a:rPr>
              <a:t> </a:t>
            </a:r>
            <a:r>
              <a:rPr lang="en" sz="2400" i="1" dirty="0">
                <a:solidFill>
                  <a:srgbClr val="000000"/>
                </a:solidFill>
                <a:ea typeface="Trebuchet MS"/>
                <a:cs typeface="Trebuchet MS"/>
                <a:sym typeface="Trebuchet MS"/>
              </a:rPr>
              <a:t>9</a:t>
            </a:r>
            <a:r>
              <a:rPr lang="en" sz="2400" dirty="0">
                <a:solidFill>
                  <a:srgbClr val="000000"/>
                </a:solidFill>
                <a:ea typeface="Trebuchet MS"/>
                <a:cs typeface="Trebuchet MS"/>
                <a:sym typeface="Trebuchet MS"/>
              </a:rPr>
              <a:t>(1), 8.</a:t>
            </a:r>
          </a:p>
          <a:p>
            <a:pPr marL="0" lvl="0" indent="0" rtl="0">
              <a:lnSpc>
                <a:spcPct val="80000"/>
              </a:lnSpc>
              <a:spcBef>
                <a:spcPts val="333"/>
              </a:spcBef>
              <a:spcAft>
                <a:spcPts val="0"/>
              </a:spcAft>
              <a:buNone/>
            </a:pPr>
            <a:endParaRPr sz="2400" dirty="0">
              <a:solidFill>
                <a:srgbClr val="000000"/>
              </a:solidFill>
              <a:ea typeface="Trebuchet MS"/>
              <a:cs typeface="Trebuchet MS"/>
              <a:sym typeface="Trebuchet MS"/>
            </a:endParaRPr>
          </a:p>
          <a:p>
            <a:pPr marL="0" lvl="0" indent="457200" rtl="0">
              <a:lnSpc>
                <a:spcPct val="80000"/>
              </a:lnSpc>
              <a:spcBef>
                <a:spcPts val="333"/>
              </a:spcBef>
              <a:spcAft>
                <a:spcPts val="0"/>
              </a:spcAft>
              <a:buNone/>
            </a:pPr>
            <a:r>
              <a:rPr lang="en" sz="2400" dirty="0">
                <a:solidFill>
                  <a:schemeClr val="dk1"/>
                </a:solidFill>
                <a:ea typeface="Trebuchet MS"/>
                <a:cs typeface="Trebuchet MS"/>
                <a:sym typeface="Trebuchet MS"/>
              </a:rPr>
              <a:t>"Impetigo." </a:t>
            </a:r>
            <a:r>
              <a:rPr lang="en" sz="2400" i="1" dirty="0">
                <a:solidFill>
                  <a:schemeClr val="dk1"/>
                </a:solidFill>
                <a:ea typeface="Trebuchet MS"/>
                <a:cs typeface="Trebuchet MS"/>
                <a:sym typeface="Trebuchet MS"/>
              </a:rPr>
              <a:t>- Mayo Clinic</a:t>
            </a:r>
            <a:r>
              <a:rPr lang="en" sz="2400" dirty="0">
                <a:solidFill>
                  <a:schemeClr val="dk1"/>
                </a:solidFill>
                <a:ea typeface="Trebuchet MS"/>
                <a:cs typeface="Trebuchet MS"/>
                <a:sym typeface="Trebuchet MS"/>
              </a:rPr>
              <a:t>. Mayo Clinic, n.d. Web.</a:t>
            </a:r>
          </a:p>
          <a:p>
            <a:pPr marL="0" lvl="0" indent="0" rtl="0">
              <a:lnSpc>
                <a:spcPct val="80000"/>
              </a:lnSpc>
              <a:spcBef>
                <a:spcPts val="333"/>
              </a:spcBef>
              <a:spcAft>
                <a:spcPts val="0"/>
              </a:spcAft>
              <a:buNone/>
            </a:pPr>
            <a:endParaRPr sz="2400" dirty="0">
              <a:solidFill>
                <a:schemeClr val="dk1"/>
              </a:solidFill>
              <a:ea typeface="Trebuchet MS"/>
              <a:cs typeface="Trebuchet MS"/>
              <a:sym typeface="Trebuchet MS"/>
            </a:endParaRPr>
          </a:p>
          <a:p>
            <a:pPr marL="0" lvl="0" indent="0" rtl="0">
              <a:lnSpc>
                <a:spcPct val="80000"/>
              </a:lnSpc>
              <a:spcBef>
                <a:spcPts val="333"/>
              </a:spcBef>
              <a:spcAft>
                <a:spcPts val="0"/>
              </a:spcAft>
              <a:buNone/>
            </a:pPr>
            <a:endParaRPr sz="2400" dirty="0">
              <a:solidFill>
                <a:schemeClr val="dk1"/>
              </a:solidFill>
              <a:ea typeface="Trebuchet MS"/>
              <a:cs typeface="Trebuchet MS"/>
              <a:sym typeface="Trebuchet MS"/>
            </a:endParaRPr>
          </a:p>
          <a:p>
            <a:pPr marL="0" lvl="0" indent="0" rtl="0">
              <a:lnSpc>
                <a:spcPct val="80000"/>
              </a:lnSpc>
              <a:spcBef>
                <a:spcPts val="333"/>
              </a:spcBef>
              <a:spcAft>
                <a:spcPts val="0"/>
              </a:spcAft>
              <a:buNone/>
            </a:pPr>
            <a:endParaRPr sz="2400" dirty="0">
              <a:solidFill>
                <a:schemeClr val="dk1"/>
              </a:solidFill>
              <a:ea typeface="Trebuchet MS"/>
              <a:cs typeface="Trebuchet MS"/>
              <a:sym typeface="Trebuchet MS"/>
            </a:endParaRPr>
          </a:p>
          <a:p>
            <a:pPr marL="0" lvl="0" indent="0" rtl="0">
              <a:lnSpc>
                <a:spcPct val="80000"/>
              </a:lnSpc>
              <a:spcBef>
                <a:spcPts val="333"/>
              </a:spcBef>
              <a:spcAft>
                <a:spcPts val="0"/>
              </a:spcAft>
              <a:buClr>
                <a:srgbClr val="C66951"/>
              </a:buClr>
              <a:buSzPct val="25000"/>
              <a:buFont typeface="Noto Sans Symbols"/>
              <a:buNone/>
            </a:pPr>
            <a:endParaRPr sz="2400" dirty="0">
              <a:solidFill>
                <a:schemeClr val="dk1"/>
              </a:solidFill>
              <a:ea typeface="Trebuchet MS"/>
              <a:cs typeface="Trebuchet MS"/>
              <a:sym typeface="Trebuchet MS"/>
            </a:endParaRPr>
          </a:p>
          <a:p>
            <a:pPr lvl="0" indent="387350">
              <a:spcBef>
                <a:spcPts val="0"/>
              </a:spcBef>
              <a:buClr>
                <a:schemeClr val="dk1"/>
              </a:buClr>
              <a:buSzPct val="91666"/>
              <a:buFont typeface="Arial"/>
              <a:buNone/>
            </a:pPr>
            <a:r>
              <a:rPr lang="en" sz="2400" dirty="0">
                <a:solidFill>
                  <a:srgbClr val="000000"/>
                </a:solidFill>
                <a:ea typeface="Trebuchet MS"/>
                <a:cs typeface="Trebuchet MS"/>
                <a:sym typeface="Trebuchet MS"/>
              </a:rPr>
              <a:t>	</a:t>
            </a:r>
          </a:p>
        </p:txBody>
      </p:sp>
    </p:spTree>
    <p:extLst>
      <p:ext uri="{BB962C8B-B14F-4D97-AF65-F5344CB8AC3E}">
        <p14:creationId xmlns:p14="http://schemas.microsoft.com/office/powerpoint/2010/main" val="344383278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Sign vs. Symptom</a:t>
            </a:r>
            <a:endParaRPr lang="en-US" dirty="0">
              <a:solidFill>
                <a:schemeClr val="tx1"/>
              </a:solidFill>
            </a:endParaRP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833595980"/>
              </p:ext>
            </p:extLst>
          </p:nvPr>
        </p:nvGraphicFramePr>
        <p:xfrm>
          <a:off x="354859" y="2504689"/>
          <a:ext cx="8407401" cy="2926080"/>
        </p:xfrm>
        <a:graphic>
          <a:graphicData uri="http://schemas.openxmlformats.org/drawingml/2006/table">
            <a:tbl>
              <a:tblPr firstRow="1" bandRow="1">
                <a:tableStyleId>{5C22544A-7EE6-4342-B048-85BDC9FD1C3A}</a:tableStyleId>
              </a:tblPr>
              <a:tblGrid>
                <a:gridCol w="2427941"/>
                <a:gridCol w="2943412"/>
                <a:gridCol w="3036048"/>
              </a:tblGrid>
              <a:tr h="324956">
                <a:tc>
                  <a:txBody>
                    <a:bodyPr/>
                    <a:lstStyle/>
                    <a:p>
                      <a:endParaRPr lang="en-US" sz="2100" dirty="0">
                        <a:solidFill>
                          <a:srgbClr val="000000"/>
                        </a:solidFill>
                      </a:endParaRPr>
                    </a:p>
                  </a:txBody>
                  <a:tcPr/>
                </a:tc>
                <a:tc>
                  <a:txBody>
                    <a:bodyPr/>
                    <a:lstStyle/>
                    <a:p>
                      <a:r>
                        <a:rPr lang="en-US" sz="2100" dirty="0" smtClean="0">
                          <a:solidFill>
                            <a:srgbClr val="000000"/>
                          </a:solidFill>
                        </a:rPr>
                        <a:t>Sign </a:t>
                      </a:r>
                      <a:endParaRPr lang="en-US" sz="2100" dirty="0">
                        <a:solidFill>
                          <a:srgbClr val="000000"/>
                        </a:solidFill>
                      </a:endParaRPr>
                    </a:p>
                  </a:txBody>
                  <a:tcPr/>
                </a:tc>
                <a:tc>
                  <a:txBody>
                    <a:bodyPr/>
                    <a:lstStyle/>
                    <a:p>
                      <a:r>
                        <a:rPr lang="en-US" sz="2100" dirty="0" smtClean="0">
                          <a:solidFill>
                            <a:srgbClr val="000000"/>
                          </a:solidFill>
                        </a:rPr>
                        <a:t>Symptom</a:t>
                      </a:r>
                      <a:endParaRPr lang="en-US" sz="2100" dirty="0">
                        <a:solidFill>
                          <a:srgbClr val="000000"/>
                        </a:solidFill>
                      </a:endParaRPr>
                    </a:p>
                  </a:txBody>
                  <a:tcPr/>
                </a:tc>
              </a:tr>
              <a:tr h="324956">
                <a:tc>
                  <a:txBody>
                    <a:bodyPr/>
                    <a:lstStyle/>
                    <a:p>
                      <a:r>
                        <a:rPr lang="en-US" sz="2100" dirty="0" smtClean="0">
                          <a:solidFill>
                            <a:srgbClr val="000000"/>
                          </a:solidFill>
                        </a:rPr>
                        <a:t>Taken note</a:t>
                      </a:r>
                      <a:r>
                        <a:rPr lang="en-US" sz="2100" baseline="0" dirty="0" smtClean="0">
                          <a:solidFill>
                            <a:srgbClr val="000000"/>
                          </a:solidFill>
                        </a:rPr>
                        <a:t> of by… </a:t>
                      </a:r>
                      <a:endParaRPr lang="en-US" sz="2100" dirty="0">
                        <a:solidFill>
                          <a:srgbClr val="000000"/>
                        </a:solidFill>
                      </a:endParaRPr>
                    </a:p>
                  </a:txBody>
                  <a:tcPr/>
                </a:tc>
                <a:tc>
                  <a:txBody>
                    <a:bodyPr/>
                    <a:lstStyle/>
                    <a:p>
                      <a:r>
                        <a:rPr lang="en-US" sz="2100" dirty="0" smtClean="0">
                          <a:solidFill>
                            <a:srgbClr val="000000"/>
                          </a:solidFill>
                        </a:rPr>
                        <a:t>Healthcare professional</a:t>
                      </a:r>
                      <a:r>
                        <a:rPr lang="en-US" sz="2100" baseline="0" dirty="0" smtClean="0">
                          <a:solidFill>
                            <a:srgbClr val="000000"/>
                          </a:solidFill>
                        </a:rPr>
                        <a:t> </a:t>
                      </a:r>
                      <a:endParaRPr lang="en-US" sz="2100" dirty="0">
                        <a:solidFill>
                          <a:srgbClr val="000000"/>
                        </a:solidFill>
                      </a:endParaRPr>
                    </a:p>
                  </a:txBody>
                  <a:tcPr/>
                </a:tc>
                <a:tc>
                  <a:txBody>
                    <a:bodyPr/>
                    <a:lstStyle/>
                    <a:p>
                      <a:r>
                        <a:rPr lang="en-US" sz="2100" dirty="0" smtClean="0">
                          <a:solidFill>
                            <a:srgbClr val="000000"/>
                          </a:solidFill>
                        </a:rPr>
                        <a:t>Patient </a:t>
                      </a:r>
                      <a:endParaRPr lang="en-US" sz="2100" dirty="0">
                        <a:solidFill>
                          <a:srgbClr val="000000"/>
                        </a:solidFill>
                      </a:endParaRPr>
                    </a:p>
                  </a:txBody>
                  <a:tcPr/>
                </a:tc>
              </a:tr>
              <a:tr h="324956">
                <a:tc>
                  <a:txBody>
                    <a:bodyPr/>
                    <a:lstStyle/>
                    <a:p>
                      <a:r>
                        <a:rPr lang="en-US" sz="2100" dirty="0" smtClean="0">
                          <a:solidFill>
                            <a:srgbClr val="000000"/>
                          </a:solidFill>
                        </a:rPr>
                        <a:t>Characteristics</a:t>
                      </a:r>
                      <a:r>
                        <a:rPr lang="en-US" sz="2100" baseline="0" dirty="0" smtClean="0">
                          <a:solidFill>
                            <a:srgbClr val="000000"/>
                          </a:solidFill>
                        </a:rPr>
                        <a:t> are… </a:t>
                      </a:r>
                      <a:endParaRPr lang="en-US" sz="2100" dirty="0">
                        <a:solidFill>
                          <a:srgbClr val="000000"/>
                        </a:solidFill>
                      </a:endParaRPr>
                    </a:p>
                  </a:txBody>
                  <a:tcPr/>
                </a:tc>
                <a:tc>
                  <a:txBody>
                    <a:bodyPr/>
                    <a:lstStyle/>
                    <a:p>
                      <a:r>
                        <a:rPr lang="en-US" sz="2100" dirty="0" smtClean="0">
                          <a:solidFill>
                            <a:srgbClr val="000000"/>
                          </a:solidFill>
                        </a:rPr>
                        <a:t>Objective</a:t>
                      </a:r>
                      <a:r>
                        <a:rPr lang="en-US" sz="2100" baseline="0" dirty="0" smtClean="0">
                          <a:solidFill>
                            <a:srgbClr val="000000"/>
                          </a:solidFill>
                        </a:rPr>
                        <a:t> </a:t>
                      </a:r>
                      <a:endParaRPr lang="en-US" sz="2100" dirty="0">
                        <a:solidFill>
                          <a:srgbClr val="000000"/>
                        </a:solidFill>
                      </a:endParaRPr>
                    </a:p>
                  </a:txBody>
                  <a:tcPr/>
                </a:tc>
                <a:tc>
                  <a:txBody>
                    <a:bodyPr/>
                    <a:lstStyle/>
                    <a:p>
                      <a:r>
                        <a:rPr lang="en-US" sz="2100" dirty="0" smtClean="0">
                          <a:solidFill>
                            <a:srgbClr val="000000"/>
                          </a:solidFill>
                        </a:rPr>
                        <a:t>Subjective</a:t>
                      </a:r>
                      <a:r>
                        <a:rPr lang="en-US" sz="2100" baseline="0" dirty="0" smtClean="0">
                          <a:solidFill>
                            <a:srgbClr val="000000"/>
                          </a:solidFill>
                        </a:rPr>
                        <a:t> </a:t>
                      </a:r>
                      <a:endParaRPr lang="en-US" sz="2100" dirty="0">
                        <a:solidFill>
                          <a:srgbClr val="000000"/>
                        </a:solidFill>
                      </a:endParaRPr>
                    </a:p>
                  </a:txBody>
                  <a:tcPr/>
                </a:tc>
              </a:tr>
              <a:tr h="1056105">
                <a:tc>
                  <a:txBody>
                    <a:bodyPr/>
                    <a:lstStyle/>
                    <a:p>
                      <a:r>
                        <a:rPr lang="en-US" sz="2100" dirty="0" smtClean="0">
                          <a:solidFill>
                            <a:srgbClr val="000000"/>
                          </a:solidFill>
                        </a:rPr>
                        <a:t>Examples </a:t>
                      </a:r>
                      <a:endParaRPr lang="en-US" sz="2100" dirty="0">
                        <a:solidFill>
                          <a:srgbClr val="000000"/>
                        </a:solidFill>
                      </a:endParaRPr>
                    </a:p>
                  </a:txBody>
                  <a:tcPr/>
                </a:tc>
                <a:tc>
                  <a:txBody>
                    <a:bodyPr/>
                    <a:lstStyle/>
                    <a:p>
                      <a:pPr marL="285750" indent="-285750">
                        <a:buFont typeface="Arial"/>
                        <a:buChar char="•"/>
                      </a:pPr>
                      <a:r>
                        <a:rPr lang="en-US" sz="2100" dirty="0" smtClean="0">
                          <a:solidFill>
                            <a:srgbClr val="000000"/>
                          </a:solidFill>
                        </a:rPr>
                        <a:t>High blood pressure</a:t>
                      </a:r>
                    </a:p>
                    <a:p>
                      <a:pPr marL="285750" indent="-285750">
                        <a:buFont typeface="Arial"/>
                        <a:buChar char="•"/>
                      </a:pPr>
                      <a:r>
                        <a:rPr lang="en-US" sz="2100" dirty="0" smtClean="0">
                          <a:solidFill>
                            <a:srgbClr val="000000"/>
                          </a:solidFill>
                        </a:rPr>
                        <a:t>Abnormal</a:t>
                      </a:r>
                      <a:r>
                        <a:rPr lang="en-US" sz="2100" baseline="0" dirty="0" smtClean="0">
                          <a:solidFill>
                            <a:srgbClr val="000000"/>
                          </a:solidFill>
                        </a:rPr>
                        <a:t> densities in lungs detected on x-ray </a:t>
                      </a:r>
                      <a:endParaRPr lang="en-US" sz="2100" dirty="0" smtClean="0">
                        <a:solidFill>
                          <a:srgbClr val="000000"/>
                        </a:solidFill>
                      </a:endParaRPr>
                    </a:p>
                    <a:p>
                      <a:endParaRPr lang="en-US" sz="2100" dirty="0">
                        <a:solidFill>
                          <a:srgbClr val="000000"/>
                        </a:solidFill>
                      </a:endParaRPr>
                    </a:p>
                  </a:txBody>
                  <a:tcPr/>
                </a:tc>
                <a:tc>
                  <a:txBody>
                    <a:bodyPr/>
                    <a:lstStyle/>
                    <a:p>
                      <a:pPr marL="285750" indent="-285750">
                        <a:buFont typeface="Arial"/>
                        <a:buChar char="•"/>
                      </a:pPr>
                      <a:r>
                        <a:rPr lang="en-US" sz="2100" dirty="0" smtClean="0">
                          <a:solidFill>
                            <a:srgbClr val="000000"/>
                          </a:solidFill>
                        </a:rPr>
                        <a:t>Feelings</a:t>
                      </a:r>
                      <a:r>
                        <a:rPr lang="en-US" sz="2100" baseline="0" dirty="0" smtClean="0">
                          <a:solidFill>
                            <a:srgbClr val="000000"/>
                          </a:solidFill>
                        </a:rPr>
                        <a:t> of tiredness or pain </a:t>
                      </a:r>
                    </a:p>
                    <a:p>
                      <a:pPr marL="285750" indent="-285750">
                        <a:buFont typeface="Arial"/>
                        <a:buChar char="•"/>
                      </a:pPr>
                      <a:r>
                        <a:rPr lang="en-US" sz="2100" baseline="0" dirty="0" smtClean="0">
                          <a:solidFill>
                            <a:srgbClr val="000000"/>
                          </a:solidFill>
                        </a:rPr>
                        <a:t>Observation of skin rash </a:t>
                      </a:r>
                      <a:endParaRPr lang="en-US" sz="2100" dirty="0">
                        <a:solidFill>
                          <a:srgbClr val="000000"/>
                        </a:solidFill>
                      </a:endParaRPr>
                    </a:p>
                  </a:txBody>
                  <a:tcPr/>
                </a:tc>
              </a:tr>
            </a:tbl>
          </a:graphicData>
        </a:graphic>
      </p:graphicFrame>
      <p:sp>
        <p:nvSpPr>
          <p:cNvPr id="2" name="TextBox 1"/>
          <p:cNvSpPr txBox="1"/>
          <p:nvPr/>
        </p:nvSpPr>
        <p:spPr>
          <a:xfrm>
            <a:off x="740869" y="1906024"/>
            <a:ext cx="6675375" cy="461665"/>
          </a:xfrm>
          <a:prstGeom prst="rect">
            <a:avLst/>
          </a:prstGeom>
          <a:noFill/>
        </p:spPr>
        <p:txBody>
          <a:bodyPr wrap="none" rtlCol="0">
            <a:spAutoFit/>
          </a:bodyPr>
          <a:lstStyle/>
          <a:p>
            <a:r>
              <a:rPr lang="en-US" sz="2400" dirty="0" smtClean="0"/>
              <a:t>Table 1: Differences between a sign and a symptom</a:t>
            </a:r>
            <a:r>
              <a:rPr lang="en-US" sz="2400" baseline="30000" dirty="0" smtClean="0"/>
              <a:t>1</a:t>
            </a:r>
            <a:endParaRPr lang="en-US" sz="2400" baseline="30000" dirty="0"/>
          </a:p>
        </p:txBody>
      </p:sp>
    </p:spTree>
    <p:extLst>
      <p:ext uri="{BB962C8B-B14F-4D97-AF65-F5344CB8AC3E}">
        <p14:creationId xmlns:p14="http://schemas.microsoft.com/office/powerpoint/2010/main" val="42095633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Sign vs. Symptom</a:t>
            </a:r>
            <a:endParaRPr lang="en-US" dirty="0">
              <a:solidFill>
                <a:srgbClr val="000000"/>
              </a:solidFill>
            </a:endParaRPr>
          </a:p>
        </p:txBody>
      </p:sp>
      <p:sp>
        <p:nvSpPr>
          <p:cNvPr id="2" name="Content Placeholder 1"/>
          <p:cNvSpPr>
            <a:spLocks noGrp="1"/>
          </p:cNvSpPr>
          <p:nvPr>
            <p:ph sz="quarter" idx="1"/>
          </p:nvPr>
        </p:nvSpPr>
        <p:spPr/>
        <p:txBody>
          <a:bodyPr/>
          <a:lstStyle/>
          <a:p>
            <a:r>
              <a:rPr lang="en-US" dirty="0" smtClean="0">
                <a:solidFill>
                  <a:srgbClr val="000000"/>
                </a:solidFill>
              </a:rPr>
              <a:t>An illness characteristic can be a sign, symptom (or both) depending on the </a:t>
            </a:r>
            <a:r>
              <a:rPr lang="en-US" i="1" dirty="0" smtClean="0">
                <a:solidFill>
                  <a:srgbClr val="000000"/>
                </a:solidFill>
              </a:rPr>
              <a:t>observer(s):</a:t>
            </a:r>
            <a:r>
              <a:rPr lang="en-US" baseline="30000" dirty="0" smtClean="0">
                <a:solidFill>
                  <a:srgbClr val="000000"/>
                </a:solidFill>
              </a:rPr>
              <a:t>2 </a:t>
            </a:r>
          </a:p>
          <a:p>
            <a:pPr marL="45720" indent="0">
              <a:buNone/>
            </a:pPr>
            <a:endParaRPr lang="en-US" dirty="0">
              <a:solidFill>
                <a:srgbClr val="000000"/>
              </a:solidFill>
            </a:endParaRPr>
          </a:p>
          <a:p>
            <a:pPr marL="45720" indent="0">
              <a:buNone/>
            </a:pPr>
            <a:endParaRPr lang="en-US" dirty="0" smtClean="0">
              <a:solidFill>
                <a:srgbClr val="000000"/>
              </a:solidFill>
            </a:endParaRPr>
          </a:p>
          <a:p>
            <a:pPr marL="45720" indent="0">
              <a:buNone/>
            </a:pPr>
            <a:endParaRPr lang="en-US" dirty="0" smtClean="0">
              <a:solidFill>
                <a:srgbClr val="000000"/>
              </a:solidFill>
            </a:endParaRPr>
          </a:p>
          <a:p>
            <a:pPr marL="45720" indent="0">
              <a:buNone/>
            </a:pPr>
            <a:endParaRPr lang="en-US" dirty="0">
              <a:solidFill>
                <a:srgbClr val="000000"/>
              </a:solidFill>
            </a:endParaRPr>
          </a:p>
          <a:p>
            <a:pPr marL="45720" indent="0">
              <a:buNone/>
            </a:pPr>
            <a:endParaRPr lang="en-US" dirty="0" smtClean="0">
              <a:solidFill>
                <a:srgbClr val="000000"/>
              </a:solidFill>
            </a:endParaRPr>
          </a:p>
          <a:p>
            <a:pPr marL="45720" indent="0">
              <a:buNone/>
            </a:pPr>
            <a:endParaRPr lang="en-US" dirty="0">
              <a:solidFill>
                <a:srgbClr val="000000"/>
              </a:solidFill>
            </a:endParaRPr>
          </a:p>
        </p:txBody>
      </p:sp>
      <p:pic>
        <p:nvPicPr>
          <p:cNvPr id="4" name="Picture 3" descr="doctor-clip-art-784399_700688_doctor_clip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855" y="3254987"/>
            <a:ext cx="1842845" cy="2552017"/>
          </a:xfrm>
          <a:prstGeom prst="rect">
            <a:avLst/>
          </a:prstGeom>
        </p:spPr>
      </p:pic>
      <p:pic>
        <p:nvPicPr>
          <p:cNvPr id="5" name="Picture 4" descr="092549fe7f107072c4bc6f564c469a5d.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6153" y="4498248"/>
            <a:ext cx="658005" cy="1279764"/>
          </a:xfrm>
          <a:prstGeom prst="rect">
            <a:avLst/>
          </a:prstGeom>
        </p:spPr>
      </p:pic>
      <p:pic>
        <p:nvPicPr>
          <p:cNvPr id="6" name="Picture 5" descr="doctor-clip-art-784399_700688_doctor_clipart.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1243" y="3272026"/>
            <a:ext cx="1842845" cy="2552017"/>
          </a:xfrm>
          <a:prstGeom prst="rect">
            <a:avLst/>
          </a:prstGeom>
        </p:spPr>
      </p:pic>
      <p:pic>
        <p:nvPicPr>
          <p:cNvPr id="7" name="Picture 6" descr="092549fe7f107072c4bc6f564c469a5d.jpg"/>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03125" y="4530228"/>
            <a:ext cx="658005" cy="1279764"/>
          </a:xfrm>
          <a:prstGeom prst="rect">
            <a:avLst/>
          </a:prstGeom>
        </p:spPr>
      </p:pic>
      <p:sp>
        <p:nvSpPr>
          <p:cNvPr id="8" name="TextBox 7"/>
          <p:cNvSpPr txBox="1"/>
          <p:nvPr/>
        </p:nvSpPr>
        <p:spPr>
          <a:xfrm>
            <a:off x="3008258" y="5943912"/>
            <a:ext cx="1524000" cy="369332"/>
          </a:xfrm>
          <a:prstGeom prst="rect">
            <a:avLst/>
          </a:prstGeom>
          <a:noFill/>
        </p:spPr>
        <p:txBody>
          <a:bodyPr wrap="square" rtlCol="0">
            <a:spAutoFit/>
          </a:bodyPr>
          <a:lstStyle/>
          <a:p>
            <a:r>
              <a:rPr lang="en-US" dirty="0" smtClean="0">
                <a:solidFill>
                  <a:schemeClr val="tx2"/>
                </a:solidFill>
              </a:rPr>
              <a:t>Sign</a:t>
            </a:r>
            <a:endParaRPr lang="en-US" dirty="0">
              <a:solidFill>
                <a:schemeClr val="tx2"/>
              </a:solidFill>
            </a:endParaRPr>
          </a:p>
        </p:txBody>
      </p:sp>
      <p:sp>
        <p:nvSpPr>
          <p:cNvPr id="9" name="TextBox 8"/>
          <p:cNvSpPr txBox="1"/>
          <p:nvPr/>
        </p:nvSpPr>
        <p:spPr>
          <a:xfrm>
            <a:off x="4790055" y="5943911"/>
            <a:ext cx="1136850" cy="369332"/>
          </a:xfrm>
          <a:prstGeom prst="rect">
            <a:avLst/>
          </a:prstGeom>
          <a:noFill/>
        </p:spPr>
        <p:txBody>
          <a:bodyPr wrap="none" rtlCol="0">
            <a:spAutoFit/>
          </a:bodyPr>
          <a:lstStyle/>
          <a:p>
            <a:r>
              <a:rPr lang="en-US" dirty="0" smtClean="0">
                <a:solidFill>
                  <a:schemeClr val="tx2"/>
                </a:solidFill>
              </a:rPr>
              <a:t>Symptom</a:t>
            </a:r>
            <a:endParaRPr lang="en-US" dirty="0">
              <a:solidFill>
                <a:schemeClr val="tx2"/>
              </a:solidFill>
            </a:endParaRPr>
          </a:p>
        </p:txBody>
      </p:sp>
      <p:sp>
        <p:nvSpPr>
          <p:cNvPr id="10" name="TextBox 9"/>
          <p:cNvSpPr txBox="1"/>
          <p:nvPr/>
        </p:nvSpPr>
        <p:spPr>
          <a:xfrm>
            <a:off x="6487005" y="5926873"/>
            <a:ext cx="2523535" cy="369332"/>
          </a:xfrm>
          <a:prstGeom prst="rect">
            <a:avLst/>
          </a:prstGeom>
          <a:noFill/>
        </p:spPr>
        <p:txBody>
          <a:bodyPr wrap="none" rtlCol="0">
            <a:spAutoFit/>
          </a:bodyPr>
          <a:lstStyle/>
          <a:p>
            <a:r>
              <a:rPr lang="en-US" dirty="0" smtClean="0">
                <a:solidFill>
                  <a:schemeClr val="tx2"/>
                </a:solidFill>
              </a:rPr>
              <a:t>Both sign and symptom</a:t>
            </a:r>
            <a:endParaRPr lang="en-US" dirty="0">
              <a:solidFill>
                <a:schemeClr val="tx2"/>
              </a:solidFill>
            </a:endParaRPr>
          </a:p>
        </p:txBody>
      </p:sp>
      <p:sp>
        <p:nvSpPr>
          <p:cNvPr id="11" name="TextBox 10"/>
          <p:cNvSpPr txBox="1"/>
          <p:nvPr/>
        </p:nvSpPr>
        <p:spPr>
          <a:xfrm>
            <a:off x="174365" y="5941813"/>
            <a:ext cx="2800804" cy="369332"/>
          </a:xfrm>
          <a:prstGeom prst="rect">
            <a:avLst/>
          </a:prstGeom>
          <a:noFill/>
        </p:spPr>
        <p:txBody>
          <a:bodyPr wrap="none" rtlCol="0">
            <a:spAutoFit/>
          </a:bodyPr>
          <a:lstStyle/>
          <a:p>
            <a:r>
              <a:rPr lang="en-US" dirty="0" smtClean="0">
                <a:solidFill>
                  <a:schemeClr val="tx2"/>
                </a:solidFill>
              </a:rPr>
              <a:t>Illness characteristic is (a): </a:t>
            </a:r>
            <a:endParaRPr lang="en-US" dirty="0">
              <a:solidFill>
                <a:schemeClr val="tx2"/>
              </a:solidFill>
            </a:endParaRPr>
          </a:p>
        </p:txBody>
      </p:sp>
      <p:sp>
        <p:nvSpPr>
          <p:cNvPr id="12" name="TextBox 11"/>
          <p:cNvSpPr txBox="1"/>
          <p:nvPr/>
        </p:nvSpPr>
        <p:spPr>
          <a:xfrm>
            <a:off x="2779927" y="2853765"/>
            <a:ext cx="838691" cy="369332"/>
          </a:xfrm>
          <a:prstGeom prst="rect">
            <a:avLst/>
          </a:prstGeom>
          <a:noFill/>
        </p:spPr>
        <p:txBody>
          <a:bodyPr wrap="none" rtlCol="0">
            <a:spAutoFit/>
          </a:bodyPr>
          <a:lstStyle/>
          <a:p>
            <a:r>
              <a:rPr lang="en-US" dirty="0" smtClean="0">
                <a:solidFill>
                  <a:schemeClr val="tx2"/>
                </a:solidFill>
              </a:rPr>
              <a:t>Doctor </a:t>
            </a:r>
            <a:endParaRPr lang="en-US" dirty="0">
              <a:solidFill>
                <a:schemeClr val="tx2"/>
              </a:solidFill>
            </a:endParaRPr>
          </a:p>
        </p:txBody>
      </p:sp>
      <p:sp>
        <p:nvSpPr>
          <p:cNvPr id="13" name="TextBox 12"/>
          <p:cNvSpPr txBox="1"/>
          <p:nvPr/>
        </p:nvSpPr>
        <p:spPr>
          <a:xfrm>
            <a:off x="4985509" y="2854800"/>
            <a:ext cx="897000" cy="369332"/>
          </a:xfrm>
          <a:prstGeom prst="rect">
            <a:avLst/>
          </a:prstGeom>
          <a:noFill/>
        </p:spPr>
        <p:txBody>
          <a:bodyPr wrap="none" rtlCol="0">
            <a:spAutoFit/>
          </a:bodyPr>
          <a:lstStyle/>
          <a:p>
            <a:r>
              <a:rPr lang="en-US" dirty="0" smtClean="0">
                <a:solidFill>
                  <a:schemeClr val="tx2"/>
                </a:solidFill>
              </a:rPr>
              <a:t>Patient </a:t>
            </a:r>
            <a:endParaRPr lang="en-US" dirty="0">
              <a:solidFill>
                <a:schemeClr val="tx2"/>
              </a:solidFill>
            </a:endParaRPr>
          </a:p>
        </p:txBody>
      </p:sp>
      <p:sp>
        <p:nvSpPr>
          <p:cNvPr id="14" name="TextBox 13"/>
          <p:cNvSpPr txBox="1"/>
          <p:nvPr/>
        </p:nvSpPr>
        <p:spPr>
          <a:xfrm>
            <a:off x="6487005" y="2854800"/>
            <a:ext cx="2036059" cy="369332"/>
          </a:xfrm>
          <a:prstGeom prst="rect">
            <a:avLst/>
          </a:prstGeom>
          <a:noFill/>
        </p:spPr>
        <p:txBody>
          <a:bodyPr wrap="none" rtlCol="0">
            <a:spAutoFit/>
          </a:bodyPr>
          <a:lstStyle/>
          <a:p>
            <a:r>
              <a:rPr lang="en-US" dirty="0" smtClean="0">
                <a:solidFill>
                  <a:schemeClr val="tx2"/>
                </a:solidFill>
              </a:rPr>
              <a:t>Doctor and Patient </a:t>
            </a:r>
            <a:endParaRPr lang="en-US" dirty="0">
              <a:solidFill>
                <a:schemeClr val="tx2"/>
              </a:solidFill>
            </a:endParaRPr>
          </a:p>
        </p:txBody>
      </p:sp>
    </p:spTree>
    <p:extLst>
      <p:ext uri="{BB962C8B-B14F-4D97-AF65-F5344CB8AC3E}">
        <p14:creationId xmlns:p14="http://schemas.microsoft.com/office/powerpoint/2010/main" val="1566293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Stephanie’s Signs </a:t>
            </a:r>
            <a:endParaRPr lang="en-US" dirty="0">
              <a:solidFill>
                <a:srgbClr val="000000"/>
              </a:solidFill>
            </a:endParaRPr>
          </a:p>
        </p:txBody>
      </p:sp>
      <p:pic>
        <p:nvPicPr>
          <p:cNvPr id="5" name="Picture 4" descr="clipboard.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36575">
            <a:off x="3836730" y="1009368"/>
            <a:ext cx="4041246" cy="5714322"/>
          </a:xfrm>
          <a:prstGeom prst="rect">
            <a:avLst/>
          </a:prstGeom>
        </p:spPr>
      </p:pic>
      <p:sp>
        <p:nvSpPr>
          <p:cNvPr id="6" name="TextBox 5"/>
          <p:cNvSpPr txBox="1"/>
          <p:nvPr/>
        </p:nvSpPr>
        <p:spPr>
          <a:xfrm rot="510193">
            <a:off x="4604845" y="2143241"/>
            <a:ext cx="2432826" cy="4154983"/>
          </a:xfrm>
          <a:prstGeom prst="rect">
            <a:avLst/>
          </a:prstGeom>
          <a:noFill/>
        </p:spPr>
        <p:txBody>
          <a:bodyPr wrap="square" rtlCol="0">
            <a:spAutoFit/>
          </a:bodyPr>
          <a:lstStyle/>
          <a:p>
            <a:pPr marL="285750" indent="-285750">
              <a:buFont typeface="Arial"/>
              <a:buChar char="•"/>
            </a:pPr>
            <a:r>
              <a:rPr lang="en-US" sz="2400" dirty="0" smtClean="0"/>
              <a:t>Red sores around mouth and nose </a:t>
            </a:r>
          </a:p>
          <a:p>
            <a:pPr marL="285750" indent="-285750">
              <a:buFont typeface="Arial"/>
              <a:buChar char="•"/>
            </a:pPr>
            <a:r>
              <a:rPr lang="en-US" sz="2400" dirty="0" smtClean="0"/>
              <a:t>Afebrile</a:t>
            </a:r>
          </a:p>
          <a:p>
            <a:pPr marL="285750" indent="-285750">
              <a:buFont typeface="Arial"/>
              <a:buChar char="•"/>
            </a:pPr>
            <a:r>
              <a:rPr lang="en-US" sz="2400" dirty="0" smtClean="0"/>
              <a:t>No swollen lymph nodes</a:t>
            </a:r>
          </a:p>
          <a:p>
            <a:pPr marL="285750" indent="-285750">
              <a:buFont typeface="Arial"/>
              <a:buChar char="•"/>
            </a:pPr>
            <a:r>
              <a:rPr lang="en-US" sz="2400" dirty="0" smtClean="0"/>
              <a:t>No rash on hands/feet or inside of mouth </a:t>
            </a:r>
          </a:p>
          <a:p>
            <a:pPr marL="285750" indent="-285750">
              <a:buFont typeface="Arial"/>
              <a:buChar char="•"/>
            </a:pPr>
            <a:endParaRPr lang="en-US" sz="2400" dirty="0"/>
          </a:p>
        </p:txBody>
      </p:sp>
      <p:grpSp>
        <p:nvGrpSpPr>
          <p:cNvPr id="15" name="Group 14"/>
          <p:cNvGrpSpPr/>
          <p:nvPr/>
        </p:nvGrpSpPr>
        <p:grpSpPr>
          <a:xfrm>
            <a:off x="6489563" y="2433937"/>
            <a:ext cx="2967264" cy="2504377"/>
            <a:chOff x="6489563" y="2433937"/>
            <a:chExt cx="2967264" cy="2504377"/>
          </a:xfrm>
        </p:grpSpPr>
        <p:pic>
          <p:nvPicPr>
            <p:cNvPr id="7" name="Picture 6" descr="thought bubble.png"/>
            <p:cNvPicPr>
              <a:picLocks noChangeAspect="1"/>
            </p:cNvPicPr>
            <p:nvPr/>
          </p:nvPicPr>
          <p:blipFill>
            <a:blip r:embed="rId4">
              <a:extLst>
                <a:ext uri="{28A0092B-C50C-407E-A947-70E740481C1C}">
                  <a14:useLocalDpi xmlns:a14="http://schemas.microsoft.com/office/drawing/2010/main"/>
                </a:ext>
              </a:extLst>
            </a:blip>
            <a:stretch>
              <a:fillRect/>
            </a:stretch>
          </p:blipFill>
          <p:spPr>
            <a:xfrm rot="13984458" flipH="1" flipV="1">
              <a:off x="6721006" y="2202494"/>
              <a:ext cx="2504377" cy="2967264"/>
            </a:xfrm>
            <a:prstGeom prst="rect">
              <a:avLst/>
            </a:prstGeom>
          </p:spPr>
        </p:pic>
        <p:sp>
          <p:nvSpPr>
            <p:cNvPr id="12" name="TextBox 11"/>
            <p:cNvSpPr txBox="1"/>
            <p:nvPr/>
          </p:nvSpPr>
          <p:spPr>
            <a:xfrm>
              <a:off x="7335017" y="2778333"/>
              <a:ext cx="1585891" cy="1754327"/>
            </a:xfrm>
            <a:prstGeom prst="rect">
              <a:avLst/>
            </a:prstGeom>
            <a:noFill/>
          </p:spPr>
          <p:txBody>
            <a:bodyPr wrap="none" rtlCol="0">
              <a:spAutoFit/>
            </a:bodyPr>
            <a:lstStyle/>
            <a:p>
              <a:r>
                <a:rPr lang="en-US" dirty="0" smtClean="0"/>
                <a:t>Can you define </a:t>
              </a:r>
            </a:p>
            <a:p>
              <a:r>
                <a:rPr lang="en-US" dirty="0"/>
                <a:t>t</a:t>
              </a:r>
              <a:r>
                <a:rPr lang="en-US" dirty="0" smtClean="0"/>
                <a:t>his medical </a:t>
              </a:r>
            </a:p>
            <a:p>
              <a:r>
                <a:rPr lang="en-US" dirty="0" smtClean="0"/>
                <a:t>sign? </a:t>
              </a:r>
            </a:p>
            <a:p>
              <a:endParaRPr lang="en-US" dirty="0"/>
            </a:p>
            <a:p>
              <a:r>
                <a:rPr lang="en-US" dirty="0" smtClean="0"/>
                <a:t>Click for the </a:t>
              </a:r>
            </a:p>
            <a:p>
              <a:r>
                <a:rPr lang="en-US" dirty="0" smtClean="0"/>
                <a:t>answer! </a:t>
              </a:r>
              <a:endParaRPr lang="en-US" dirty="0"/>
            </a:p>
          </p:txBody>
        </p:sp>
      </p:grpSp>
      <p:grpSp>
        <p:nvGrpSpPr>
          <p:cNvPr id="18" name="Group 17"/>
          <p:cNvGrpSpPr/>
          <p:nvPr/>
        </p:nvGrpSpPr>
        <p:grpSpPr>
          <a:xfrm>
            <a:off x="7299125" y="2808215"/>
            <a:ext cx="1570691" cy="1624839"/>
            <a:chOff x="7286783" y="2796512"/>
            <a:chExt cx="1651664" cy="1624839"/>
          </a:xfrm>
        </p:grpSpPr>
        <p:sp>
          <p:nvSpPr>
            <p:cNvPr id="16" name="Rectangle 15"/>
            <p:cNvSpPr/>
            <p:nvPr/>
          </p:nvSpPr>
          <p:spPr>
            <a:xfrm>
              <a:off x="7314681" y="2796512"/>
              <a:ext cx="1623766" cy="162483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7286783" y="3185604"/>
              <a:ext cx="1353907" cy="923330"/>
            </a:xfrm>
            <a:prstGeom prst="rect">
              <a:avLst/>
            </a:prstGeom>
            <a:noFill/>
          </p:spPr>
          <p:txBody>
            <a:bodyPr wrap="none" rtlCol="0">
              <a:spAutoFit/>
            </a:bodyPr>
            <a:lstStyle/>
            <a:p>
              <a:r>
                <a:rPr lang="en-US" dirty="0" smtClean="0"/>
                <a:t>Afebrile: </a:t>
              </a:r>
            </a:p>
            <a:p>
              <a:r>
                <a:rPr lang="en-US" dirty="0" smtClean="0"/>
                <a:t>absence of</a:t>
              </a:r>
            </a:p>
            <a:p>
              <a:r>
                <a:rPr lang="en-US" dirty="0" smtClean="0"/>
                <a:t>fever</a:t>
              </a:r>
              <a:r>
                <a:rPr lang="en-US" baseline="30000" dirty="0" smtClean="0"/>
                <a:t>3</a:t>
              </a:r>
              <a:r>
                <a:rPr lang="en-US" dirty="0" smtClean="0"/>
                <a:t> </a:t>
              </a:r>
              <a:endParaRPr lang="en-US" dirty="0"/>
            </a:p>
          </p:txBody>
        </p:sp>
      </p:grpSp>
      <p:pic>
        <p:nvPicPr>
          <p:cNvPr id="3" name="Picture 2" descr="doctor-clip-art-784399_700688_doctor_clipart.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9778" y="1853536"/>
            <a:ext cx="3366118" cy="4661481"/>
          </a:xfrm>
          <a:prstGeom prst="rect">
            <a:avLst/>
          </a:prstGeom>
        </p:spPr>
      </p:pic>
    </p:spTree>
    <p:extLst>
      <p:ext uri="{BB962C8B-B14F-4D97-AF65-F5344CB8AC3E}">
        <p14:creationId xmlns:p14="http://schemas.microsoft.com/office/powerpoint/2010/main" val="35717656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heckerboard(across)">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checkerboard(across)">
                                      <p:cBhvr>
                                        <p:cTn id="16" dur="500"/>
                                        <p:tgtEl>
                                          <p:spTgt spid="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checkerboard(across)">
                                      <p:cBhvr>
                                        <p:cTn id="21" dur="500"/>
                                        <p:tgtEl>
                                          <p:spTgt spid="6">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checkerboard(across)">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00"/>
                </a:solidFill>
              </a:rPr>
              <a:t>Stephanie’s Signs</a:t>
            </a:r>
            <a:endParaRPr lang="en-US" dirty="0">
              <a:solidFill>
                <a:srgbClr val="000000"/>
              </a:solidFill>
            </a:endParaRPr>
          </a:p>
        </p:txBody>
      </p:sp>
      <p:sp>
        <p:nvSpPr>
          <p:cNvPr id="2" name="Content Placeholder 1"/>
          <p:cNvSpPr>
            <a:spLocks noGrp="1"/>
          </p:cNvSpPr>
          <p:nvPr>
            <p:ph sz="quarter" idx="1"/>
          </p:nvPr>
        </p:nvSpPr>
        <p:spPr>
          <a:xfrm>
            <a:off x="310439" y="1877840"/>
            <a:ext cx="8407893" cy="4407408"/>
          </a:xfrm>
        </p:spPr>
        <p:txBody>
          <a:bodyPr/>
          <a:lstStyle/>
          <a:p>
            <a:r>
              <a:rPr lang="en-US" sz="2800" dirty="0" smtClean="0"/>
              <a:t>The microbiology lab test results, when they are completed, will also be another one of Stephanie’s signs</a:t>
            </a:r>
          </a:p>
          <a:p>
            <a:pPr marL="45720" indent="0">
              <a:buNone/>
            </a:pPr>
            <a:endParaRPr lang="en-US" dirty="0"/>
          </a:p>
          <a:p>
            <a:pPr marL="45720" indent="0">
              <a:buNone/>
            </a:pPr>
            <a:endParaRPr lang="en-US" dirty="0"/>
          </a:p>
        </p:txBody>
      </p:sp>
      <p:pic>
        <p:nvPicPr>
          <p:cNvPr id="7" name="Picture 6" descr="results.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18321" y="3666249"/>
            <a:ext cx="3043939" cy="2665138"/>
          </a:xfrm>
          <a:prstGeom prst="rect">
            <a:avLst/>
          </a:prstGeom>
        </p:spPr>
      </p:pic>
      <p:pic>
        <p:nvPicPr>
          <p:cNvPr id="8" name="Picture 7" descr="petri dish.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52800" y="3245981"/>
            <a:ext cx="5256646" cy="2039579"/>
          </a:xfrm>
          <a:prstGeom prst="rect">
            <a:avLst/>
          </a:prstGeom>
        </p:spPr>
      </p:pic>
    </p:spTree>
    <p:extLst>
      <p:ext uri="{BB962C8B-B14F-4D97-AF65-F5344CB8AC3E}">
        <p14:creationId xmlns:p14="http://schemas.microsoft.com/office/powerpoint/2010/main" val="33268243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Stephanie’s Symptoms</a:t>
            </a:r>
            <a:endParaRPr lang="en-US" dirty="0">
              <a:solidFill>
                <a:srgbClr val="000000"/>
              </a:solidFill>
            </a:endParaRPr>
          </a:p>
        </p:txBody>
      </p:sp>
      <p:pic>
        <p:nvPicPr>
          <p:cNvPr id="3" name="Picture 2" descr="092549fe7f107072c4bc6f564c469a5d.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63278" y="2045160"/>
            <a:ext cx="2136559" cy="4155425"/>
          </a:xfrm>
          <a:prstGeom prst="rect">
            <a:avLst/>
          </a:prstGeom>
        </p:spPr>
      </p:pic>
      <p:sp>
        <p:nvSpPr>
          <p:cNvPr id="4" name="TextBox 3"/>
          <p:cNvSpPr txBox="1"/>
          <p:nvPr/>
        </p:nvSpPr>
        <p:spPr>
          <a:xfrm>
            <a:off x="3018118" y="1807884"/>
            <a:ext cx="5744142" cy="4708981"/>
          </a:xfrm>
          <a:prstGeom prst="rect">
            <a:avLst/>
          </a:prstGeom>
          <a:noFill/>
        </p:spPr>
        <p:txBody>
          <a:bodyPr wrap="square" rtlCol="0">
            <a:spAutoFit/>
          </a:bodyPr>
          <a:lstStyle/>
          <a:p>
            <a:r>
              <a:rPr lang="en-US" sz="2500" dirty="0" smtClean="0">
                <a:solidFill>
                  <a:srgbClr val="000000"/>
                </a:solidFill>
              </a:rPr>
              <a:t>As noted before, a symptom is a subjective characteristic experienced (e.g. felt or observed) by the patient.</a:t>
            </a:r>
          </a:p>
          <a:p>
            <a:endParaRPr lang="en-US" sz="2500" dirty="0">
              <a:solidFill>
                <a:srgbClr val="000000"/>
              </a:solidFill>
            </a:endParaRPr>
          </a:p>
          <a:p>
            <a:r>
              <a:rPr lang="en-US" sz="2500" dirty="0">
                <a:solidFill>
                  <a:srgbClr val="000000"/>
                </a:solidFill>
              </a:rPr>
              <a:t>Although not explicitly stated in the case, in real life Stephanie would have had a chance to describe the rash in her own words (on in her parents’ words). </a:t>
            </a:r>
            <a:r>
              <a:rPr lang="en-US" sz="2500" dirty="0" smtClean="0">
                <a:solidFill>
                  <a:srgbClr val="000000"/>
                </a:solidFill>
              </a:rPr>
              <a:t> </a:t>
            </a:r>
          </a:p>
          <a:p>
            <a:endParaRPr lang="en-US" sz="2500" dirty="0">
              <a:solidFill>
                <a:srgbClr val="000000"/>
              </a:solidFill>
            </a:endParaRPr>
          </a:p>
          <a:p>
            <a:r>
              <a:rPr lang="en-US" sz="2500" dirty="0" smtClean="0">
                <a:solidFill>
                  <a:srgbClr val="000000"/>
                </a:solidFill>
              </a:rPr>
              <a:t>In this case, the symptom is the rash around Stephanie’s nose and mouth. </a:t>
            </a:r>
          </a:p>
          <a:p>
            <a:endParaRPr lang="en-US" sz="2500" dirty="0">
              <a:solidFill>
                <a:srgbClr val="000000"/>
              </a:solidFill>
            </a:endParaRPr>
          </a:p>
        </p:txBody>
      </p:sp>
    </p:spTree>
    <p:extLst>
      <p:ext uri="{BB962C8B-B14F-4D97-AF65-F5344CB8AC3E}">
        <p14:creationId xmlns:p14="http://schemas.microsoft.com/office/powerpoint/2010/main" val="1529239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846</TotalTime>
  <Words>2916</Words>
  <Application>Microsoft Macintosh PowerPoint</Application>
  <PresentationFormat>On-screen Show (4:3)</PresentationFormat>
  <Paragraphs>445</Paragraphs>
  <Slides>45</Slides>
  <Notes>19</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Median</vt:lpstr>
      <vt:lpstr> case 1 – the body systems </vt:lpstr>
      <vt:lpstr>The Case </vt:lpstr>
      <vt:lpstr>What are the signs and symptoms? </vt:lpstr>
      <vt:lpstr>Defining the Terms</vt:lpstr>
      <vt:lpstr>Sign vs. Symptom</vt:lpstr>
      <vt:lpstr>Sign vs. Symptom</vt:lpstr>
      <vt:lpstr>Stephanie’s Signs </vt:lpstr>
      <vt:lpstr>Stephanie’s Signs</vt:lpstr>
      <vt:lpstr>Stephanie’s Symptoms</vt:lpstr>
      <vt:lpstr>Question 1 – References </vt:lpstr>
      <vt:lpstr>Question 1 - Images</vt:lpstr>
      <vt:lpstr>Which body system is affected,  in what specific area and  what is the normal physiological function of this area of the body? </vt:lpstr>
      <vt:lpstr>Which body system is affected?</vt:lpstr>
      <vt:lpstr>Structure of The Skin</vt:lpstr>
      <vt:lpstr>Epidermis</vt:lpstr>
      <vt:lpstr>Epidermis</vt:lpstr>
      <vt:lpstr>Epidermis</vt:lpstr>
      <vt:lpstr>Epidermis</vt:lpstr>
      <vt:lpstr>Dermis</vt:lpstr>
      <vt:lpstr>Dermis</vt:lpstr>
      <vt:lpstr>Dermis</vt:lpstr>
      <vt:lpstr>Dermis</vt:lpstr>
      <vt:lpstr>Hypodermis</vt:lpstr>
      <vt:lpstr>Question 2 - Summary</vt:lpstr>
      <vt:lpstr>Question 2 - References</vt:lpstr>
      <vt:lpstr>Question 2 - References</vt:lpstr>
      <vt:lpstr>Question 2 - References</vt:lpstr>
      <vt:lpstr>In what ways has the normal physiological functioning of this area of the body been disturbed by the infection? </vt:lpstr>
      <vt:lpstr>Protective Factors</vt:lpstr>
      <vt:lpstr>Physiologic Consequences of Infection</vt:lpstr>
      <vt:lpstr>Physiologic Consequences of Infection</vt:lpstr>
      <vt:lpstr>Question 3 – References </vt:lpstr>
      <vt:lpstr>Are there are any secondary sites of infection and, if so, what enables the bacteria to  (a) travel to; and  (b) affect these areas of the body? </vt:lpstr>
      <vt:lpstr>Primary Site of infection</vt:lpstr>
      <vt:lpstr>Secondary site of infection</vt:lpstr>
      <vt:lpstr>Secondary site of infection </vt:lpstr>
      <vt:lpstr>PowerPoint Presentation</vt:lpstr>
      <vt:lpstr>Possible Complications of Infection</vt:lpstr>
      <vt:lpstr>Possible Complications of Infection</vt:lpstr>
      <vt:lpstr>Question 4 - References</vt:lpstr>
      <vt:lpstr>Why did the doctor suggest that Stephanie stay at home for a few days? </vt:lpstr>
      <vt:lpstr>Impetigo Is Highly Contagious</vt:lpstr>
      <vt:lpstr>Why Stephanie Should Stay At Home</vt:lpstr>
      <vt:lpstr>Why Stephanie Should Stay At Home</vt:lpstr>
      <vt:lpstr>Question 5 - 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 Case 1  “School Sores”</dc:title>
  <dc:creator>Pawan  Dhaliwal</dc:creator>
  <cp:lastModifiedBy>Pawan  Dhaliwal </cp:lastModifiedBy>
  <cp:revision>245</cp:revision>
  <dcterms:created xsi:type="dcterms:W3CDTF">2016-01-11T20:57:19Z</dcterms:created>
  <dcterms:modified xsi:type="dcterms:W3CDTF">2016-01-23T06:40:50Z</dcterms:modified>
</cp:coreProperties>
</file>