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7"/>
  </p:notesMasterIdLst>
  <p:sldIdLst>
    <p:sldId id="256" r:id="rId2"/>
    <p:sldId id="259" r:id="rId3"/>
    <p:sldId id="312" r:id="rId4"/>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 id="304" r:id="rId18"/>
    <p:sldId id="308" r:id="rId19"/>
    <p:sldId id="309" r:id="rId20"/>
    <p:sldId id="275" r:id="rId21"/>
    <p:sldId id="276" r:id="rId22"/>
    <p:sldId id="277" r:id="rId23"/>
    <p:sldId id="278" r:id="rId24"/>
    <p:sldId id="279" r:id="rId25"/>
    <p:sldId id="280" r:id="rId26"/>
    <p:sldId id="307"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310" r:id="rId43"/>
    <p:sldId id="297" r:id="rId44"/>
    <p:sldId id="298" r:id="rId45"/>
    <p:sldId id="302" r:id="rId46"/>
  </p:sldIdLst>
  <p:sldSz cx="9144000" cy="5143500" type="screen16x9"/>
  <p:notesSz cx="6858000" cy="9144000"/>
  <p:embeddedFontLst>
    <p:embeddedFont>
      <p:font typeface="Calibri" panose="020F0502020204030204" pitchFamily="34" charset="0"/>
      <p:regular r:id="rId48"/>
      <p:bold r:id="rId49"/>
      <p:italic r:id="rId50"/>
      <p:boldItalic r:id="rId51"/>
    </p:embeddedFont>
    <p:embeddedFont>
      <p:font typeface="Georgia" panose="02040502050405020303" pitchFamily="18" charset="0"/>
      <p:regular r:id="rId52"/>
      <p:bold r:id="rId53"/>
      <p:italic r:id="rId54"/>
      <p:boldItalic r:id="rId55"/>
    </p:embeddedFont>
    <p:embeddedFont>
      <p:font typeface="Raleway" panose="020B0503030101060003" pitchFamily="34" charset="77"/>
      <p:regular r:id="rId56"/>
      <p:bold r:id="rId57"/>
      <p:italic r:id="rId58"/>
      <p:boldItalic r:id="rId59"/>
    </p:embeddedFont>
    <p:embeddedFont>
      <p:font typeface="Roboto" panose="02000000000000000000" pitchFamily="2" charset="0"/>
      <p:regular r:id="rId60"/>
      <p:bold r:id="rId61"/>
      <p:italic r:id="rId62"/>
      <p:boldItalic r:id="rId63"/>
    </p:embeddedFont>
    <p:embeddedFont>
      <p:font typeface="Work Sans" pitchFamily="2" charset="77"/>
      <p:regular r:id="rId64"/>
      <p:bold r:id="rId65"/>
    </p:embeddedFont>
    <p:embeddedFont>
      <p:font typeface="Work Sans Light" pitchFamily="2" charset="77"/>
      <p:regular r:id="rId66"/>
      <p:bold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1CB5B0-0EB3-45AF-9E05-A13AC95BBDEC}">
  <a:tblStyle styleId="{7D1CB5B0-0EB3-45AF-9E05-A13AC95BBDE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65"/>
    <p:restoredTop sz="94570"/>
  </p:normalViewPr>
  <p:slideViewPr>
    <p:cSldViewPr snapToGrid="0" snapToObjects="1">
      <p:cViewPr varScale="1">
        <p:scale>
          <a:sx n="144" d="100"/>
          <a:sy n="144" d="100"/>
        </p:scale>
        <p:origin x="912" y="19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notesMaster" Target="notesMasters/notesMaster1.xml"/><Relationship Id="rId63" Type="http://schemas.openxmlformats.org/officeDocument/2006/relationships/font" Target="fonts/font16.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font" Target="fonts/font19.fntdata"/><Relationship Id="rId5" Type="http://schemas.openxmlformats.org/officeDocument/2006/relationships/slide" Target="slides/slide4.xml"/><Relationship Id="rId61" Type="http://schemas.openxmlformats.org/officeDocument/2006/relationships/font" Target="fonts/font1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67"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3.fntdata"/><Relationship Id="rId5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quora.com/How-is-the-revised-blooms-taxonomy-different-from-earlier-taxonomy"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celt.iastate.edu/teaching/effective-teaching-practices/revised-blooms-taxonomy/"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1.cdn.edl.io/J0lkTcq5z4FLIFYTgF1gpWtfpNv862fAIQNaH7TCkZBQfTNG.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flaticon.co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5f4db4efa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5f4db4efa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f4db4efa0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f4db4efa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f4db4efa0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5f4db4efa0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f4db4efa0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f4db4efa0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5f4db4efa0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5f4db4efa0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6e569cea4f031c9e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6e569cea4f031c9e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d41d6bc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 of population is iron-deficient? (convergent)</a:t>
            </a:r>
            <a:endParaRPr/>
          </a:p>
          <a:p>
            <a:pPr marL="0" lvl="0" indent="0" algn="l" rtl="0">
              <a:spcBef>
                <a:spcPts val="0"/>
              </a:spcBef>
              <a:spcAft>
                <a:spcPts val="0"/>
              </a:spcAft>
              <a:buNone/>
            </a:pPr>
            <a:endParaRPr/>
          </a:p>
          <a:p>
            <a:pPr marL="0" lvl="0" indent="0" algn="l" rtl="0">
              <a:spcBef>
                <a:spcPts val="0"/>
              </a:spcBef>
              <a:spcAft>
                <a:spcPts val="0"/>
              </a:spcAft>
              <a:buNone/>
            </a:pPr>
            <a:r>
              <a:rPr lang="en"/>
              <a:t>In writing, the use of “they” is more common and acceptable than in the past. Why?</a:t>
            </a:r>
            <a:endParaRPr/>
          </a:p>
        </p:txBody>
      </p:sp>
      <p:sp>
        <p:nvSpPr>
          <p:cNvPr id="191" name="Google Shape;191;g5d41d6bc8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1357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5f836069f1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 of population is iron-deficient? (convergent)</a:t>
            </a:r>
            <a:endParaRPr/>
          </a:p>
          <a:p>
            <a:pPr marL="0" lvl="0" indent="0" algn="l" rtl="0">
              <a:spcBef>
                <a:spcPts val="0"/>
              </a:spcBef>
              <a:spcAft>
                <a:spcPts val="0"/>
              </a:spcAft>
              <a:buNone/>
            </a:pPr>
            <a:endParaRPr/>
          </a:p>
          <a:p>
            <a:pPr marL="0" lvl="0" indent="0" algn="l" rtl="0">
              <a:spcBef>
                <a:spcPts val="0"/>
              </a:spcBef>
              <a:spcAft>
                <a:spcPts val="0"/>
              </a:spcAft>
              <a:buNone/>
            </a:pPr>
            <a:r>
              <a:rPr lang="en"/>
              <a:t>In writing, the use of “they” is more common and acceptable than in the past. Why?</a:t>
            </a:r>
            <a:endParaRPr/>
          </a:p>
        </p:txBody>
      </p:sp>
      <p:sp>
        <p:nvSpPr>
          <p:cNvPr id="198" name="Google Shape;198;g5f836069f1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4765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6e569cea4f031c9e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Brainstorm question:</a:t>
            </a:r>
            <a:endParaRPr/>
          </a:p>
          <a:p>
            <a:pPr marL="0" lvl="0" indent="0" algn="l" rtl="0">
              <a:spcBef>
                <a:spcPts val="0"/>
              </a:spcBef>
              <a:spcAft>
                <a:spcPts val="0"/>
              </a:spcAft>
              <a:buNone/>
            </a:pPr>
            <a:r>
              <a:rPr lang="en"/>
              <a:t>If you could create a video camera that tracks your pet’s whereabouts, one that is affordable and could be used by many populations, what features would it have?</a:t>
            </a:r>
            <a:endParaRPr/>
          </a:p>
          <a:p>
            <a:pPr marL="0" lvl="0" indent="0" algn="l" rtl="0">
              <a:spcBef>
                <a:spcPts val="0"/>
              </a:spcBef>
              <a:spcAft>
                <a:spcPts val="0"/>
              </a:spcAft>
              <a:buNone/>
            </a:pPr>
            <a:endParaRPr/>
          </a:p>
          <a:p>
            <a:pPr marL="0" lvl="0" indent="0" algn="l" rtl="0">
              <a:spcBef>
                <a:spcPts val="0"/>
              </a:spcBef>
              <a:spcAft>
                <a:spcPts val="0"/>
              </a:spcAft>
              <a:buNone/>
            </a:pPr>
            <a:r>
              <a:rPr lang="en"/>
              <a:t>Funnel:  </a:t>
            </a:r>
            <a:endParaRPr/>
          </a:p>
          <a:p>
            <a:pPr marL="0" lvl="0" indent="0" algn="l" rtl="0">
              <a:spcBef>
                <a:spcPts val="0"/>
              </a:spcBef>
              <a:spcAft>
                <a:spcPts val="0"/>
              </a:spcAft>
              <a:buNone/>
            </a:pPr>
            <a:r>
              <a:rPr lang="en"/>
              <a:t>(adapted from Tofade)</a:t>
            </a:r>
            <a:endParaRPr/>
          </a:p>
          <a:p>
            <a:pPr marL="0" lvl="0" indent="0" algn="l" rtl="0">
              <a:spcBef>
                <a:spcPts val="0"/>
              </a:spcBef>
              <a:spcAft>
                <a:spcPts val="0"/>
              </a:spcAft>
              <a:buNone/>
            </a:pPr>
            <a:endParaRPr/>
          </a:p>
          <a:p>
            <a:pPr marL="0" lvl="0" indent="0" algn="l" rtl="0">
              <a:spcBef>
                <a:spcPts val="0"/>
              </a:spcBef>
              <a:spcAft>
                <a:spcPts val="0"/>
              </a:spcAft>
              <a:buNone/>
            </a:pPr>
            <a:r>
              <a:rPr lang="en"/>
              <a:t>What federal laws and regulations apply to the sale of prescription pain relief? What are the record keeping requirements for a pharmacy that stocks and dispenses prescription pain relief medication? What are the potential benefits and risks of monitoring programs for prescription pain relief medication in BC? Etc</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 </a:t>
            </a:r>
            <a:endParaRPr/>
          </a:p>
        </p:txBody>
      </p:sp>
      <p:sp>
        <p:nvSpPr>
          <p:cNvPr id="205" name="Google Shape;205;g6e569cea4f031c9e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3202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5d0ce8fea6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5d0ce8fea6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5f836069f1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Brainstorm question:</a:t>
            </a:r>
            <a:endParaRPr/>
          </a:p>
          <a:p>
            <a:pPr marL="0" lvl="0" indent="0" algn="l" rtl="0">
              <a:spcBef>
                <a:spcPts val="0"/>
              </a:spcBef>
              <a:spcAft>
                <a:spcPts val="0"/>
              </a:spcAft>
              <a:buNone/>
            </a:pPr>
            <a:r>
              <a:rPr lang="en"/>
              <a:t>If you could create a video camera that tracks your pet’s whereabouts, one that is affordable and could be used by many populations, what features would it have?</a:t>
            </a:r>
            <a:endParaRPr/>
          </a:p>
          <a:p>
            <a:pPr marL="0" lvl="0" indent="0" algn="l" rtl="0">
              <a:spcBef>
                <a:spcPts val="0"/>
              </a:spcBef>
              <a:spcAft>
                <a:spcPts val="0"/>
              </a:spcAft>
              <a:buNone/>
            </a:pPr>
            <a:endParaRPr/>
          </a:p>
          <a:p>
            <a:pPr marL="0" lvl="0" indent="0" algn="l" rtl="0">
              <a:spcBef>
                <a:spcPts val="0"/>
              </a:spcBef>
              <a:spcAft>
                <a:spcPts val="0"/>
              </a:spcAft>
              <a:buNone/>
            </a:pPr>
            <a:r>
              <a:rPr lang="en"/>
              <a:t>Funnel:  </a:t>
            </a:r>
            <a:endParaRPr/>
          </a:p>
          <a:p>
            <a:pPr marL="0" lvl="0" indent="0" algn="l" rtl="0">
              <a:spcBef>
                <a:spcPts val="0"/>
              </a:spcBef>
              <a:spcAft>
                <a:spcPts val="0"/>
              </a:spcAft>
              <a:buNone/>
            </a:pPr>
            <a:r>
              <a:rPr lang="en"/>
              <a:t>(adapted from Tofade)</a:t>
            </a:r>
            <a:endParaRPr/>
          </a:p>
          <a:p>
            <a:pPr marL="0" lvl="0" indent="0" algn="l" rtl="0">
              <a:spcBef>
                <a:spcPts val="0"/>
              </a:spcBef>
              <a:spcAft>
                <a:spcPts val="0"/>
              </a:spcAft>
              <a:buNone/>
            </a:pPr>
            <a:endParaRPr/>
          </a:p>
          <a:p>
            <a:pPr marL="0" lvl="0" indent="0" algn="l" rtl="0">
              <a:spcBef>
                <a:spcPts val="0"/>
              </a:spcBef>
              <a:spcAft>
                <a:spcPts val="0"/>
              </a:spcAft>
              <a:buNone/>
            </a:pPr>
            <a:r>
              <a:rPr lang="en"/>
              <a:t>What federal laws and regulations apply to the sale of prescription pain relief? What are the record keeping requirements for a pharmacy that stocks and dispenses prescription pain relief medication? What are the potential benefits and risks of monitoring programs for prescription pain relief medication in BC? Etc</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 </a:t>
            </a:r>
            <a:endParaRPr/>
          </a:p>
        </p:txBody>
      </p:sp>
      <p:sp>
        <p:nvSpPr>
          <p:cNvPr id="212" name="Google Shape;212;g5f836069f1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f836069f1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Brainstorm question:</a:t>
            </a:r>
            <a:endParaRPr/>
          </a:p>
          <a:p>
            <a:pPr marL="0" lvl="0" indent="0" algn="l" rtl="0">
              <a:spcBef>
                <a:spcPts val="0"/>
              </a:spcBef>
              <a:spcAft>
                <a:spcPts val="0"/>
              </a:spcAft>
              <a:buNone/>
            </a:pPr>
            <a:r>
              <a:rPr lang="en"/>
              <a:t>If you could create a video camera that tracks your pet’s whereabouts, one that is affordable and could be used by many populations, what features would it have?</a:t>
            </a:r>
            <a:endParaRPr/>
          </a:p>
          <a:p>
            <a:pPr marL="0" lvl="0" indent="0" algn="l" rtl="0">
              <a:spcBef>
                <a:spcPts val="0"/>
              </a:spcBef>
              <a:spcAft>
                <a:spcPts val="0"/>
              </a:spcAft>
              <a:buNone/>
            </a:pPr>
            <a:endParaRPr/>
          </a:p>
          <a:p>
            <a:pPr marL="0" lvl="0" indent="0" algn="l" rtl="0">
              <a:spcBef>
                <a:spcPts val="0"/>
              </a:spcBef>
              <a:spcAft>
                <a:spcPts val="0"/>
              </a:spcAft>
              <a:buNone/>
            </a:pPr>
            <a:r>
              <a:rPr lang="en"/>
              <a:t>Funnel:  </a:t>
            </a:r>
            <a:endParaRPr/>
          </a:p>
          <a:p>
            <a:pPr marL="0" lvl="0" indent="0" algn="l" rtl="0">
              <a:spcBef>
                <a:spcPts val="0"/>
              </a:spcBef>
              <a:spcAft>
                <a:spcPts val="0"/>
              </a:spcAft>
              <a:buNone/>
            </a:pPr>
            <a:r>
              <a:rPr lang="en"/>
              <a:t>(adapted from Tofade)</a:t>
            </a:r>
            <a:endParaRPr/>
          </a:p>
          <a:p>
            <a:pPr marL="0" lvl="0" indent="0" algn="l" rtl="0">
              <a:spcBef>
                <a:spcPts val="0"/>
              </a:spcBef>
              <a:spcAft>
                <a:spcPts val="0"/>
              </a:spcAft>
              <a:buNone/>
            </a:pPr>
            <a:endParaRPr/>
          </a:p>
          <a:p>
            <a:pPr marL="0" lvl="0" indent="0" algn="l" rtl="0">
              <a:spcBef>
                <a:spcPts val="0"/>
              </a:spcBef>
              <a:spcAft>
                <a:spcPts val="0"/>
              </a:spcAft>
              <a:buNone/>
            </a:pPr>
            <a:r>
              <a:rPr lang="en"/>
              <a:t>What federal laws and regulations apply to the sale of prescription pain relief? What are the record keeping requirements for a pharmacy that stocks and dispenses prescription pain relief medication? What are the potential benefits and risks of monitoring programs for prescription pain relief medication in BC? Etc</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 </a:t>
            </a:r>
            <a:endParaRPr/>
          </a:p>
        </p:txBody>
      </p:sp>
      <p:sp>
        <p:nvSpPr>
          <p:cNvPr id="218" name="Google Shape;218;g5f836069f1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5f836069f1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f836069f1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6e569cea4f031c9e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6e569cea4f031c9e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6e569cea4f031c9e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6e569cea4f031c9e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u="sng">
                <a:solidFill>
                  <a:schemeClr val="hlink"/>
                </a:solidFill>
                <a:hlinkClick r:id="rId3"/>
              </a:rPr>
              <a:t>https://www.quora.com/How-is-the-revised-blooms-taxonomy-different-from-earlier-taxonomy</a:t>
            </a:r>
            <a:endParaRPr sz="1150">
              <a:solidFill>
                <a:srgbClr val="333333"/>
              </a:solidFill>
              <a:latin typeface="Georgia"/>
              <a:ea typeface="Georgia"/>
              <a:cs typeface="Georgia"/>
              <a:sym typeface="Georgia"/>
            </a:endParaRPr>
          </a:p>
          <a:p>
            <a:pPr marL="0" lvl="0" indent="0" algn="l" rtl="0">
              <a:lnSpc>
                <a:spcPct val="115000"/>
              </a:lnSpc>
              <a:spcBef>
                <a:spcPts val="1100"/>
              </a:spcBef>
              <a:spcAft>
                <a:spcPts val="0"/>
              </a:spcAft>
              <a:buNone/>
            </a:pPr>
            <a:endParaRPr sz="1150">
              <a:solidFill>
                <a:srgbClr val="333333"/>
              </a:solidFill>
              <a:latin typeface="Georgia"/>
              <a:ea typeface="Georgia"/>
              <a:cs typeface="Georgia"/>
              <a:sym typeface="Georgia"/>
            </a:endParaRPr>
          </a:p>
          <a:p>
            <a:pPr marL="0" lvl="0" indent="0" algn="l" rtl="0">
              <a:lnSpc>
                <a:spcPct val="115000"/>
              </a:lnSpc>
              <a:spcBef>
                <a:spcPts val="1100"/>
              </a:spcBef>
              <a:spcAft>
                <a:spcPts val="0"/>
              </a:spcAft>
              <a:buClr>
                <a:schemeClr val="dk1"/>
              </a:buClr>
              <a:buSzPts val="1100"/>
              <a:buFont typeface="Arial"/>
              <a:buNone/>
            </a:pPr>
            <a:r>
              <a:rPr lang="en" sz="1150">
                <a:solidFill>
                  <a:srgbClr val="333333"/>
                </a:solidFill>
                <a:latin typeface="Georgia"/>
                <a:ea typeface="Georgia"/>
                <a:cs typeface="Georgia"/>
                <a:sym typeface="Georgia"/>
              </a:rPr>
              <a:t>The revised Bloom taxonomy renames the original skills to verb form, flips the top two skills, and further subdivides each skill along a knowledge dimension.</a:t>
            </a:r>
            <a:endParaRPr sz="1150">
              <a:solidFill>
                <a:srgbClr val="333333"/>
              </a:solidFill>
              <a:latin typeface="Georgia"/>
              <a:ea typeface="Georgia"/>
              <a:cs typeface="Georgia"/>
              <a:sym typeface="Georgia"/>
            </a:endParaRPr>
          </a:p>
          <a:p>
            <a:pPr marL="0" lvl="0" indent="0" algn="l" rtl="0">
              <a:lnSpc>
                <a:spcPct val="115000"/>
              </a:lnSpc>
              <a:spcBef>
                <a:spcPts val="1100"/>
              </a:spcBef>
              <a:spcAft>
                <a:spcPts val="0"/>
              </a:spcAft>
              <a:buClr>
                <a:schemeClr val="dk1"/>
              </a:buClr>
              <a:buSzPts val="1100"/>
              <a:buFont typeface="Arial"/>
              <a:buNone/>
            </a:pPr>
            <a:r>
              <a:rPr lang="en" sz="1150">
                <a:solidFill>
                  <a:srgbClr val="333333"/>
                </a:solidFill>
                <a:latin typeface="Georgia"/>
                <a:ea typeface="Georgia"/>
                <a:cs typeface="Georgia"/>
                <a:sym typeface="Georgia"/>
              </a:rPr>
              <a:t>The new list of skills (verb forms) are as follows — Remembering, Understanding, Applying, Analyzing, Evaluating and Creating. Notice that the last two have flipped, i.e., the new taxonomy says that you must be able to critique some aspect of the skill before being able to use it to create something new.</a:t>
            </a:r>
            <a:endParaRPr sz="1150">
              <a:solidFill>
                <a:srgbClr val="333333"/>
              </a:solidFill>
              <a:latin typeface="Georgia"/>
              <a:ea typeface="Georgia"/>
              <a:cs typeface="Georgia"/>
              <a:sym typeface="Georgia"/>
            </a:endParaRPr>
          </a:p>
          <a:p>
            <a:pPr marL="0" lvl="0" indent="0" algn="l" rtl="0">
              <a:lnSpc>
                <a:spcPct val="115000"/>
              </a:lnSpc>
              <a:spcBef>
                <a:spcPts val="1100"/>
              </a:spcBef>
              <a:spcAft>
                <a:spcPts val="0"/>
              </a:spcAft>
              <a:buNone/>
            </a:pPr>
            <a:r>
              <a:rPr lang="en" sz="1150">
                <a:solidFill>
                  <a:srgbClr val="333333"/>
                </a:solidFill>
                <a:latin typeface="Georgia"/>
                <a:ea typeface="Georgia"/>
                <a:cs typeface="Georgia"/>
                <a:sym typeface="Georgia"/>
              </a:rPr>
              <a:t>Further, each skill is now further subdivided along a knowledge dimension. The initial categories were — Factual, Conceptual and Procedural. A new Metacognitive category was added later. Thus the Cognitive Dimension in the revised Bloom taxonomy is represented as a matrix (skills down the rows, knowledge categories across the columns) instead of a list.</a:t>
            </a:r>
            <a:endParaRPr sz="1150">
              <a:solidFill>
                <a:srgbClr val="333333"/>
              </a:solidFill>
              <a:latin typeface="Georgia"/>
              <a:ea typeface="Georgia"/>
              <a:cs typeface="Georgia"/>
              <a:sym typeface="Georgia"/>
            </a:endParaRPr>
          </a:p>
          <a:p>
            <a:pPr marL="0" lvl="0" indent="0" algn="l" rtl="0">
              <a:lnSpc>
                <a:spcPct val="115000"/>
              </a:lnSpc>
              <a:spcBef>
                <a:spcPts val="1100"/>
              </a:spcBef>
              <a:spcAft>
                <a:spcPts val="0"/>
              </a:spcAft>
              <a:buNone/>
            </a:pPr>
            <a:endParaRPr sz="1150">
              <a:solidFill>
                <a:srgbClr val="333333"/>
              </a:solidFill>
              <a:latin typeface="Georgia"/>
              <a:ea typeface="Georgia"/>
              <a:cs typeface="Georgia"/>
              <a:sym typeface="Georgia"/>
            </a:endParaRPr>
          </a:p>
          <a:p>
            <a:pPr marL="0" lvl="0" indent="0" algn="l" rtl="0">
              <a:lnSpc>
                <a:spcPct val="115000"/>
              </a:lnSpc>
              <a:spcBef>
                <a:spcPts val="1100"/>
              </a:spcBef>
              <a:spcAft>
                <a:spcPts val="0"/>
              </a:spcAft>
              <a:buClr>
                <a:schemeClr val="dk1"/>
              </a:buClr>
              <a:buSzPts val="1100"/>
              <a:buFont typeface="Arial"/>
              <a:buNone/>
            </a:pPr>
            <a:r>
              <a:rPr lang="en" sz="1150">
                <a:solidFill>
                  <a:srgbClr val="333333"/>
                </a:solidFill>
                <a:latin typeface="Georgia"/>
                <a:ea typeface="Georgia"/>
                <a:cs typeface="Georgia"/>
                <a:sym typeface="Georgia"/>
              </a:rPr>
              <a:t>(more about the knowledge dimensions here: </a:t>
            </a:r>
            <a:r>
              <a:rPr lang="en" u="sng">
                <a:solidFill>
                  <a:schemeClr val="hlink"/>
                </a:solidFill>
                <a:hlinkClick r:id="rId4"/>
              </a:rPr>
              <a:t>http://www.celt.iastate.edu/teaching/effective-teaching-practices/revised-blooms-taxonomy/</a:t>
            </a:r>
            <a:endParaRPr sz="1150">
              <a:solidFill>
                <a:srgbClr val="333333"/>
              </a:solidFill>
              <a:latin typeface="Georgia"/>
              <a:ea typeface="Georgia"/>
              <a:cs typeface="Georgia"/>
              <a:sym typeface="Georgia"/>
            </a:endParaRPr>
          </a:p>
          <a:p>
            <a:pPr marL="0" lvl="0" indent="0" algn="l" rtl="0">
              <a:spcBef>
                <a:spcPts val="110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6e569cea4f031c9e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6e569cea4f031c9e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6e569cea4f031c9e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g6e569cea4f031c9e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2797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6e569cea4f031c9e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g6e569cea4f031c9e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6e569cea4f031c9e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6e569cea4f031c9e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Give this handout </a:t>
            </a:r>
            <a:r>
              <a:rPr lang="en" u="sng">
                <a:solidFill>
                  <a:schemeClr val="hlink"/>
                </a:solidFill>
                <a:hlinkClick r:id="rId3"/>
              </a:rPr>
              <a:t>https://1.cdn.edl.io/J0lkTcq5z4FLIFYTgF1gpWtfpNv862fAIQNaH7TCkZBQfTNG.pdf</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5f836069f1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5f836069f1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58354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5f836069f1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5f836069f1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5f836069f1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5f836069f1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5f4db4efa0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5f4db4efa0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5f4db4efa0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5f4db4efa0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5f4db4efa0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5f4db4efa0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5f4db4efa0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5f4db4efa0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5f4db4efa0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5f4db4efa0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5f4db4efa0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5f4db4efa0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5f4db4efa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5f4db4efa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5f4db4efa0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5f4db4efa0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Icon made by [author link] from </a:t>
            </a:r>
            <a:r>
              <a:rPr lang="en" b="1" u="sng">
                <a:solidFill>
                  <a:schemeClr val="hlink"/>
                </a:solidFill>
                <a:hlinkClick r:id="rId3"/>
              </a:rPr>
              <a:t>www.flaticon.com</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John, I think this will give us some info about whether they use Qs and why/why not.</a:t>
            </a:r>
            <a:endParaRPr>
              <a:uFill>
                <a:noFill/>
              </a:uFill>
              <a:hlinkClick r:id="rId3"/>
            </a:endParaRPr>
          </a:p>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5f4db4efa0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5f4db4efa0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60d48d3f4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60d48d3f4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5f836069f1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5f836069f1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46011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5f836069f1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5f836069f1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6e569cea4f031c9e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6e569cea4f031c9e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5f836069f1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5f836069f1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6e569cea4f031c9e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6e569cea4f031c9e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
                <a:solidFill>
                  <a:schemeClr val="dk1"/>
                </a:solidFill>
              </a:rPr>
              <a:t>•Why ask questions? What are you hoping to achieve?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rgbClr val="FF0000"/>
                </a:solidFill>
              </a:rPr>
              <a:t>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John, maybe we save this part for strategies: </a:t>
            </a:r>
            <a:endParaRPr>
              <a:solidFill>
                <a:schemeClr val="dk1"/>
              </a:solidFill>
            </a:endParaRPr>
          </a:p>
          <a:p>
            <a:pPr marL="0" lvl="0" indent="0" algn="l" rtl="0">
              <a:lnSpc>
                <a:spcPct val="90000"/>
              </a:lnSpc>
              <a:spcBef>
                <a:spcPts val="1000"/>
              </a:spcBef>
              <a:spcAft>
                <a:spcPts val="0"/>
              </a:spcAft>
              <a:buClr>
                <a:schemeClr val="dk1"/>
              </a:buClr>
              <a:buSzPts val="1100"/>
              <a:buFont typeface="Arial"/>
              <a:buNone/>
            </a:pPr>
            <a:r>
              <a:rPr lang="en">
                <a:solidFill>
                  <a:schemeClr val="dk1"/>
                </a:solidFill>
              </a:rPr>
              <a:t>•What kinds of question? Please share some examples.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5d0ce8fea6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5d0ce8fea6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d0ce8fea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d0ce8fea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f4db4efa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f4db4efa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5f4db4efa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5f4db4efa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048725" y="3058625"/>
            <a:ext cx="49140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reverse">
  <p:cSld name="BLANK_1">
    <p:bg>
      <p:bgPr>
        <a:solidFill>
          <a:srgbClr val="000000"/>
        </a:solidFill>
        <a:effectLst/>
      </p:bgPr>
    </p:bg>
    <p:spTree>
      <p:nvGrpSpPr>
        <p:cNvPr id="1" name="Shape 51"/>
        <p:cNvGrpSpPr/>
        <p:nvPr/>
      </p:nvGrpSpPr>
      <p:grpSpPr>
        <a:xfrm>
          <a:off x="0" y="0"/>
          <a:ext cx="0" cy="0"/>
          <a:chOff x="0" y="0"/>
          <a:chExt cx="0" cy="0"/>
        </a:xfrm>
      </p:grpSpPr>
      <p:sp>
        <p:nvSpPr>
          <p:cNvPr id="52" name="Google Shape;52;p11"/>
          <p:cNvSpPr/>
          <p:nvPr/>
        </p:nvSpPr>
        <p:spPr>
          <a:xfrm>
            <a:off x="198600" y="198600"/>
            <a:ext cx="8746800" cy="4760700"/>
          </a:xfrm>
          <a:prstGeom prst="frame">
            <a:avLst>
              <a:gd name="adj1" fmla="val 412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56" name="Google Shape;56;p1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sz="1100"/>
            </a:lvl1pPr>
            <a:lvl2pPr marL="914400" lvl="1" indent="-317500" algn="l" rtl="0">
              <a:lnSpc>
                <a:spcPct val="90000"/>
              </a:lnSpc>
              <a:spcBef>
                <a:spcPts val="400"/>
              </a:spcBef>
              <a:spcAft>
                <a:spcPts val="0"/>
              </a:spcAft>
              <a:buClr>
                <a:schemeClr val="dk1"/>
              </a:buClr>
              <a:buSzPts val="1400"/>
              <a:buChar char="□"/>
              <a:defRPr sz="1100"/>
            </a:lvl2pPr>
            <a:lvl3pPr marL="1371600" lvl="2" indent="-317500" algn="l" rtl="0">
              <a:lnSpc>
                <a:spcPct val="90000"/>
              </a:lnSpc>
              <a:spcBef>
                <a:spcPts val="400"/>
              </a:spcBef>
              <a:spcAft>
                <a:spcPts val="0"/>
              </a:spcAft>
              <a:buClr>
                <a:schemeClr val="dk1"/>
              </a:buClr>
              <a:buSzPts val="1400"/>
              <a:buChar char="□"/>
              <a:defRPr sz="1100"/>
            </a:lvl3pPr>
            <a:lvl4pPr marL="1828800" lvl="3" indent="-317500" algn="l" rtl="0">
              <a:lnSpc>
                <a:spcPct val="90000"/>
              </a:lnSpc>
              <a:spcBef>
                <a:spcPts val="400"/>
              </a:spcBef>
              <a:spcAft>
                <a:spcPts val="0"/>
              </a:spcAft>
              <a:buClr>
                <a:schemeClr val="dk1"/>
              </a:buClr>
              <a:buSzPts val="1400"/>
              <a:buChar char="□"/>
              <a:defRPr sz="1100"/>
            </a:lvl4pPr>
            <a:lvl5pPr marL="2286000" lvl="4" indent="-317500" algn="l" rtl="0">
              <a:lnSpc>
                <a:spcPct val="90000"/>
              </a:lnSpc>
              <a:spcBef>
                <a:spcPts val="400"/>
              </a:spcBef>
              <a:spcAft>
                <a:spcPts val="0"/>
              </a:spcAft>
              <a:buClr>
                <a:schemeClr val="dk1"/>
              </a:buClr>
              <a:buSzPts val="1400"/>
              <a:buChar char="○"/>
              <a:defRPr sz="1100"/>
            </a:lvl5pPr>
            <a:lvl6pPr marL="2743200" lvl="5" indent="-317500" algn="l" rtl="0">
              <a:lnSpc>
                <a:spcPct val="90000"/>
              </a:lnSpc>
              <a:spcBef>
                <a:spcPts val="400"/>
              </a:spcBef>
              <a:spcAft>
                <a:spcPts val="0"/>
              </a:spcAft>
              <a:buClr>
                <a:schemeClr val="dk1"/>
              </a:buClr>
              <a:buSzPts val="1400"/>
              <a:buChar char="■"/>
              <a:defRPr sz="1100"/>
            </a:lvl6pPr>
            <a:lvl7pPr marL="3200400" lvl="6" indent="-317500" algn="l" rtl="0">
              <a:lnSpc>
                <a:spcPct val="90000"/>
              </a:lnSpc>
              <a:spcBef>
                <a:spcPts val="400"/>
              </a:spcBef>
              <a:spcAft>
                <a:spcPts val="0"/>
              </a:spcAft>
              <a:buClr>
                <a:schemeClr val="dk1"/>
              </a:buClr>
              <a:buSzPts val="1400"/>
              <a:buChar char="●"/>
              <a:defRPr sz="1100"/>
            </a:lvl7pPr>
            <a:lvl8pPr marL="3657600" lvl="7" indent="-317500" algn="l" rtl="0">
              <a:lnSpc>
                <a:spcPct val="90000"/>
              </a:lnSpc>
              <a:spcBef>
                <a:spcPts val="400"/>
              </a:spcBef>
              <a:spcAft>
                <a:spcPts val="0"/>
              </a:spcAft>
              <a:buClr>
                <a:schemeClr val="dk1"/>
              </a:buClr>
              <a:buSzPts val="1400"/>
              <a:buChar char="○"/>
              <a:defRPr sz="1100"/>
            </a:lvl8pPr>
            <a:lvl9pPr marL="4114800" lvl="8" indent="-317500" algn="l" rtl="0">
              <a:lnSpc>
                <a:spcPct val="90000"/>
              </a:lnSpc>
              <a:spcBef>
                <a:spcPts val="400"/>
              </a:spcBef>
              <a:spcAft>
                <a:spcPts val="0"/>
              </a:spcAft>
              <a:buClr>
                <a:schemeClr val="dk1"/>
              </a:buClr>
              <a:buSzPts val="1400"/>
              <a:buChar char="■"/>
              <a:defRPr sz="1100"/>
            </a:lvl9pPr>
          </a:lstStyle>
          <a:p>
            <a:endParaRPr/>
          </a:p>
        </p:txBody>
      </p:sp>
      <p:sp>
        <p:nvSpPr>
          <p:cNvPr id="57" name="Google Shape;57;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8" name="Google Shape;58;p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9" name="Google Shape;59;p1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100"/>
            </a:lvl1pPr>
            <a:lvl2pPr marL="0" lvl="1" indent="0" algn="r" rtl="0">
              <a:spcBef>
                <a:spcPts val="0"/>
              </a:spcBef>
              <a:buNone/>
              <a:defRPr sz="1100"/>
            </a:lvl2pPr>
            <a:lvl3pPr marL="0" lvl="2" indent="0" algn="r" rtl="0">
              <a:spcBef>
                <a:spcPts val="0"/>
              </a:spcBef>
              <a:buNone/>
              <a:defRPr sz="1100"/>
            </a:lvl3pPr>
            <a:lvl4pPr marL="0" lvl="3" indent="0" algn="r" rtl="0">
              <a:spcBef>
                <a:spcPts val="0"/>
              </a:spcBef>
              <a:buNone/>
              <a:defRPr sz="1100"/>
            </a:lvl4pPr>
            <a:lvl5pPr marL="0" lvl="4" indent="0" algn="r" rtl="0">
              <a:spcBef>
                <a:spcPts val="0"/>
              </a:spcBef>
              <a:buNone/>
              <a:defRPr sz="1100"/>
            </a:lvl5pPr>
            <a:lvl6pPr marL="0" lvl="5" indent="0" algn="r" rtl="0">
              <a:spcBef>
                <a:spcPts val="0"/>
              </a:spcBef>
              <a:buNone/>
              <a:defRPr sz="1100"/>
            </a:lvl6pPr>
            <a:lvl7pPr marL="0" lvl="6" indent="0" algn="r" rtl="0">
              <a:spcBef>
                <a:spcPts val="0"/>
              </a:spcBef>
              <a:buNone/>
              <a:defRPr sz="1100"/>
            </a:lvl7pPr>
            <a:lvl8pPr marL="0" lvl="7" indent="0" algn="r" rtl="0">
              <a:spcBef>
                <a:spcPts val="0"/>
              </a:spcBef>
              <a:buNone/>
              <a:defRPr sz="1100"/>
            </a:lvl8pPr>
            <a:lvl9pPr marL="0" lvl="8" indent="0" algn="r" rtl="0">
              <a:spcBef>
                <a:spcPts val="0"/>
              </a:spcBef>
              <a:buNone/>
              <a:defRPr sz="11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sp>
        <p:nvSpPr>
          <p:cNvPr id="13" name="Google Shape;13;p3"/>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ctrTitle"/>
          </p:nvPr>
        </p:nvSpPr>
        <p:spPr>
          <a:xfrm>
            <a:off x="1012800" y="2497750"/>
            <a:ext cx="49500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0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5" name="Google Shape;15;p3"/>
          <p:cNvSpPr txBox="1">
            <a:spLocks noGrp="1"/>
          </p:cNvSpPr>
          <p:nvPr>
            <p:ph type="subTitle" idx="1"/>
          </p:nvPr>
        </p:nvSpPr>
        <p:spPr>
          <a:xfrm>
            <a:off x="1012800" y="3678252"/>
            <a:ext cx="49500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2000"/>
              <a:buNone/>
              <a:defRPr>
                <a:solidFill>
                  <a:srgbClr val="000000"/>
                </a:solidFill>
              </a:defRPr>
            </a:lvl1pPr>
            <a:lvl2pPr lvl="1" rtl="0">
              <a:spcBef>
                <a:spcPts val="0"/>
              </a:spcBef>
              <a:spcAft>
                <a:spcPts val="0"/>
              </a:spcAft>
              <a:buClr>
                <a:srgbClr val="000000"/>
              </a:buClr>
              <a:buSzPts val="2000"/>
              <a:buNone/>
              <a:defRPr>
                <a:solidFill>
                  <a:srgbClr val="000000"/>
                </a:solidFill>
              </a:defRPr>
            </a:lvl2pPr>
            <a:lvl3pPr lvl="2" rtl="0">
              <a:spcBef>
                <a:spcPts val="0"/>
              </a:spcBef>
              <a:spcAft>
                <a:spcPts val="0"/>
              </a:spcAft>
              <a:buClr>
                <a:srgbClr val="000000"/>
              </a:buClr>
              <a:buSzPts val="2000"/>
              <a:buNone/>
              <a:defRPr>
                <a:solidFill>
                  <a:srgbClr val="000000"/>
                </a:solidFill>
              </a:defRPr>
            </a:lvl3pPr>
            <a:lvl4pPr lvl="3" rtl="0">
              <a:spcBef>
                <a:spcPts val="0"/>
              </a:spcBef>
              <a:spcAft>
                <a:spcPts val="0"/>
              </a:spcAft>
              <a:buClr>
                <a:srgbClr val="000000"/>
              </a:buClr>
              <a:buSzPts val="2000"/>
              <a:buNone/>
              <a:defRPr>
                <a:solidFill>
                  <a:srgbClr val="000000"/>
                </a:solidFill>
              </a:defRPr>
            </a:lvl4pPr>
            <a:lvl5pPr lvl="4" rtl="0">
              <a:spcBef>
                <a:spcPts val="0"/>
              </a:spcBef>
              <a:spcAft>
                <a:spcPts val="0"/>
              </a:spcAft>
              <a:buClr>
                <a:srgbClr val="000000"/>
              </a:buClr>
              <a:buSzPts val="2000"/>
              <a:buNone/>
              <a:defRPr>
                <a:solidFill>
                  <a:srgbClr val="000000"/>
                </a:solidFill>
              </a:defRPr>
            </a:lvl5pPr>
            <a:lvl6pPr lvl="5" rtl="0">
              <a:spcBef>
                <a:spcPts val="0"/>
              </a:spcBef>
              <a:spcAft>
                <a:spcPts val="0"/>
              </a:spcAft>
              <a:buClr>
                <a:srgbClr val="000000"/>
              </a:buClr>
              <a:buSzPts val="2000"/>
              <a:buNone/>
              <a:defRPr>
                <a:solidFill>
                  <a:srgbClr val="000000"/>
                </a:solidFill>
              </a:defRPr>
            </a:lvl6pPr>
            <a:lvl7pPr lvl="6" rtl="0">
              <a:spcBef>
                <a:spcPts val="0"/>
              </a:spcBef>
              <a:spcAft>
                <a:spcPts val="0"/>
              </a:spcAft>
              <a:buClr>
                <a:srgbClr val="000000"/>
              </a:buClr>
              <a:buSzPts val="2000"/>
              <a:buNone/>
              <a:defRPr>
                <a:solidFill>
                  <a:srgbClr val="000000"/>
                </a:solidFill>
              </a:defRPr>
            </a:lvl7pPr>
            <a:lvl8pPr lvl="7" rtl="0">
              <a:spcBef>
                <a:spcPts val="0"/>
              </a:spcBef>
              <a:spcAft>
                <a:spcPts val="0"/>
              </a:spcAft>
              <a:buClr>
                <a:srgbClr val="000000"/>
              </a:buClr>
              <a:buSzPts val="2000"/>
              <a:buNone/>
              <a:defRPr>
                <a:solidFill>
                  <a:srgbClr val="000000"/>
                </a:solidFill>
              </a:defRPr>
            </a:lvl8pPr>
            <a:lvl9pPr lvl="8" rtl="0">
              <a:spcBef>
                <a:spcPts val="0"/>
              </a:spcBef>
              <a:spcAft>
                <a:spcPts val="0"/>
              </a:spcAft>
              <a:buClr>
                <a:srgbClr val="000000"/>
              </a:buClr>
              <a:buSzPts val="2000"/>
              <a:buNone/>
              <a:defRPr>
                <a:solidFill>
                  <a:srgbClr val="00000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6"/>
        <p:cNvGrpSpPr/>
        <p:nvPr/>
      </p:nvGrpSpPr>
      <p:grpSpPr>
        <a:xfrm>
          <a:off x="0" y="0"/>
          <a:ext cx="0" cy="0"/>
          <a:chOff x="0" y="0"/>
          <a:chExt cx="0" cy="0"/>
        </a:xfrm>
      </p:grpSpPr>
      <p:sp>
        <p:nvSpPr>
          <p:cNvPr id="17" name="Google Shape;17;p4"/>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body" idx="1"/>
          </p:nvPr>
        </p:nvSpPr>
        <p:spPr>
          <a:xfrm>
            <a:off x="1804525" y="854775"/>
            <a:ext cx="5152200" cy="3505200"/>
          </a:xfrm>
          <a:prstGeom prst="rect">
            <a:avLst/>
          </a:prstGeom>
        </p:spPr>
        <p:txBody>
          <a:bodyPr spcFirstLastPara="1" wrap="square" lIns="91425" tIns="91425" rIns="91425" bIns="91425" anchor="t" anchorCtr="0">
            <a:noAutofit/>
          </a:bodyPr>
          <a:lstStyle>
            <a:lvl1pPr marL="457200" lvl="0" indent="-431800" rtl="0">
              <a:lnSpc>
                <a:spcPct val="115000"/>
              </a:lnSpc>
              <a:spcBef>
                <a:spcPts val="600"/>
              </a:spcBef>
              <a:spcAft>
                <a:spcPts val="0"/>
              </a:spcAft>
              <a:buSzPts val="3200"/>
              <a:buChar char="▪"/>
              <a:defRPr sz="3200" i="1"/>
            </a:lvl1pPr>
            <a:lvl2pPr marL="914400" lvl="1" indent="-431800" rtl="0">
              <a:lnSpc>
                <a:spcPct val="115000"/>
              </a:lnSpc>
              <a:spcBef>
                <a:spcPts val="0"/>
              </a:spcBef>
              <a:spcAft>
                <a:spcPts val="0"/>
              </a:spcAft>
              <a:buSzPts val="3200"/>
              <a:buChar char="□"/>
              <a:defRPr sz="3200" i="1"/>
            </a:lvl2pPr>
            <a:lvl3pPr marL="1371600" lvl="2" indent="-431800" rtl="0">
              <a:lnSpc>
                <a:spcPct val="115000"/>
              </a:lnSpc>
              <a:spcBef>
                <a:spcPts val="0"/>
              </a:spcBef>
              <a:spcAft>
                <a:spcPts val="0"/>
              </a:spcAft>
              <a:buSzPts val="3200"/>
              <a:buChar char="□"/>
              <a:defRPr sz="3200" i="1"/>
            </a:lvl3pPr>
            <a:lvl4pPr marL="1828800" lvl="3" indent="-431800" rtl="0">
              <a:lnSpc>
                <a:spcPct val="115000"/>
              </a:lnSpc>
              <a:spcBef>
                <a:spcPts val="0"/>
              </a:spcBef>
              <a:spcAft>
                <a:spcPts val="0"/>
              </a:spcAft>
              <a:buSzPts val="3200"/>
              <a:buChar char="□"/>
              <a:defRPr sz="3200" i="1"/>
            </a:lvl4pPr>
            <a:lvl5pPr marL="2286000" lvl="4" indent="-431800" rtl="0">
              <a:lnSpc>
                <a:spcPct val="115000"/>
              </a:lnSpc>
              <a:spcBef>
                <a:spcPts val="0"/>
              </a:spcBef>
              <a:spcAft>
                <a:spcPts val="0"/>
              </a:spcAft>
              <a:buSzPts val="3200"/>
              <a:buChar char="○"/>
              <a:defRPr sz="3200" i="1"/>
            </a:lvl5pPr>
            <a:lvl6pPr marL="2743200" lvl="5" indent="-431800" rtl="0">
              <a:lnSpc>
                <a:spcPct val="115000"/>
              </a:lnSpc>
              <a:spcBef>
                <a:spcPts val="0"/>
              </a:spcBef>
              <a:spcAft>
                <a:spcPts val="0"/>
              </a:spcAft>
              <a:buSzPts val="3200"/>
              <a:buChar char="■"/>
              <a:defRPr sz="3200" i="1"/>
            </a:lvl6pPr>
            <a:lvl7pPr marL="3200400" lvl="6" indent="-431800" rtl="0">
              <a:lnSpc>
                <a:spcPct val="115000"/>
              </a:lnSpc>
              <a:spcBef>
                <a:spcPts val="0"/>
              </a:spcBef>
              <a:spcAft>
                <a:spcPts val="0"/>
              </a:spcAft>
              <a:buSzPts val="3200"/>
              <a:buChar char="●"/>
              <a:defRPr sz="3200" i="1"/>
            </a:lvl7pPr>
            <a:lvl8pPr marL="3657600" lvl="7" indent="-431800" rtl="0">
              <a:lnSpc>
                <a:spcPct val="115000"/>
              </a:lnSpc>
              <a:spcBef>
                <a:spcPts val="0"/>
              </a:spcBef>
              <a:spcAft>
                <a:spcPts val="0"/>
              </a:spcAft>
              <a:buSzPts val="3200"/>
              <a:buChar char="○"/>
              <a:defRPr sz="3200" i="1"/>
            </a:lvl8pPr>
            <a:lvl9pPr marL="4114800" lvl="8" indent="-431800" rtl="0">
              <a:lnSpc>
                <a:spcPct val="115000"/>
              </a:lnSpc>
              <a:spcBef>
                <a:spcPts val="0"/>
              </a:spcBef>
              <a:spcAft>
                <a:spcPts val="0"/>
              </a:spcAft>
              <a:buSzPts val="3200"/>
              <a:buChar char="■"/>
              <a:defRPr sz="3200" i="1"/>
            </a:lvl9pPr>
          </a:lstStyle>
          <a:p>
            <a:endParaRPr/>
          </a:p>
        </p:txBody>
      </p:sp>
      <p:sp>
        <p:nvSpPr>
          <p:cNvPr id="19" name="Google Shape;19;p4"/>
          <p:cNvSpPr/>
          <p:nvPr/>
        </p:nvSpPr>
        <p:spPr>
          <a:xfrm>
            <a:off x="617750" y="603375"/>
            <a:ext cx="948000" cy="9480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809196" y="854775"/>
            <a:ext cx="565108" cy="445200"/>
          </a:xfrm>
          <a:prstGeom prst="rect">
            <a:avLst/>
          </a:prstGeom>
        </p:spPr>
        <p:txBody>
          <a:bodyPr>
            <a:prstTxWarp prst="textPlain">
              <a:avLst/>
            </a:prstTxWarp>
          </a:bodyPr>
          <a:lstStyle/>
          <a:p>
            <a:pPr lvl="0" algn="ctr"/>
            <a:r>
              <a:rPr b="1" i="0">
                <a:ln>
                  <a:noFill/>
                </a:ln>
                <a:solidFill>
                  <a:srgbClr val="FFFFFF"/>
                </a:solidFill>
                <a:latin typeface="Arial"/>
              </a:rPr>
              <a:t>“</a:t>
            </a:r>
          </a:p>
        </p:txBody>
      </p:sp>
      <p:sp>
        <p:nvSpPr>
          <p:cNvPr id="21" name="Google Shape;21;p4"/>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sp>
        <p:nvSpPr>
          <p:cNvPr id="23" name="Google Shape;23;p5"/>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txBox="1">
            <a:spLocks noGrp="1"/>
          </p:cNvSpPr>
          <p:nvPr>
            <p:ph type="title"/>
          </p:nvPr>
        </p:nvSpPr>
        <p:spPr>
          <a:xfrm>
            <a:off x="869150" y="847600"/>
            <a:ext cx="5092200" cy="1360200"/>
          </a:xfrm>
          <a:prstGeom prst="rect">
            <a:avLst/>
          </a:prstGeom>
        </p:spPr>
        <p:txBody>
          <a:bodyPr spcFirstLastPara="1" wrap="square" lIns="91425" tIns="91425" rIns="91425" bIns="91425" anchor="b"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5" name="Google Shape;25;p5"/>
          <p:cNvSpPr txBox="1">
            <a:spLocks noGrp="1"/>
          </p:cNvSpPr>
          <p:nvPr>
            <p:ph type="body" idx="1"/>
          </p:nvPr>
        </p:nvSpPr>
        <p:spPr>
          <a:xfrm>
            <a:off x="869150" y="2312925"/>
            <a:ext cx="7405800" cy="20040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a:lvl1pPr>
            <a:lvl2pPr marL="914400" lvl="1" indent="-355600" rtl="0">
              <a:spcBef>
                <a:spcPts val="0"/>
              </a:spcBef>
              <a:spcAft>
                <a:spcPts val="0"/>
              </a:spcAft>
              <a:buSzPts val="2000"/>
              <a:buChar char="□"/>
              <a:defRPr/>
            </a:lvl2pPr>
            <a:lvl3pPr marL="1371600" lvl="2" indent="-355600" rtl="0">
              <a:spcBef>
                <a:spcPts val="0"/>
              </a:spcBef>
              <a:spcAft>
                <a:spcPts val="0"/>
              </a:spcAft>
              <a:buSzPts val="2000"/>
              <a:buChar char="□"/>
              <a:defRPr/>
            </a:lvl3pPr>
            <a:lvl4pPr marL="1828800" lvl="3" indent="-355600" rtl="0">
              <a:spcBef>
                <a:spcPts val="0"/>
              </a:spcBef>
              <a:spcAft>
                <a:spcPts val="0"/>
              </a:spcAft>
              <a:buSzPts val="2000"/>
              <a:buChar char="□"/>
              <a:defRPr/>
            </a:lvl4pPr>
            <a:lvl5pPr marL="2286000" lvl="4" indent="-355600" rtl="0">
              <a:spcBef>
                <a:spcPts val="0"/>
              </a:spcBef>
              <a:spcAft>
                <a:spcPts val="0"/>
              </a:spcAft>
              <a:buSzPts val="2000"/>
              <a:buChar char="○"/>
              <a:defRPr/>
            </a:lvl5pPr>
            <a:lvl6pPr marL="2743200" lvl="5" indent="-355600" rtl="0">
              <a:spcBef>
                <a:spcPts val="0"/>
              </a:spcBef>
              <a:spcAft>
                <a:spcPts val="0"/>
              </a:spcAft>
              <a:buSzPts val="2000"/>
              <a:buChar char="■"/>
              <a:defRPr/>
            </a:lvl6pPr>
            <a:lvl7pPr marL="3200400" lvl="6" indent="-355600" rtl="0">
              <a:spcBef>
                <a:spcPts val="0"/>
              </a:spcBef>
              <a:spcAft>
                <a:spcPts val="0"/>
              </a:spcAft>
              <a:buSzPts val="2000"/>
              <a:buChar char="●"/>
              <a:defRPr/>
            </a:lvl7pPr>
            <a:lvl8pPr marL="3657600" lvl="7" indent="-355600" rtl="0">
              <a:spcBef>
                <a:spcPts val="0"/>
              </a:spcBef>
              <a:spcAft>
                <a:spcPts val="0"/>
              </a:spcAft>
              <a:buSzPts val="2000"/>
              <a:buChar char="○"/>
              <a:defRPr/>
            </a:lvl8pPr>
            <a:lvl9pPr marL="4114800" lvl="8" indent="-355600" rtl="0">
              <a:spcBef>
                <a:spcPts val="0"/>
              </a:spcBef>
              <a:spcAft>
                <a:spcPts val="0"/>
              </a:spcAft>
              <a:buSzPts val="2000"/>
              <a:buChar char="■"/>
              <a:defRPr/>
            </a:lvl9pPr>
          </a:lstStyle>
          <a:p>
            <a:endParaRPr/>
          </a:p>
        </p:txBody>
      </p:sp>
      <p:sp>
        <p:nvSpPr>
          <p:cNvPr id="26" name="Google Shape;26;p5"/>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
        <p:cNvGrpSpPr/>
        <p:nvPr/>
      </p:nvGrpSpPr>
      <p:grpSpPr>
        <a:xfrm>
          <a:off x="0" y="0"/>
          <a:ext cx="0" cy="0"/>
          <a:chOff x="0" y="0"/>
          <a:chExt cx="0" cy="0"/>
        </a:xfrm>
      </p:grpSpPr>
      <p:sp>
        <p:nvSpPr>
          <p:cNvPr id="28" name="Google Shape;28;p6"/>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6"/>
          <p:cNvSpPr txBox="1">
            <a:spLocks noGrp="1"/>
          </p:cNvSpPr>
          <p:nvPr>
            <p:ph type="title"/>
          </p:nvPr>
        </p:nvSpPr>
        <p:spPr>
          <a:xfrm>
            <a:off x="869150" y="847600"/>
            <a:ext cx="5092200" cy="1360200"/>
          </a:xfrm>
          <a:prstGeom prst="rect">
            <a:avLst/>
          </a:prstGeom>
        </p:spPr>
        <p:txBody>
          <a:bodyPr spcFirstLastPara="1" wrap="square" lIns="91425" tIns="91425" rIns="91425" bIns="91425" anchor="b"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30" name="Google Shape;30;p6"/>
          <p:cNvSpPr txBox="1">
            <a:spLocks noGrp="1"/>
          </p:cNvSpPr>
          <p:nvPr>
            <p:ph type="body" idx="1"/>
          </p:nvPr>
        </p:nvSpPr>
        <p:spPr>
          <a:xfrm>
            <a:off x="869150" y="2312925"/>
            <a:ext cx="3594600" cy="21333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1" name="Google Shape;31;p6"/>
          <p:cNvSpPr txBox="1">
            <a:spLocks noGrp="1"/>
          </p:cNvSpPr>
          <p:nvPr>
            <p:ph type="body" idx="2"/>
          </p:nvPr>
        </p:nvSpPr>
        <p:spPr>
          <a:xfrm>
            <a:off x="4680228" y="2312925"/>
            <a:ext cx="3594600" cy="21333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2" name="Google Shape;32;p6"/>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3"/>
        <p:cNvGrpSpPr/>
        <p:nvPr/>
      </p:nvGrpSpPr>
      <p:grpSpPr>
        <a:xfrm>
          <a:off x="0" y="0"/>
          <a:ext cx="0" cy="0"/>
          <a:chOff x="0" y="0"/>
          <a:chExt cx="0" cy="0"/>
        </a:xfrm>
      </p:grpSpPr>
      <p:sp>
        <p:nvSpPr>
          <p:cNvPr id="34" name="Google Shape;34;p7"/>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7"/>
          <p:cNvSpPr txBox="1">
            <a:spLocks noGrp="1"/>
          </p:cNvSpPr>
          <p:nvPr>
            <p:ph type="title"/>
          </p:nvPr>
        </p:nvSpPr>
        <p:spPr>
          <a:xfrm>
            <a:off x="869150" y="847600"/>
            <a:ext cx="5092200" cy="1360200"/>
          </a:xfrm>
          <a:prstGeom prst="rect">
            <a:avLst/>
          </a:prstGeom>
        </p:spPr>
        <p:txBody>
          <a:bodyPr spcFirstLastPara="1" wrap="square" lIns="91425" tIns="91425" rIns="91425" bIns="91425" anchor="b"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36" name="Google Shape;36;p7"/>
          <p:cNvSpPr txBox="1">
            <a:spLocks noGrp="1"/>
          </p:cNvSpPr>
          <p:nvPr>
            <p:ph type="body" idx="1"/>
          </p:nvPr>
        </p:nvSpPr>
        <p:spPr>
          <a:xfrm>
            <a:off x="869150" y="2312925"/>
            <a:ext cx="2366400" cy="20400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7" name="Google Shape;37;p7"/>
          <p:cNvSpPr txBox="1">
            <a:spLocks noGrp="1"/>
          </p:cNvSpPr>
          <p:nvPr>
            <p:ph type="body" idx="2"/>
          </p:nvPr>
        </p:nvSpPr>
        <p:spPr>
          <a:xfrm>
            <a:off x="3356739" y="2312925"/>
            <a:ext cx="2366400" cy="20400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8" name="Google Shape;38;p7"/>
          <p:cNvSpPr txBox="1">
            <a:spLocks noGrp="1"/>
          </p:cNvSpPr>
          <p:nvPr>
            <p:ph type="body" idx="3"/>
          </p:nvPr>
        </p:nvSpPr>
        <p:spPr>
          <a:xfrm>
            <a:off x="5844329" y="2312925"/>
            <a:ext cx="2366400" cy="20400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9" name="Google Shape;39;p7"/>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8"/>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8"/>
          <p:cNvSpPr txBox="1">
            <a:spLocks noGrp="1"/>
          </p:cNvSpPr>
          <p:nvPr>
            <p:ph type="title"/>
          </p:nvPr>
        </p:nvSpPr>
        <p:spPr>
          <a:xfrm>
            <a:off x="869150" y="847600"/>
            <a:ext cx="5092200" cy="1360200"/>
          </a:xfrm>
          <a:prstGeom prst="rect">
            <a:avLst/>
          </a:prstGeom>
        </p:spPr>
        <p:txBody>
          <a:bodyPr spcFirstLastPara="1" wrap="square" lIns="91425" tIns="91425" rIns="91425" bIns="91425" anchor="b"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43" name="Google Shape;43;p8"/>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9"/>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body" idx="1"/>
          </p:nvPr>
        </p:nvSpPr>
        <p:spPr>
          <a:xfrm>
            <a:off x="840425" y="3949100"/>
            <a:ext cx="7463100" cy="519600"/>
          </a:xfrm>
          <a:prstGeom prst="rect">
            <a:avLst/>
          </a:prstGeom>
        </p:spPr>
        <p:txBody>
          <a:bodyPr spcFirstLastPara="1" wrap="square" lIns="91425" tIns="91425" rIns="91425" bIns="91425" anchor="t" anchorCtr="0">
            <a:noAutofit/>
          </a:bodyPr>
          <a:lstStyle>
            <a:lvl1pPr marL="457200" lvl="0" indent="-228600" rtl="0">
              <a:spcBef>
                <a:spcPts val="360"/>
              </a:spcBef>
              <a:spcAft>
                <a:spcPts val="0"/>
              </a:spcAft>
              <a:buSzPts val="1800"/>
              <a:buFont typeface="Work Sans"/>
              <a:buNone/>
              <a:defRPr sz="1800" b="1">
                <a:latin typeface="Work Sans"/>
                <a:ea typeface="Work Sans"/>
                <a:cs typeface="Work Sans"/>
                <a:sym typeface="Work Sans"/>
              </a:defRPr>
            </a:lvl1pPr>
          </a:lstStyle>
          <a:p>
            <a:endParaRPr/>
          </a:p>
        </p:txBody>
      </p:sp>
      <p:sp>
        <p:nvSpPr>
          <p:cNvPr id="47" name="Google Shape;47;p9"/>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lvl1pPr lvl="0" rtl="0">
              <a:buNone/>
              <a:defRPr>
                <a:latin typeface="Work Sans"/>
                <a:ea typeface="Work Sans"/>
                <a:cs typeface="Work Sans"/>
                <a:sym typeface="Work Sans"/>
              </a:defRPr>
            </a:lvl1pPr>
            <a:lvl2pPr lvl="1" rtl="0">
              <a:buNone/>
              <a:defRPr>
                <a:latin typeface="Work Sans"/>
                <a:ea typeface="Work Sans"/>
                <a:cs typeface="Work Sans"/>
                <a:sym typeface="Work Sans"/>
              </a:defRPr>
            </a:lvl2pPr>
            <a:lvl3pPr lvl="2" rtl="0">
              <a:buNone/>
              <a:defRPr>
                <a:latin typeface="Work Sans"/>
                <a:ea typeface="Work Sans"/>
                <a:cs typeface="Work Sans"/>
                <a:sym typeface="Work Sans"/>
              </a:defRPr>
            </a:lvl3pPr>
            <a:lvl4pPr lvl="3" rtl="0">
              <a:buNone/>
              <a:defRPr>
                <a:latin typeface="Work Sans"/>
                <a:ea typeface="Work Sans"/>
                <a:cs typeface="Work Sans"/>
                <a:sym typeface="Work Sans"/>
              </a:defRPr>
            </a:lvl4pPr>
            <a:lvl5pPr lvl="4" rtl="0">
              <a:buNone/>
              <a:defRPr>
                <a:latin typeface="Work Sans"/>
                <a:ea typeface="Work Sans"/>
                <a:cs typeface="Work Sans"/>
                <a:sym typeface="Work Sans"/>
              </a:defRPr>
            </a:lvl5pPr>
            <a:lvl6pPr lvl="5" rtl="0">
              <a:buNone/>
              <a:defRPr>
                <a:latin typeface="Work Sans"/>
                <a:ea typeface="Work Sans"/>
                <a:cs typeface="Work Sans"/>
                <a:sym typeface="Work Sans"/>
              </a:defRPr>
            </a:lvl6pPr>
            <a:lvl7pPr lvl="6" rtl="0">
              <a:buNone/>
              <a:defRPr>
                <a:latin typeface="Work Sans"/>
                <a:ea typeface="Work Sans"/>
                <a:cs typeface="Work Sans"/>
                <a:sym typeface="Work Sans"/>
              </a:defRPr>
            </a:lvl7pPr>
            <a:lvl8pPr lvl="7" rtl="0">
              <a:buNone/>
              <a:defRPr>
                <a:latin typeface="Work Sans"/>
                <a:ea typeface="Work Sans"/>
                <a:cs typeface="Work Sans"/>
                <a:sym typeface="Work Sans"/>
              </a:defRPr>
            </a:lvl8pPr>
            <a:lvl9pPr lvl="8" rtl="0">
              <a:buNone/>
              <a:defRPr>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0"/>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0"/>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69150" y="847600"/>
            <a:ext cx="5092200" cy="13602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1pPr>
            <a:lvl2pPr lvl="1" rtl="0">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2pPr>
            <a:lvl3pPr lvl="2" rtl="0">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3pPr>
            <a:lvl4pPr lvl="3" rtl="0">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4pPr>
            <a:lvl5pPr lvl="4" rtl="0">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5pPr>
            <a:lvl6pPr lvl="5" rtl="0">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6pPr>
            <a:lvl7pPr lvl="6" rtl="0">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7pPr>
            <a:lvl8pPr lvl="7" rtl="0">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8pPr>
            <a:lvl9pPr lvl="8" rtl="0">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9pPr>
          </a:lstStyle>
          <a:p>
            <a:endParaRPr/>
          </a:p>
        </p:txBody>
      </p:sp>
      <p:sp>
        <p:nvSpPr>
          <p:cNvPr id="7" name="Google Shape;7;p1"/>
          <p:cNvSpPr txBox="1">
            <a:spLocks noGrp="1"/>
          </p:cNvSpPr>
          <p:nvPr>
            <p:ph type="body" idx="1"/>
          </p:nvPr>
        </p:nvSpPr>
        <p:spPr>
          <a:xfrm>
            <a:off x="869150" y="2312925"/>
            <a:ext cx="7405800" cy="2004000"/>
          </a:xfrm>
          <a:prstGeom prst="rect">
            <a:avLst/>
          </a:prstGeom>
          <a:noFill/>
          <a:ln>
            <a:noFill/>
          </a:ln>
        </p:spPr>
        <p:txBody>
          <a:bodyPr spcFirstLastPara="1" wrap="square" lIns="91425" tIns="91425" rIns="91425" bIns="91425" anchor="t" anchorCtr="0">
            <a:noAutofit/>
          </a:bodyPr>
          <a:lstStyle>
            <a:lvl1pPr marL="457200" lvl="0" indent="-355600" rtl="0">
              <a:spcBef>
                <a:spcPts val="60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1pPr>
            <a:lvl2pPr marL="914400" lvl="1" indent="-355600" rtl="0">
              <a:spcBef>
                <a:spcPts val="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2pPr>
            <a:lvl3pPr marL="1371600" lvl="2" indent="-355600" rtl="0">
              <a:spcBef>
                <a:spcPts val="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3pPr>
            <a:lvl4pPr marL="1828800" lvl="3" indent="-355600" rtl="0">
              <a:spcBef>
                <a:spcPts val="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4pPr>
            <a:lvl5pPr marL="2286000" lvl="4" indent="-355600" rtl="0">
              <a:spcBef>
                <a:spcPts val="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5pPr>
            <a:lvl6pPr marL="2743200" lvl="5" indent="-355600" rtl="0">
              <a:spcBef>
                <a:spcPts val="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6pPr>
            <a:lvl7pPr marL="3200400" lvl="6" indent="-355600" rtl="0">
              <a:spcBef>
                <a:spcPts val="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7pPr>
            <a:lvl8pPr marL="3657600" lvl="7" indent="-355600" rtl="0">
              <a:spcBef>
                <a:spcPts val="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8pPr>
            <a:lvl9pPr marL="4114800" lvl="8" indent="-355600" rtl="0">
              <a:spcBef>
                <a:spcPts val="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9pPr>
          </a:lstStyle>
          <a:p>
            <a:endParaRPr/>
          </a:p>
        </p:txBody>
      </p:sp>
      <p:sp>
        <p:nvSpPr>
          <p:cNvPr id="8" name="Google Shape;8;p1"/>
          <p:cNvSpPr txBox="1">
            <a:spLocks noGrp="1"/>
          </p:cNvSpPr>
          <p:nvPr>
            <p:ph type="sldNum" idx="12"/>
          </p:nvPr>
        </p:nvSpPr>
        <p:spPr>
          <a:xfrm>
            <a:off x="8159499" y="4393278"/>
            <a:ext cx="548700" cy="393600"/>
          </a:xfrm>
          <a:prstGeom prst="rect">
            <a:avLst/>
          </a:prstGeom>
          <a:noFill/>
          <a:ln>
            <a:noFill/>
          </a:ln>
        </p:spPr>
        <p:txBody>
          <a:bodyPr spcFirstLastPara="1" wrap="square" lIns="91425" tIns="91425" rIns="91425" bIns="91425" anchor="ctr" anchorCtr="0">
            <a:noAutofit/>
          </a:bodyPr>
          <a:lstStyle>
            <a:lvl1pPr lvl="0" algn="r" rtl="0">
              <a:buNone/>
              <a:defRPr sz="1300" b="1">
                <a:solidFill>
                  <a:schemeClr val="dk1"/>
                </a:solidFill>
                <a:latin typeface="Work Sans"/>
                <a:ea typeface="Work Sans"/>
                <a:cs typeface="Work Sans"/>
                <a:sym typeface="Work Sans"/>
              </a:defRPr>
            </a:lvl1pPr>
            <a:lvl2pPr lvl="1" algn="r" rtl="0">
              <a:buNone/>
              <a:defRPr sz="1300" b="1">
                <a:solidFill>
                  <a:schemeClr val="dk1"/>
                </a:solidFill>
                <a:latin typeface="Work Sans"/>
                <a:ea typeface="Work Sans"/>
                <a:cs typeface="Work Sans"/>
                <a:sym typeface="Work Sans"/>
              </a:defRPr>
            </a:lvl2pPr>
            <a:lvl3pPr lvl="2" algn="r" rtl="0">
              <a:buNone/>
              <a:defRPr sz="1300" b="1">
                <a:solidFill>
                  <a:schemeClr val="dk1"/>
                </a:solidFill>
                <a:latin typeface="Work Sans"/>
                <a:ea typeface="Work Sans"/>
                <a:cs typeface="Work Sans"/>
                <a:sym typeface="Work Sans"/>
              </a:defRPr>
            </a:lvl3pPr>
            <a:lvl4pPr lvl="3" algn="r" rtl="0">
              <a:buNone/>
              <a:defRPr sz="1300" b="1">
                <a:solidFill>
                  <a:schemeClr val="dk1"/>
                </a:solidFill>
                <a:latin typeface="Work Sans"/>
                <a:ea typeface="Work Sans"/>
                <a:cs typeface="Work Sans"/>
                <a:sym typeface="Work Sans"/>
              </a:defRPr>
            </a:lvl4pPr>
            <a:lvl5pPr lvl="4" algn="r" rtl="0">
              <a:buNone/>
              <a:defRPr sz="1300" b="1">
                <a:solidFill>
                  <a:schemeClr val="dk1"/>
                </a:solidFill>
                <a:latin typeface="Work Sans"/>
                <a:ea typeface="Work Sans"/>
                <a:cs typeface="Work Sans"/>
                <a:sym typeface="Work Sans"/>
              </a:defRPr>
            </a:lvl5pPr>
            <a:lvl6pPr lvl="5" algn="r" rtl="0">
              <a:buNone/>
              <a:defRPr sz="1300" b="1">
                <a:solidFill>
                  <a:schemeClr val="dk1"/>
                </a:solidFill>
                <a:latin typeface="Work Sans"/>
                <a:ea typeface="Work Sans"/>
                <a:cs typeface="Work Sans"/>
                <a:sym typeface="Work Sans"/>
              </a:defRPr>
            </a:lvl6pPr>
            <a:lvl7pPr lvl="6" algn="r" rtl="0">
              <a:buNone/>
              <a:defRPr sz="1300" b="1">
                <a:solidFill>
                  <a:schemeClr val="dk1"/>
                </a:solidFill>
                <a:latin typeface="Work Sans"/>
                <a:ea typeface="Work Sans"/>
                <a:cs typeface="Work Sans"/>
                <a:sym typeface="Work Sans"/>
              </a:defRPr>
            </a:lvl7pPr>
            <a:lvl8pPr lvl="7" algn="r" rtl="0">
              <a:buNone/>
              <a:defRPr sz="1300" b="1">
                <a:solidFill>
                  <a:schemeClr val="dk1"/>
                </a:solidFill>
                <a:latin typeface="Work Sans"/>
                <a:ea typeface="Work Sans"/>
                <a:cs typeface="Work Sans"/>
                <a:sym typeface="Work Sans"/>
              </a:defRPr>
            </a:lvl8pPr>
            <a:lvl9pPr lvl="8" algn="r" rtl="0">
              <a:buNone/>
              <a:defRPr sz="1300" b="1">
                <a:solidFill>
                  <a:schemeClr val="dk1"/>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www.pexels.com/@public-domain-pictures?utm_content=attributionCopyText&amp;utm_medium=referral&amp;utm_source=pexels"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jpg"/><Relationship Id="rId4" Type="http://schemas.openxmlformats.org/officeDocument/2006/relationships/hyperlink" Target="https://www.pexels.com/photo/person-people-woman-hand-41253/?utm_content=attributionCopyText&amp;utm_medium=referral&amp;utm_source=pexels"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hyperlink" Target="https://wiki.ubc.ca/Documentation:CTLT_programs/CTLT_Institute/2019_Summer" TargetMode="External"/><Relationship Id="rId2" Type="http://schemas.openxmlformats.org/officeDocument/2006/relationships/notesSlide" Target="../notesSlides/notesSlide44.xml"/><Relationship Id="rId1" Type="http://schemas.openxmlformats.org/officeDocument/2006/relationships/slideLayout" Target="../slideLayouts/slideLayout9.xml"/><Relationship Id="rId5" Type="http://schemas.openxmlformats.org/officeDocument/2006/relationships/hyperlink" Target="https://isotl.ctlt.ubc.ca/about/contact/" TargetMode="External"/><Relationship Id="rId4" Type="http://schemas.openxmlformats.org/officeDocument/2006/relationships/hyperlink" Target="https://canvas.ubc.ca/enroll/LB9YAF"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mailto:john.pringle@ubc.ca" TargetMode="External"/><Relationship Id="rId2" Type="http://schemas.openxmlformats.org/officeDocument/2006/relationships/notesSlide" Target="../notesSlides/notesSlide45.xml"/><Relationship Id="rId1" Type="http://schemas.openxmlformats.org/officeDocument/2006/relationships/slideLayout" Target="../slideLayouts/slideLayout9.xml"/><Relationship Id="rId6" Type="http://schemas.openxmlformats.org/officeDocument/2006/relationships/hyperlink" Target="https://www.slidescarnival.com/jacquenetta-free-presentation-template/1929" TargetMode="External"/><Relationship Id="rId5" Type="http://schemas.openxmlformats.org/officeDocument/2006/relationships/hyperlink" Target="http://creativecommons.org/licenses/by-nc-sa/4.0/"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840225" y="660325"/>
            <a:ext cx="6384300" cy="192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a:t>Expand your repertoire of questioning techniques to improve student learning</a:t>
            </a:r>
            <a:endParaRPr sz="3600" dirty="0"/>
          </a:p>
        </p:txBody>
      </p:sp>
      <p:sp>
        <p:nvSpPr>
          <p:cNvPr id="65" name="Google Shape;65;p13"/>
          <p:cNvSpPr txBox="1"/>
          <p:nvPr/>
        </p:nvSpPr>
        <p:spPr>
          <a:xfrm>
            <a:off x="840225" y="3294575"/>
            <a:ext cx="7146000" cy="75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latin typeface="Work Sans Light"/>
                <a:ea typeface="Work Sans Light"/>
                <a:cs typeface="Work Sans Light"/>
                <a:sym typeface="Work Sans Light"/>
              </a:rPr>
              <a:t>John Pringle &amp; Isabeau Iqbal </a:t>
            </a:r>
            <a:endParaRPr sz="1800" dirty="0">
              <a:latin typeface="Work Sans Light"/>
              <a:ea typeface="Work Sans Light"/>
              <a:cs typeface="Work Sans Light"/>
              <a:sym typeface="Work Sans Light"/>
            </a:endParaRPr>
          </a:p>
          <a:p>
            <a:pPr marL="0" lvl="0" indent="0" algn="l" rtl="0">
              <a:spcBef>
                <a:spcPts val="0"/>
              </a:spcBef>
              <a:spcAft>
                <a:spcPts val="0"/>
              </a:spcAft>
              <a:buNone/>
            </a:pPr>
            <a:r>
              <a:rPr lang="en" sz="1800" dirty="0">
                <a:latin typeface="Work Sans Light"/>
                <a:ea typeface="Work Sans Light"/>
                <a:cs typeface="Work Sans Light"/>
                <a:sym typeface="Work Sans Light"/>
              </a:rPr>
              <a:t>September 5, 2019</a:t>
            </a:r>
            <a:endParaRPr sz="1800" dirty="0">
              <a:latin typeface="Work Sans Light"/>
              <a:ea typeface="Work Sans Light"/>
              <a:cs typeface="Work Sans Light"/>
              <a:sym typeface="Work Sans Light"/>
            </a:endParaRPr>
          </a:p>
          <a:p>
            <a:pPr marL="0" lvl="0" indent="0" algn="l" rtl="0">
              <a:spcBef>
                <a:spcPts val="0"/>
              </a:spcBef>
              <a:spcAft>
                <a:spcPts val="0"/>
              </a:spcAft>
              <a:buNone/>
            </a:pPr>
            <a:r>
              <a:rPr lang="en" dirty="0">
                <a:latin typeface="Work Sans Light"/>
                <a:ea typeface="Work Sans Light"/>
                <a:cs typeface="Work Sans Light"/>
                <a:sym typeface="Work Sans Light"/>
              </a:rPr>
              <a:t>Centre for Teaching, Learning and Technology. University of British Columbia</a:t>
            </a:r>
            <a:endParaRPr dirty="0">
              <a:latin typeface="Work Sans Light"/>
              <a:ea typeface="Work Sans Light"/>
              <a:cs typeface="Work Sans Light"/>
              <a:sym typeface="Work Sans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400"/>
              <a:t>Potential disadvantages? </a:t>
            </a:r>
            <a:endParaRPr sz="2400"/>
          </a:p>
        </p:txBody>
      </p:sp>
      <p:sp>
        <p:nvSpPr>
          <p:cNvPr id="139" name="Google Shape;139;p22"/>
          <p:cNvSpPr txBox="1">
            <a:spLocks noGrp="1"/>
          </p:cNvSpPr>
          <p:nvPr>
            <p:ph type="body" idx="1"/>
          </p:nvPr>
        </p:nvSpPr>
        <p:spPr>
          <a:xfrm>
            <a:off x="628650" y="1004219"/>
            <a:ext cx="7886700" cy="3263400"/>
          </a:xfrm>
          <a:prstGeom prst="rect">
            <a:avLst/>
          </a:prstGeom>
        </p:spPr>
        <p:txBody>
          <a:bodyPr spcFirstLastPara="1" wrap="square" lIns="68575" tIns="34275" rIns="68575" bIns="34275" anchor="t" anchorCtr="0">
            <a:noAutofit/>
          </a:bodyPr>
          <a:lstStyle/>
          <a:p>
            <a:pPr marL="457200" lvl="0" indent="-342900" algn="l" rtl="0">
              <a:spcBef>
                <a:spcPts val="800"/>
              </a:spcBef>
              <a:spcAft>
                <a:spcPts val="0"/>
              </a:spcAft>
              <a:buSzPts val="1800"/>
              <a:buFont typeface="Arial"/>
              <a:buChar char="▪"/>
            </a:pPr>
            <a:r>
              <a:rPr lang="en" sz="1800" dirty="0">
                <a:latin typeface="Arial"/>
                <a:ea typeface="Arial"/>
                <a:cs typeface="Arial"/>
                <a:sym typeface="Arial"/>
              </a:rPr>
              <a:t>Facilitates teacher control rather than student learning</a:t>
            </a:r>
            <a:endParaRPr sz="1800" dirty="0">
              <a:latin typeface="Arial"/>
              <a:ea typeface="Arial"/>
              <a:cs typeface="Arial"/>
              <a:sym typeface="Arial"/>
            </a:endParaRPr>
          </a:p>
          <a:p>
            <a:pPr marL="457200" lvl="0" indent="-342900" algn="l" rtl="0">
              <a:spcBef>
                <a:spcPts val="800"/>
              </a:spcBef>
              <a:spcAft>
                <a:spcPts val="0"/>
              </a:spcAft>
              <a:buSzPts val="1800"/>
              <a:buFont typeface="Arial"/>
              <a:buChar char="▪"/>
            </a:pPr>
            <a:r>
              <a:rPr lang="en" sz="1800" dirty="0">
                <a:latin typeface="Arial"/>
                <a:ea typeface="Arial"/>
                <a:cs typeface="Arial"/>
                <a:sym typeface="Arial"/>
              </a:rPr>
              <a:t>Does not allow for complex communication between students and teacher</a:t>
            </a:r>
            <a:endParaRPr sz="1800" dirty="0">
              <a:latin typeface="Arial"/>
              <a:ea typeface="Arial"/>
              <a:cs typeface="Arial"/>
              <a:sym typeface="Arial"/>
            </a:endParaRPr>
          </a:p>
          <a:p>
            <a:pPr marL="457200" lvl="0" indent="-342900" algn="l" rtl="0">
              <a:spcBef>
                <a:spcPts val="800"/>
              </a:spcBef>
              <a:spcAft>
                <a:spcPts val="0"/>
              </a:spcAft>
              <a:buSzPts val="1800"/>
              <a:buFont typeface="Arial"/>
              <a:buChar char="▪"/>
            </a:pPr>
            <a:r>
              <a:rPr lang="en" sz="1800" dirty="0">
                <a:latin typeface="Arial"/>
                <a:ea typeface="Arial"/>
                <a:cs typeface="Arial"/>
                <a:sym typeface="Arial"/>
              </a:rPr>
              <a:t>Limits opportunities for students to develop the skill of extended oral answers (which can transfer to written work)</a:t>
            </a:r>
            <a:endParaRPr sz="1800" dirty="0">
              <a:latin typeface="Arial"/>
              <a:ea typeface="Arial"/>
              <a:cs typeface="Arial"/>
              <a:sym typeface="Arial"/>
            </a:endParaRPr>
          </a:p>
          <a:p>
            <a:pPr marL="457200" lvl="0" indent="-342900" algn="l" rtl="0">
              <a:spcBef>
                <a:spcPts val="800"/>
              </a:spcBef>
              <a:spcAft>
                <a:spcPts val="0"/>
              </a:spcAft>
              <a:buSzPts val="1800"/>
              <a:buFont typeface="Arial"/>
              <a:buChar char="▪"/>
            </a:pPr>
            <a:r>
              <a:rPr lang="en" sz="1800" dirty="0">
                <a:latin typeface="Arial"/>
                <a:ea typeface="Arial"/>
                <a:cs typeface="Arial"/>
                <a:sym typeface="Arial"/>
              </a:rPr>
              <a:t>Limits opportunities for teacher to hear extended speech from students, so limits what a teacher can learn about them</a:t>
            </a:r>
            <a:endParaRPr sz="1800" dirty="0">
              <a:latin typeface="Arial"/>
              <a:ea typeface="Arial"/>
              <a:cs typeface="Arial"/>
              <a:sym typeface="Arial"/>
            </a:endParaRPr>
          </a:p>
          <a:p>
            <a:pPr marL="457200" lvl="0" indent="-342900" algn="l" rtl="0">
              <a:spcBef>
                <a:spcPts val="800"/>
              </a:spcBef>
              <a:spcAft>
                <a:spcPts val="0"/>
              </a:spcAft>
              <a:buSzPts val="1800"/>
              <a:buFont typeface="Arial"/>
              <a:buChar char="▪"/>
            </a:pPr>
            <a:r>
              <a:rPr lang="en" sz="1800" dirty="0">
                <a:latin typeface="Arial"/>
                <a:ea typeface="Arial"/>
                <a:cs typeface="Arial"/>
                <a:sym typeface="Arial"/>
              </a:rPr>
              <a:t>Encourages student competition, rather than collaboration</a:t>
            </a:r>
            <a:endParaRPr sz="1800" dirty="0">
              <a:latin typeface="Arial"/>
              <a:ea typeface="Arial"/>
              <a:cs typeface="Arial"/>
              <a:sym typeface="Arial"/>
            </a:endParaRPr>
          </a:p>
          <a:p>
            <a:pPr marL="457200" lvl="0" indent="-342900" algn="l" rtl="0">
              <a:spcBef>
                <a:spcPts val="800"/>
              </a:spcBef>
              <a:spcAft>
                <a:spcPts val="0"/>
              </a:spcAft>
              <a:buSzPts val="1800"/>
              <a:buFont typeface="Arial"/>
              <a:buChar char="▪"/>
            </a:pPr>
            <a:r>
              <a:rPr lang="en" sz="1800" dirty="0">
                <a:latin typeface="Arial"/>
                <a:ea typeface="Arial"/>
                <a:cs typeface="Arial"/>
                <a:sym typeface="Arial"/>
              </a:rPr>
              <a:t>Limits opportunities for all students to contribute to the class</a:t>
            </a:r>
            <a:endParaRPr sz="1800" dirty="0">
              <a:latin typeface="Arial"/>
              <a:ea typeface="Arial"/>
              <a:cs typeface="Arial"/>
              <a:sym typeface="Arial"/>
            </a:endParaRPr>
          </a:p>
          <a:p>
            <a:pPr marL="457200" lvl="0" indent="0" algn="l" rtl="0">
              <a:spcBef>
                <a:spcPts val="800"/>
              </a:spcBef>
              <a:spcAft>
                <a:spcPts val="0"/>
              </a:spcAft>
              <a:buNone/>
            </a:pPr>
            <a:endParaRPr sz="1800" dirty="0">
              <a:latin typeface="Arial"/>
              <a:ea typeface="Arial"/>
              <a:cs typeface="Arial"/>
              <a:sym typeface="Arial"/>
            </a:endParaRPr>
          </a:p>
          <a:p>
            <a:pPr marL="0" lvl="0" indent="0" algn="l" rtl="0">
              <a:spcBef>
                <a:spcPts val="800"/>
              </a:spcBef>
              <a:spcAft>
                <a:spcPts val="0"/>
              </a:spcAft>
              <a:buNone/>
            </a:pPr>
            <a:endParaRPr sz="1800" dirty="0">
              <a:latin typeface="Arial"/>
              <a:ea typeface="Arial"/>
              <a:cs typeface="Arial"/>
              <a:sym typeface="Arial"/>
            </a:endParaRPr>
          </a:p>
        </p:txBody>
      </p:sp>
      <p:sp>
        <p:nvSpPr>
          <p:cNvPr id="140" name="Google Shape;140;p22"/>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sz="1100"/>
              <a:t>10</a:t>
            </a:fld>
            <a:endParaRPr sz="1100"/>
          </a:p>
        </p:txBody>
      </p:sp>
      <p:pic>
        <p:nvPicPr>
          <p:cNvPr id="141" name="Google Shape;141;p22"/>
          <p:cNvPicPr preferRelativeResize="0"/>
          <p:nvPr/>
        </p:nvPicPr>
        <p:blipFill>
          <a:blip r:embed="rId3">
            <a:alphaModFix/>
          </a:blip>
          <a:stretch>
            <a:fillRect/>
          </a:stretch>
        </p:blipFill>
        <p:spPr>
          <a:xfrm>
            <a:off x="729650" y="4311600"/>
            <a:ext cx="6197425" cy="218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xEl>
                                              <p:pRg st="0" end="0"/>
                                            </p:txEl>
                                          </p:spTgt>
                                        </p:tgtEl>
                                        <p:attrNameLst>
                                          <p:attrName>style.visibility</p:attrName>
                                        </p:attrNameLst>
                                      </p:cBhvr>
                                      <p:to>
                                        <p:strVal val="visible"/>
                                      </p:to>
                                    </p:set>
                                    <p:animEffect transition="in" filter="fade">
                                      <p:cBhvr>
                                        <p:cTn id="7" dur="500"/>
                                        <p:tgtEl>
                                          <p:spTgt spid="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
                                            <p:txEl>
                                              <p:pRg st="1" end="1"/>
                                            </p:txEl>
                                          </p:spTgt>
                                        </p:tgtEl>
                                        <p:attrNameLst>
                                          <p:attrName>style.visibility</p:attrName>
                                        </p:attrNameLst>
                                      </p:cBhvr>
                                      <p:to>
                                        <p:strVal val="visible"/>
                                      </p:to>
                                    </p:set>
                                    <p:animEffect transition="in" filter="fade">
                                      <p:cBhvr>
                                        <p:cTn id="12" dur="500"/>
                                        <p:tgtEl>
                                          <p:spTgt spid="1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9">
                                            <p:txEl>
                                              <p:pRg st="2" end="2"/>
                                            </p:txEl>
                                          </p:spTgt>
                                        </p:tgtEl>
                                        <p:attrNameLst>
                                          <p:attrName>style.visibility</p:attrName>
                                        </p:attrNameLst>
                                      </p:cBhvr>
                                      <p:to>
                                        <p:strVal val="visible"/>
                                      </p:to>
                                    </p:set>
                                    <p:animEffect transition="in" filter="fade">
                                      <p:cBhvr>
                                        <p:cTn id="17" dur="500"/>
                                        <p:tgtEl>
                                          <p:spTgt spid="1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9">
                                            <p:txEl>
                                              <p:pRg st="3" end="3"/>
                                            </p:txEl>
                                          </p:spTgt>
                                        </p:tgtEl>
                                        <p:attrNameLst>
                                          <p:attrName>style.visibility</p:attrName>
                                        </p:attrNameLst>
                                      </p:cBhvr>
                                      <p:to>
                                        <p:strVal val="visible"/>
                                      </p:to>
                                    </p:set>
                                    <p:animEffect transition="in" filter="fade">
                                      <p:cBhvr>
                                        <p:cTn id="22" dur="500"/>
                                        <p:tgtEl>
                                          <p:spTgt spid="1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9">
                                            <p:txEl>
                                              <p:pRg st="4" end="4"/>
                                            </p:txEl>
                                          </p:spTgt>
                                        </p:tgtEl>
                                        <p:attrNameLst>
                                          <p:attrName>style.visibility</p:attrName>
                                        </p:attrNameLst>
                                      </p:cBhvr>
                                      <p:to>
                                        <p:strVal val="visible"/>
                                      </p:to>
                                    </p:set>
                                    <p:animEffect transition="in" filter="fade">
                                      <p:cBhvr>
                                        <p:cTn id="27" dur="500"/>
                                        <p:tgtEl>
                                          <p:spTgt spid="1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9">
                                            <p:txEl>
                                              <p:pRg st="5" end="5"/>
                                            </p:txEl>
                                          </p:spTgt>
                                        </p:tgtEl>
                                        <p:attrNameLst>
                                          <p:attrName>style.visibility</p:attrName>
                                        </p:attrNameLst>
                                      </p:cBhvr>
                                      <p:to>
                                        <p:strVal val="visible"/>
                                      </p:to>
                                    </p:set>
                                    <p:animEffect transition="in" filter="fade">
                                      <p:cBhvr>
                                        <p:cTn id="32" dur="500"/>
                                        <p:tgtEl>
                                          <p:spTgt spid="1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400"/>
              <a:t>The sociocultural approach: questions-as-dialogue</a:t>
            </a:r>
            <a:r>
              <a:rPr lang="en" sz="2400" b="0">
                <a:latin typeface="Arial"/>
                <a:ea typeface="Arial"/>
                <a:cs typeface="Arial"/>
                <a:sym typeface="Arial"/>
              </a:rPr>
              <a:t> </a:t>
            </a:r>
            <a:endParaRPr sz="2400"/>
          </a:p>
        </p:txBody>
      </p:sp>
      <p:sp>
        <p:nvSpPr>
          <p:cNvPr id="147" name="Google Shape;147;p23"/>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0" lvl="0" indent="0" algn="l" rtl="0">
              <a:lnSpc>
                <a:spcPct val="150000"/>
              </a:lnSpc>
              <a:spcBef>
                <a:spcPts val="800"/>
              </a:spcBef>
              <a:spcAft>
                <a:spcPts val="0"/>
              </a:spcAft>
              <a:buNone/>
            </a:pPr>
            <a:r>
              <a:rPr lang="en" sz="1800">
                <a:latin typeface="Arial"/>
                <a:ea typeface="Arial"/>
                <a:cs typeface="Arial"/>
                <a:sym typeface="Arial"/>
              </a:rPr>
              <a:t>‘A sociocultural perspective on human action locates the essence of social life in communication. Through our use of linguistic symbols with others, we establish goals, negotiate the means to reach them, and reconceptualize those we have set.’</a:t>
            </a:r>
            <a:endParaRPr sz="1800">
              <a:latin typeface="Arial"/>
              <a:ea typeface="Arial"/>
              <a:cs typeface="Arial"/>
              <a:sym typeface="Arial"/>
            </a:endParaRPr>
          </a:p>
          <a:p>
            <a:pPr marL="457200" lvl="0" indent="0" algn="l" rtl="0">
              <a:lnSpc>
                <a:spcPct val="150000"/>
              </a:lnSpc>
              <a:spcBef>
                <a:spcPts val="800"/>
              </a:spcBef>
              <a:spcAft>
                <a:spcPts val="0"/>
              </a:spcAft>
              <a:buNone/>
            </a:pPr>
            <a:endParaRPr sz="1800">
              <a:latin typeface="Arial"/>
              <a:ea typeface="Arial"/>
              <a:cs typeface="Arial"/>
              <a:sym typeface="Arial"/>
            </a:endParaRPr>
          </a:p>
          <a:p>
            <a:pPr marL="457200" lvl="0" indent="0" algn="l" rtl="0">
              <a:lnSpc>
                <a:spcPct val="150000"/>
              </a:lnSpc>
              <a:spcBef>
                <a:spcPts val="800"/>
              </a:spcBef>
              <a:spcAft>
                <a:spcPts val="0"/>
              </a:spcAft>
              <a:buNone/>
            </a:pPr>
            <a:endParaRPr sz="1800">
              <a:latin typeface="Arial"/>
              <a:ea typeface="Arial"/>
              <a:cs typeface="Arial"/>
              <a:sym typeface="Arial"/>
            </a:endParaRPr>
          </a:p>
          <a:p>
            <a:pPr marL="0" lvl="0" indent="0" algn="l" rtl="0">
              <a:lnSpc>
                <a:spcPct val="150000"/>
              </a:lnSpc>
              <a:spcBef>
                <a:spcPts val="800"/>
              </a:spcBef>
              <a:spcAft>
                <a:spcPts val="0"/>
              </a:spcAft>
              <a:buNone/>
            </a:pPr>
            <a:endParaRPr sz="1800">
              <a:latin typeface="Arial"/>
              <a:ea typeface="Arial"/>
              <a:cs typeface="Arial"/>
              <a:sym typeface="Arial"/>
            </a:endParaRPr>
          </a:p>
        </p:txBody>
      </p:sp>
      <p:sp>
        <p:nvSpPr>
          <p:cNvPr id="148" name="Google Shape;148;p23"/>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sz="1100"/>
              <a:t>11</a:t>
            </a:fld>
            <a:endParaRPr sz="1100"/>
          </a:p>
        </p:txBody>
      </p:sp>
      <p:pic>
        <p:nvPicPr>
          <p:cNvPr id="149" name="Google Shape;149;p23"/>
          <p:cNvPicPr preferRelativeResize="0"/>
          <p:nvPr/>
        </p:nvPicPr>
        <p:blipFill>
          <a:blip r:embed="rId3">
            <a:alphaModFix/>
          </a:blip>
          <a:stretch>
            <a:fillRect/>
          </a:stretch>
        </p:blipFill>
        <p:spPr>
          <a:xfrm>
            <a:off x="729650" y="4311600"/>
            <a:ext cx="6197425" cy="218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a:off x="292025" y="273850"/>
            <a:ext cx="8594700" cy="4203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400"/>
              <a:t>Changing the Evaluation stage to encourage dialogue</a:t>
            </a:r>
            <a:r>
              <a:rPr lang="en" sz="2400" b="0">
                <a:latin typeface="Arial"/>
                <a:ea typeface="Arial"/>
                <a:cs typeface="Arial"/>
                <a:sym typeface="Arial"/>
              </a:rPr>
              <a:t> </a:t>
            </a:r>
            <a:endParaRPr sz="2400"/>
          </a:p>
        </p:txBody>
      </p:sp>
      <p:sp>
        <p:nvSpPr>
          <p:cNvPr id="155" name="Google Shape;155;p24"/>
          <p:cNvSpPr txBox="1">
            <a:spLocks noGrp="1"/>
          </p:cNvSpPr>
          <p:nvPr>
            <p:ph type="body" idx="1"/>
          </p:nvPr>
        </p:nvSpPr>
        <p:spPr>
          <a:xfrm>
            <a:off x="292025" y="824476"/>
            <a:ext cx="8223300" cy="3808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800" dirty="0">
                <a:latin typeface="Arial"/>
                <a:ea typeface="Arial"/>
                <a:cs typeface="Arial"/>
                <a:sym typeface="Arial"/>
              </a:rPr>
              <a:t>Rather than closing down or completing the interaction with the Evaluation stage:</a:t>
            </a:r>
            <a:endParaRPr sz="1800" dirty="0">
              <a:latin typeface="Arial"/>
              <a:ea typeface="Arial"/>
              <a:cs typeface="Arial"/>
              <a:sym typeface="Arial"/>
            </a:endParaRPr>
          </a:p>
          <a:p>
            <a:pPr marL="457200" lvl="0" indent="-317500" algn="l" rtl="0">
              <a:spcBef>
                <a:spcPts val="800"/>
              </a:spcBef>
              <a:spcAft>
                <a:spcPts val="0"/>
              </a:spcAft>
              <a:buSzPts val="1400"/>
              <a:buFont typeface="Arial"/>
              <a:buChar char="▪"/>
            </a:pPr>
            <a:r>
              <a:rPr lang="en" sz="1400" dirty="0">
                <a:latin typeface="Arial"/>
                <a:ea typeface="Arial"/>
                <a:cs typeface="Arial"/>
                <a:sym typeface="Arial"/>
              </a:rPr>
              <a:t>Ask students to elaborate or clarify the answer </a:t>
            </a:r>
            <a:r>
              <a:rPr lang="en" sz="1400" dirty="0" err="1">
                <a:latin typeface="Arial"/>
                <a:ea typeface="Arial"/>
                <a:cs typeface="Arial"/>
                <a:sym typeface="Arial"/>
              </a:rPr>
              <a:t>e.g.‘Why</a:t>
            </a:r>
            <a:r>
              <a:rPr lang="en" sz="1400" dirty="0">
                <a:latin typeface="Arial"/>
                <a:ea typeface="Arial"/>
                <a:cs typeface="Arial"/>
                <a:sym typeface="Arial"/>
              </a:rPr>
              <a:t> is that the case? Why do you say that?’ etc.</a:t>
            </a:r>
            <a:endParaRPr sz="1400" dirty="0">
              <a:latin typeface="Arial"/>
              <a:ea typeface="Arial"/>
              <a:cs typeface="Arial"/>
              <a:sym typeface="Arial"/>
            </a:endParaRPr>
          </a:p>
          <a:p>
            <a:pPr marL="457200" lvl="0" indent="-317500" algn="l" rtl="0">
              <a:spcBef>
                <a:spcPts val="800"/>
              </a:spcBef>
              <a:spcAft>
                <a:spcPts val="0"/>
              </a:spcAft>
              <a:buSzPts val="1400"/>
              <a:buFont typeface="Arial"/>
              <a:buChar char="▪"/>
            </a:pPr>
            <a:r>
              <a:rPr lang="en" sz="1400" dirty="0">
                <a:latin typeface="Arial"/>
                <a:ea typeface="Arial"/>
                <a:cs typeface="Arial"/>
                <a:sym typeface="Arial"/>
              </a:rPr>
              <a:t>‘Could you give more detail?’, or a follow-up closed question that requires further elaboration.</a:t>
            </a:r>
            <a:endParaRPr sz="1400" dirty="0">
              <a:latin typeface="Arial"/>
              <a:ea typeface="Arial"/>
              <a:cs typeface="Arial"/>
              <a:sym typeface="Arial"/>
            </a:endParaRPr>
          </a:p>
          <a:p>
            <a:pPr marL="0" lvl="0" indent="0" algn="l" rtl="0">
              <a:spcBef>
                <a:spcPts val="800"/>
              </a:spcBef>
              <a:spcAft>
                <a:spcPts val="0"/>
              </a:spcAft>
              <a:buNone/>
            </a:pPr>
            <a:endParaRPr sz="1800" dirty="0">
              <a:latin typeface="Arial"/>
              <a:ea typeface="Arial"/>
              <a:cs typeface="Arial"/>
              <a:sym typeface="Arial"/>
            </a:endParaRPr>
          </a:p>
          <a:p>
            <a:pPr marL="0" lvl="0" indent="0" algn="l" rtl="0">
              <a:spcBef>
                <a:spcPts val="800"/>
              </a:spcBef>
              <a:spcAft>
                <a:spcPts val="0"/>
              </a:spcAft>
              <a:buNone/>
            </a:pPr>
            <a:r>
              <a:rPr lang="en" sz="1800" dirty="0">
                <a:latin typeface="Arial"/>
                <a:ea typeface="Arial"/>
                <a:cs typeface="Arial"/>
                <a:sym typeface="Arial"/>
              </a:rPr>
              <a:t>‘Where the teacher followed up (F) on student’s responses by asking them to expand their thinking, justify or clarify their opinions, or make connections to their own and other’s experiences, student participation was increased and their opportunities for learning were enhanced.’</a:t>
            </a:r>
            <a:endParaRPr sz="1800" dirty="0">
              <a:latin typeface="Arial"/>
              <a:ea typeface="Arial"/>
              <a:cs typeface="Arial"/>
              <a:sym typeface="Arial"/>
            </a:endParaRPr>
          </a:p>
          <a:p>
            <a:pPr marL="0" lvl="0" indent="0" algn="l" rtl="0">
              <a:spcBef>
                <a:spcPts val="800"/>
              </a:spcBef>
              <a:spcAft>
                <a:spcPts val="0"/>
              </a:spcAft>
              <a:buNone/>
            </a:pPr>
            <a:endParaRPr sz="1800" dirty="0">
              <a:latin typeface="Arial"/>
              <a:ea typeface="Arial"/>
              <a:cs typeface="Arial"/>
              <a:sym typeface="Arial"/>
            </a:endParaRPr>
          </a:p>
          <a:p>
            <a:pPr marL="457200" lvl="0" indent="0" algn="l" rtl="0">
              <a:spcBef>
                <a:spcPts val="800"/>
              </a:spcBef>
              <a:spcAft>
                <a:spcPts val="0"/>
              </a:spcAft>
              <a:buNone/>
            </a:pPr>
            <a:endParaRPr sz="1800" dirty="0">
              <a:latin typeface="Arial"/>
              <a:ea typeface="Arial"/>
              <a:cs typeface="Arial"/>
              <a:sym typeface="Arial"/>
            </a:endParaRPr>
          </a:p>
          <a:p>
            <a:pPr marL="457200" lvl="0" indent="0" algn="l" rtl="0">
              <a:spcBef>
                <a:spcPts val="800"/>
              </a:spcBef>
              <a:spcAft>
                <a:spcPts val="0"/>
              </a:spcAft>
              <a:buNone/>
            </a:pPr>
            <a:endParaRPr sz="1800" dirty="0">
              <a:latin typeface="Arial"/>
              <a:ea typeface="Arial"/>
              <a:cs typeface="Arial"/>
              <a:sym typeface="Arial"/>
            </a:endParaRPr>
          </a:p>
          <a:p>
            <a:pPr marL="0" lvl="0" indent="0" algn="l" rtl="0">
              <a:spcBef>
                <a:spcPts val="800"/>
              </a:spcBef>
              <a:spcAft>
                <a:spcPts val="0"/>
              </a:spcAft>
              <a:buNone/>
            </a:pPr>
            <a:endParaRPr sz="1800" dirty="0">
              <a:latin typeface="Arial"/>
              <a:ea typeface="Arial"/>
              <a:cs typeface="Arial"/>
              <a:sym typeface="Arial"/>
            </a:endParaRPr>
          </a:p>
        </p:txBody>
      </p:sp>
      <p:sp>
        <p:nvSpPr>
          <p:cNvPr id="156" name="Google Shape;156;p24"/>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sz="1100"/>
              <a:t>12</a:t>
            </a:fld>
            <a:endParaRPr sz="1100"/>
          </a:p>
        </p:txBody>
      </p:sp>
      <p:pic>
        <p:nvPicPr>
          <p:cNvPr id="157" name="Google Shape;157;p24"/>
          <p:cNvPicPr preferRelativeResize="0"/>
          <p:nvPr/>
        </p:nvPicPr>
        <p:blipFill>
          <a:blip r:embed="rId3">
            <a:alphaModFix/>
          </a:blip>
          <a:stretch>
            <a:fillRect/>
          </a:stretch>
        </p:blipFill>
        <p:spPr>
          <a:xfrm>
            <a:off x="729650" y="4311600"/>
            <a:ext cx="6197425" cy="218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xEl>
                                              <p:pRg st="4" end="4"/>
                                            </p:txEl>
                                          </p:spTgt>
                                        </p:tgtEl>
                                        <p:attrNameLst>
                                          <p:attrName>style.visibility</p:attrName>
                                        </p:attrNameLst>
                                      </p:cBhvr>
                                      <p:to>
                                        <p:strVal val="visible"/>
                                      </p:to>
                                    </p:set>
                                    <p:animEffect transition="in" filter="fade">
                                      <p:cBhvr>
                                        <p:cTn id="7" dur="500"/>
                                        <p:tgtEl>
                                          <p:spTgt spid="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5"/>
          <p:cNvSpPr txBox="1">
            <a:spLocks noGrp="1"/>
          </p:cNvSpPr>
          <p:nvPr>
            <p:ph type="title"/>
          </p:nvPr>
        </p:nvSpPr>
        <p:spPr>
          <a:xfrm>
            <a:off x="330000" y="247300"/>
            <a:ext cx="8424000" cy="376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400"/>
              <a:t>Changing the Evaluation stage to encourage dialogue</a:t>
            </a:r>
            <a:r>
              <a:rPr lang="en" sz="2400" b="0">
                <a:latin typeface="Arial"/>
                <a:ea typeface="Arial"/>
                <a:cs typeface="Arial"/>
                <a:sym typeface="Arial"/>
              </a:rPr>
              <a:t> </a:t>
            </a:r>
            <a:endParaRPr sz="2400"/>
          </a:p>
        </p:txBody>
      </p:sp>
      <p:sp>
        <p:nvSpPr>
          <p:cNvPr id="163" name="Google Shape;163;p25"/>
          <p:cNvSpPr txBox="1">
            <a:spLocks noGrp="1"/>
          </p:cNvSpPr>
          <p:nvPr>
            <p:ph type="body" idx="1"/>
          </p:nvPr>
        </p:nvSpPr>
        <p:spPr>
          <a:xfrm>
            <a:off x="371650" y="777439"/>
            <a:ext cx="8143800" cy="38553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800" dirty="0">
                <a:latin typeface="Arial"/>
                <a:ea typeface="Arial"/>
                <a:cs typeface="Arial"/>
                <a:sym typeface="Arial"/>
              </a:rPr>
              <a:t>Studies have shown that the discourse of classrooms with high student achievement was characterized by:</a:t>
            </a:r>
            <a:endParaRPr sz="1800" dirty="0">
              <a:latin typeface="Arial"/>
              <a:ea typeface="Arial"/>
              <a:cs typeface="Arial"/>
              <a:sym typeface="Arial"/>
            </a:endParaRPr>
          </a:p>
          <a:p>
            <a:pPr marL="457200" lvl="0" indent="-317500" algn="l" rtl="0">
              <a:spcBef>
                <a:spcPts val="800"/>
              </a:spcBef>
              <a:spcAft>
                <a:spcPts val="0"/>
              </a:spcAft>
              <a:buSzPts val="1400"/>
              <a:buFont typeface="Arial"/>
              <a:buChar char="▪"/>
            </a:pPr>
            <a:r>
              <a:rPr lang="en" sz="1400" dirty="0">
                <a:latin typeface="Arial"/>
                <a:ea typeface="Arial"/>
                <a:cs typeface="Arial"/>
                <a:sym typeface="Arial"/>
              </a:rPr>
              <a:t>Authentic teacher questions rather than known-answer questions</a:t>
            </a:r>
            <a:endParaRPr sz="1400" dirty="0">
              <a:latin typeface="Arial"/>
              <a:ea typeface="Arial"/>
              <a:cs typeface="Arial"/>
              <a:sym typeface="Arial"/>
            </a:endParaRPr>
          </a:p>
          <a:p>
            <a:pPr marL="914400" lvl="1" indent="-317500" algn="l" rtl="0">
              <a:spcBef>
                <a:spcPts val="400"/>
              </a:spcBef>
              <a:spcAft>
                <a:spcPts val="0"/>
              </a:spcAft>
              <a:buSzPts val="1400"/>
              <a:buFont typeface="Arial"/>
              <a:buChar char="□"/>
            </a:pPr>
            <a:r>
              <a:rPr lang="en" sz="1400" dirty="0">
                <a:latin typeface="Arial"/>
                <a:ea typeface="Arial"/>
                <a:cs typeface="Arial"/>
                <a:sym typeface="Arial"/>
              </a:rPr>
              <a:t>Indicates that teacher is interested in what students know</a:t>
            </a:r>
            <a:endParaRPr sz="1400" dirty="0">
              <a:latin typeface="Arial"/>
              <a:ea typeface="Arial"/>
              <a:cs typeface="Arial"/>
              <a:sym typeface="Arial"/>
            </a:endParaRPr>
          </a:p>
          <a:p>
            <a:pPr marL="457200" lvl="0" indent="-317500" algn="l" rtl="0">
              <a:spcBef>
                <a:spcPts val="800"/>
              </a:spcBef>
              <a:spcAft>
                <a:spcPts val="0"/>
              </a:spcAft>
              <a:buSzPts val="1400"/>
              <a:buFont typeface="Arial"/>
              <a:buChar char="▪"/>
            </a:pPr>
            <a:r>
              <a:rPr lang="en" sz="1400" dirty="0">
                <a:latin typeface="Arial"/>
                <a:ea typeface="Arial"/>
                <a:cs typeface="Arial"/>
                <a:sym typeface="Arial"/>
              </a:rPr>
              <a:t>Uptake of student contributions</a:t>
            </a:r>
            <a:endParaRPr sz="1400" dirty="0">
              <a:latin typeface="Arial"/>
              <a:ea typeface="Arial"/>
              <a:cs typeface="Arial"/>
              <a:sym typeface="Arial"/>
            </a:endParaRPr>
          </a:p>
          <a:p>
            <a:pPr marL="914400" lvl="1" indent="-317500" algn="l" rtl="0">
              <a:spcBef>
                <a:spcPts val="400"/>
              </a:spcBef>
              <a:spcAft>
                <a:spcPts val="0"/>
              </a:spcAft>
              <a:buSzPts val="1400"/>
              <a:buFont typeface="Arial"/>
              <a:buChar char="□"/>
            </a:pPr>
            <a:r>
              <a:rPr lang="en" sz="1400" dirty="0">
                <a:latin typeface="Arial"/>
                <a:ea typeface="Arial"/>
                <a:cs typeface="Arial"/>
                <a:sym typeface="Arial"/>
              </a:rPr>
              <a:t>Incorporates student contributions into ongoing interactions</a:t>
            </a:r>
            <a:endParaRPr sz="1400" dirty="0">
              <a:latin typeface="Arial"/>
              <a:ea typeface="Arial"/>
              <a:cs typeface="Arial"/>
              <a:sym typeface="Arial"/>
            </a:endParaRPr>
          </a:p>
          <a:p>
            <a:pPr marL="457200" lvl="0" indent="-317500" algn="l" rtl="0">
              <a:spcBef>
                <a:spcPts val="800"/>
              </a:spcBef>
              <a:spcAft>
                <a:spcPts val="0"/>
              </a:spcAft>
              <a:buSzPts val="1400"/>
              <a:buFont typeface="Arial"/>
              <a:buChar char="▪"/>
            </a:pPr>
            <a:r>
              <a:rPr lang="en" sz="1400" dirty="0">
                <a:latin typeface="Arial"/>
                <a:ea typeface="Arial"/>
                <a:cs typeface="Arial"/>
                <a:sym typeface="Arial"/>
              </a:rPr>
              <a:t>High-level evaluations </a:t>
            </a:r>
            <a:endParaRPr sz="1400" dirty="0">
              <a:latin typeface="Arial"/>
              <a:ea typeface="Arial"/>
              <a:cs typeface="Arial"/>
              <a:sym typeface="Arial"/>
            </a:endParaRPr>
          </a:p>
          <a:p>
            <a:pPr marL="914400" lvl="1" indent="-317500" algn="l" rtl="0">
              <a:spcBef>
                <a:spcPts val="400"/>
              </a:spcBef>
              <a:spcAft>
                <a:spcPts val="0"/>
              </a:spcAft>
              <a:buSzPts val="1400"/>
              <a:buFont typeface="Arial"/>
              <a:buChar char="□"/>
            </a:pPr>
            <a:r>
              <a:rPr lang="en" sz="1400" dirty="0">
                <a:latin typeface="Arial"/>
                <a:ea typeface="Arial"/>
                <a:cs typeface="Arial"/>
                <a:sym typeface="Arial"/>
              </a:rPr>
              <a:t>cognitive engagement = validation of student responses [reminder that there may be more than one appropriate answer to question, so all responses are treated as valid, even if not teacher’s expected answer]</a:t>
            </a:r>
            <a:endParaRPr sz="1400" dirty="0">
              <a:latin typeface="Arial"/>
              <a:ea typeface="Arial"/>
              <a:cs typeface="Arial"/>
              <a:sym typeface="Arial"/>
            </a:endParaRPr>
          </a:p>
          <a:p>
            <a:pPr marL="0" lvl="0" indent="0" algn="l" rtl="0">
              <a:spcBef>
                <a:spcPts val="800"/>
              </a:spcBef>
              <a:spcAft>
                <a:spcPts val="0"/>
              </a:spcAft>
              <a:buNone/>
            </a:pPr>
            <a:endParaRPr sz="1800" dirty="0">
              <a:latin typeface="Arial"/>
              <a:ea typeface="Arial"/>
              <a:cs typeface="Arial"/>
              <a:sym typeface="Arial"/>
            </a:endParaRPr>
          </a:p>
          <a:p>
            <a:pPr marL="457200" lvl="0" indent="0" algn="l" rtl="0">
              <a:spcBef>
                <a:spcPts val="800"/>
              </a:spcBef>
              <a:spcAft>
                <a:spcPts val="0"/>
              </a:spcAft>
              <a:buNone/>
            </a:pPr>
            <a:endParaRPr sz="1800" dirty="0">
              <a:latin typeface="Arial"/>
              <a:ea typeface="Arial"/>
              <a:cs typeface="Arial"/>
              <a:sym typeface="Arial"/>
            </a:endParaRPr>
          </a:p>
          <a:p>
            <a:pPr marL="457200" lvl="0" indent="0" algn="l" rtl="0">
              <a:spcBef>
                <a:spcPts val="800"/>
              </a:spcBef>
              <a:spcAft>
                <a:spcPts val="0"/>
              </a:spcAft>
              <a:buNone/>
            </a:pPr>
            <a:endParaRPr sz="1800" dirty="0">
              <a:latin typeface="Arial"/>
              <a:ea typeface="Arial"/>
              <a:cs typeface="Arial"/>
              <a:sym typeface="Arial"/>
            </a:endParaRPr>
          </a:p>
          <a:p>
            <a:pPr marL="0" lvl="0" indent="0" algn="l" rtl="0">
              <a:spcBef>
                <a:spcPts val="800"/>
              </a:spcBef>
              <a:spcAft>
                <a:spcPts val="0"/>
              </a:spcAft>
              <a:buNone/>
            </a:pPr>
            <a:endParaRPr sz="1800" dirty="0">
              <a:latin typeface="Arial"/>
              <a:ea typeface="Arial"/>
              <a:cs typeface="Arial"/>
              <a:sym typeface="Arial"/>
            </a:endParaRPr>
          </a:p>
        </p:txBody>
      </p:sp>
      <p:sp>
        <p:nvSpPr>
          <p:cNvPr id="164" name="Google Shape;164;p25"/>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sz="1100"/>
              <a:t>13</a:t>
            </a:fld>
            <a:endParaRPr sz="1100"/>
          </a:p>
        </p:txBody>
      </p:sp>
      <p:pic>
        <p:nvPicPr>
          <p:cNvPr id="165" name="Google Shape;165;p25"/>
          <p:cNvPicPr preferRelativeResize="0"/>
          <p:nvPr/>
        </p:nvPicPr>
        <p:blipFill>
          <a:blip r:embed="rId3">
            <a:alphaModFix/>
          </a:blip>
          <a:stretch>
            <a:fillRect/>
          </a:stretch>
        </p:blipFill>
        <p:spPr>
          <a:xfrm>
            <a:off x="729650" y="4311600"/>
            <a:ext cx="6197425" cy="218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xEl>
                                              <p:pRg st="1" end="1"/>
                                            </p:txEl>
                                          </p:spTgt>
                                        </p:tgtEl>
                                        <p:attrNameLst>
                                          <p:attrName>style.visibility</p:attrName>
                                        </p:attrNameLst>
                                      </p:cBhvr>
                                      <p:to>
                                        <p:strVal val="visible"/>
                                      </p:to>
                                    </p:set>
                                    <p:animEffect transition="in" filter="fade">
                                      <p:cBhvr>
                                        <p:cTn id="7" dur="500"/>
                                        <p:tgtEl>
                                          <p:spTgt spid="16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
                                            <p:txEl>
                                              <p:pRg st="2" end="2"/>
                                            </p:txEl>
                                          </p:spTgt>
                                        </p:tgtEl>
                                        <p:attrNameLst>
                                          <p:attrName>style.visibility</p:attrName>
                                        </p:attrNameLst>
                                      </p:cBhvr>
                                      <p:to>
                                        <p:strVal val="visible"/>
                                      </p:to>
                                    </p:set>
                                    <p:animEffect transition="in" filter="fade">
                                      <p:cBhvr>
                                        <p:cTn id="10" dur="500"/>
                                        <p:tgtEl>
                                          <p:spTgt spid="16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3">
                                            <p:txEl>
                                              <p:pRg st="3" end="3"/>
                                            </p:txEl>
                                          </p:spTgt>
                                        </p:tgtEl>
                                        <p:attrNameLst>
                                          <p:attrName>style.visibility</p:attrName>
                                        </p:attrNameLst>
                                      </p:cBhvr>
                                      <p:to>
                                        <p:strVal val="visible"/>
                                      </p:to>
                                    </p:set>
                                    <p:animEffect transition="in" filter="fade">
                                      <p:cBhvr>
                                        <p:cTn id="15" dur="500"/>
                                        <p:tgtEl>
                                          <p:spTgt spid="16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3">
                                            <p:txEl>
                                              <p:pRg st="4" end="4"/>
                                            </p:txEl>
                                          </p:spTgt>
                                        </p:tgtEl>
                                        <p:attrNameLst>
                                          <p:attrName>style.visibility</p:attrName>
                                        </p:attrNameLst>
                                      </p:cBhvr>
                                      <p:to>
                                        <p:strVal val="visible"/>
                                      </p:to>
                                    </p:set>
                                    <p:animEffect transition="in" filter="fade">
                                      <p:cBhvr>
                                        <p:cTn id="18" dur="500"/>
                                        <p:tgtEl>
                                          <p:spTgt spid="16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3">
                                            <p:txEl>
                                              <p:pRg st="5" end="5"/>
                                            </p:txEl>
                                          </p:spTgt>
                                        </p:tgtEl>
                                        <p:attrNameLst>
                                          <p:attrName>style.visibility</p:attrName>
                                        </p:attrNameLst>
                                      </p:cBhvr>
                                      <p:to>
                                        <p:strVal val="visible"/>
                                      </p:to>
                                    </p:set>
                                    <p:animEffect transition="in" filter="fade">
                                      <p:cBhvr>
                                        <p:cTn id="23" dur="500"/>
                                        <p:tgtEl>
                                          <p:spTgt spid="16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63">
                                            <p:txEl>
                                              <p:pRg st="6" end="6"/>
                                            </p:txEl>
                                          </p:spTgt>
                                        </p:tgtEl>
                                        <p:attrNameLst>
                                          <p:attrName>style.visibility</p:attrName>
                                        </p:attrNameLst>
                                      </p:cBhvr>
                                      <p:to>
                                        <p:strVal val="visible"/>
                                      </p:to>
                                    </p:set>
                                    <p:animEffect transition="in" filter="fade">
                                      <p:cBhvr>
                                        <p:cTn id="26" dur="500"/>
                                        <p:tgtEl>
                                          <p:spTgt spid="1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title"/>
          </p:nvPr>
        </p:nvSpPr>
        <p:spPr>
          <a:xfrm>
            <a:off x="628650" y="273848"/>
            <a:ext cx="7886700" cy="606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400"/>
              <a:t>Example</a:t>
            </a:r>
            <a:r>
              <a:rPr lang="en" sz="2400" b="0">
                <a:latin typeface="Arial"/>
                <a:ea typeface="Arial"/>
                <a:cs typeface="Arial"/>
                <a:sym typeface="Arial"/>
              </a:rPr>
              <a:t> </a:t>
            </a:r>
            <a:endParaRPr sz="2400"/>
          </a:p>
        </p:txBody>
      </p:sp>
      <p:sp>
        <p:nvSpPr>
          <p:cNvPr id="171" name="Google Shape;171;p26"/>
          <p:cNvSpPr txBox="1">
            <a:spLocks noGrp="1"/>
          </p:cNvSpPr>
          <p:nvPr>
            <p:ph type="body" idx="1"/>
          </p:nvPr>
        </p:nvSpPr>
        <p:spPr>
          <a:xfrm>
            <a:off x="628650" y="880744"/>
            <a:ext cx="7886700"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800" dirty="0">
                <a:latin typeface="Arial"/>
                <a:ea typeface="Arial"/>
                <a:cs typeface="Arial"/>
                <a:sym typeface="Arial"/>
              </a:rPr>
              <a:t>Teacher: Anyone else have an example of a dictator?</a:t>
            </a:r>
            <a:endParaRPr sz="1800" dirty="0">
              <a:latin typeface="Arial"/>
              <a:ea typeface="Arial"/>
              <a:cs typeface="Arial"/>
              <a:sym typeface="Arial"/>
            </a:endParaRPr>
          </a:p>
          <a:p>
            <a:pPr marL="0" lvl="0" indent="0" algn="l" rtl="0">
              <a:spcBef>
                <a:spcPts val="800"/>
              </a:spcBef>
              <a:spcAft>
                <a:spcPts val="0"/>
              </a:spcAft>
              <a:buNone/>
            </a:pPr>
            <a:r>
              <a:rPr lang="en" sz="1800" dirty="0">
                <a:latin typeface="Arial"/>
                <a:ea typeface="Arial"/>
                <a:cs typeface="Arial"/>
                <a:sym typeface="Arial"/>
              </a:rPr>
              <a:t>Student: Someone who usurps the rights of others.</a:t>
            </a:r>
            <a:endParaRPr sz="1800" dirty="0">
              <a:latin typeface="Arial"/>
              <a:ea typeface="Arial"/>
              <a:cs typeface="Arial"/>
              <a:sym typeface="Arial"/>
            </a:endParaRPr>
          </a:p>
          <a:p>
            <a:pPr marL="0" lvl="0" indent="0" algn="l" rtl="0">
              <a:spcBef>
                <a:spcPts val="800"/>
              </a:spcBef>
              <a:spcAft>
                <a:spcPts val="0"/>
              </a:spcAft>
              <a:buNone/>
            </a:pPr>
            <a:r>
              <a:rPr lang="en" sz="1800" dirty="0">
                <a:latin typeface="Arial"/>
                <a:ea typeface="Arial"/>
                <a:cs typeface="Arial"/>
                <a:sym typeface="Arial"/>
              </a:rPr>
              <a:t>Teacher: That’s exactly right. How did you learn that?</a:t>
            </a:r>
            <a:endParaRPr sz="1800" dirty="0">
              <a:latin typeface="Arial"/>
              <a:ea typeface="Arial"/>
              <a:cs typeface="Arial"/>
              <a:sym typeface="Arial"/>
            </a:endParaRPr>
          </a:p>
          <a:p>
            <a:pPr marL="0" lvl="0" indent="0" algn="l" rtl="0">
              <a:spcBef>
                <a:spcPts val="800"/>
              </a:spcBef>
              <a:spcAft>
                <a:spcPts val="0"/>
              </a:spcAft>
              <a:buNone/>
            </a:pPr>
            <a:endParaRPr sz="1800" dirty="0">
              <a:latin typeface="Arial"/>
              <a:ea typeface="Arial"/>
              <a:cs typeface="Arial"/>
              <a:sym typeface="Arial"/>
            </a:endParaRPr>
          </a:p>
          <a:p>
            <a:pPr marL="0" lvl="0" indent="0" algn="l" rtl="0">
              <a:spcBef>
                <a:spcPts val="800"/>
              </a:spcBef>
              <a:spcAft>
                <a:spcPts val="0"/>
              </a:spcAft>
              <a:buNone/>
            </a:pPr>
            <a:r>
              <a:rPr lang="en" sz="1800" b="1" dirty="0">
                <a:latin typeface="Arial"/>
                <a:ea typeface="Arial"/>
                <a:cs typeface="Arial"/>
                <a:sym typeface="Arial"/>
              </a:rPr>
              <a:t>Summary (so far):</a:t>
            </a:r>
            <a:endParaRPr sz="1800" dirty="0">
              <a:latin typeface="Arial"/>
              <a:ea typeface="Arial"/>
              <a:cs typeface="Arial"/>
              <a:sym typeface="Arial"/>
            </a:endParaRPr>
          </a:p>
          <a:p>
            <a:pPr marL="0" lvl="0" indent="0" algn="l" rtl="0">
              <a:spcBef>
                <a:spcPts val="800"/>
              </a:spcBef>
              <a:spcAft>
                <a:spcPts val="0"/>
              </a:spcAft>
              <a:buNone/>
            </a:pPr>
            <a:r>
              <a:rPr lang="en" sz="1800" dirty="0">
                <a:latin typeface="Arial"/>
                <a:ea typeface="Arial"/>
                <a:cs typeface="Arial"/>
                <a:sym typeface="Arial"/>
              </a:rPr>
              <a:t>The nature and quality of the teacher’s feedback to a student response has a great impact on the extent of </a:t>
            </a:r>
            <a:r>
              <a:rPr lang="en" sz="1800" b="1" dirty="0">
                <a:latin typeface="Arial"/>
                <a:ea typeface="Arial"/>
                <a:cs typeface="Arial"/>
                <a:sym typeface="Arial"/>
              </a:rPr>
              <a:t>dialogue </a:t>
            </a:r>
            <a:r>
              <a:rPr lang="en" sz="1800" dirty="0">
                <a:latin typeface="Arial"/>
                <a:ea typeface="Arial"/>
                <a:cs typeface="Arial"/>
                <a:sym typeface="Arial"/>
              </a:rPr>
              <a:t>in the class.</a:t>
            </a:r>
            <a:endParaRPr sz="1800" dirty="0">
              <a:latin typeface="Arial"/>
              <a:ea typeface="Arial"/>
              <a:cs typeface="Arial"/>
              <a:sym typeface="Arial"/>
            </a:endParaRPr>
          </a:p>
          <a:p>
            <a:pPr marL="0" lvl="0" indent="0" algn="l" rtl="0">
              <a:spcBef>
                <a:spcPts val="800"/>
              </a:spcBef>
              <a:spcAft>
                <a:spcPts val="0"/>
              </a:spcAft>
              <a:buNone/>
            </a:pPr>
            <a:endParaRPr sz="1800" dirty="0">
              <a:latin typeface="Arial"/>
              <a:ea typeface="Arial"/>
              <a:cs typeface="Arial"/>
              <a:sym typeface="Arial"/>
            </a:endParaRPr>
          </a:p>
          <a:p>
            <a:pPr marL="457200" lvl="0" indent="0" algn="l" rtl="0">
              <a:spcBef>
                <a:spcPts val="800"/>
              </a:spcBef>
              <a:spcAft>
                <a:spcPts val="0"/>
              </a:spcAft>
              <a:buNone/>
            </a:pPr>
            <a:endParaRPr sz="1800" dirty="0">
              <a:latin typeface="Arial"/>
              <a:ea typeface="Arial"/>
              <a:cs typeface="Arial"/>
              <a:sym typeface="Arial"/>
            </a:endParaRPr>
          </a:p>
          <a:p>
            <a:pPr marL="457200" lvl="0" indent="0" algn="l" rtl="0">
              <a:spcBef>
                <a:spcPts val="800"/>
              </a:spcBef>
              <a:spcAft>
                <a:spcPts val="0"/>
              </a:spcAft>
              <a:buNone/>
            </a:pPr>
            <a:endParaRPr sz="1800" dirty="0">
              <a:latin typeface="Arial"/>
              <a:ea typeface="Arial"/>
              <a:cs typeface="Arial"/>
              <a:sym typeface="Arial"/>
            </a:endParaRPr>
          </a:p>
          <a:p>
            <a:pPr marL="0" lvl="0" indent="0" algn="l" rtl="0">
              <a:spcBef>
                <a:spcPts val="800"/>
              </a:spcBef>
              <a:spcAft>
                <a:spcPts val="0"/>
              </a:spcAft>
              <a:buNone/>
            </a:pPr>
            <a:endParaRPr sz="1800" dirty="0">
              <a:latin typeface="Arial"/>
              <a:ea typeface="Arial"/>
              <a:cs typeface="Arial"/>
              <a:sym typeface="Arial"/>
            </a:endParaRPr>
          </a:p>
        </p:txBody>
      </p:sp>
      <p:sp>
        <p:nvSpPr>
          <p:cNvPr id="172" name="Google Shape;172;p26"/>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sz="1100"/>
              <a:t>14</a:t>
            </a:fld>
            <a:endParaRPr sz="1100"/>
          </a:p>
        </p:txBody>
      </p:sp>
      <p:pic>
        <p:nvPicPr>
          <p:cNvPr id="173" name="Google Shape;173;p26"/>
          <p:cNvPicPr preferRelativeResize="0"/>
          <p:nvPr/>
        </p:nvPicPr>
        <p:blipFill>
          <a:blip r:embed="rId3">
            <a:alphaModFix/>
          </a:blip>
          <a:stretch>
            <a:fillRect/>
          </a:stretch>
        </p:blipFill>
        <p:spPr>
          <a:xfrm>
            <a:off x="729650" y="4311600"/>
            <a:ext cx="6197425" cy="218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xEl>
                                              <p:pRg st="4" end="4"/>
                                            </p:txEl>
                                          </p:spTgt>
                                        </p:tgtEl>
                                        <p:attrNameLst>
                                          <p:attrName>style.visibility</p:attrName>
                                        </p:attrNameLst>
                                      </p:cBhvr>
                                      <p:to>
                                        <p:strVal val="visible"/>
                                      </p:to>
                                    </p:set>
                                    <p:animEffect transition="in" filter="fade">
                                      <p:cBhvr>
                                        <p:cTn id="7" dur="500"/>
                                        <p:tgtEl>
                                          <p:spTgt spid="171">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1">
                                            <p:txEl>
                                              <p:pRg st="5" end="5"/>
                                            </p:txEl>
                                          </p:spTgt>
                                        </p:tgtEl>
                                        <p:attrNameLst>
                                          <p:attrName>style.visibility</p:attrName>
                                        </p:attrNameLst>
                                      </p:cBhvr>
                                      <p:to>
                                        <p:strVal val="visible"/>
                                      </p:to>
                                    </p:set>
                                    <p:animEffect transition="in" filter="fade">
                                      <p:cBhvr>
                                        <p:cTn id="10" dur="500"/>
                                        <p:tgtEl>
                                          <p:spTgt spid="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7"/>
          <p:cNvSpPr txBox="1">
            <a:spLocks noGrp="1"/>
          </p:cNvSpPr>
          <p:nvPr>
            <p:ph type="ctrTitle" idx="4294967295"/>
          </p:nvPr>
        </p:nvSpPr>
        <p:spPr>
          <a:xfrm>
            <a:off x="601375" y="1412750"/>
            <a:ext cx="61536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7500">
                <a:solidFill>
                  <a:srgbClr val="FFFFFF"/>
                </a:solidFill>
              </a:rPr>
              <a:t>Taxonomies</a:t>
            </a:r>
            <a:endParaRPr sz="7500">
              <a:solidFill>
                <a:srgbClr val="FFFFFF"/>
              </a:solidFill>
            </a:endParaRPr>
          </a:p>
        </p:txBody>
      </p:sp>
      <p:sp>
        <p:nvSpPr>
          <p:cNvPr id="179" name="Google Shape;179;p27"/>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180" name="Google Shape;180;p27"/>
          <p:cNvSpPr txBox="1"/>
          <p:nvPr/>
        </p:nvSpPr>
        <p:spPr>
          <a:xfrm>
            <a:off x="1043800" y="4250625"/>
            <a:ext cx="4250700" cy="23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Work Sans Light"/>
                <a:ea typeface="Work Sans Light"/>
                <a:cs typeface="Work Sans Light"/>
                <a:sym typeface="Work Sans Light"/>
              </a:rPr>
              <a:t>Imag from Freepik at Flaticon</a:t>
            </a:r>
            <a:endParaRPr>
              <a:latin typeface="Work Sans Light"/>
              <a:ea typeface="Work Sans Light"/>
              <a:cs typeface="Work Sans Light"/>
              <a:sym typeface="Work Sans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8"/>
          <p:cNvSpPr txBox="1">
            <a:spLocks noGrp="1"/>
          </p:cNvSpPr>
          <p:nvPr>
            <p:ph type="title"/>
          </p:nvPr>
        </p:nvSpPr>
        <p:spPr>
          <a:xfrm>
            <a:off x="793700" y="1516375"/>
            <a:ext cx="6450000" cy="140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a:t>Convergent &amp; Divergent</a:t>
            </a:r>
            <a:endParaRPr sz="6000"/>
          </a:p>
        </p:txBody>
      </p:sp>
      <p:sp>
        <p:nvSpPr>
          <p:cNvPr id="186" name="Google Shape;186;p28"/>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pic>
        <p:nvPicPr>
          <p:cNvPr id="187" name="Google Shape;187;p28"/>
          <p:cNvPicPr preferRelativeResize="0"/>
          <p:nvPr/>
        </p:nvPicPr>
        <p:blipFill>
          <a:blip r:embed="rId3">
            <a:alphaModFix/>
          </a:blip>
          <a:stretch>
            <a:fillRect/>
          </a:stretch>
        </p:blipFill>
        <p:spPr>
          <a:xfrm>
            <a:off x="6472975" y="2924875"/>
            <a:ext cx="1408500" cy="1408500"/>
          </a:xfrm>
          <a:prstGeom prst="rect">
            <a:avLst/>
          </a:prstGeom>
          <a:noFill/>
          <a:ln>
            <a:noFill/>
          </a:ln>
        </p:spPr>
      </p:pic>
      <p:sp>
        <p:nvSpPr>
          <p:cNvPr id="188" name="Google Shape;188;p28"/>
          <p:cNvSpPr txBox="1"/>
          <p:nvPr/>
        </p:nvSpPr>
        <p:spPr>
          <a:xfrm>
            <a:off x="1043800" y="4250625"/>
            <a:ext cx="4250700" cy="23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Work Sans Light"/>
                <a:ea typeface="Work Sans Light"/>
                <a:cs typeface="Work Sans Light"/>
                <a:sym typeface="Work Sans Light"/>
              </a:rPr>
              <a:t>Image from Geotatah at Flaticon</a:t>
            </a:r>
            <a:endParaRPr>
              <a:latin typeface="Work Sans Light"/>
              <a:ea typeface="Work Sans Light"/>
              <a:cs typeface="Work Sans Light"/>
              <a:sym typeface="Work Sans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txBox="1">
            <a:spLocks noGrp="1"/>
          </p:cNvSpPr>
          <p:nvPr>
            <p:ph type="title"/>
          </p:nvPr>
        </p:nvSpPr>
        <p:spPr>
          <a:xfrm>
            <a:off x="151667" y="194713"/>
            <a:ext cx="8363683" cy="411956"/>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2200"/>
              <a:buFont typeface="Calibri"/>
              <a:buNone/>
            </a:pPr>
            <a:r>
              <a:rPr lang="en" sz="3600"/>
              <a:t>Convergent and divergent questions</a:t>
            </a:r>
            <a:endParaRPr sz="3600"/>
          </a:p>
        </p:txBody>
      </p:sp>
      <p:graphicFrame>
        <p:nvGraphicFramePr>
          <p:cNvPr id="194" name="Google Shape;194;p29"/>
          <p:cNvGraphicFramePr/>
          <p:nvPr>
            <p:extLst>
              <p:ext uri="{D42A27DB-BD31-4B8C-83A1-F6EECF244321}">
                <p14:modId xmlns:p14="http://schemas.microsoft.com/office/powerpoint/2010/main" val="1155991624"/>
              </p:ext>
            </p:extLst>
          </p:nvPr>
        </p:nvGraphicFramePr>
        <p:xfrm>
          <a:off x="597709" y="1180392"/>
          <a:ext cx="7844250" cy="3251475"/>
        </p:xfrm>
        <a:graphic>
          <a:graphicData uri="http://schemas.openxmlformats.org/drawingml/2006/table">
            <a:tbl>
              <a:tblPr firstRow="1" bandRow="1">
                <a:noFill/>
                <a:tableStyleId>{7D1CB5B0-0EB3-45AF-9E05-A13AC95BBDEC}</a:tableStyleId>
              </a:tblPr>
              <a:tblGrid>
                <a:gridCol w="2714250">
                  <a:extLst>
                    <a:ext uri="{9D8B030D-6E8A-4147-A177-3AD203B41FA5}">
                      <a16:colId xmlns:a16="http://schemas.microsoft.com/office/drawing/2014/main" val="20000"/>
                    </a:ext>
                  </a:extLst>
                </a:gridCol>
                <a:gridCol w="5130000">
                  <a:extLst>
                    <a:ext uri="{9D8B030D-6E8A-4147-A177-3AD203B41FA5}">
                      <a16:colId xmlns:a16="http://schemas.microsoft.com/office/drawing/2014/main" val="20001"/>
                    </a:ext>
                  </a:extLst>
                </a:gridCol>
              </a:tblGrid>
              <a:tr h="483925">
                <a:tc>
                  <a:txBody>
                    <a:bodyPr/>
                    <a:lstStyle/>
                    <a:p>
                      <a:pPr marL="0" marR="0" lvl="0" indent="0" algn="l" rtl="0">
                        <a:spcBef>
                          <a:spcPts val="0"/>
                        </a:spcBef>
                        <a:spcAft>
                          <a:spcPts val="0"/>
                        </a:spcAft>
                        <a:buNone/>
                      </a:pPr>
                      <a:r>
                        <a:rPr lang="en" sz="3000">
                          <a:solidFill>
                            <a:srgbClr val="000000"/>
                          </a:solidFill>
                          <a:latin typeface="Arial"/>
                          <a:ea typeface="Arial"/>
                          <a:cs typeface="Arial"/>
                          <a:sym typeface="Arial"/>
                        </a:rPr>
                        <a:t>Question type</a:t>
                      </a:r>
                      <a:endParaRPr sz="3000">
                        <a:solidFill>
                          <a:srgbClr val="000000"/>
                        </a:solidFill>
                        <a:latin typeface="Arial"/>
                        <a:ea typeface="Arial"/>
                        <a:cs typeface="Arial"/>
                        <a:sym typeface="Arial"/>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3F3F3"/>
                    </a:solidFill>
                  </a:tcPr>
                </a:tc>
                <a:tc>
                  <a:txBody>
                    <a:bodyPr/>
                    <a:lstStyle/>
                    <a:p>
                      <a:pPr marL="0" marR="0" lvl="0" indent="0" algn="l" rtl="0">
                        <a:spcBef>
                          <a:spcPts val="0"/>
                        </a:spcBef>
                        <a:spcAft>
                          <a:spcPts val="0"/>
                        </a:spcAft>
                        <a:buNone/>
                      </a:pPr>
                      <a:r>
                        <a:rPr lang="en" sz="3000">
                          <a:solidFill>
                            <a:srgbClr val="000000"/>
                          </a:solidFill>
                          <a:latin typeface="Arial"/>
                          <a:ea typeface="Arial"/>
                          <a:cs typeface="Arial"/>
                          <a:sym typeface="Arial"/>
                        </a:rPr>
                        <a:t>Description</a:t>
                      </a:r>
                      <a:endParaRPr sz="3000">
                        <a:solidFill>
                          <a:srgbClr val="000000"/>
                        </a:solidFill>
                        <a:latin typeface="Arial"/>
                        <a:ea typeface="Arial"/>
                        <a:cs typeface="Arial"/>
                        <a:sym typeface="Arial"/>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r h="1395675">
                <a:tc>
                  <a:txBody>
                    <a:bodyPr/>
                    <a:lstStyle/>
                    <a:p>
                      <a:pPr marL="0" marR="0" lvl="0" indent="0" algn="l" rtl="0">
                        <a:spcBef>
                          <a:spcPts val="0"/>
                        </a:spcBef>
                        <a:spcAft>
                          <a:spcPts val="0"/>
                        </a:spcAft>
                        <a:buNone/>
                      </a:pPr>
                      <a:r>
                        <a:rPr lang="en" sz="2400">
                          <a:latin typeface="Arial"/>
                          <a:ea typeface="Arial"/>
                          <a:cs typeface="Arial"/>
                          <a:sym typeface="Arial"/>
                        </a:rPr>
                        <a:t>Convergent</a:t>
                      </a:r>
                      <a:endParaRPr sz="2400">
                        <a:latin typeface="Arial"/>
                        <a:ea typeface="Arial"/>
                        <a:cs typeface="Arial"/>
                        <a:sym typeface="Arial"/>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tc>
                  <a:txBody>
                    <a:bodyPr/>
                    <a:lstStyle/>
                    <a:p>
                      <a:pPr marL="0" marR="0" lvl="0" indent="0" algn="l" rtl="0">
                        <a:spcBef>
                          <a:spcPts val="0"/>
                        </a:spcBef>
                        <a:spcAft>
                          <a:spcPts val="0"/>
                        </a:spcAft>
                        <a:buNone/>
                      </a:pPr>
                      <a:r>
                        <a:rPr lang="en" sz="2400" b="1" dirty="0">
                          <a:latin typeface="Arial"/>
                          <a:ea typeface="Arial"/>
                          <a:cs typeface="Arial"/>
                          <a:sym typeface="Arial"/>
                        </a:rPr>
                        <a:t>Closed</a:t>
                      </a:r>
                      <a:r>
                        <a:rPr lang="en" sz="2400" dirty="0">
                          <a:latin typeface="Arial"/>
                          <a:ea typeface="Arial"/>
                          <a:cs typeface="Arial"/>
                          <a:sym typeface="Arial"/>
                        </a:rPr>
                        <a:t>, not offering many options</a:t>
                      </a:r>
                      <a:endParaRPr sz="2400" dirty="0">
                        <a:latin typeface="Arial"/>
                        <a:ea typeface="Arial"/>
                        <a:cs typeface="Arial"/>
                        <a:sym typeface="Arial"/>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1330000">
                <a:tc>
                  <a:txBody>
                    <a:bodyPr/>
                    <a:lstStyle/>
                    <a:p>
                      <a:pPr marL="0" marR="0" lvl="0" indent="0" algn="l" rtl="0">
                        <a:spcBef>
                          <a:spcPts val="0"/>
                        </a:spcBef>
                        <a:spcAft>
                          <a:spcPts val="0"/>
                        </a:spcAft>
                        <a:buNone/>
                      </a:pPr>
                      <a:r>
                        <a:rPr lang="en" sz="2400">
                          <a:latin typeface="Arial"/>
                          <a:ea typeface="Arial"/>
                          <a:cs typeface="Arial"/>
                          <a:sym typeface="Arial"/>
                        </a:rPr>
                        <a:t>Divergent</a:t>
                      </a:r>
                      <a:endParaRPr sz="2400">
                        <a:latin typeface="Arial"/>
                        <a:ea typeface="Arial"/>
                        <a:cs typeface="Arial"/>
                        <a:sym typeface="Arial"/>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tc>
                  <a:txBody>
                    <a:bodyPr/>
                    <a:lstStyle/>
                    <a:p>
                      <a:pPr marL="0" marR="0" lvl="0" indent="0" algn="l" rtl="0">
                        <a:spcBef>
                          <a:spcPts val="0"/>
                        </a:spcBef>
                        <a:spcAft>
                          <a:spcPts val="0"/>
                        </a:spcAft>
                        <a:buNone/>
                      </a:pPr>
                      <a:r>
                        <a:rPr lang="en" sz="2400" b="1" dirty="0">
                          <a:latin typeface="Arial"/>
                          <a:ea typeface="Arial"/>
                          <a:cs typeface="Arial"/>
                          <a:sym typeface="Arial"/>
                        </a:rPr>
                        <a:t>Open</a:t>
                      </a:r>
                      <a:r>
                        <a:rPr lang="en" sz="2400" dirty="0">
                          <a:latin typeface="Arial"/>
                          <a:ea typeface="Arial"/>
                          <a:cs typeface="Arial"/>
                          <a:sym typeface="Arial"/>
                        </a:rPr>
                        <a:t>, having many responses.</a:t>
                      </a:r>
                      <a:endParaRPr sz="2400" dirty="0">
                        <a:latin typeface="Arial"/>
                        <a:ea typeface="Arial"/>
                        <a:cs typeface="Arial"/>
                        <a:sym typeface="Arial"/>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bl>
          </a:graphicData>
        </a:graphic>
      </p:graphicFrame>
      <p:sp>
        <p:nvSpPr>
          <p:cNvPr id="195" name="Google Shape;195;p29"/>
          <p:cNvSpPr txBox="1"/>
          <p:nvPr/>
        </p:nvSpPr>
        <p:spPr>
          <a:xfrm>
            <a:off x="377275" y="4786075"/>
            <a:ext cx="4275900" cy="26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Work Sans Light"/>
                <a:ea typeface="Work Sans Light"/>
                <a:cs typeface="Work Sans Light"/>
                <a:sym typeface="Work Sans Light"/>
              </a:rPr>
              <a:t>Modified from Tofade, Elsner, &amp; Haines, 2013</a:t>
            </a:r>
            <a:endParaRPr>
              <a:latin typeface="Work Sans Light"/>
              <a:ea typeface="Work Sans Light"/>
              <a:cs typeface="Work Sans Light"/>
              <a:sym typeface="Work Sans Light"/>
            </a:endParaRPr>
          </a:p>
        </p:txBody>
      </p:sp>
    </p:spTree>
    <p:extLst>
      <p:ext uri="{BB962C8B-B14F-4D97-AF65-F5344CB8AC3E}">
        <p14:creationId xmlns:p14="http://schemas.microsoft.com/office/powerpoint/2010/main" val="3165894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0"/>
          <p:cNvSpPr txBox="1">
            <a:spLocks noGrp="1"/>
          </p:cNvSpPr>
          <p:nvPr>
            <p:ph type="title"/>
          </p:nvPr>
        </p:nvSpPr>
        <p:spPr>
          <a:xfrm>
            <a:off x="151667" y="194713"/>
            <a:ext cx="8363700" cy="4119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2200"/>
              <a:buFont typeface="Calibri"/>
              <a:buNone/>
            </a:pPr>
            <a:r>
              <a:rPr lang="en" sz="3600"/>
              <a:t>Convergent and divergent questions</a:t>
            </a:r>
            <a:endParaRPr sz="3600"/>
          </a:p>
        </p:txBody>
      </p:sp>
      <p:graphicFrame>
        <p:nvGraphicFramePr>
          <p:cNvPr id="201" name="Google Shape;201;p30"/>
          <p:cNvGraphicFramePr/>
          <p:nvPr/>
        </p:nvGraphicFramePr>
        <p:xfrm>
          <a:off x="597709" y="1180392"/>
          <a:ext cx="7844250" cy="3453115"/>
        </p:xfrm>
        <a:graphic>
          <a:graphicData uri="http://schemas.openxmlformats.org/drawingml/2006/table">
            <a:tbl>
              <a:tblPr firstRow="1" bandRow="1">
                <a:noFill/>
                <a:tableStyleId>{7D1CB5B0-0EB3-45AF-9E05-A13AC95BBDEC}</a:tableStyleId>
              </a:tblPr>
              <a:tblGrid>
                <a:gridCol w="2714250">
                  <a:extLst>
                    <a:ext uri="{9D8B030D-6E8A-4147-A177-3AD203B41FA5}">
                      <a16:colId xmlns:a16="http://schemas.microsoft.com/office/drawing/2014/main" val="20000"/>
                    </a:ext>
                  </a:extLst>
                </a:gridCol>
                <a:gridCol w="5130000">
                  <a:extLst>
                    <a:ext uri="{9D8B030D-6E8A-4147-A177-3AD203B41FA5}">
                      <a16:colId xmlns:a16="http://schemas.microsoft.com/office/drawing/2014/main" val="20001"/>
                    </a:ext>
                  </a:extLst>
                </a:gridCol>
              </a:tblGrid>
              <a:tr h="483925">
                <a:tc>
                  <a:txBody>
                    <a:bodyPr/>
                    <a:lstStyle/>
                    <a:p>
                      <a:pPr marL="0" marR="0" lvl="0" indent="0" algn="l" rtl="0">
                        <a:spcBef>
                          <a:spcPts val="0"/>
                        </a:spcBef>
                        <a:spcAft>
                          <a:spcPts val="0"/>
                        </a:spcAft>
                        <a:buNone/>
                      </a:pPr>
                      <a:r>
                        <a:rPr lang="en" sz="3000">
                          <a:solidFill>
                            <a:srgbClr val="000000"/>
                          </a:solidFill>
                          <a:latin typeface="Arial"/>
                          <a:ea typeface="Arial"/>
                          <a:cs typeface="Arial"/>
                          <a:sym typeface="Arial"/>
                        </a:rPr>
                        <a:t>Question type</a:t>
                      </a:r>
                      <a:endParaRPr sz="3000">
                        <a:solidFill>
                          <a:srgbClr val="000000"/>
                        </a:solidFill>
                        <a:latin typeface="Arial"/>
                        <a:ea typeface="Arial"/>
                        <a:cs typeface="Arial"/>
                        <a:sym typeface="Arial"/>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3F3F3"/>
                    </a:solidFill>
                  </a:tcPr>
                </a:tc>
                <a:tc>
                  <a:txBody>
                    <a:bodyPr/>
                    <a:lstStyle/>
                    <a:p>
                      <a:pPr marL="0" marR="0" lvl="0" indent="0" algn="l" rtl="0">
                        <a:spcBef>
                          <a:spcPts val="0"/>
                        </a:spcBef>
                        <a:spcAft>
                          <a:spcPts val="0"/>
                        </a:spcAft>
                        <a:buNone/>
                      </a:pPr>
                      <a:r>
                        <a:rPr lang="en" sz="3000">
                          <a:solidFill>
                            <a:srgbClr val="0000FF"/>
                          </a:solidFill>
                          <a:latin typeface="Arial"/>
                          <a:ea typeface="Arial"/>
                          <a:cs typeface="Arial"/>
                          <a:sym typeface="Arial"/>
                        </a:rPr>
                        <a:t>Example</a:t>
                      </a:r>
                      <a:endParaRPr sz="3000">
                        <a:solidFill>
                          <a:srgbClr val="0000FF"/>
                        </a:solidFill>
                        <a:latin typeface="Arial"/>
                        <a:ea typeface="Arial"/>
                        <a:cs typeface="Arial"/>
                        <a:sym typeface="Arial"/>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r h="1395675">
                <a:tc>
                  <a:txBody>
                    <a:bodyPr/>
                    <a:lstStyle/>
                    <a:p>
                      <a:pPr marL="0" marR="0" lvl="0" indent="0" algn="l" rtl="0">
                        <a:spcBef>
                          <a:spcPts val="0"/>
                        </a:spcBef>
                        <a:spcAft>
                          <a:spcPts val="0"/>
                        </a:spcAft>
                        <a:buNone/>
                      </a:pPr>
                      <a:r>
                        <a:rPr lang="en" sz="2400">
                          <a:latin typeface="Arial"/>
                          <a:ea typeface="Arial"/>
                          <a:cs typeface="Arial"/>
                          <a:sym typeface="Arial"/>
                        </a:rPr>
                        <a:t>Convergent</a:t>
                      </a:r>
                      <a:endParaRPr sz="2400">
                        <a:latin typeface="Arial"/>
                        <a:ea typeface="Arial"/>
                        <a:cs typeface="Arial"/>
                        <a:sym typeface="Arial"/>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tc>
                  <a:txBody>
                    <a:bodyPr/>
                    <a:lstStyle/>
                    <a:p>
                      <a:pPr marL="0" lvl="0" indent="0" algn="l" rtl="0">
                        <a:spcBef>
                          <a:spcPts val="0"/>
                        </a:spcBef>
                        <a:spcAft>
                          <a:spcPts val="0"/>
                        </a:spcAft>
                        <a:buClr>
                          <a:schemeClr val="dk1"/>
                        </a:buClr>
                        <a:buSzPts val="1100"/>
                        <a:buFont typeface="Arial"/>
                        <a:buNone/>
                      </a:pPr>
                      <a:r>
                        <a:rPr lang="en" sz="2400">
                          <a:solidFill>
                            <a:srgbClr val="0000FF"/>
                          </a:solidFill>
                          <a:latin typeface="Arial"/>
                          <a:ea typeface="Arial"/>
                          <a:cs typeface="Arial"/>
                          <a:sym typeface="Arial"/>
                        </a:rPr>
                        <a:t>What % of population in Vancouver is iron-deficient? (convergent)</a:t>
                      </a:r>
                      <a:endParaRPr sz="2400">
                        <a:solidFill>
                          <a:srgbClr val="0000FF"/>
                        </a:solidFill>
                        <a:latin typeface="Arial"/>
                        <a:ea typeface="Arial"/>
                        <a:cs typeface="Arial"/>
                        <a:sym typeface="Arial"/>
                      </a:endParaRPr>
                    </a:p>
                    <a:p>
                      <a:pPr marL="0" marR="0" lvl="0" indent="0" algn="l" rtl="0">
                        <a:spcBef>
                          <a:spcPts val="0"/>
                        </a:spcBef>
                        <a:spcAft>
                          <a:spcPts val="0"/>
                        </a:spcAft>
                        <a:buNone/>
                      </a:pPr>
                      <a:endParaRPr sz="2400">
                        <a:solidFill>
                          <a:srgbClr val="0000FF"/>
                        </a:solidFill>
                        <a:latin typeface="Arial"/>
                        <a:ea typeface="Arial"/>
                        <a:cs typeface="Arial"/>
                        <a:sym typeface="Arial"/>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1330000">
                <a:tc>
                  <a:txBody>
                    <a:bodyPr/>
                    <a:lstStyle/>
                    <a:p>
                      <a:pPr marL="0" marR="0" lvl="0" indent="0" algn="l" rtl="0">
                        <a:spcBef>
                          <a:spcPts val="0"/>
                        </a:spcBef>
                        <a:spcAft>
                          <a:spcPts val="0"/>
                        </a:spcAft>
                        <a:buNone/>
                      </a:pPr>
                      <a:r>
                        <a:rPr lang="en" sz="2400">
                          <a:latin typeface="Arial"/>
                          <a:ea typeface="Arial"/>
                          <a:cs typeface="Arial"/>
                          <a:sym typeface="Arial"/>
                        </a:rPr>
                        <a:t>Divergent</a:t>
                      </a:r>
                      <a:endParaRPr sz="2400">
                        <a:latin typeface="Arial"/>
                        <a:ea typeface="Arial"/>
                        <a:cs typeface="Arial"/>
                        <a:sym typeface="Arial"/>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tc>
                  <a:txBody>
                    <a:bodyPr/>
                    <a:lstStyle/>
                    <a:p>
                      <a:pPr marL="0" lvl="0" indent="0" algn="l" rtl="0">
                        <a:spcBef>
                          <a:spcPts val="0"/>
                        </a:spcBef>
                        <a:spcAft>
                          <a:spcPts val="0"/>
                        </a:spcAft>
                        <a:buClr>
                          <a:schemeClr val="dk1"/>
                        </a:buClr>
                        <a:buSzPts val="1100"/>
                        <a:buFont typeface="Arial"/>
                        <a:buNone/>
                      </a:pPr>
                      <a:r>
                        <a:rPr lang="en" sz="2400" dirty="0">
                          <a:solidFill>
                            <a:srgbClr val="0000FF"/>
                          </a:solidFill>
                          <a:latin typeface="Arial"/>
                          <a:ea typeface="Arial"/>
                          <a:cs typeface="Arial"/>
                          <a:sym typeface="Arial"/>
                        </a:rPr>
                        <a:t>In writing, the use of “they” is more common and acceptable than in the past. Why?</a:t>
                      </a:r>
                      <a:endParaRPr sz="2400" dirty="0">
                        <a:solidFill>
                          <a:srgbClr val="0000FF"/>
                        </a:solidFill>
                        <a:latin typeface="Arial"/>
                        <a:ea typeface="Arial"/>
                        <a:cs typeface="Arial"/>
                        <a:sym typeface="Arial"/>
                      </a:endParaRPr>
                    </a:p>
                    <a:p>
                      <a:pPr marL="0" marR="0" lvl="0" indent="0" algn="l" rtl="0">
                        <a:spcBef>
                          <a:spcPts val="0"/>
                        </a:spcBef>
                        <a:spcAft>
                          <a:spcPts val="0"/>
                        </a:spcAft>
                        <a:buNone/>
                      </a:pPr>
                      <a:endParaRPr sz="2400" dirty="0">
                        <a:solidFill>
                          <a:srgbClr val="0000FF"/>
                        </a:solidFill>
                        <a:latin typeface="Arial"/>
                        <a:ea typeface="Arial"/>
                        <a:cs typeface="Arial"/>
                        <a:sym typeface="Arial"/>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bl>
          </a:graphicData>
        </a:graphic>
      </p:graphicFrame>
      <p:sp>
        <p:nvSpPr>
          <p:cNvPr id="202" name="Google Shape;202;p30"/>
          <p:cNvSpPr txBox="1"/>
          <p:nvPr/>
        </p:nvSpPr>
        <p:spPr>
          <a:xfrm>
            <a:off x="377275" y="4786075"/>
            <a:ext cx="4275900" cy="26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Work Sans Light"/>
                <a:ea typeface="Work Sans Light"/>
                <a:cs typeface="Work Sans Light"/>
                <a:sym typeface="Work Sans Light"/>
              </a:rPr>
              <a:t>Modified from Tofade, Elsner, &amp; Haines, 2013</a:t>
            </a:r>
            <a:endParaRPr>
              <a:latin typeface="Work Sans Light"/>
              <a:ea typeface="Work Sans Light"/>
              <a:cs typeface="Work Sans Light"/>
              <a:sym typeface="Work Sans Light"/>
            </a:endParaRPr>
          </a:p>
        </p:txBody>
      </p:sp>
    </p:spTree>
    <p:extLst>
      <p:ext uri="{BB962C8B-B14F-4D97-AF65-F5344CB8AC3E}">
        <p14:creationId xmlns:p14="http://schemas.microsoft.com/office/powerpoint/2010/main" val="3649684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1"/>
          <p:cNvSpPr txBox="1">
            <a:spLocks noGrp="1"/>
          </p:cNvSpPr>
          <p:nvPr>
            <p:ph type="title"/>
          </p:nvPr>
        </p:nvSpPr>
        <p:spPr>
          <a:xfrm>
            <a:off x="139092" y="535013"/>
            <a:ext cx="8363700" cy="411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2200"/>
              <a:buFont typeface="Calibri"/>
              <a:buNone/>
            </a:pPr>
            <a:r>
              <a:rPr lang="en" sz="3000"/>
              <a:t>Other types of non-hierarchical questions</a:t>
            </a:r>
            <a:endParaRPr sz="3000"/>
          </a:p>
          <a:p>
            <a:pPr marL="0" lvl="0" indent="0" algn="l" rtl="0">
              <a:lnSpc>
                <a:spcPct val="90000"/>
              </a:lnSpc>
              <a:spcBef>
                <a:spcPts val="0"/>
              </a:spcBef>
              <a:spcAft>
                <a:spcPts val="0"/>
              </a:spcAft>
              <a:buClr>
                <a:schemeClr val="dk1"/>
              </a:buClr>
              <a:buSzPts val="2200"/>
              <a:buFont typeface="Calibri"/>
              <a:buNone/>
            </a:pPr>
            <a:endParaRPr sz="3600"/>
          </a:p>
        </p:txBody>
      </p:sp>
      <p:graphicFrame>
        <p:nvGraphicFramePr>
          <p:cNvPr id="208" name="Google Shape;208;p31"/>
          <p:cNvGraphicFramePr/>
          <p:nvPr/>
        </p:nvGraphicFramePr>
        <p:xfrm>
          <a:off x="497109" y="966580"/>
          <a:ext cx="7844250" cy="3251475"/>
        </p:xfrm>
        <a:graphic>
          <a:graphicData uri="http://schemas.openxmlformats.org/drawingml/2006/table">
            <a:tbl>
              <a:tblPr firstRow="1" bandRow="1">
                <a:noFill/>
                <a:tableStyleId>{7D1CB5B0-0EB3-45AF-9E05-A13AC95BBDEC}</a:tableStyleId>
              </a:tblPr>
              <a:tblGrid>
                <a:gridCol w="2714250">
                  <a:extLst>
                    <a:ext uri="{9D8B030D-6E8A-4147-A177-3AD203B41FA5}">
                      <a16:colId xmlns:a16="http://schemas.microsoft.com/office/drawing/2014/main" val="20000"/>
                    </a:ext>
                  </a:extLst>
                </a:gridCol>
                <a:gridCol w="5130000">
                  <a:extLst>
                    <a:ext uri="{9D8B030D-6E8A-4147-A177-3AD203B41FA5}">
                      <a16:colId xmlns:a16="http://schemas.microsoft.com/office/drawing/2014/main" val="20001"/>
                    </a:ext>
                  </a:extLst>
                </a:gridCol>
              </a:tblGrid>
              <a:tr h="483925">
                <a:tc>
                  <a:txBody>
                    <a:bodyPr/>
                    <a:lstStyle/>
                    <a:p>
                      <a:pPr marL="0" marR="0" lvl="0" indent="0" algn="l" rtl="0">
                        <a:spcBef>
                          <a:spcPts val="0"/>
                        </a:spcBef>
                        <a:spcAft>
                          <a:spcPts val="0"/>
                        </a:spcAft>
                        <a:buNone/>
                      </a:pPr>
                      <a:r>
                        <a:rPr lang="en" sz="3000">
                          <a:solidFill>
                            <a:srgbClr val="000000"/>
                          </a:solidFill>
                          <a:latin typeface="Arial"/>
                          <a:ea typeface="Arial"/>
                          <a:cs typeface="Arial"/>
                          <a:sym typeface="Arial"/>
                        </a:rPr>
                        <a:t>Question type</a:t>
                      </a:r>
                      <a:endParaRPr sz="3000">
                        <a:solidFill>
                          <a:srgbClr val="000000"/>
                        </a:solidFill>
                        <a:latin typeface="Arial"/>
                        <a:ea typeface="Arial"/>
                        <a:cs typeface="Arial"/>
                        <a:sym typeface="Arial"/>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3F3F3"/>
                    </a:solidFill>
                  </a:tcPr>
                </a:tc>
                <a:tc>
                  <a:txBody>
                    <a:bodyPr/>
                    <a:lstStyle/>
                    <a:p>
                      <a:pPr marL="0" marR="0" lvl="0" indent="0" algn="l" rtl="0">
                        <a:spcBef>
                          <a:spcPts val="0"/>
                        </a:spcBef>
                        <a:spcAft>
                          <a:spcPts val="0"/>
                        </a:spcAft>
                        <a:buNone/>
                      </a:pPr>
                      <a:r>
                        <a:rPr lang="en" sz="3000">
                          <a:solidFill>
                            <a:srgbClr val="000000"/>
                          </a:solidFill>
                          <a:latin typeface="Arial"/>
                          <a:ea typeface="Arial"/>
                          <a:cs typeface="Arial"/>
                          <a:sym typeface="Arial"/>
                        </a:rPr>
                        <a:t>Description</a:t>
                      </a:r>
                      <a:endParaRPr sz="3000">
                        <a:solidFill>
                          <a:srgbClr val="000000"/>
                        </a:solidFill>
                        <a:latin typeface="Arial"/>
                        <a:ea typeface="Arial"/>
                        <a:cs typeface="Arial"/>
                        <a:sym typeface="Arial"/>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r h="1395675">
                <a:tc>
                  <a:txBody>
                    <a:bodyPr/>
                    <a:lstStyle/>
                    <a:p>
                      <a:pPr marL="0" marR="0" lvl="0" indent="0" algn="l" rtl="0">
                        <a:spcBef>
                          <a:spcPts val="0"/>
                        </a:spcBef>
                        <a:spcAft>
                          <a:spcPts val="0"/>
                        </a:spcAft>
                        <a:buNone/>
                      </a:pPr>
                      <a:r>
                        <a:rPr lang="en" sz="2400">
                          <a:latin typeface="Arial"/>
                          <a:ea typeface="Arial"/>
                          <a:cs typeface="Arial"/>
                          <a:sym typeface="Arial"/>
                        </a:rPr>
                        <a:t>Brainstorm</a:t>
                      </a:r>
                      <a:endParaRPr sz="2400">
                        <a:latin typeface="Arial"/>
                        <a:ea typeface="Arial"/>
                        <a:cs typeface="Arial"/>
                        <a:sym typeface="Arial"/>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2400" dirty="0">
                          <a:latin typeface="Arial"/>
                          <a:ea typeface="Arial"/>
                          <a:cs typeface="Arial"/>
                          <a:sym typeface="Arial"/>
                        </a:rPr>
                        <a:t>Questions that generate a list of ideas or viewpoints.</a:t>
                      </a:r>
                      <a:endParaRPr sz="2400" dirty="0">
                        <a:latin typeface="Arial"/>
                        <a:ea typeface="Arial"/>
                        <a:cs typeface="Arial"/>
                        <a:sym typeface="Arial"/>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1330000">
                <a:tc>
                  <a:txBody>
                    <a:bodyPr/>
                    <a:lstStyle/>
                    <a:p>
                      <a:pPr marL="0" marR="0" lvl="0" indent="0" algn="l" rtl="0">
                        <a:spcBef>
                          <a:spcPts val="0"/>
                        </a:spcBef>
                        <a:spcAft>
                          <a:spcPts val="0"/>
                        </a:spcAft>
                        <a:buNone/>
                      </a:pPr>
                      <a:r>
                        <a:rPr lang="en" sz="2400">
                          <a:latin typeface="Arial"/>
                          <a:ea typeface="Arial"/>
                          <a:cs typeface="Arial"/>
                          <a:sym typeface="Arial"/>
                        </a:rPr>
                        <a:t>Funnel</a:t>
                      </a:r>
                      <a:endParaRPr sz="2400">
                        <a:latin typeface="Arial"/>
                        <a:ea typeface="Arial"/>
                        <a:cs typeface="Arial"/>
                        <a:sym typeface="Arial"/>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2400" dirty="0">
                          <a:latin typeface="Arial"/>
                          <a:ea typeface="Arial"/>
                          <a:cs typeface="Arial"/>
                          <a:sym typeface="Arial"/>
                        </a:rPr>
                        <a:t>Multiple questions starting broadly and gradually leading to more focused inquiry.</a:t>
                      </a:r>
                      <a:endParaRPr sz="2400" dirty="0">
                        <a:latin typeface="Arial"/>
                        <a:ea typeface="Arial"/>
                        <a:cs typeface="Arial"/>
                        <a:sym typeface="Arial"/>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bl>
          </a:graphicData>
        </a:graphic>
      </p:graphicFrame>
      <p:sp>
        <p:nvSpPr>
          <p:cNvPr id="209" name="Google Shape;209;p31"/>
          <p:cNvSpPr txBox="1"/>
          <p:nvPr/>
        </p:nvSpPr>
        <p:spPr>
          <a:xfrm>
            <a:off x="377275" y="4786075"/>
            <a:ext cx="4275900" cy="26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Work Sans Light"/>
                <a:ea typeface="Work Sans Light"/>
                <a:cs typeface="Work Sans Light"/>
                <a:sym typeface="Work Sans Light"/>
              </a:rPr>
              <a:t>Modified from Tofade, Elsner, &amp; Haines, 2013</a:t>
            </a:r>
            <a:endParaRPr>
              <a:latin typeface="Work Sans Light"/>
              <a:ea typeface="Work Sans Light"/>
              <a:cs typeface="Work Sans Light"/>
              <a:sym typeface="Work Sans Light"/>
            </a:endParaRPr>
          </a:p>
        </p:txBody>
      </p:sp>
    </p:spTree>
    <p:extLst>
      <p:ext uri="{BB962C8B-B14F-4D97-AF65-F5344CB8AC3E}">
        <p14:creationId xmlns:p14="http://schemas.microsoft.com/office/powerpoint/2010/main" val="1287725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869150" y="413175"/>
            <a:ext cx="5092200" cy="975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Session objectives</a:t>
            </a:r>
            <a:endParaRPr/>
          </a:p>
        </p:txBody>
      </p:sp>
      <p:sp>
        <p:nvSpPr>
          <p:cNvPr id="90" name="Google Shape;90;p16"/>
          <p:cNvSpPr txBox="1">
            <a:spLocks noGrp="1"/>
          </p:cNvSpPr>
          <p:nvPr>
            <p:ph type="body" idx="1"/>
          </p:nvPr>
        </p:nvSpPr>
        <p:spPr>
          <a:xfrm>
            <a:off x="869100" y="1436700"/>
            <a:ext cx="7405800" cy="2004000"/>
          </a:xfrm>
          <a:prstGeom prst="rect">
            <a:avLst/>
          </a:prstGeom>
          <a:noFill/>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000000"/>
                </a:solidFill>
                <a:latin typeface="Arial"/>
                <a:ea typeface="Arial"/>
                <a:cs typeface="Arial"/>
                <a:sym typeface="Arial"/>
              </a:rPr>
              <a:t>By the end of this session, participants should be able to:</a:t>
            </a:r>
            <a:endParaRPr>
              <a:solidFill>
                <a:srgbClr val="000000"/>
              </a:solidFill>
              <a:latin typeface="Arial"/>
              <a:ea typeface="Arial"/>
              <a:cs typeface="Arial"/>
              <a:sym typeface="Arial"/>
            </a:endParaRPr>
          </a:p>
          <a:p>
            <a:pPr marL="457200" lvl="0" indent="-355600" algn="l" rtl="0">
              <a:lnSpc>
                <a:spcPct val="115000"/>
              </a:lnSpc>
              <a:spcBef>
                <a:spcPts val="0"/>
              </a:spcBef>
              <a:spcAft>
                <a:spcPts val="0"/>
              </a:spcAft>
              <a:buClr>
                <a:srgbClr val="000000"/>
              </a:buClr>
              <a:buSzPts val="2000"/>
              <a:buFont typeface="Arial"/>
              <a:buChar char="▪"/>
            </a:pPr>
            <a:r>
              <a:rPr lang="en">
                <a:solidFill>
                  <a:srgbClr val="000000"/>
                </a:solidFill>
                <a:latin typeface="Arial"/>
                <a:ea typeface="Arial"/>
                <a:cs typeface="Arial"/>
                <a:sym typeface="Arial"/>
              </a:rPr>
              <a:t>Describe the value of questioning strategies for enhancing student learning.</a:t>
            </a:r>
            <a:endParaRPr>
              <a:solidFill>
                <a:srgbClr val="000000"/>
              </a:solidFill>
              <a:latin typeface="Arial"/>
              <a:ea typeface="Arial"/>
              <a:cs typeface="Arial"/>
              <a:sym typeface="Arial"/>
            </a:endParaRPr>
          </a:p>
          <a:p>
            <a:pPr marL="457200" lvl="0" indent="-355600" algn="l" rtl="0">
              <a:lnSpc>
                <a:spcPct val="115000"/>
              </a:lnSpc>
              <a:spcBef>
                <a:spcPts val="0"/>
              </a:spcBef>
              <a:spcAft>
                <a:spcPts val="0"/>
              </a:spcAft>
              <a:buClr>
                <a:srgbClr val="000000"/>
              </a:buClr>
              <a:buSzPts val="2000"/>
              <a:buFont typeface="Arial"/>
              <a:buChar char="▪"/>
            </a:pPr>
            <a:r>
              <a:rPr lang="en">
                <a:solidFill>
                  <a:srgbClr val="000000"/>
                </a:solidFill>
                <a:latin typeface="Arial"/>
                <a:ea typeface="Arial"/>
                <a:cs typeface="Arial"/>
                <a:sym typeface="Arial"/>
              </a:rPr>
              <a:t>Describe several questioning strategies and their purpose.</a:t>
            </a:r>
            <a:endParaRPr>
              <a:solidFill>
                <a:srgbClr val="000000"/>
              </a:solidFill>
              <a:latin typeface="Arial"/>
              <a:ea typeface="Arial"/>
              <a:cs typeface="Arial"/>
              <a:sym typeface="Arial"/>
            </a:endParaRPr>
          </a:p>
          <a:p>
            <a:pPr marL="457200" lvl="0" indent="-355600" algn="l" rtl="0">
              <a:lnSpc>
                <a:spcPct val="115000"/>
              </a:lnSpc>
              <a:spcBef>
                <a:spcPts val="0"/>
              </a:spcBef>
              <a:spcAft>
                <a:spcPts val="0"/>
              </a:spcAft>
              <a:buClr>
                <a:srgbClr val="000000"/>
              </a:buClr>
              <a:buSzPts val="2000"/>
              <a:buFont typeface="Arial"/>
              <a:buChar char="▪"/>
            </a:pPr>
            <a:r>
              <a:rPr lang="en">
                <a:solidFill>
                  <a:srgbClr val="000000"/>
                </a:solidFill>
                <a:latin typeface="Arial"/>
                <a:ea typeface="Arial"/>
                <a:cs typeface="Arial"/>
                <a:sym typeface="Arial"/>
              </a:rPr>
              <a:t>Begin to design effective questioning strategies for their own context, while paying close attention to purpose and context.</a:t>
            </a:r>
            <a:endParaRPr>
              <a:solidFill>
                <a:srgbClr val="000000"/>
              </a:solidFill>
              <a:latin typeface="Arial"/>
              <a:ea typeface="Arial"/>
              <a:cs typeface="Arial"/>
              <a:sym typeface="Arial"/>
            </a:endParaRPr>
          </a:p>
          <a:p>
            <a:pPr marL="457200" lvl="0" indent="-355600" algn="l" rtl="0">
              <a:lnSpc>
                <a:spcPct val="115000"/>
              </a:lnSpc>
              <a:spcBef>
                <a:spcPts val="0"/>
              </a:spcBef>
              <a:spcAft>
                <a:spcPts val="0"/>
              </a:spcAft>
              <a:buClr>
                <a:srgbClr val="000000"/>
              </a:buClr>
              <a:buSzPts val="2000"/>
              <a:buFont typeface="Arial"/>
              <a:buChar char="▪"/>
            </a:pPr>
            <a:r>
              <a:rPr lang="en">
                <a:solidFill>
                  <a:srgbClr val="000000"/>
                </a:solidFill>
                <a:latin typeface="Arial"/>
                <a:ea typeface="Arial"/>
                <a:cs typeface="Arial"/>
                <a:sym typeface="Arial"/>
              </a:rPr>
              <a:t>Explain ways to respond to students’ answers.</a:t>
            </a:r>
            <a:endParaRPr>
              <a:solidFill>
                <a:srgbClr val="000000"/>
              </a:solidFill>
              <a:latin typeface="Arial"/>
              <a:ea typeface="Arial"/>
              <a:cs typeface="Arial"/>
              <a:sym typeface="Arial"/>
            </a:endParaRPr>
          </a:p>
          <a:p>
            <a:pPr marL="0" lvl="0" indent="0" algn="l" rtl="0">
              <a:spcBef>
                <a:spcPts val="600"/>
              </a:spcBef>
              <a:spcAft>
                <a:spcPts val="0"/>
              </a:spcAft>
              <a:buNone/>
            </a:pPr>
            <a:endParaRPr sz="1800">
              <a:solidFill>
                <a:srgbClr val="000000"/>
              </a:solidFill>
            </a:endParaRPr>
          </a:p>
        </p:txBody>
      </p:sp>
      <p:sp>
        <p:nvSpPr>
          <p:cNvPr id="91" name="Google Shape;91;p16"/>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grpSp>
        <p:nvGrpSpPr>
          <p:cNvPr id="92" name="Google Shape;92;p16"/>
          <p:cNvGrpSpPr/>
          <p:nvPr/>
        </p:nvGrpSpPr>
        <p:grpSpPr>
          <a:xfrm>
            <a:off x="7510572" y="3823440"/>
            <a:ext cx="648933" cy="664124"/>
            <a:chOff x="5970800" y="1619250"/>
            <a:chExt cx="428650" cy="456725"/>
          </a:xfrm>
        </p:grpSpPr>
        <p:sp>
          <p:nvSpPr>
            <p:cNvPr id="93" name="Google Shape;93;p16"/>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6"/>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6"/>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6"/>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6"/>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2"/>
          <p:cNvSpPr txBox="1">
            <a:spLocks noGrp="1"/>
          </p:cNvSpPr>
          <p:nvPr>
            <p:ph type="title"/>
          </p:nvPr>
        </p:nvSpPr>
        <p:spPr>
          <a:xfrm>
            <a:off x="139092" y="535013"/>
            <a:ext cx="8363700" cy="411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2200"/>
              <a:buFont typeface="Calibri"/>
              <a:buNone/>
            </a:pPr>
            <a:r>
              <a:rPr lang="en" sz="3000"/>
              <a:t>Brainstorm Questions </a:t>
            </a:r>
            <a:endParaRPr sz="3000"/>
          </a:p>
          <a:p>
            <a:pPr marL="0" lvl="0" indent="0" algn="l" rtl="0">
              <a:lnSpc>
                <a:spcPct val="90000"/>
              </a:lnSpc>
              <a:spcBef>
                <a:spcPts val="0"/>
              </a:spcBef>
              <a:spcAft>
                <a:spcPts val="0"/>
              </a:spcAft>
              <a:buClr>
                <a:schemeClr val="dk1"/>
              </a:buClr>
              <a:buSzPts val="2200"/>
              <a:buFont typeface="Calibri"/>
              <a:buNone/>
            </a:pPr>
            <a:endParaRPr sz="3600"/>
          </a:p>
        </p:txBody>
      </p:sp>
      <p:graphicFrame>
        <p:nvGraphicFramePr>
          <p:cNvPr id="215" name="Google Shape;215;p32"/>
          <p:cNvGraphicFramePr/>
          <p:nvPr/>
        </p:nvGraphicFramePr>
        <p:xfrm>
          <a:off x="497109" y="966580"/>
          <a:ext cx="7844250" cy="3607500"/>
        </p:xfrm>
        <a:graphic>
          <a:graphicData uri="http://schemas.openxmlformats.org/drawingml/2006/table">
            <a:tbl>
              <a:tblPr firstRow="1" bandRow="1">
                <a:noFill/>
                <a:tableStyleId>{7D1CB5B0-0EB3-45AF-9E05-A13AC95BBDEC}</a:tableStyleId>
              </a:tblPr>
              <a:tblGrid>
                <a:gridCol w="2714250">
                  <a:extLst>
                    <a:ext uri="{9D8B030D-6E8A-4147-A177-3AD203B41FA5}">
                      <a16:colId xmlns:a16="http://schemas.microsoft.com/office/drawing/2014/main" val="20000"/>
                    </a:ext>
                  </a:extLst>
                </a:gridCol>
                <a:gridCol w="5130000">
                  <a:extLst>
                    <a:ext uri="{9D8B030D-6E8A-4147-A177-3AD203B41FA5}">
                      <a16:colId xmlns:a16="http://schemas.microsoft.com/office/drawing/2014/main" val="20001"/>
                    </a:ext>
                  </a:extLst>
                </a:gridCol>
              </a:tblGrid>
              <a:tr h="314425">
                <a:tc>
                  <a:txBody>
                    <a:bodyPr/>
                    <a:lstStyle/>
                    <a:p>
                      <a:pPr marL="0" marR="0" lvl="0" indent="0" algn="l" rtl="0">
                        <a:spcBef>
                          <a:spcPts val="0"/>
                        </a:spcBef>
                        <a:spcAft>
                          <a:spcPts val="0"/>
                        </a:spcAft>
                        <a:buNone/>
                      </a:pPr>
                      <a:r>
                        <a:rPr lang="en" sz="200">
                          <a:solidFill>
                            <a:srgbClr val="EFEFEF"/>
                          </a:solidFill>
                        </a:rPr>
                        <a:t>Question type</a:t>
                      </a:r>
                      <a:endParaRPr sz="200">
                        <a:solidFill>
                          <a:srgbClr val="EFEFEF"/>
                        </a:solidFill>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3F3F3"/>
                    </a:solidFill>
                  </a:tcPr>
                </a:tc>
                <a:tc>
                  <a:txBody>
                    <a:bodyPr/>
                    <a:lstStyle/>
                    <a:p>
                      <a:pPr marL="0" marR="0" lvl="0" indent="0" algn="l" rtl="0">
                        <a:spcBef>
                          <a:spcPts val="0"/>
                        </a:spcBef>
                        <a:spcAft>
                          <a:spcPts val="0"/>
                        </a:spcAft>
                        <a:buNone/>
                      </a:pPr>
                      <a:r>
                        <a:rPr lang="en" sz="200">
                          <a:solidFill>
                            <a:srgbClr val="EFEFEF"/>
                          </a:solidFill>
                        </a:rPr>
                        <a:t>Description</a:t>
                      </a:r>
                      <a:endParaRPr sz="200">
                        <a:solidFill>
                          <a:srgbClr val="EFEFEF"/>
                        </a:solidFill>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r h="1395675">
                <a:tc>
                  <a:txBody>
                    <a:bodyPr/>
                    <a:lstStyle/>
                    <a:p>
                      <a:pPr marL="0" marR="0" lvl="0" indent="0" algn="l" rtl="0">
                        <a:spcBef>
                          <a:spcPts val="0"/>
                        </a:spcBef>
                        <a:spcAft>
                          <a:spcPts val="0"/>
                        </a:spcAft>
                        <a:buNone/>
                      </a:pPr>
                      <a:r>
                        <a:rPr lang="en" sz="2400">
                          <a:latin typeface="Arial"/>
                          <a:ea typeface="Arial"/>
                          <a:cs typeface="Arial"/>
                          <a:sym typeface="Arial"/>
                        </a:rPr>
                        <a:t>Brainstorm</a:t>
                      </a:r>
                      <a:endParaRPr sz="2400">
                        <a:latin typeface="Arial"/>
                        <a:ea typeface="Arial"/>
                        <a:cs typeface="Arial"/>
                        <a:sym typeface="Arial"/>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2400">
                          <a:latin typeface="Arial"/>
                          <a:ea typeface="Arial"/>
                          <a:cs typeface="Arial"/>
                          <a:sym typeface="Arial"/>
                        </a:rPr>
                        <a:t>Questions that generate a list of ideas or viewpoints.</a:t>
                      </a:r>
                      <a:endParaRPr sz="2400">
                        <a:latin typeface="Arial"/>
                        <a:ea typeface="Arial"/>
                        <a:cs typeface="Arial"/>
                        <a:sym typeface="Arial"/>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1330000">
                <a:tc gridSpan="2">
                  <a:txBody>
                    <a:bodyPr/>
                    <a:lstStyle/>
                    <a:p>
                      <a:pPr marL="0" lvl="0" indent="0" algn="l" rtl="0">
                        <a:spcBef>
                          <a:spcPts val="0"/>
                        </a:spcBef>
                        <a:spcAft>
                          <a:spcPts val="0"/>
                        </a:spcAft>
                        <a:buNone/>
                      </a:pPr>
                      <a:r>
                        <a:rPr lang="en" sz="2400">
                          <a:solidFill>
                            <a:schemeClr val="dk1"/>
                          </a:solidFill>
                          <a:latin typeface="Arial"/>
                          <a:ea typeface="Arial"/>
                          <a:cs typeface="Arial"/>
                          <a:sym typeface="Arial"/>
                        </a:rPr>
                        <a:t>Example</a:t>
                      </a:r>
                      <a:endParaRPr sz="2400">
                        <a:solidFill>
                          <a:schemeClr val="dk1"/>
                        </a:solidFill>
                        <a:latin typeface="Arial"/>
                        <a:ea typeface="Arial"/>
                        <a:cs typeface="Arial"/>
                        <a:sym typeface="Arial"/>
                      </a:endParaRPr>
                    </a:p>
                    <a:p>
                      <a:pPr marL="0" lvl="0" indent="0" algn="l" rtl="0">
                        <a:spcBef>
                          <a:spcPts val="0"/>
                        </a:spcBef>
                        <a:spcAft>
                          <a:spcPts val="0"/>
                        </a:spcAft>
                        <a:buNone/>
                      </a:pPr>
                      <a:r>
                        <a:rPr lang="en" sz="2400">
                          <a:solidFill>
                            <a:srgbClr val="0000FF"/>
                          </a:solidFill>
                          <a:latin typeface="Arial"/>
                          <a:ea typeface="Arial"/>
                          <a:cs typeface="Arial"/>
                          <a:sym typeface="Arial"/>
                        </a:rPr>
                        <a:t>If you could create a video camera that tracks your pet’s whereabouts, one that is affordable and could be used by many populations, what features would it have?</a:t>
                      </a:r>
                      <a:endParaRPr sz="2400">
                        <a:solidFill>
                          <a:srgbClr val="0000FF"/>
                        </a:solidFill>
                        <a:latin typeface="Arial"/>
                        <a:ea typeface="Arial"/>
                        <a:cs typeface="Arial"/>
                        <a:sym typeface="Arial"/>
                      </a:endParaRPr>
                    </a:p>
                    <a:p>
                      <a:pPr marL="0" lvl="0" indent="0" algn="l" rtl="0">
                        <a:spcBef>
                          <a:spcPts val="0"/>
                        </a:spcBef>
                        <a:spcAft>
                          <a:spcPts val="0"/>
                        </a:spcAft>
                        <a:buNone/>
                      </a:pPr>
                      <a:endParaRPr sz="2400">
                        <a:solidFill>
                          <a:schemeClr val="dk1"/>
                        </a:solidFill>
                        <a:latin typeface="Arial"/>
                        <a:ea typeface="Arial"/>
                        <a:cs typeface="Arial"/>
                        <a:sym typeface="Arial"/>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title"/>
          </p:nvPr>
        </p:nvSpPr>
        <p:spPr>
          <a:xfrm>
            <a:off x="139092" y="535013"/>
            <a:ext cx="8363700" cy="411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2200"/>
              <a:buFont typeface="Calibri"/>
              <a:buNone/>
            </a:pPr>
            <a:r>
              <a:rPr lang="en" sz="3000"/>
              <a:t>Funnel Questions</a:t>
            </a:r>
            <a:endParaRPr sz="3000"/>
          </a:p>
          <a:p>
            <a:pPr marL="0" lvl="0" indent="0" algn="l" rtl="0">
              <a:lnSpc>
                <a:spcPct val="90000"/>
              </a:lnSpc>
              <a:spcBef>
                <a:spcPts val="0"/>
              </a:spcBef>
              <a:spcAft>
                <a:spcPts val="0"/>
              </a:spcAft>
              <a:buClr>
                <a:schemeClr val="dk1"/>
              </a:buClr>
              <a:buSzPts val="2200"/>
              <a:buFont typeface="Calibri"/>
              <a:buNone/>
            </a:pPr>
            <a:endParaRPr sz="3600"/>
          </a:p>
        </p:txBody>
      </p:sp>
      <p:graphicFrame>
        <p:nvGraphicFramePr>
          <p:cNvPr id="221" name="Google Shape;221;p33"/>
          <p:cNvGraphicFramePr/>
          <p:nvPr/>
        </p:nvGraphicFramePr>
        <p:xfrm>
          <a:off x="497109" y="966580"/>
          <a:ext cx="7844250" cy="3993510"/>
        </p:xfrm>
        <a:graphic>
          <a:graphicData uri="http://schemas.openxmlformats.org/drawingml/2006/table">
            <a:tbl>
              <a:tblPr firstRow="1" bandRow="1">
                <a:noFill/>
                <a:tableStyleId>{7D1CB5B0-0EB3-45AF-9E05-A13AC95BBDEC}</a:tableStyleId>
              </a:tblPr>
              <a:tblGrid>
                <a:gridCol w="2714250">
                  <a:extLst>
                    <a:ext uri="{9D8B030D-6E8A-4147-A177-3AD203B41FA5}">
                      <a16:colId xmlns:a16="http://schemas.microsoft.com/office/drawing/2014/main" val="20000"/>
                    </a:ext>
                  </a:extLst>
                </a:gridCol>
                <a:gridCol w="5130000">
                  <a:extLst>
                    <a:ext uri="{9D8B030D-6E8A-4147-A177-3AD203B41FA5}">
                      <a16:colId xmlns:a16="http://schemas.microsoft.com/office/drawing/2014/main" val="20001"/>
                    </a:ext>
                  </a:extLst>
                </a:gridCol>
              </a:tblGrid>
              <a:tr h="290150">
                <a:tc>
                  <a:txBody>
                    <a:bodyPr/>
                    <a:lstStyle/>
                    <a:p>
                      <a:pPr marL="0" marR="0" lvl="0" indent="0" algn="l" rtl="0">
                        <a:spcBef>
                          <a:spcPts val="0"/>
                        </a:spcBef>
                        <a:spcAft>
                          <a:spcPts val="0"/>
                        </a:spcAft>
                        <a:buNone/>
                      </a:pPr>
                      <a:r>
                        <a:rPr lang="en" sz="200">
                          <a:solidFill>
                            <a:srgbClr val="F3F3F3"/>
                          </a:solidFill>
                        </a:rPr>
                        <a:t>Question type</a:t>
                      </a:r>
                      <a:endParaRPr sz="200">
                        <a:solidFill>
                          <a:srgbClr val="F3F3F3"/>
                        </a:solidFill>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3F3F3"/>
                    </a:solidFill>
                  </a:tcPr>
                </a:tc>
                <a:tc>
                  <a:txBody>
                    <a:bodyPr/>
                    <a:lstStyle/>
                    <a:p>
                      <a:pPr marL="0" marR="0" lvl="0" indent="0" algn="l" rtl="0">
                        <a:spcBef>
                          <a:spcPts val="0"/>
                        </a:spcBef>
                        <a:spcAft>
                          <a:spcPts val="0"/>
                        </a:spcAft>
                        <a:buNone/>
                      </a:pPr>
                      <a:r>
                        <a:rPr lang="en" sz="200">
                          <a:solidFill>
                            <a:srgbClr val="F3F3F3"/>
                          </a:solidFill>
                        </a:rPr>
                        <a:t>Description</a:t>
                      </a:r>
                      <a:endParaRPr sz="200">
                        <a:solidFill>
                          <a:srgbClr val="F3F3F3"/>
                        </a:solidFill>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r h="995325">
                <a:tc>
                  <a:txBody>
                    <a:bodyPr/>
                    <a:lstStyle/>
                    <a:p>
                      <a:pPr marL="0" marR="0" lvl="0" indent="0" algn="l" rtl="0">
                        <a:spcBef>
                          <a:spcPts val="0"/>
                        </a:spcBef>
                        <a:spcAft>
                          <a:spcPts val="0"/>
                        </a:spcAft>
                        <a:buNone/>
                      </a:pPr>
                      <a:r>
                        <a:rPr lang="en" sz="2400">
                          <a:latin typeface="Arial"/>
                          <a:ea typeface="Arial"/>
                          <a:cs typeface="Arial"/>
                          <a:sym typeface="Arial"/>
                        </a:rPr>
                        <a:t>Funnel</a:t>
                      </a:r>
                      <a:endParaRPr sz="2400">
                        <a:latin typeface="Arial"/>
                        <a:ea typeface="Arial"/>
                        <a:cs typeface="Arial"/>
                        <a:sym typeface="Arial"/>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2400">
                          <a:latin typeface="Arial"/>
                          <a:ea typeface="Arial"/>
                          <a:cs typeface="Arial"/>
                          <a:sym typeface="Arial"/>
                        </a:rPr>
                        <a:t>Multiple questions starting broadly and gradually leading to more focused inquiry.</a:t>
                      </a:r>
                      <a:endParaRPr sz="2400">
                        <a:latin typeface="Arial"/>
                        <a:ea typeface="Arial"/>
                        <a:cs typeface="Arial"/>
                        <a:sym typeface="Arial"/>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1330000">
                <a:tc gridSpan="2">
                  <a:txBody>
                    <a:bodyPr/>
                    <a:lstStyle/>
                    <a:p>
                      <a:pPr marL="0" lvl="0" indent="0" algn="l" rtl="0">
                        <a:spcBef>
                          <a:spcPts val="0"/>
                        </a:spcBef>
                        <a:spcAft>
                          <a:spcPts val="0"/>
                        </a:spcAft>
                        <a:buNone/>
                      </a:pPr>
                      <a:r>
                        <a:rPr lang="en" sz="2400">
                          <a:solidFill>
                            <a:srgbClr val="0000FF"/>
                          </a:solidFill>
                          <a:latin typeface="Arial"/>
                          <a:ea typeface="Arial"/>
                          <a:cs typeface="Arial"/>
                          <a:sym typeface="Arial"/>
                        </a:rPr>
                        <a:t>Example: What federal laws and regulations apply to the sale of prescription pain relief? What are the record keeping requirements for a pharmacy that stocks and dispenses prescription pain relief medication? What are the potential benefits and risks of monitoring programs for prescription pain relief medication in BC? Etc</a:t>
                      </a:r>
                      <a:endParaRPr sz="2400">
                        <a:solidFill>
                          <a:srgbClr val="0000FF"/>
                        </a:solidFill>
                        <a:latin typeface="Arial"/>
                        <a:ea typeface="Arial"/>
                        <a:cs typeface="Arial"/>
                        <a:sym typeface="Arial"/>
                      </a:endParaRPr>
                    </a:p>
                    <a:p>
                      <a:pPr marL="0" lvl="0" indent="0" algn="l" rtl="0">
                        <a:spcBef>
                          <a:spcPts val="0"/>
                        </a:spcBef>
                        <a:spcAft>
                          <a:spcPts val="0"/>
                        </a:spcAft>
                        <a:buNone/>
                      </a:pPr>
                      <a:endParaRPr sz="1800">
                        <a:solidFill>
                          <a:schemeClr val="dk1"/>
                        </a:solidFill>
                        <a:latin typeface="Arial"/>
                        <a:ea typeface="Arial"/>
                        <a:cs typeface="Arial"/>
                        <a:sym typeface="Arial"/>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22" name="Google Shape;222;p33"/>
          <p:cNvSpPr txBox="1"/>
          <p:nvPr/>
        </p:nvSpPr>
        <p:spPr>
          <a:xfrm>
            <a:off x="377275" y="4786075"/>
            <a:ext cx="4275900" cy="26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Work Sans Light"/>
                <a:ea typeface="Work Sans Light"/>
                <a:cs typeface="Work Sans Light"/>
                <a:sym typeface="Work Sans Light"/>
              </a:rPr>
              <a:t>Modified from Tofade, Elsner, &amp; Haines, 2013</a:t>
            </a:r>
            <a:endParaRPr>
              <a:latin typeface="Work Sans Light"/>
              <a:ea typeface="Work Sans Light"/>
              <a:cs typeface="Work Sans Light"/>
              <a:sym typeface="Work Sans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4"/>
          <p:cNvSpPr txBox="1">
            <a:spLocks noGrp="1"/>
          </p:cNvSpPr>
          <p:nvPr>
            <p:ph type="title"/>
          </p:nvPr>
        </p:nvSpPr>
        <p:spPr>
          <a:xfrm>
            <a:off x="869150" y="847600"/>
            <a:ext cx="5092200" cy="136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a:t>Your turn</a:t>
            </a:r>
            <a:endParaRPr sz="4800"/>
          </a:p>
        </p:txBody>
      </p:sp>
      <p:sp>
        <p:nvSpPr>
          <p:cNvPr id="228" name="Google Shape;228;p34"/>
          <p:cNvSpPr txBox="1">
            <a:spLocks noGrp="1"/>
          </p:cNvSpPr>
          <p:nvPr>
            <p:ph type="body" idx="1"/>
          </p:nvPr>
        </p:nvSpPr>
        <p:spPr>
          <a:xfrm>
            <a:off x="869150" y="2312925"/>
            <a:ext cx="7405800" cy="2004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a:latin typeface="Arial"/>
                <a:ea typeface="Arial"/>
                <a:cs typeface="Arial"/>
                <a:sym typeface="Arial"/>
              </a:rPr>
              <a:t>Question #4 Worksheet</a:t>
            </a:r>
            <a:endParaRPr sz="2400">
              <a:latin typeface="Arial"/>
              <a:ea typeface="Arial"/>
              <a:cs typeface="Arial"/>
              <a:sym typeface="Arial"/>
            </a:endParaRPr>
          </a:p>
        </p:txBody>
      </p:sp>
      <p:sp>
        <p:nvSpPr>
          <p:cNvPr id="229" name="Google Shape;229;p34"/>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5"/>
          <p:cNvSpPr txBox="1">
            <a:spLocks noGrp="1"/>
          </p:cNvSpPr>
          <p:nvPr>
            <p:ph type="title"/>
          </p:nvPr>
        </p:nvSpPr>
        <p:spPr>
          <a:xfrm>
            <a:off x="793700" y="1516375"/>
            <a:ext cx="6450000" cy="140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a:t>Revised Bloom’s Taxonomy</a:t>
            </a:r>
            <a:endParaRPr sz="6000"/>
          </a:p>
          <a:p>
            <a:pPr marL="0" lvl="0" indent="0" algn="l" rtl="0">
              <a:spcBef>
                <a:spcPts val="0"/>
              </a:spcBef>
              <a:spcAft>
                <a:spcPts val="0"/>
              </a:spcAft>
              <a:buNone/>
            </a:pPr>
            <a:endParaRPr sz="1000"/>
          </a:p>
        </p:txBody>
      </p:sp>
      <p:sp>
        <p:nvSpPr>
          <p:cNvPr id="235" name="Google Shape;235;p35"/>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pic>
        <p:nvPicPr>
          <p:cNvPr id="236" name="Google Shape;236;p35"/>
          <p:cNvPicPr preferRelativeResize="0"/>
          <p:nvPr/>
        </p:nvPicPr>
        <p:blipFill>
          <a:blip r:embed="rId3">
            <a:alphaModFix/>
          </a:blip>
          <a:stretch>
            <a:fillRect/>
          </a:stretch>
        </p:blipFill>
        <p:spPr>
          <a:xfrm>
            <a:off x="6472975" y="2924875"/>
            <a:ext cx="1408500" cy="1408500"/>
          </a:xfrm>
          <a:prstGeom prst="rect">
            <a:avLst/>
          </a:prstGeom>
          <a:noFill/>
          <a:ln>
            <a:noFill/>
          </a:ln>
        </p:spPr>
      </p:pic>
      <p:sp>
        <p:nvSpPr>
          <p:cNvPr id="237" name="Google Shape;237;p35"/>
          <p:cNvSpPr txBox="1"/>
          <p:nvPr/>
        </p:nvSpPr>
        <p:spPr>
          <a:xfrm>
            <a:off x="1043800" y="4250625"/>
            <a:ext cx="4250700" cy="23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Work Sans Light"/>
                <a:ea typeface="Work Sans Light"/>
                <a:cs typeface="Work Sans Light"/>
                <a:sym typeface="Work Sans Light"/>
              </a:rPr>
              <a:t>Image from Geotatah at Flaticon</a:t>
            </a:r>
            <a:endParaRPr>
              <a:latin typeface="Work Sans Light"/>
              <a:ea typeface="Work Sans Light"/>
              <a:cs typeface="Work Sans Light"/>
              <a:sym typeface="Work Sans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6"/>
          <p:cNvSpPr txBox="1">
            <a:spLocks noGrp="1"/>
          </p:cNvSpPr>
          <p:nvPr>
            <p:ph type="title"/>
          </p:nvPr>
        </p:nvSpPr>
        <p:spPr>
          <a:xfrm>
            <a:off x="869150" y="847600"/>
            <a:ext cx="5092200" cy="482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Bloom’s Taxonomy</a:t>
            </a:r>
            <a:endParaRPr/>
          </a:p>
        </p:txBody>
      </p:sp>
      <p:sp>
        <p:nvSpPr>
          <p:cNvPr id="243" name="Google Shape;243;p36"/>
          <p:cNvSpPr txBox="1">
            <a:spLocks noGrp="1"/>
          </p:cNvSpPr>
          <p:nvPr>
            <p:ph type="body" idx="1"/>
          </p:nvPr>
        </p:nvSpPr>
        <p:spPr>
          <a:xfrm>
            <a:off x="1302400" y="1330000"/>
            <a:ext cx="7405800" cy="2004000"/>
          </a:xfrm>
          <a:prstGeom prst="rect">
            <a:avLst/>
          </a:prstGeom>
        </p:spPr>
        <p:txBody>
          <a:bodyPr spcFirstLastPara="1" wrap="square" lIns="91425" tIns="91425" rIns="91425" bIns="91425" anchor="t" anchorCtr="0">
            <a:noAutofit/>
          </a:bodyPr>
          <a:lstStyle/>
          <a:p>
            <a:pPr marL="0" lvl="0" indent="0" algn="l" rtl="0">
              <a:lnSpc>
                <a:spcPct val="90000"/>
              </a:lnSpc>
              <a:spcBef>
                <a:spcPts val="500"/>
              </a:spcBef>
              <a:spcAft>
                <a:spcPts val="0"/>
              </a:spcAft>
              <a:buNone/>
            </a:pPr>
            <a:endParaRPr sz="1100">
              <a:latin typeface="Arial"/>
              <a:ea typeface="Arial"/>
              <a:cs typeface="Arial"/>
              <a:sym typeface="Arial"/>
            </a:endParaRPr>
          </a:p>
          <a:p>
            <a:pPr marL="0" lvl="0" indent="0" algn="l" rtl="0">
              <a:lnSpc>
                <a:spcPct val="150000"/>
              </a:lnSpc>
              <a:spcBef>
                <a:spcPts val="500"/>
              </a:spcBef>
              <a:spcAft>
                <a:spcPts val="0"/>
              </a:spcAft>
              <a:buClr>
                <a:schemeClr val="dk1"/>
              </a:buClr>
              <a:buSzPts val="1100"/>
              <a:buFont typeface="Arial"/>
              <a:buNone/>
            </a:pPr>
            <a:r>
              <a:rPr lang="en" sz="2400">
                <a:latin typeface="Arial"/>
                <a:ea typeface="Arial"/>
                <a:cs typeface="Arial"/>
                <a:sym typeface="Arial"/>
              </a:rPr>
              <a:t>Different levels of thinking</a:t>
            </a:r>
            <a:endParaRPr sz="2400">
              <a:latin typeface="Arial"/>
              <a:ea typeface="Arial"/>
              <a:cs typeface="Arial"/>
              <a:sym typeface="Arial"/>
            </a:endParaRPr>
          </a:p>
          <a:p>
            <a:pPr marL="0" lvl="0" indent="0" algn="l" rtl="0">
              <a:lnSpc>
                <a:spcPct val="150000"/>
              </a:lnSpc>
              <a:spcBef>
                <a:spcPts val="500"/>
              </a:spcBef>
              <a:spcAft>
                <a:spcPts val="0"/>
              </a:spcAft>
              <a:buClr>
                <a:schemeClr val="dk1"/>
              </a:buClr>
              <a:buSzPts val="1100"/>
              <a:buFont typeface="Arial"/>
              <a:buNone/>
            </a:pPr>
            <a:r>
              <a:rPr lang="en" sz="2400">
                <a:latin typeface="Arial"/>
                <a:ea typeface="Arial"/>
                <a:cs typeface="Arial"/>
                <a:sym typeface="Arial"/>
              </a:rPr>
              <a:t>Lower to higher levels of cognitive thinking</a:t>
            </a:r>
            <a:endParaRPr sz="2400">
              <a:latin typeface="Arial"/>
              <a:ea typeface="Arial"/>
              <a:cs typeface="Arial"/>
              <a:sym typeface="Arial"/>
            </a:endParaRPr>
          </a:p>
          <a:p>
            <a:pPr marL="0" lvl="0" indent="0" algn="l" rtl="0">
              <a:lnSpc>
                <a:spcPct val="150000"/>
              </a:lnSpc>
              <a:spcBef>
                <a:spcPts val="500"/>
              </a:spcBef>
              <a:spcAft>
                <a:spcPts val="0"/>
              </a:spcAft>
              <a:buClr>
                <a:schemeClr val="dk1"/>
              </a:buClr>
              <a:buSzPts val="1100"/>
              <a:buFont typeface="Arial"/>
              <a:buNone/>
            </a:pPr>
            <a:r>
              <a:rPr lang="en" sz="2400">
                <a:latin typeface="Arial"/>
                <a:ea typeface="Arial"/>
                <a:cs typeface="Arial"/>
                <a:sym typeface="Arial"/>
              </a:rPr>
              <a:t>Revised</a:t>
            </a:r>
            <a:endParaRPr sz="2400">
              <a:latin typeface="Arial"/>
              <a:ea typeface="Arial"/>
              <a:cs typeface="Arial"/>
              <a:sym typeface="Arial"/>
            </a:endParaRPr>
          </a:p>
        </p:txBody>
      </p:sp>
      <p:sp>
        <p:nvSpPr>
          <p:cNvPr id="244" name="Google Shape;244;p36"/>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7"/>
          <p:cNvSpPr txBox="1">
            <a:spLocks noGrp="1"/>
          </p:cNvSpPr>
          <p:nvPr>
            <p:ph type="title"/>
          </p:nvPr>
        </p:nvSpPr>
        <p:spPr>
          <a:xfrm>
            <a:off x="869150" y="847600"/>
            <a:ext cx="7405800" cy="482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Bloom’s Revised Taxonomy</a:t>
            </a:r>
            <a:endParaRPr sz="3600"/>
          </a:p>
        </p:txBody>
      </p:sp>
      <p:sp>
        <p:nvSpPr>
          <p:cNvPr id="250" name="Google Shape;250;p37"/>
          <p:cNvSpPr txBox="1">
            <a:spLocks noGrp="1"/>
          </p:cNvSpPr>
          <p:nvPr>
            <p:ph type="body" idx="1"/>
          </p:nvPr>
        </p:nvSpPr>
        <p:spPr>
          <a:xfrm>
            <a:off x="1302400" y="1330000"/>
            <a:ext cx="7405800" cy="3247800"/>
          </a:xfrm>
          <a:prstGeom prst="rect">
            <a:avLst/>
          </a:prstGeom>
        </p:spPr>
        <p:txBody>
          <a:bodyPr spcFirstLastPara="1" wrap="square" lIns="91425" tIns="91425" rIns="91425" bIns="91425" anchor="t" anchorCtr="0">
            <a:noAutofit/>
          </a:bodyPr>
          <a:lstStyle/>
          <a:p>
            <a:pPr marL="0" lvl="0" indent="0" algn="l" rtl="0">
              <a:lnSpc>
                <a:spcPct val="90000"/>
              </a:lnSpc>
              <a:spcBef>
                <a:spcPts val="500"/>
              </a:spcBef>
              <a:spcAft>
                <a:spcPts val="0"/>
              </a:spcAft>
              <a:buClr>
                <a:schemeClr val="dk1"/>
              </a:buClr>
              <a:buSzPts val="1100"/>
              <a:buFont typeface="Arial"/>
              <a:buNone/>
            </a:pPr>
            <a:r>
              <a:rPr lang="en" sz="3000">
                <a:latin typeface="Arial"/>
                <a:ea typeface="Arial"/>
                <a:cs typeface="Arial"/>
                <a:sym typeface="Arial"/>
              </a:rPr>
              <a:t>Remembering</a:t>
            </a:r>
            <a:endParaRPr sz="3000">
              <a:latin typeface="Arial"/>
              <a:ea typeface="Arial"/>
              <a:cs typeface="Arial"/>
              <a:sym typeface="Arial"/>
            </a:endParaRPr>
          </a:p>
          <a:p>
            <a:pPr marL="0" lvl="0" indent="0" algn="l" rtl="0">
              <a:lnSpc>
                <a:spcPct val="90000"/>
              </a:lnSpc>
              <a:spcBef>
                <a:spcPts val="500"/>
              </a:spcBef>
              <a:spcAft>
                <a:spcPts val="0"/>
              </a:spcAft>
              <a:buClr>
                <a:schemeClr val="dk1"/>
              </a:buClr>
              <a:buSzPts val="1100"/>
              <a:buFont typeface="Arial"/>
              <a:buNone/>
            </a:pPr>
            <a:r>
              <a:rPr lang="en" sz="3000">
                <a:latin typeface="Arial"/>
                <a:ea typeface="Arial"/>
                <a:cs typeface="Arial"/>
                <a:sym typeface="Arial"/>
              </a:rPr>
              <a:t>Understanding</a:t>
            </a:r>
            <a:endParaRPr sz="3000">
              <a:latin typeface="Arial"/>
              <a:ea typeface="Arial"/>
              <a:cs typeface="Arial"/>
              <a:sym typeface="Arial"/>
            </a:endParaRPr>
          </a:p>
          <a:p>
            <a:pPr marL="0" lvl="0" indent="0" algn="l" rtl="0">
              <a:lnSpc>
                <a:spcPct val="90000"/>
              </a:lnSpc>
              <a:spcBef>
                <a:spcPts val="500"/>
              </a:spcBef>
              <a:spcAft>
                <a:spcPts val="0"/>
              </a:spcAft>
              <a:buClr>
                <a:schemeClr val="dk1"/>
              </a:buClr>
              <a:buSzPts val="1100"/>
              <a:buFont typeface="Arial"/>
              <a:buNone/>
            </a:pPr>
            <a:r>
              <a:rPr lang="en" sz="3000">
                <a:latin typeface="Arial"/>
                <a:ea typeface="Arial"/>
                <a:cs typeface="Arial"/>
                <a:sym typeface="Arial"/>
              </a:rPr>
              <a:t>Applying</a:t>
            </a:r>
            <a:endParaRPr sz="3000">
              <a:latin typeface="Arial"/>
              <a:ea typeface="Arial"/>
              <a:cs typeface="Arial"/>
              <a:sym typeface="Arial"/>
            </a:endParaRPr>
          </a:p>
          <a:p>
            <a:pPr marL="0" lvl="0" indent="0" algn="l" rtl="0">
              <a:lnSpc>
                <a:spcPct val="90000"/>
              </a:lnSpc>
              <a:spcBef>
                <a:spcPts val="500"/>
              </a:spcBef>
              <a:spcAft>
                <a:spcPts val="0"/>
              </a:spcAft>
              <a:buClr>
                <a:schemeClr val="dk1"/>
              </a:buClr>
              <a:buSzPts val="1100"/>
              <a:buFont typeface="Arial"/>
              <a:buNone/>
            </a:pPr>
            <a:r>
              <a:rPr lang="en" sz="3000">
                <a:latin typeface="Arial"/>
                <a:ea typeface="Arial"/>
                <a:cs typeface="Arial"/>
                <a:sym typeface="Arial"/>
              </a:rPr>
              <a:t>Analyzing</a:t>
            </a:r>
            <a:endParaRPr sz="3000">
              <a:latin typeface="Arial"/>
              <a:ea typeface="Arial"/>
              <a:cs typeface="Arial"/>
              <a:sym typeface="Arial"/>
            </a:endParaRPr>
          </a:p>
          <a:p>
            <a:pPr marL="0" lvl="0" indent="0" algn="l" rtl="0">
              <a:lnSpc>
                <a:spcPct val="90000"/>
              </a:lnSpc>
              <a:spcBef>
                <a:spcPts val="500"/>
              </a:spcBef>
              <a:spcAft>
                <a:spcPts val="0"/>
              </a:spcAft>
              <a:buClr>
                <a:schemeClr val="dk1"/>
              </a:buClr>
              <a:buSzPts val="1100"/>
              <a:buFont typeface="Arial"/>
              <a:buNone/>
            </a:pPr>
            <a:r>
              <a:rPr lang="en" sz="3000">
                <a:latin typeface="Arial"/>
                <a:ea typeface="Arial"/>
                <a:cs typeface="Arial"/>
                <a:sym typeface="Arial"/>
              </a:rPr>
              <a:t>Evaluating</a:t>
            </a:r>
            <a:endParaRPr sz="3000">
              <a:latin typeface="Arial"/>
              <a:ea typeface="Arial"/>
              <a:cs typeface="Arial"/>
              <a:sym typeface="Arial"/>
            </a:endParaRPr>
          </a:p>
          <a:p>
            <a:pPr marL="0" lvl="0" indent="0" algn="l" rtl="0">
              <a:lnSpc>
                <a:spcPct val="90000"/>
              </a:lnSpc>
              <a:spcBef>
                <a:spcPts val="500"/>
              </a:spcBef>
              <a:spcAft>
                <a:spcPts val="0"/>
              </a:spcAft>
              <a:buClr>
                <a:schemeClr val="dk1"/>
              </a:buClr>
              <a:buSzPts val="1100"/>
              <a:buFont typeface="Arial"/>
              <a:buNone/>
            </a:pPr>
            <a:r>
              <a:rPr lang="en" sz="3000">
                <a:latin typeface="Arial"/>
                <a:ea typeface="Arial"/>
                <a:cs typeface="Arial"/>
                <a:sym typeface="Arial"/>
              </a:rPr>
              <a:t>Creating</a:t>
            </a:r>
            <a:endParaRPr sz="3000">
              <a:latin typeface="Arial"/>
              <a:ea typeface="Arial"/>
              <a:cs typeface="Arial"/>
              <a:sym typeface="Arial"/>
            </a:endParaRPr>
          </a:p>
          <a:p>
            <a:pPr marL="0" lvl="0" indent="0" algn="l" rtl="0">
              <a:spcBef>
                <a:spcPts val="600"/>
              </a:spcBef>
              <a:spcAft>
                <a:spcPts val="0"/>
              </a:spcAft>
              <a:buNone/>
            </a:pPr>
            <a:endParaRPr sz="2400"/>
          </a:p>
        </p:txBody>
      </p:sp>
      <p:sp>
        <p:nvSpPr>
          <p:cNvPr id="251" name="Google Shape;251;p37"/>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8"/>
          <p:cNvSpPr txBox="1">
            <a:spLocks noGrp="1"/>
          </p:cNvSpPr>
          <p:nvPr>
            <p:ph type="title"/>
          </p:nvPr>
        </p:nvSpPr>
        <p:spPr>
          <a:xfrm>
            <a:off x="139092" y="535013"/>
            <a:ext cx="8363700" cy="411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2200"/>
              <a:buFont typeface="Calibri"/>
              <a:buNone/>
            </a:pPr>
            <a:endParaRPr sz="3000"/>
          </a:p>
          <a:p>
            <a:pPr marL="0" lvl="0" indent="0" algn="l" rtl="0">
              <a:spcBef>
                <a:spcPts val="0"/>
              </a:spcBef>
              <a:spcAft>
                <a:spcPts val="0"/>
              </a:spcAft>
              <a:buClr>
                <a:schemeClr val="dk1"/>
              </a:buClr>
              <a:buSzPts val="2200"/>
              <a:buFont typeface="Calibri"/>
              <a:buNone/>
            </a:pPr>
            <a:r>
              <a:rPr lang="en" sz="3000"/>
              <a:t>Classification based on Blooms’ Taxonomy</a:t>
            </a:r>
            <a:endParaRPr sz="3000"/>
          </a:p>
          <a:p>
            <a:pPr marL="0" lvl="0" indent="0" algn="l" rtl="0">
              <a:spcBef>
                <a:spcPts val="0"/>
              </a:spcBef>
              <a:spcAft>
                <a:spcPts val="0"/>
              </a:spcAft>
              <a:buClr>
                <a:schemeClr val="dk1"/>
              </a:buClr>
              <a:buSzPts val="2200"/>
              <a:buFont typeface="Calibri"/>
              <a:buNone/>
            </a:pPr>
            <a:endParaRPr sz="3000"/>
          </a:p>
          <a:p>
            <a:pPr marL="0" lvl="0" indent="0" algn="l" rtl="0">
              <a:lnSpc>
                <a:spcPct val="90000"/>
              </a:lnSpc>
              <a:spcBef>
                <a:spcPts val="0"/>
              </a:spcBef>
              <a:spcAft>
                <a:spcPts val="0"/>
              </a:spcAft>
              <a:buClr>
                <a:schemeClr val="dk1"/>
              </a:buClr>
              <a:buSzPts val="2200"/>
              <a:buFont typeface="Calibri"/>
              <a:buNone/>
            </a:pPr>
            <a:endParaRPr sz="3600"/>
          </a:p>
        </p:txBody>
      </p:sp>
      <p:graphicFrame>
        <p:nvGraphicFramePr>
          <p:cNvPr id="257" name="Google Shape;257;p38"/>
          <p:cNvGraphicFramePr/>
          <p:nvPr/>
        </p:nvGraphicFramePr>
        <p:xfrm>
          <a:off x="497109" y="966580"/>
          <a:ext cx="7844250" cy="3837820"/>
        </p:xfrm>
        <a:graphic>
          <a:graphicData uri="http://schemas.openxmlformats.org/drawingml/2006/table">
            <a:tbl>
              <a:tblPr firstRow="1" bandRow="1">
                <a:noFill/>
                <a:tableStyleId>{7D1CB5B0-0EB3-45AF-9E05-A13AC95BBDEC}</a:tableStyleId>
              </a:tblPr>
              <a:tblGrid>
                <a:gridCol w="2613650">
                  <a:extLst>
                    <a:ext uri="{9D8B030D-6E8A-4147-A177-3AD203B41FA5}">
                      <a16:colId xmlns:a16="http://schemas.microsoft.com/office/drawing/2014/main" val="20000"/>
                    </a:ext>
                  </a:extLst>
                </a:gridCol>
                <a:gridCol w="5230600">
                  <a:extLst>
                    <a:ext uri="{9D8B030D-6E8A-4147-A177-3AD203B41FA5}">
                      <a16:colId xmlns:a16="http://schemas.microsoft.com/office/drawing/2014/main" val="20001"/>
                    </a:ext>
                  </a:extLst>
                </a:gridCol>
              </a:tblGrid>
              <a:tr h="483925">
                <a:tc>
                  <a:txBody>
                    <a:bodyPr/>
                    <a:lstStyle/>
                    <a:p>
                      <a:pPr marL="0" marR="0" lvl="0" indent="0" algn="l" rtl="0">
                        <a:spcBef>
                          <a:spcPts val="0"/>
                        </a:spcBef>
                        <a:spcAft>
                          <a:spcPts val="0"/>
                        </a:spcAft>
                        <a:buNone/>
                      </a:pPr>
                      <a:r>
                        <a:rPr lang="en" sz="2400">
                          <a:solidFill>
                            <a:srgbClr val="000000"/>
                          </a:solidFill>
                        </a:rPr>
                        <a:t>Cognitive dimension (Low)</a:t>
                      </a:r>
                      <a:endParaRPr sz="2400">
                        <a:solidFill>
                          <a:srgbClr val="000000"/>
                        </a:solidFill>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E599"/>
                    </a:solidFill>
                  </a:tcPr>
                </a:tc>
                <a:tc>
                  <a:txBody>
                    <a:bodyPr/>
                    <a:lstStyle/>
                    <a:p>
                      <a:pPr marL="0" marR="0" lvl="0" indent="0" algn="l" rtl="0">
                        <a:spcBef>
                          <a:spcPts val="0"/>
                        </a:spcBef>
                        <a:spcAft>
                          <a:spcPts val="0"/>
                        </a:spcAft>
                        <a:buNone/>
                      </a:pPr>
                      <a:r>
                        <a:rPr lang="en" sz="2400">
                          <a:solidFill>
                            <a:srgbClr val="000000"/>
                          </a:solidFill>
                        </a:rPr>
                        <a:t>Actions required</a:t>
                      </a:r>
                      <a:endParaRPr sz="2400">
                        <a:solidFill>
                          <a:srgbClr val="000000"/>
                        </a:solidFill>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E599"/>
                    </a:solidFill>
                  </a:tcPr>
                </a:tc>
                <a:extLst>
                  <a:ext uri="{0D108BD9-81ED-4DB2-BD59-A6C34878D82A}">
                    <a16:rowId xmlns:a16="http://schemas.microsoft.com/office/drawing/2014/main" val="10000"/>
                  </a:ext>
                </a:extLst>
              </a:tr>
              <a:tr h="1043550">
                <a:tc>
                  <a:txBody>
                    <a:bodyPr/>
                    <a:lstStyle/>
                    <a:p>
                      <a:pPr marL="0" marR="0" lvl="0" indent="0" algn="l" rtl="0">
                        <a:spcBef>
                          <a:spcPts val="0"/>
                        </a:spcBef>
                        <a:spcAft>
                          <a:spcPts val="0"/>
                        </a:spcAft>
                        <a:buNone/>
                      </a:pPr>
                      <a:r>
                        <a:rPr lang="en" sz="2400" dirty="0"/>
                        <a:t>Remembering</a:t>
                      </a:r>
                      <a:endParaRPr sz="2400" dirty="0"/>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SzPts val="1100"/>
                        <a:buNone/>
                      </a:pPr>
                      <a:r>
                        <a:rPr lang="en" sz="1800" dirty="0"/>
                        <a:t>List, name, identify, show, define, recognize, recall, state.</a:t>
                      </a:r>
                      <a:endParaRPr sz="2400" dirty="0"/>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1096850">
                <a:tc>
                  <a:txBody>
                    <a:bodyPr/>
                    <a:lstStyle/>
                    <a:p>
                      <a:pPr marL="0" marR="0" lvl="0" indent="0" algn="l" rtl="0">
                        <a:spcBef>
                          <a:spcPts val="0"/>
                        </a:spcBef>
                        <a:spcAft>
                          <a:spcPts val="0"/>
                        </a:spcAft>
                        <a:buNone/>
                      </a:pPr>
                      <a:r>
                        <a:rPr lang="en" sz="2400" dirty="0"/>
                        <a:t>Understanding</a:t>
                      </a:r>
                      <a:endParaRPr sz="2400" dirty="0"/>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SzPts val="1100"/>
                        <a:buNone/>
                      </a:pPr>
                      <a:r>
                        <a:rPr lang="en" sz="1800" dirty="0"/>
                        <a:t>Summarize, explain, interpret, describe, compare, paraphrase, differentiate, visualize, restate, put in your own words.</a:t>
                      </a:r>
                      <a:endParaRPr sz="2400" dirty="0"/>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r h="897300">
                <a:tc>
                  <a:txBody>
                    <a:bodyPr/>
                    <a:lstStyle/>
                    <a:p>
                      <a:pPr marL="0" marR="0" lvl="0" indent="0" algn="l" rtl="0">
                        <a:spcBef>
                          <a:spcPts val="0"/>
                        </a:spcBef>
                        <a:spcAft>
                          <a:spcPts val="0"/>
                        </a:spcAft>
                        <a:buNone/>
                      </a:pPr>
                      <a:r>
                        <a:rPr lang="en" sz="2400"/>
                        <a:t>Applying</a:t>
                      </a:r>
                      <a:endParaRPr sz="2400"/>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 sz="1800" dirty="0"/>
                        <a:t>Solve, illustrated, calculate, use, interpret, relate, manipulate, apply, classify, modify, put into practice.</a:t>
                      </a:r>
                      <a:endParaRPr sz="2400" dirty="0"/>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45328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9"/>
          <p:cNvSpPr txBox="1">
            <a:spLocks noGrp="1"/>
          </p:cNvSpPr>
          <p:nvPr>
            <p:ph type="title"/>
          </p:nvPr>
        </p:nvSpPr>
        <p:spPr>
          <a:xfrm>
            <a:off x="139092" y="535013"/>
            <a:ext cx="8363700" cy="411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2200"/>
              <a:buFont typeface="Calibri"/>
              <a:buNone/>
            </a:pPr>
            <a:endParaRPr sz="3000"/>
          </a:p>
          <a:p>
            <a:pPr marL="0" lvl="0" indent="0" algn="l" rtl="0">
              <a:spcBef>
                <a:spcPts val="0"/>
              </a:spcBef>
              <a:spcAft>
                <a:spcPts val="0"/>
              </a:spcAft>
              <a:buClr>
                <a:schemeClr val="dk1"/>
              </a:buClr>
              <a:buSzPts val="2200"/>
              <a:buFont typeface="Calibri"/>
              <a:buNone/>
            </a:pPr>
            <a:r>
              <a:rPr lang="en" sz="3000"/>
              <a:t>Classification based on Blooms’ Taxonomy</a:t>
            </a:r>
            <a:endParaRPr sz="3000"/>
          </a:p>
          <a:p>
            <a:pPr marL="0" lvl="0" indent="0" algn="l" rtl="0">
              <a:spcBef>
                <a:spcPts val="0"/>
              </a:spcBef>
              <a:spcAft>
                <a:spcPts val="0"/>
              </a:spcAft>
              <a:buClr>
                <a:schemeClr val="dk1"/>
              </a:buClr>
              <a:buSzPts val="2200"/>
              <a:buFont typeface="Calibri"/>
              <a:buNone/>
            </a:pPr>
            <a:endParaRPr sz="3000"/>
          </a:p>
          <a:p>
            <a:pPr marL="0" lvl="0" indent="0" algn="l" rtl="0">
              <a:lnSpc>
                <a:spcPct val="90000"/>
              </a:lnSpc>
              <a:spcBef>
                <a:spcPts val="0"/>
              </a:spcBef>
              <a:spcAft>
                <a:spcPts val="0"/>
              </a:spcAft>
              <a:buClr>
                <a:schemeClr val="dk1"/>
              </a:buClr>
              <a:buSzPts val="2200"/>
              <a:buFont typeface="Calibri"/>
              <a:buNone/>
            </a:pPr>
            <a:endParaRPr sz="3600"/>
          </a:p>
        </p:txBody>
      </p:sp>
      <p:graphicFrame>
        <p:nvGraphicFramePr>
          <p:cNvPr id="263" name="Google Shape;263;p39"/>
          <p:cNvGraphicFramePr/>
          <p:nvPr/>
        </p:nvGraphicFramePr>
        <p:xfrm>
          <a:off x="497109" y="966580"/>
          <a:ext cx="7844250" cy="3359945"/>
        </p:xfrm>
        <a:graphic>
          <a:graphicData uri="http://schemas.openxmlformats.org/drawingml/2006/table">
            <a:tbl>
              <a:tblPr firstRow="1" bandRow="1">
                <a:noFill/>
                <a:tableStyleId>{7D1CB5B0-0EB3-45AF-9E05-A13AC95BBDEC}</a:tableStyleId>
              </a:tblPr>
              <a:tblGrid>
                <a:gridCol w="2613650">
                  <a:extLst>
                    <a:ext uri="{9D8B030D-6E8A-4147-A177-3AD203B41FA5}">
                      <a16:colId xmlns:a16="http://schemas.microsoft.com/office/drawing/2014/main" val="20000"/>
                    </a:ext>
                  </a:extLst>
                </a:gridCol>
                <a:gridCol w="5230600">
                  <a:extLst>
                    <a:ext uri="{9D8B030D-6E8A-4147-A177-3AD203B41FA5}">
                      <a16:colId xmlns:a16="http://schemas.microsoft.com/office/drawing/2014/main" val="20001"/>
                    </a:ext>
                  </a:extLst>
                </a:gridCol>
              </a:tblGrid>
              <a:tr h="483925">
                <a:tc>
                  <a:txBody>
                    <a:bodyPr/>
                    <a:lstStyle/>
                    <a:p>
                      <a:pPr marL="0" marR="0" lvl="0" indent="0" algn="l" rtl="0">
                        <a:spcBef>
                          <a:spcPts val="0"/>
                        </a:spcBef>
                        <a:spcAft>
                          <a:spcPts val="0"/>
                        </a:spcAft>
                        <a:buNone/>
                      </a:pPr>
                      <a:r>
                        <a:rPr lang="en" sz="2400">
                          <a:solidFill>
                            <a:srgbClr val="000000"/>
                          </a:solidFill>
                        </a:rPr>
                        <a:t>Cognitive dimension (High)</a:t>
                      </a:r>
                      <a:endParaRPr sz="2400">
                        <a:solidFill>
                          <a:srgbClr val="000000"/>
                        </a:solidFill>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A9999"/>
                    </a:solidFill>
                  </a:tcPr>
                </a:tc>
                <a:tc>
                  <a:txBody>
                    <a:bodyPr/>
                    <a:lstStyle/>
                    <a:p>
                      <a:pPr marL="0" marR="0" lvl="0" indent="0" algn="l" rtl="0">
                        <a:spcBef>
                          <a:spcPts val="0"/>
                        </a:spcBef>
                        <a:spcAft>
                          <a:spcPts val="0"/>
                        </a:spcAft>
                        <a:buNone/>
                      </a:pPr>
                      <a:r>
                        <a:rPr lang="en" sz="2400">
                          <a:solidFill>
                            <a:srgbClr val="000000"/>
                          </a:solidFill>
                        </a:rPr>
                        <a:t>Actions required</a:t>
                      </a:r>
                      <a:endParaRPr sz="2400">
                        <a:solidFill>
                          <a:srgbClr val="000000"/>
                        </a:solidFill>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A9999"/>
                    </a:solidFill>
                  </a:tcPr>
                </a:tc>
                <a:extLst>
                  <a:ext uri="{0D108BD9-81ED-4DB2-BD59-A6C34878D82A}">
                    <a16:rowId xmlns:a16="http://schemas.microsoft.com/office/drawing/2014/main" val="10000"/>
                  </a:ext>
                </a:extLst>
              </a:tr>
              <a:tr h="704000">
                <a:tc>
                  <a:txBody>
                    <a:bodyPr/>
                    <a:lstStyle/>
                    <a:p>
                      <a:pPr marL="0" marR="0" lvl="0" indent="0" algn="l" rtl="0">
                        <a:spcBef>
                          <a:spcPts val="0"/>
                        </a:spcBef>
                        <a:spcAft>
                          <a:spcPts val="0"/>
                        </a:spcAft>
                        <a:buNone/>
                      </a:pPr>
                      <a:r>
                        <a:rPr lang="en" sz="2400"/>
                        <a:t>Analyzing</a:t>
                      </a:r>
                      <a:endParaRPr sz="2400"/>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SzPts val="1100"/>
                        <a:buNone/>
                      </a:pPr>
                      <a:r>
                        <a:rPr lang="en" sz="1800"/>
                        <a:t>Analyze, organize, deduce, choose, contrast, compare, distinguish.</a:t>
                      </a:r>
                      <a:endParaRPr sz="1800"/>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958525">
                <a:tc>
                  <a:txBody>
                    <a:bodyPr/>
                    <a:lstStyle/>
                    <a:p>
                      <a:pPr marL="0" marR="0" lvl="0" indent="0" algn="l" rtl="0">
                        <a:spcBef>
                          <a:spcPts val="0"/>
                        </a:spcBef>
                        <a:spcAft>
                          <a:spcPts val="0"/>
                        </a:spcAft>
                        <a:buNone/>
                      </a:pPr>
                      <a:r>
                        <a:rPr lang="en" sz="2400"/>
                        <a:t>Evaluating</a:t>
                      </a:r>
                      <a:endParaRPr sz="2400"/>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SzPts val="1100"/>
                        <a:buNone/>
                      </a:pPr>
                      <a:r>
                        <a:rPr lang="en" sz="1800"/>
                        <a:t>Evaluate, estimate, judge, defend, criticize, justify.</a:t>
                      </a:r>
                      <a:endParaRPr sz="1800"/>
                    </a:p>
                    <a:p>
                      <a:pPr marL="0" lvl="0" indent="0" algn="l" rtl="0">
                        <a:lnSpc>
                          <a:spcPct val="115000"/>
                        </a:lnSpc>
                        <a:spcBef>
                          <a:spcPts val="0"/>
                        </a:spcBef>
                        <a:spcAft>
                          <a:spcPts val="0"/>
                        </a:spcAft>
                        <a:buSzPts val="1100"/>
                        <a:buNone/>
                      </a:pPr>
                      <a:endParaRPr sz="1800"/>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r h="897300">
                <a:tc>
                  <a:txBody>
                    <a:bodyPr/>
                    <a:lstStyle/>
                    <a:p>
                      <a:pPr marL="0" marR="0" lvl="0" indent="0" algn="l" rtl="0">
                        <a:spcBef>
                          <a:spcPts val="0"/>
                        </a:spcBef>
                        <a:spcAft>
                          <a:spcPts val="0"/>
                        </a:spcAft>
                        <a:buNone/>
                      </a:pPr>
                      <a:r>
                        <a:rPr lang="en" sz="2400"/>
                        <a:t>Creating</a:t>
                      </a:r>
                      <a:endParaRPr sz="2400"/>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 sz="1800"/>
                        <a:t>Design, hypothesize, support, schematize, write, report, discuss, plan, devise, create, construct.</a:t>
                      </a:r>
                      <a:endParaRPr sz="1800"/>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0"/>
          <p:cNvSpPr txBox="1">
            <a:spLocks noGrp="1"/>
          </p:cNvSpPr>
          <p:nvPr>
            <p:ph type="title"/>
          </p:nvPr>
        </p:nvSpPr>
        <p:spPr>
          <a:xfrm>
            <a:off x="793700" y="1516375"/>
            <a:ext cx="6450000" cy="140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a:t>Bloom’s Taxonomy</a:t>
            </a:r>
            <a:endParaRPr sz="6000"/>
          </a:p>
          <a:p>
            <a:pPr marL="0" lvl="0" indent="0" algn="l" rtl="0">
              <a:spcBef>
                <a:spcPts val="0"/>
              </a:spcBef>
              <a:spcAft>
                <a:spcPts val="0"/>
              </a:spcAft>
              <a:buNone/>
            </a:pPr>
            <a:endParaRPr sz="1000"/>
          </a:p>
        </p:txBody>
      </p:sp>
      <p:sp>
        <p:nvSpPr>
          <p:cNvPr id="269" name="Google Shape;269;p40"/>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sp>
        <p:nvSpPr>
          <p:cNvPr id="270" name="Google Shape;270;p40"/>
          <p:cNvSpPr txBox="1"/>
          <p:nvPr/>
        </p:nvSpPr>
        <p:spPr>
          <a:xfrm>
            <a:off x="1043800" y="4250625"/>
            <a:ext cx="4250700" cy="23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Work Sans Light"/>
                <a:ea typeface="Work Sans Light"/>
                <a:cs typeface="Work Sans Light"/>
                <a:sym typeface="Work Sans Light"/>
              </a:rPr>
              <a:t>Image from Freepik at Flaticon</a:t>
            </a:r>
            <a:endParaRPr>
              <a:latin typeface="Work Sans Light"/>
              <a:ea typeface="Work Sans Light"/>
              <a:cs typeface="Work Sans Light"/>
              <a:sym typeface="Work Sans Light"/>
            </a:endParaRPr>
          </a:p>
        </p:txBody>
      </p:sp>
      <p:pic>
        <p:nvPicPr>
          <p:cNvPr id="271" name="Google Shape;271;p40"/>
          <p:cNvPicPr preferRelativeResize="0"/>
          <p:nvPr/>
        </p:nvPicPr>
        <p:blipFill>
          <a:blip r:embed="rId3">
            <a:alphaModFix/>
          </a:blip>
          <a:stretch>
            <a:fillRect/>
          </a:stretch>
        </p:blipFill>
        <p:spPr>
          <a:xfrm rot="754410">
            <a:off x="5316364" y="1821078"/>
            <a:ext cx="2325318" cy="232533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1"/>
          <p:cNvSpPr txBox="1">
            <a:spLocks noGrp="1"/>
          </p:cNvSpPr>
          <p:nvPr>
            <p:ph type="title"/>
          </p:nvPr>
        </p:nvSpPr>
        <p:spPr>
          <a:xfrm>
            <a:off x="869150" y="847600"/>
            <a:ext cx="5092200" cy="136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a:t>Your turn</a:t>
            </a:r>
            <a:endParaRPr sz="4800"/>
          </a:p>
        </p:txBody>
      </p:sp>
      <p:sp>
        <p:nvSpPr>
          <p:cNvPr id="277" name="Google Shape;277;p41"/>
          <p:cNvSpPr txBox="1">
            <a:spLocks noGrp="1"/>
          </p:cNvSpPr>
          <p:nvPr>
            <p:ph type="body" idx="1"/>
          </p:nvPr>
        </p:nvSpPr>
        <p:spPr>
          <a:xfrm>
            <a:off x="869150" y="2312925"/>
            <a:ext cx="7405800" cy="2004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a:latin typeface="Arial"/>
                <a:ea typeface="Arial"/>
                <a:cs typeface="Arial"/>
                <a:sym typeface="Arial"/>
              </a:rPr>
              <a:t>Question #5 Worksheet</a:t>
            </a:r>
            <a:endParaRPr sz="2400">
              <a:latin typeface="Arial"/>
              <a:ea typeface="Arial"/>
              <a:cs typeface="Arial"/>
              <a:sym typeface="Arial"/>
            </a:endParaRPr>
          </a:p>
        </p:txBody>
      </p:sp>
      <p:sp>
        <p:nvSpPr>
          <p:cNvPr id="278" name="Google Shape;278;p41"/>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869150" y="413175"/>
            <a:ext cx="5092200" cy="903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Agenda</a:t>
            </a:r>
            <a:endParaRPr/>
          </a:p>
        </p:txBody>
      </p:sp>
      <p:sp>
        <p:nvSpPr>
          <p:cNvPr id="79" name="Google Shape;79;p15"/>
          <p:cNvSpPr txBox="1">
            <a:spLocks noGrp="1"/>
          </p:cNvSpPr>
          <p:nvPr>
            <p:ph type="body" idx="1"/>
          </p:nvPr>
        </p:nvSpPr>
        <p:spPr>
          <a:xfrm>
            <a:off x="869100" y="1511650"/>
            <a:ext cx="7405800" cy="2004000"/>
          </a:xfrm>
          <a:prstGeom prst="rect">
            <a:avLst/>
          </a:prstGeom>
          <a:noFill/>
        </p:spPr>
        <p:txBody>
          <a:bodyPr spcFirstLastPara="1" wrap="square" lIns="91425" tIns="91425" rIns="91425" bIns="91425" anchor="t" anchorCtr="0">
            <a:noAutofit/>
          </a:bodyPr>
          <a:lstStyle/>
          <a:p>
            <a:pPr marL="0" lvl="0" indent="0" algn="l" rtl="0">
              <a:spcBef>
                <a:spcPts val="600"/>
              </a:spcBef>
              <a:spcAft>
                <a:spcPts val="0"/>
              </a:spcAft>
              <a:buNone/>
            </a:pPr>
            <a:r>
              <a:rPr lang="en" sz="2400">
                <a:latin typeface="Arial"/>
                <a:ea typeface="Arial"/>
                <a:cs typeface="Arial"/>
                <a:sym typeface="Arial"/>
              </a:rPr>
              <a:t>Welcome</a:t>
            </a:r>
            <a:endParaRPr sz="2400">
              <a:latin typeface="Arial"/>
              <a:ea typeface="Arial"/>
              <a:cs typeface="Arial"/>
              <a:sym typeface="Arial"/>
            </a:endParaRPr>
          </a:p>
          <a:p>
            <a:pPr marL="0" lvl="0" indent="0" algn="l" rtl="0">
              <a:spcBef>
                <a:spcPts val="600"/>
              </a:spcBef>
              <a:spcAft>
                <a:spcPts val="0"/>
              </a:spcAft>
              <a:buNone/>
            </a:pPr>
            <a:r>
              <a:rPr lang="en" sz="2400">
                <a:latin typeface="Arial"/>
                <a:ea typeface="Arial"/>
                <a:cs typeface="Arial"/>
                <a:sym typeface="Arial"/>
              </a:rPr>
              <a:t>Purpose and value of questions</a:t>
            </a:r>
            <a:endParaRPr sz="2400">
              <a:latin typeface="Arial"/>
              <a:ea typeface="Arial"/>
              <a:cs typeface="Arial"/>
              <a:sym typeface="Arial"/>
            </a:endParaRPr>
          </a:p>
          <a:p>
            <a:pPr marL="0" lvl="0" indent="0" algn="l" rtl="0">
              <a:spcBef>
                <a:spcPts val="600"/>
              </a:spcBef>
              <a:spcAft>
                <a:spcPts val="0"/>
              </a:spcAft>
              <a:buNone/>
            </a:pPr>
            <a:r>
              <a:rPr lang="en" sz="2400">
                <a:latin typeface="Arial"/>
                <a:ea typeface="Arial"/>
                <a:cs typeface="Arial"/>
                <a:sym typeface="Arial"/>
              </a:rPr>
              <a:t>Taxonomies</a:t>
            </a:r>
            <a:endParaRPr sz="2400">
              <a:latin typeface="Arial"/>
              <a:ea typeface="Arial"/>
              <a:cs typeface="Arial"/>
              <a:sym typeface="Arial"/>
            </a:endParaRPr>
          </a:p>
          <a:p>
            <a:pPr marL="0" lvl="0" indent="0" algn="l" rtl="0">
              <a:spcBef>
                <a:spcPts val="600"/>
              </a:spcBef>
              <a:spcAft>
                <a:spcPts val="0"/>
              </a:spcAft>
              <a:buNone/>
            </a:pPr>
            <a:r>
              <a:rPr lang="en" sz="2400">
                <a:latin typeface="Arial"/>
                <a:ea typeface="Arial"/>
                <a:cs typeface="Arial"/>
                <a:sym typeface="Arial"/>
              </a:rPr>
              <a:t>Strategies</a:t>
            </a:r>
            <a:endParaRPr sz="2400">
              <a:latin typeface="Arial"/>
              <a:ea typeface="Arial"/>
              <a:cs typeface="Arial"/>
              <a:sym typeface="Arial"/>
            </a:endParaRPr>
          </a:p>
          <a:p>
            <a:pPr marL="0" lvl="0" indent="0" algn="l" rtl="0">
              <a:spcBef>
                <a:spcPts val="600"/>
              </a:spcBef>
              <a:spcAft>
                <a:spcPts val="0"/>
              </a:spcAft>
              <a:buNone/>
            </a:pPr>
            <a:r>
              <a:rPr lang="en" sz="2400">
                <a:latin typeface="Arial"/>
                <a:ea typeface="Arial"/>
                <a:cs typeface="Arial"/>
                <a:sym typeface="Arial"/>
              </a:rPr>
              <a:t>Closing </a:t>
            </a:r>
            <a:endParaRPr sz="2400">
              <a:latin typeface="Arial"/>
              <a:ea typeface="Arial"/>
              <a:cs typeface="Arial"/>
              <a:sym typeface="Arial"/>
            </a:endParaRPr>
          </a:p>
          <a:p>
            <a:pPr marL="0" lvl="0" indent="0" algn="l" rtl="0">
              <a:spcBef>
                <a:spcPts val="600"/>
              </a:spcBef>
              <a:spcAft>
                <a:spcPts val="0"/>
              </a:spcAft>
              <a:buNone/>
            </a:pPr>
            <a:r>
              <a:rPr lang="en" sz="2400">
                <a:latin typeface="Arial"/>
                <a:ea typeface="Arial"/>
                <a:cs typeface="Arial"/>
                <a:sym typeface="Arial"/>
              </a:rPr>
              <a:t>Workshop evaluation</a:t>
            </a:r>
            <a:endParaRPr sz="2400">
              <a:latin typeface="Arial"/>
              <a:ea typeface="Arial"/>
              <a:cs typeface="Arial"/>
              <a:sym typeface="Arial"/>
            </a:endParaRPr>
          </a:p>
        </p:txBody>
      </p:sp>
      <p:grpSp>
        <p:nvGrpSpPr>
          <p:cNvPr id="80" name="Google Shape;80;p15"/>
          <p:cNvGrpSpPr/>
          <p:nvPr/>
        </p:nvGrpSpPr>
        <p:grpSpPr>
          <a:xfrm>
            <a:off x="7516121" y="711701"/>
            <a:ext cx="903434" cy="903434"/>
            <a:chOff x="2594325" y="1627175"/>
            <a:chExt cx="440850" cy="440850"/>
          </a:xfrm>
        </p:grpSpPr>
        <p:sp>
          <p:nvSpPr>
            <p:cNvPr id="81" name="Google Shape;81;p15"/>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15"/>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2303105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2"/>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30</a:t>
            </a:fld>
            <a:endParaRPr/>
          </a:p>
        </p:txBody>
      </p:sp>
      <p:pic>
        <p:nvPicPr>
          <p:cNvPr id="284" name="Google Shape;284;p42"/>
          <p:cNvPicPr preferRelativeResize="0"/>
          <p:nvPr/>
        </p:nvPicPr>
        <p:blipFill>
          <a:blip r:embed="rId3">
            <a:alphaModFix/>
          </a:blip>
          <a:stretch>
            <a:fillRect/>
          </a:stretch>
        </p:blipFill>
        <p:spPr>
          <a:xfrm>
            <a:off x="2805550" y="796175"/>
            <a:ext cx="3790525" cy="3790525"/>
          </a:xfrm>
          <a:prstGeom prst="rect">
            <a:avLst/>
          </a:prstGeom>
          <a:noFill/>
          <a:ln>
            <a:noFill/>
          </a:ln>
        </p:spPr>
      </p:pic>
      <p:sp>
        <p:nvSpPr>
          <p:cNvPr id="285" name="Google Shape;285;p42"/>
          <p:cNvSpPr txBox="1"/>
          <p:nvPr/>
        </p:nvSpPr>
        <p:spPr>
          <a:xfrm>
            <a:off x="538300" y="4470675"/>
            <a:ext cx="4250700" cy="23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Work Sans Light"/>
                <a:ea typeface="Work Sans Light"/>
                <a:cs typeface="Work Sans Light"/>
                <a:sym typeface="Work Sans Light"/>
              </a:rPr>
              <a:t>Image from Freepik at Flaticon</a:t>
            </a:r>
            <a:endParaRPr>
              <a:latin typeface="Work Sans Light"/>
              <a:ea typeface="Work Sans Light"/>
              <a:cs typeface="Work Sans Light"/>
              <a:sym typeface="Work Sans 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3"/>
          <p:cNvSpPr txBox="1">
            <a:spLocks noGrp="1"/>
          </p:cNvSpPr>
          <p:nvPr>
            <p:ph type="ctrTitle" idx="4294967295"/>
          </p:nvPr>
        </p:nvSpPr>
        <p:spPr>
          <a:xfrm>
            <a:off x="601375" y="1412750"/>
            <a:ext cx="61536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a:solidFill>
                  <a:srgbClr val="FFFFFF"/>
                </a:solidFill>
              </a:rPr>
              <a:t>Strategies and Applications</a:t>
            </a:r>
            <a:endParaRPr sz="6000">
              <a:solidFill>
                <a:srgbClr val="FFFFFF"/>
              </a:solidFill>
            </a:endParaRPr>
          </a:p>
        </p:txBody>
      </p:sp>
      <p:sp>
        <p:nvSpPr>
          <p:cNvPr id="291" name="Google Shape;291;p43"/>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a:p>
        </p:txBody>
      </p:sp>
      <p:sp>
        <p:nvSpPr>
          <p:cNvPr id="292" name="Google Shape;292;p43"/>
          <p:cNvSpPr txBox="1"/>
          <p:nvPr/>
        </p:nvSpPr>
        <p:spPr>
          <a:xfrm>
            <a:off x="1043800" y="4250625"/>
            <a:ext cx="4250700" cy="23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Work Sans Light"/>
                <a:ea typeface="Work Sans Light"/>
                <a:cs typeface="Work Sans Light"/>
                <a:sym typeface="Work Sans Light"/>
              </a:rPr>
              <a:t>Imag from Freepik at Flaticon</a:t>
            </a:r>
            <a:endParaRPr>
              <a:latin typeface="Work Sans Light"/>
              <a:ea typeface="Work Sans Light"/>
              <a:cs typeface="Work Sans Light"/>
              <a:sym typeface="Work Sans 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4"/>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400"/>
              <a:t>Sequencing and balance</a:t>
            </a:r>
            <a:endParaRPr/>
          </a:p>
        </p:txBody>
      </p:sp>
      <p:sp>
        <p:nvSpPr>
          <p:cNvPr id="298" name="Google Shape;298;p44"/>
          <p:cNvSpPr txBox="1">
            <a:spLocks noGrp="1"/>
          </p:cNvSpPr>
          <p:nvPr>
            <p:ph type="body" idx="1"/>
          </p:nvPr>
        </p:nvSpPr>
        <p:spPr>
          <a:xfrm>
            <a:off x="244225" y="1151400"/>
            <a:ext cx="8271000" cy="3481200"/>
          </a:xfrm>
          <a:prstGeom prst="rect">
            <a:avLst/>
          </a:prstGeom>
        </p:spPr>
        <p:txBody>
          <a:bodyPr spcFirstLastPara="1" wrap="square" lIns="68575" tIns="34275" rIns="68575" bIns="34275" anchor="t" anchorCtr="0">
            <a:noAutofit/>
          </a:bodyPr>
          <a:lstStyle/>
          <a:p>
            <a:pPr marL="0" lvl="0" indent="0" algn="l" rtl="0">
              <a:spcBef>
                <a:spcPts val="1000"/>
              </a:spcBef>
              <a:spcAft>
                <a:spcPts val="0"/>
              </a:spcAft>
              <a:buClr>
                <a:schemeClr val="dk1"/>
              </a:buClr>
              <a:buSzPts val="1100"/>
              <a:buFont typeface="Arial"/>
              <a:buNone/>
            </a:pPr>
            <a:r>
              <a:rPr lang="en" sz="1800" dirty="0">
                <a:latin typeface="Arial"/>
                <a:ea typeface="Arial"/>
                <a:cs typeface="Arial"/>
                <a:sym typeface="Arial"/>
              </a:rPr>
              <a:t>Sequencing: ‘asking questions in a patterned order with the purpose to elicit meaningful responses from the audience’.</a:t>
            </a:r>
            <a:endParaRPr sz="1800" dirty="0">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 sz="1800" dirty="0">
                <a:latin typeface="Arial"/>
                <a:ea typeface="Arial"/>
                <a:cs typeface="Arial"/>
                <a:sym typeface="Arial"/>
              </a:rPr>
              <a:t>Balance: ‘asking both convergent and divergent questions from multiple knowledge domains and at varying cognitive levels’; also balance of time spent question vs. time spent presenting etc.</a:t>
            </a:r>
            <a:endParaRPr sz="1800" dirty="0">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 sz="1800" dirty="0">
                <a:latin typeface="Arial"/>
                <a:ea typeface="Arial"/>
                <a:cs typeface="Arial"/>
                <a:sym typeface="Arial"/>
              </a:rPr>
              <a:t>Variety of questions to address different cognitive levels and knowledge domains</a:t>
            </a:r>
            <a:endParaRPr sz="1800" dirty="0">
              <a:latin typeface="Arial"/>
              <a:ea typeface="Arial"/>
              <a:cs typeface="Arial"/>
              <a:sym typeface="Arial"/>
            </a:endParaRPr>
          </a:p>
          <a:p>
            <a:pPr marL="0" lvl="0" indent="0" algn="l" rtl="0">
              <a:spcBef>
                <a:spcPts val="800"/>
              </a:spcBef>
              <a:spcAft>
                <a:spcPts val="0"/>
              </a:spcAft>
              <a:buNone/>
            </a:pPr>
            <a:endParaRPr sz="1800" dirty="0">
              <a:latin typeface="Arial"/>
              <a:ea typeface="Arial"/>
              <a:cs typeface="Arial"/>
              <a:sym typeface="Arial"/>
            </a:endParaRPr>
          </a:p>
        </p:txBody>
      </p:sp>
      <p:sp>
        <p:nvSpPr>
          <p:cNvPr id="299" name="Google Shape;299;p44"/>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32</a:t>
            </a:fld>
            <a:endParaRPr/>
          </a:p>
        </p:txBody>
      </p:sp>
      <p:sp>
        <p:nvSpPr>
          <p:cNvPr id="300" name="Google Shape;300;p44"/>
          <p:cNvSpPr txBox="1"/>
          <p:nvPr/>
        </p:nvSpPr>
        <p:spPr>
          <a:xfrm>
            <a:off x="371650" y="4457100"/>
            <a:ext cx="7446600" cy="27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t>Tofade, T., Elsner, J., &amp; Haines, S.T (2013) Best practice strategies for effective use of questions as a teaching tool. </a:t>
            </a:r>
            <a:r>
              <a:rPr lang="en" sz="900" i="1"/>
              <a:t>American Journal of Pharmaceutical Education 77</a:t>
            </a:r>
            <a:r>
              <a:rPr lang="en" sz="900"/>
              <a:t>(7)</a:t>
            </a:r>
            <a:endParaRPr sz="9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8">
                                            <p:txEl>
                                              <p:pRg st="0" end="0"/>
                                            </p:txEl>
                                          </p:spTgt>
                                        </p:tgtEl>
                                        <p:attrNameLst>
                                          <p:attrName>style.visibility</p:attrName>
                                        </p:attrNameLst>
                                      </p:cBhvr>
                                      <p:to>
                                        <p:strVal val="visible"/>
                                      </p:to>
                                    </p:set>
                                    <p:animEffect transition="in" filter="fade">
                                      <p:cBhvr>
                                        <p:cTn id="7" dur="500"/>
                                        <p:tgtEl>
                                          <p:spTgt spid="2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8">
                                            <p:txEl>
                                              <p:pRg st="1" end="1"/>
                                            </p:txEl>
                                          </p:spTgt>
                                        </p:tgtEl>
                                        <p:attrNameLst>
                                          <p:attrName>style.visibility</p:attrName>
                                        </p:attrNameLst>
                                      </p:cBhvr>
                                      <p:to>
                                        <p:strVal val="visible"/>
                                      </p:to>
                                    </p:set>
                                    <p:animEffect transition="in" filter="fade">
                                      <p:cBhvr>
                                        <p:cTn id="12" dur="500"/>
                                        <p:tgtEl>
                                          <p:spTgt spid="2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8">
                                            <p:txEl>
                                              <p:pRg st="2" end="2"/>
                                            </p:txEl>
                                          </p:spTgt>
                                        </p:tgtEl>
                                        <p:attrNameLst>
                                          <p:attrName>style.visibility</p:attrName>
                                        </p:attrNameLst>
                                      </p:cBhvr>
                                      <p:to>
                                        <p:strVal val="visible"/>
                                      </p:to>
                                    </p:set>
                                    <p:animEffect transition="in" filter="fade">
                                      <p:cBhvr>
                                        <p:cTn id="17" dur="500"/>
                                        <p:tgtEl>
                                          <p:spTgt spid="2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5"/>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400"/>
              <a:t>Phrasing and clarity</a:t>
            </a:r>
            <a:endParaRPr sz="2400"/>
          </a:p>
        </p:txBody>
      </p:sp>
      <p:sp>
        <p:nvSpPr>
          <p:cNvPr id="306" name="Google Shape;306;p45"/>
          <p:cNvSpPr txBox="1">
            <a:spLocks noGrp="1"/>
          </p:cNvSpPr>
          <p:nvPr>
            <p:ph type="body" idx="1"/>
          </p:nvPr>
        </p:nvSpPr>
        <p:spPr>
          <a:xfrm>
            <a:off x="602100" y="1024119"/>
            <a:ext cx="7886700" cy="3263400"/>
          </a:xfrm>
          <a:prstGeom prst="rect">
            <a:avLst/>
          </a:prstGeom>
        </p:spPr>
        <p:txBody>
          <a:bodyPr spcFirstLastPara="1" wrap="square" lIns="68575" tIns="34275" rIns="68575" bIns="34275" anchor="t" anchorCtr="0">
            <a:noAutofit/>
          </a:bodyPr>
          <a:lstStyle/>
          <a:p>
            <a:pPr marL="0" lvl="0" indent="0" algn="l" rtl="0">
              <a:spcBef>
                <a:spcPts val="1000"/>
              </a:spcBef>
              <a:spcAft>
                <a:spcPts val="0"/>
              </a:spcAft>
              <a:buClr>
                <a:schemeClr val="dk1"/>
              </a:buClr>
              <a:buSzPts val="1100"/>
              <a:buFont typeface="Arial"/>
              <a:buNone/>
            </a:pPr>
            <a:r>
              <a:rPr lang="en" sz="1800" dirty="0">
                <a:latin typeface="Arial"/>
                <a:ea typeface="Arial"/>
                <a:cs typeface="Arial"/>
                <a:sym typeface="Arial"/>
              </a:rPr>
              <a:t>Avoid compound questions that require multiple answers, or...</a:t>
            </a:r>
            <a:endParaRPr sz="1800" dirty="0">
              <a:latin typeface="Arial"/>
              <a:ea typeface="Arial"/>
              <a:cs typeface="Arial"/>
              <a:sym typeface="Arial"/>
            </a:endParaRPr>
          </a:p>
          <a:p>
            <a:pPr marL="0" lvl="0" indent="0" algn="l" rtl="0">
              <a:spcBef>
                <a:spcPts val="500"/>
              </a:spcBef>
              <a:spcAft>
                <a:spcPts val="0"/>
              </a:spcAft>
              <a:buClr>
                <a:schemeClr val="dk1"/>
              </a:buClr>
              <a:buSzPts val="1100"/>
              <a:buFont typeface="Arial"/>
              <a:buNone/>
            </a:pPr>
            <a:r>
              <a:rPr lang="en" sz="1800" dirty="0">
                <a:latin typeface="Arial"/>
                <a:ea typeface="Arial"/>
                <a:cs typeface="Arial"/>
                <a:sym typeface="Arial"/>
              </a:rPr>
              <a:t>One verb per question</a:t>
            </a:r>
            <a:endParaRPr sz="1800" dirty="0">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 sz="1800" dirty="0">
                <a:latin typeface="Arial"/>
                <a:ea typeface="Arial"/>
                <a:cs typeface="Arial"/>
                <a:sym typeface="Arial"/>
              </a:rPr>
              <a:t>Avoid vague or ambiguous questions</a:t>
            </a:r>
            <a:endParaRPr sz="1800" dirty="0">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 sz="1800" dirty="0">
                <a:latin typeface="Arial"/>
                <a:ea typeface="Arial"/>
                <a:cs typeface="Arial"/>
                <a:sym typeface="Arial"/>
              </a:rPr>
              <a:t>If </a:t>
            </a:r>
            <a:r>
              <a:rPr lang="en" sz="1800" b="1" dirty="0">
                <a:latin typeface="Arial"/>
                <a:ea typeface="Arial"/>
                <a:cs typeface="Arial"/>
                <a:sym typeface="Arial"/>
              </a:rPr>
              <a:t>visual feedback</a:t>
            </a:r>
            <a:r>
              <a:rPr lang="en" sz="1800" dirty="0">
                <a:latin typeface="Arial"/>
                <a:ea typeface="Arial"/>
                <a:cs typeface="Arial"/>
                <a:sym typeface="Arial"/>
              </a:rPr>
              <a:t> (puzzled looks on students’ faces) suggests the question isn’t clear, consider rephrasing</a:t>
            </a:r>
            <a:endParaRPr sz="1800" dirty="0">
              <a:latin typeface="Arial"/>
              <a:ea typeface="Arial"/>
              <a:cs typeface="Arial"/>
              <a:sym typeface="Arial"/>
            </a:endParaRPr>
          </a:p>
          <a:p>
            <a:pPr marL="0" lvl="0" indent="0" algn="l" rtl="0">
              <a:spcBef>
                <a:spcPts val="500"/>
              </a:spcBef>
              <a:spcAft>
                <a:spcPts val="0"/>
              </a:spcAft>
              <a:buClr>
                <a:schemeClr val="dk1"/>
              </a:buClr>
              <a:buSzPts val="1100"/>
              <a:buFont typeface="Arial"/>
              <a:buNone/>
            </a:pPr>
            <a:r>
              <a:rPr lang="en" sz="1800" dirty="0">
                <a:latin typeface="Arial"/>
                <a:ea typeface="Arial"/>
                <a:cs typeface="Arial"/>
                <a:sym typeface="Arial"/>
              </a:rPr>
              <a:t>Ask multiple short questions to lead to the desired response</a:t>
            </a:r>
            <a:endParaRPr sz="1800" dirty="0">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 sz="1800" dirty="0">
                <a:latin typeface="Arial"/>
                <a:ea typeface="Arial"/>
                <a:cs typeface="Arial"/>
                <a:sym typeface="Arial"/>
              </a:rPr>
              <a:t>Consider moving up the taxonomy from lower to higher order</a:t>
            </a:r>
            <a:endParaRPr sz="1800" dirty="0">
              <a:latin typeface="Arial"/>
              <a:ea typeface="Arial"/>
              <a:cs typeface="Arial"/>
              <a:sym typeface="Arial"/>
            </a:endParaRPr>
          </a:p>
          <a:p>
            <a:pPr marL="0" lvl="0" indent="0" algn="l" rtl="0">
              <a:spcBef>
                <a:spcPts val="800"/>
              </a:spcBef>
              <a:spcAft>
                <a:spcPts val="0"/>
              </a:spcAft>
              <a:buNone/>
            </a:pPr>
            <a:endParaRPr sz="1800" dirty="0">
              <a:latin typeface="Arial"/>
              <a:ea typeface="Arial"/>
              <a:cs typeface="Arial"/>
              <a:sym typeface="Arial"/>
            </a:endParaRPr>
          </a:p>
        </p:txBody>
      </p:sp>
      <p:sp>
        <p:nvSpPr>
          <p:cNvPr id="307" name="Google Shape;307;p45"/>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33</a:t>
            </a:fld>
            <a:endParaRPr/>
          </a:p>
        </p:txBody>
      </p:sp>
      <p:sp>
        <p:nvSpPr>
          <p:cNvPr id="308" name="Google Shape;308;p45"/>
          <p:cNvSpPr txBox="1"/>
          <p:nvPr/>
        </p:nvSpPr>
        <p:spPr>
          <a:xfrm>
            <a:off x="384925" y="4689375"/>
            <a:ext cx="7446600" cy="27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t>Tofade, T., Elsner, J., &amp; Haines, S.T (2013) Best practice strategies for effective use of questions as a teaching tool. </a:t>
            </a:r>
            <a:r>
              <a:rPr lang="en" sz="900" i="1"/>
              <a:t>American Journal of Pharmaceutical Education 77</a:t>
            </a:r>
            <a:r>
              <a:rPr lang="en" sz="900"/>
              <a:t>(7)</a:t>
            </a:r>
            <a:endParaRPr sz="9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6">
                                            <p:txEl>
                                              <p:pRg st="2" end="2"/>
                                            </p:txEl>
                                          </p:spTgt>
                                        </p:tgtEl>
                                        <p:attrNameLst>
                                          <p:attrName>style.visibility</p:attrName>
                                        </p:attrNameLst>
                                      </p:cBhvr>
                                      <p:to>
                                        <p:strVal val="visible"/>
                                      </p:to>
                                    </p:set>
                                    <p:animEffect transition="in" filter="fade">
                                      <p:cBhvr>
                                        <p:cTn id="7" dur="500"/>
                                        <p:tgtEl>
                                          <p:spTgt spid="30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6">
                                            <p:txEl>
                                              <p:pRg st="3" end="3"/>
                                            </p:txEl>
                                          </p:spTgt>
                                        </p:tgtEl>
                                        <p:attrNameLst>
                                          <p:attrName>style.visibility</p:attrName>
                                        </p:attrNameLst>
                                      </p:cBhvr>
                                      <p:to>
                                        <p:strVal val="visible"/>
                                      </p:to>
                                    </p:set>
                                    <p:animEffect transition="in" filter="fade">
                                      <p:cBhvr>
                                        <p:cTn id="12" dur="500"/>
                                        <p:tgtEl>
                                          <p:spTgt spid="30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6">
                                            <p:txEl>
                                              <p:pRg st="4" end="4"/>
                                            </p:txEl>
                                          </p:spTgt>
                                        </p:tgtEl>
                                        <p:attrNameLst>
                                          <p:attrName>style.visibility</p:attrName>
                                        </p:attrNameLst>
                                      </p:cBhvr>
                                      <p:to>
                                        <p:strVal val="visible"/>
                                      </p:to>
                                    </p:set>
                                    <p:animEffect transition="in" filter="fade">
                                      <p:cBhvr>
                                        <p:cTn id="17" dur="500"/>
                                        <p:tgtEl>
                                          <p:spTgt spid="30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6">
                                            <p:txEl>
                                              <p:pRg st="5" end="5"/>
                                            </p:txEl>
                                          </p:spTgt>
                                        </p:tgtEl>
                                        <p:attrNameLst>
                                          <p:attrName>style.visibility</p:attrName>
                                        </p:attrNameLst>
                                      </p:cBhvr>
                                      <p:to>
                                        <p:strVal val="visible"/>
                                      </p:to>
                                    </p:set>
                                    <p:animEffect transition="in" filter="fade">
                                      <p:cBhvr>
                                        <p:cTn id="22" dur="500"/>
                                        <p:tgtEl>
                                          <p:spTgt spid="3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6"/>
          <p:cNvSpPr txBox="1">
            <a:spLocks noGrp="1"/>
          </p:cNvSpPr>
          <p:nvPr>
            <p:ph type="title"/>
          </p:nvPr>
        </p:nvSpPr>
        <p:spPr>
          <a:xfrm>
            <a:off x="628650" y="107919"/>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400"/>
              <a:t>Wait time &amp; Think time</a:t>
            </a:r>
            <a:endParaRPr/>
          </a:p>
        </p:txBody>
      </p:sp>
      <p:sp>
        <p:nvSpPr>
          <p:cNvPr id="314" name="Google Shape;314;p46"/>
          <p:cNvSpPr txBox="1">
            <a:spLocks noGrp="1"/>
          </p:cNvSpPr>
          <p:nvPr>
            <p:ph type="body" idx="1"/>
          </p:nvPr>
        </p:nvSpPr>
        <p:spPr>
          <a:xfrm>
            <a:off x="628650" y="1044019"/>
            <a:ext cx="7886700" cy="3263400"/>
          </a:xfrm>
          <a:prstGeom prst="rect">
            <a:avLst/>
          </a:prstGeom>
        </p:spPr>
        <p:txBody>
          <a:bodyPr spcFirstLastPara="1" wrap="square" lIns="68575" tIns="34275" rIns="68575" bIns="34275" anchor="t" anchorCtr="0">
            <a:noAutofit/>
          </a:bodyPr>
          <a:lstStyle/>
          <a:p>
            <a:pPr marL="0" lvl="0" indent="0" algn="l" rtl="0">
              <a:spcBef>
                <a:spcPts val="1000"/>
              </a:spcBef>
              <a:spcAft>
                <a:spcPts val="0"/>
              </a:spcAft>
              <a:buNone/>
            </a:pPr>
            <a:r>
              <a:rPr lang="en" sz="2400">
                <a:latin typeface="Arial"/>
                <a:ea typeface="Arial"/>
                <a:cs typeface="Arial"/>
                <a:sym typeface="Arial"/>
              </a:rPr>
              <a:t>‘Longer wait times consistently resulted in longer student responses, an increase in the number of students volunteering to respond, and an increase in the number of follow up questions posed by students.’</a:t>
            </a:r>
            <a:endParaRPr sz="2400">
              <a:latin typeface="Arial"/>
              <a:ea typeface="Arial"/>
              <a:cs typeface="Arial"/>
              <a:sym typeface="Arial"/>
            </a:endParaRPr>
          </a:p>
        </p:txBody>
      </p:sp>
      <p:sp>
        <p:nvSpPr>
          <p:cNvPr id="315" name="Google Shape;315;p46"/>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34</a:t>
            </a:fld>
            <a:endParaRPr/>
          </a:p>
        </p:txBody>
      </p:sp>
      <p:sp>
        <p:nvSpPr>
          <p:cNvPr id="316" name="Google Shape;316;p46"/>
          <p:cNvSpPr txBox="1"/>
          <p:nvPr/>
        </p:nvSpPr>
        <p:spPr>
          <a:xfrm>
            <a:off x="371650" y="4457100"/>
            <a:ext cx="7446600" cy="27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t>Tofade, T., Elsner, J., &amp; Haines, S.T (2013) Best practice strategies for effective use of questions as a teaching tool. </a:t>
            </a:r>
            <a:r>
              <a:rPr lang="en" sz="900" i="1"/>
              <a:t>American Journal of Pharmaceutical Education 77</a:t>
            </a:r>
            <a:r>
              <a:rPr lang="en" sz="900"/>
              <a:t>(7)</a:t>
            </a:r>
            <a:endParaRPr sz="9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7"/>
          <p:cNvSpPr txBox="1">
            <a:spLocks noGrp="1"/>
          </p:cNvSpPr>
          <p:nvPr>
            <p:ph type="title"/>
          </p:nvPr>
        </p:nvSpPr>
        <p:spPr>
          <a:xfrm>
            <a:off x="628650" y="273847"/>
            <a:ext cx="7886700" cy="547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400"/>
              <a:t>Scaffolding elaborated feedback: Example</a:t>
            </a:r>
            <a:endParaRPr sz="3000"/>
          </a:p>
        </p:txBody>
      </p:sp>
      <p:sp>
        <p:nvSpPr>
          <p:cNvPr id="323" name="Google Shape;323;p47"/>
          <p:cNvSpPr txBox="1">
            <a:spLocks noGrp="1"/>
          </p:cNvSpPr>
          <p:nvPr>
            <p:ph type="body" idx="1"/>
          </p:nvPr>
        </p:nvSpPr>
        <p:spPr>
          <a:xfrm>
            <a:off x="333025" y="858476"/>
            <a:ext cx="8182200" cy="3774300"/>
          </a:xfrm>
          <a:prstGeom prst="rect">
            <a:avLst/>
          </a:prstGeom>
        </p:spPr>
        <p:txBody>
          <a:bodyPr spcFirstLastPara="1" wrap="square" lIns="68575" tIns="34275" rIns="68575" bIns="34275" anchor="t" anchorCtr="0">
            <a:noAutofit/>
          </a:bodyPr>
          <a:lstStyle/>
          <a:p>
            <a:pPr marL="0" lvl="0" indent="0" algn="l" rtl="0">
              <a:spcBef>
                <a:spcPts val="1000"/>
              </a:spcBef>
              <a:spcAft>
                <a:spcPts val="0"/>
              </a:spcAft>
              <a:buClr>
                <a:schemeClr val="dk1"/>
              </a:buClr>
              <a:buSzPts val="1100"/>
              <a:buFont typeface="Arial"/>
              <a:buNone/>
            </a:pPr>
            <a:r>
              <a:rPr lang="en" sz="1800" dirty="0">
                <a:latin typeface="Arial"/>
                <a:ea typeface="Arial"/>
                <a:cs typeface="Arial"/>
                <a:sym typeface="Arial"/>
              </a:rPr>
              <a:t>1.</a:t>
            </a:r>
            <a:r>
              <a:rPr lang="en" sz="1800" i="1" dirty="0">
                <a:latin typeface="Arial"/>
                <a:ea typeface="Arial"/>
                <a:cs typeface="Arial"/>
                <a:sym typeface="Arial"/>
              </a:rPr>
              <a:t>Is this verb group active or passive?</a:t>
            </a:r>
            <a:r>
              <a:rPr lang="en" sz="1800" dirty="0">
                <a:latin typeface="Arial"/>
                <a:ea typeface="Arial"/>
                <a:cs typeface="Arial"/>
                <a:sym typeface="Arial"/>
              </a:rPr>
              <a:t> [passive] </a:t>
            </a:r>
            <a:r>
              <a:rPr lang="en" sz="1800" dirty="0">
                <a:solidFill>
                  <a:srgbClr val="0070C0"/>
                </a:solidFill>
                <a:latin typeface="Arial"/>
                <a:ea typeface="Arial"/>
                <a:cs typeface="Arial"/>
                <a:sym typeface="Arial"/>
              </a:rPr>
              <a:t>(whole-class question)</a:t>
            </a:r>
            <a:endParaRPr sz="1800" dirty="0">
              <a:solidFill>
                <a:srgbClr val="0070C0"/>
              </a:solidFill>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 sz="1800" dirty="0">
                <a:latin typeface="Arial"/>
                <a:ea typeface="Arial"/>
                <a:cs typeface="Arial"/>
                <a:sym typeface="Arial"/>
              </a:rPr>
              <a:t>2.</a:t>
            </a:r>
            <a:r>
              <a:rPr lang="en" sz="1800" i="1" dirty="0">
                <a:latin typeface="Arial"/>
                <a:ea typeface="Arial"/>
                <a:cs typeface="Arial"/>
                <a:sym typeface="Arial"/>
              </a:rPr>
              <a:t>How do you know?</a:t>
            </a:r>
            <a:r>
              <a:rPr lang="en" sz="1800" dirty="0">
                <a:latin typeface="Arial"/>
                <a:ea typeface="Arial"/>
                <a:cs typeface="Arial"/>
                <a:sym typeface="Arial"/>
              </a:rPr>
              <a:t> [st. identify form; T. clarifies and checks for class-wide comprehension] </a:t>
            </a:r>
            <a:r>
              <a:rPr lang="en" sz="1800" dirty="0">
                <a:solidFill>
                  <a:srgbClr val="0070C0"/>
                </a:solidFill>
                <a:latin typeface="Arial"/>
                <a:ea typeface="Arial"/>
                <a:cs typeface="Arial"/>
                <a:sym typeface="Arial"/>
              </a:rPr>
              <a:t>(whole-class question)</a:t>
            </a:r>
            <a:endParaRPr sz="1800" dirty="0">
              <a:solidFill>
                <a:srgbClr val="0070C0"/>
              </a:solidFill>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 sz="1800" dirty="0">
                <a:latin typeface="Arial"/>
                <a:ea typeface="Arial"/>
                <a:cs typeface="Arial"/>
                <a:sym typeface="Arial"/>
              </a:rPr>
              <a:t>3.</a:t>
            </a:r>
            <a:r>
              <a:rPr lang="en" sz="1800" i="1" dirty="0">
                <a:latin typeface="Arial"/>
                <a:ea typeface="Arial"/>
                <a:cs typeface="Arial"/>
                <a:sym typeface="Arial"/>
              </a:rPr>
              <a:t>Why has it been used here?</a:t>
            </a:r>
            <a:r>
              <a:rPr lang="en" sz="1800" dirty="0">
                <a:latin typeface="Arial"/>
                <a:ea typeface="Arial"/>
                <a:cs typeface="Arial"/>
                <a:sym typeface="Arial"/>
              </a:rPr>
              <a:t> [collate three possible reasons on board] </a:t>
            </a:r>
            <a:r>
              <a:rPr lang="en" sz="1800" i="1" dirty="0">
                <a:latin typeface="Arial"/>
                <a:ea typeface="Arial"/>
                <a:cs typeface="Arial"/>
                <a:sym typeface="Arial"/>
              </a:rPr>
              <a:t>Discuss with your partner for a minute or two.</a:t>
            </a:r>
            <a:endParaRPr sz="1800" i="1" dirty="0">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 sz="1800" dirty="0">
                <a:latin typeface="Arial"/>
                <a:ea typeface="Arial"/>
                <a:cs typeface="Arial"/>
                <a:sym typeface="Arial"/>
              </a:rPr>
              <a:t>4.</a:t>
            </a:r>
            <a:r>
              <a:rPr lang="en" sz="1800" i="1" dirty="0">
                <a:latin typeface="Arial"/>
                <a:ea typeface="Arial"/>
                <a:cs typeface="Arial"/>
                <a:sym typeface="Arial"/>
              </a:rPr>
              <a:t>OK, X and Y, what do you think? _____________. A and B, do you agree with that? ____________. Why?</a:t>
            </a:r>
            <a:endParaRPr sz="1800" i="1" dirty="0">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 sz="1800" dirty="0">
                <a:latin typeface="Arial"/>
                <a:ea typeface="Arial"/>
                <a:cs typeface="Arial"/>
                <a:sym typeface="Arial"/>
              </a:rPr>
              <a:t>5.</a:t>
            </a:r>
            <a:r>
              <a:rPr lang="en" sz="1800" i="1" dirty="0">
                <a:latin typeface="Arial"/>
                <a:ea typeface="Arial"/>
                <a:cs typeface="Arial"/>
                <a:sym typeface="Arial"/>
              </a:rPr>
              <a:t>Let’s assume that this is the reason. How could this sentence be changed in the same way? What’s the difference between active and passive use?</a:t>
            </a:r>
            <a:r>
              <a:rPr lang="en" sz="1800" dirty="0">
                <a:latin typeface="Arial"/>
                <a:ea typeface="Arial"/>
                <a:cs typeface="Arial"/>
                <a:sym typeface="Arial"/>
              </a:rPr>
              <a:t> etc</a:t>
            </a:r>
            <a:endParaRPr sz="1800" dirty="0">
              <a:latin typeface="Arial"/>
              <a:ea typeface="Arial"/>
              <a:cs typeface="Arial"/>
              <a:sym typeface="Arial"/>
            </a:endParaRPr>
          </a:p>
          <a:p>
            <a:pPr marL="0" lvl="0" indent="0" algn="l" rtl="0">
              <a:spcBef>
                <a:spcPts val="800"/>
              </a:spcBef>
              <a:spcAft>
                <a:spcPts val="0"/>
              </a:spcAft>
              <a:buNone/>
            </a:pPr>
            <a:endParaRPr sz="1800" dirty="0">
              <a:latin typeface="Arial"/>
              <a:ea typeface="Arial"/>
              <a:cs typeface="Arial"/>
              <a:sym typeface="Arial"/>
            </a:endParaRPr>
          </a:p>
        </p:txBody>
      </p:sp>
      <p:sp>
        <p:nvSpPr>
          <p:cNvPr id="324" name="Google Shape;324;p47"/>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3">
                                            <p:txEl>
                                              <p:pRg st="0" end="0"/>
                                            </p:txEl>
                                          </p:spTgt>
                                        </p:tgtEl>
                                        <p:attrNameLst>
                                          <p:attrName>style.visibility</p:attrName>
                                        </p:attrNameLst>
                                      </p:cBhvr>
                                      <p:to>
                                        <p:strVal val="visible"/>
                                      </p:to>
                                    </p:set>
                                    <p:animEffect transition="in" filter="fade">
                                      <p:cBhvr>
                                        <p:cTn id="7" dur="500"/>
                                        <p:tgtEl>
                                          <p:spTgt spid="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3">
                                            <p:txEl>
                                              <p:pRg st="1" end="1"/>
                                            </p:txEl>
                                          </p:spTgt>
                                        </p:tgtEl>
                                        <p:attrNameLst>
                                          <p:attrName>style.visibility</p:attrName>
                                        </p:attrNameLst>
                                      </p:cBhvr>
                                      <p:to>
                                        <p:strVal val="visible"/>
                                      </p:to>
                                    </p:set>
                                    <p:animEffect transition="in" filter="fade">
                                      <p:cBhvr>
                                        <p:cTn id="12" dur="500"/>
                                        <p:tgtEl>
                                          <p:spTgt spid="3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3">
                                            <p:txEl>
                                              <p:pRg st="2" end="2"/>
                                            </p:txEl>
                                          </p:spTgt>
                                        </p:tgtEl>
                                        <p:attrNameLst>
                                          <p:attrName>style.visibility</p:attrName>
                                        </p:attrNameLst>
                                      </p:cBhvr>
                                      <p:to>
                                        <p:strVal val="visible"/>
                                      </p:to>
                                    </p:set>
                                    <p:animEffect transition="in" filter="fade">
                                      <p:cBhvr>
                                        <p:cTn id="17" dur="500"/>
                                        <p:tgtEl>
                                          <p:spTgt spid="3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3">
                                            <p:txEl>
                                              <p:pRg st="3" end="3"/>
                                            </p:txEl>
                                          </p:spTgt>
                                        </p:tgtEl>
                                        <p:attrNameLst>
                                          <p:attrName>style.visibility</p:attrName>
                                        </p:attrNameLst>
                                      </p:cBhvr>
                                      <p:to>
                                        <p:strVal val="visible"/>
                                      </p:to>
                                    </p:set>
                                    <p:animEffect transition="in" filter="fade">
                                      <p:cBhvr>
                                        <p:cTn id="22" dur="500"/>
                                        <p:tgtEl>
                                          <p:spTgt spid="3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3">
                                            <p:txEl>
                                              <p:pRg st="4" end="4"/>
                                            </p:txEl>
                                          </p:spTgt>
                                        </p:tgtEl>
                                        <p:attrNameLst>
                                          <p:attrName>style.visibility</p:attrName>
                                        </p:attrNameLst>
                                      </p:cBhvr>
                                      <p:to>
                                        <p:strVal val="visible"/>
                                      </p:to>
                                    </p:set>
                                    <p:animEffect transition="in" filter="fade">
                                      <p:cBhvr>
                                        <p:cTn id="27" dur="500"/>
                                        <p:tgtEl>
                                          <p:spTgt spid="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8"/>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400"/>
              <a:t>Activity</a:t>
            </a:r>
            <a:endParaRPr sz="2400"/>
          </a:p>
        </p:txBody>
      </p:sp>
      <p:sp>
        <p:nvSpPr>
          <p:cNvPr id="330" name="Google Shape;330;p48"/>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0" lvl="0" indent="0" algn="l" rtl="0">
              <a:spcBef>
                <a:spcPts val="1000"/>
              </a:spcBef>
              <a:spcAft>
                <a:spcPts val="0"/>
              </a:spcAft>
              <a:buClr>
                <a:schemeClr val="dk1"/>
              </a:buClr>
              <a:buSzPts val="1100"/>
              <a:buFont typeface="Arial"/>
              <a:buNone/>
            </a:pPr>
            <a:r>
              <a:rPr lang="en" sz="2400">
                <a:latin typeface="Arial"/>
                <a:ea typeface="Arial"/>
                <a:cs typeface="Arial"/>
                <a:sym typeface="Arial"/>
              </a:rPr>
              <a:t>Design a sequence of questions to scaffold and lead up to a complex and demanding question task</a:t>
            </a:r>
            <a:endParaRPr sz="2400">
              <a:latin typeface="Arial"/>
              <a:ea typeface="Arial"/>
              <a:cs typeface="Arial"/>
              <a:sym typeface="Arial"/>
            </a:endParaRPr>
          </a:p>
          <a:p>
            <a:pPr marL="0" lvl="0" indent="0" algn="l" rtl="0">
              <a:spcBef>
                <a:spcPts val="800"/>
              </a:spcBef>
              <a:spcAft>
                <a:spcPts val="0"/>
              </a:spcAft>
              <a:buNone/>
            </a:pPr>
            <a:endParaRPr sz="2400">
              <a:latin typeface="Arial"/>
              <a:ea typeface="Arial"/>
              <a:cs typeface="Arial"/>
              <a:sym typeface="Arial"/>
            </a:endParaRPr>
          </a:p>
        </p:txBody>
      </p:sp>
      <p:sp>
        <p:nvSpPr>
          <p:cNvPr id="331" name="Google Shape;331;p48"/>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9"/>
          <p:cNvSpPr txBox="1">
            <a:spLocks noGrp="1"/>
          </p:cNvSpPr>
          <p:nvPr>
            <p:ph type="title"/>
          </p:nvPr>
        </p:nvSpPr>
        <p:spPr>
          <a:xfrm>
            <a:off x="628650" y="273849"/>
            <a:ext cx="7886700" cy="792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400"/>
              <a:t>Psychological safety</a:t>
            </a:r>
            <a:endParaRPr sz="2400"/>
          </a:p>
        </p:txBody>
      </p:sp>
      <p:sp>
        <p:nvSpPr>
          <p:cNvPr id="337" name="Google Shape;337;p49"/>
          <p:cNvSpPr txBox="1">
            <a:spLocks noGrp="1"/>
          </p:cNvSpPr>
          <p:nvPr>
            <p:ph type="body" idx="1"/>
          </p:nvPr>
        </p:nvSpPr>
        <p:spPr>
          <a:xfrm>
            <a:off x="681750" y="891369"/>
            <a:ext cx="7886700"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800" dirty="0">
                <a:latin typeface="Arial"/>
                <a:ea typeface="Arial"/>
                <a:cs typeface="Arial"/>
                <a:sym typeface="Arial"/>
              </a:rPr>
              <a:t>‘A psychologically unsafe environment will prevent students from expressing their thoughts and opinions out loud.’ </a:t>
            </a:r>
            <a:endParaRPr sz="1800" dirty="0">
              <a:latin typeface="Arial"/>
              <a:ea typeface="Arial"/>
              <a:cs typeface="Arial"/>
              <a:sym typeface="Arial"/>
            </a:endParaRPr>
          </a:p>
          <a:p>
            <a:pPr marL="0" lvl="0" indent="0" algn="l" rtl="0">
              <a:spcBef>
                <a:spcPts val="800"/>
              </a:spcBef>
              <a:spcAft>
                <a:spcPts val="0"/>
              </a:spcAft>
              <a:buNone/>
            </a:pPr>
            <a:r>
              <a:rPr lang="en" sz="1800" dirty="0">
                <a:latin typeface="Arial"/>
                <a:ea typeface="Arial"/>
                <a:cs typeface="Arial"/>
                <a:sym typeface="Arial"/>
              </a:rPr>
              <a:t>‘Students should always be reminded that there may be several correct answers to questions and just because the answer did not match the instructor’s does not mean it was an incorrect response unworthy of discussion.’ </a:t>
            </a:r>
            <a:endParaRPr sz="1800" dirty="0">
              <a:latin typeface="Arial"/>
              <a:ea typeface="Arial"/>
              <a:cs typeface="Arial"/>
              <a:sym typeface="Arial"/>
            </a:endParaRPr>
          </a:p>
          <a:p>
            <a:pPr marL="0" lvl="0" indent="0" algn="l" rtl="0">
              <a:spcBef>
                <a:spcPts val="800"/>
              </a:spcBef>
              <a:spcAft>
                <a:spcPts val="0"/>
              </a:spcAft>
              <a:buNone/>
            </a:pPr>
            <a:endParaRPr sz="1800" dirty="0">
              <a:latin typeface="Arial"/>
              <a:ea typeface="Arial"/>
              <a:cs typeface="Arial"/>
              <a:sym typeface="Arial"/>
            </a:endParaRPr>
          </a:p>
          <a:p>
            <a:pPr marL="0" lvl="0" indent="0" algn="l" rtl="0">
              <a:spcBef>
                <a:spcPts val="800"/>
              </a:spcBef>
              <a:spcAft>
                <a:spcPts val="0"/>
              </a:spcAft>
              <a:buNone/>
            </a:pPr>
            <a:r>
              <a:rPr lang="en" sz="1800" i="1" dirty="0">
                <a:latin typeface="Arial"/>
                <a:ea typeface="Arial"/>
                <a:cs typeface="Arial"/>
                <a:sym typeface="Arial"/>
              </a:rPr>
              <a:t>For example: responding to an incorrect response with ‘Why do you think that?’ validates the response while giving the opportunity to probe the thinking behind the response, perhaps revealing a misapprehension that can then be clarified.</a:t>
            </a:r>
            <a:endParaRPr sz="1800" i="1" dirty="0">
              <a:latin typeface="Arial"/>
              <a:ea typeface="Arial"/>
              <a:cs typeface="Arial"/>
              <a:sym typeface="Arial"/>
            </a:endParaRPr>
          </a:p>
        </p:txBody>
      </p:sp>
      <p:sp>
        <p:nvSpPr>
          <p:cNvPr id="338" name="Google Shape;338;p49"/>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37</a:t>
            </a:fld>
            <a:endParaRPr/>
          </a:p>
        </p:txBody>
      </p:sp>
      <p:sp>
        <p:nvSpPr>
          <p:cNvPr id="339" name="Google Shape;339;p49"/>
          <p:cNvSpPr txBox="1"/>
          <p:nvPr/>
        </p:nvSpPr>
        <p:spPr>
          <a:xfrm>
            <a:off x="371650" y="4457100"/>
            <a:ext cx="7446600" cy="27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t>Tofade, T., Elsner, J., &amp; Haines, S.T (2013) Best practice strategies for effective use of questions as a teaching tool. </a:t>
            </a:r>
            <a:r>
              <a:rPr lang="en" sz="900" i="1"/>
              <a:t>American Journal of Pharmaceutical Education 77</a:t>
            </a:r>
            <a:r>
              <a:rPr lang="en" sz="900"/>
              <a:t>(7)</a:t>
            </a:r>
            <a:endParaRPr sz="9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
                                            <p:txEl>
                                              <p:pRg st="1" end="1"/>
                                            </p:txEl>
                                          </p:spTgt>
                                        </p:tgtEl>
                                        <p:attrNameLst>
                                          <p:attrName>style.visibility</p:attrName>
                                        </p:attrNameLst>
                                      </p:cBhvr>
                                      <p:to>
                                        <p:strVal val="visible"/>
                                      </p:to>
                                    </p:set>
                                    <p:animEffect transition="in" filter="fade">
                                      <p:cBhvr>
                                        <p:cTn id="7" dur="500"/>
                                        <p:tgtEl>
                                          <p:spTgt spid="33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3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0"/>
          <p:cNvSpPr txBox="1">
            <a:spLocks noGrp="1"/>
          </p:cNvSpPr>
          <p:nvPr>
            <p:ph type="title"/>
          </p:nvPr>
        </p:nvSpPr>
        <p:spPr>
          <a:xfrm>
            <a:off x="283550" y="154400"/>
            <a:ext cx="82671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400" dirty="0"/>
              <a:t>Enabling psychological safety with Think-Pair-Share activity</a:t>
            </a:r>
            <a:endParaRPr sz="2400" dirty="0"/>
          </a:p>
        </p:txBody>
      </p:sp>
      <p:sp>
        <p:nvSpPr>
          <p:cNvPr id="345" name="Google Shape;345;p50"/>
          <p:cNvSpPr txBox="1">
            <a:spLocks noGrp="1"/>
          </p:cNvSpPr>
          <p:nvPr>
            <p:ph type="body" idx="1"/>
          </p:nvPr>
        </p:nvSpPr>
        <p:spPr>
          <a:xfrm>
            <a:off x="283550" y="1093924"/>
            <a:ext cx="7886700" cy="3673500"/>
          </a:xfrm>
          <a:prstGeom prst="rect">
            <a:avLst/>
          </a:prstGeom>
        </p:spPr>
        <p:txBody>
          <a:bodyPr spcFirstLastPara="1" wrap="square" lIns="68575" tIns="34275" rIns="68575" bIns="34275" anchor="t" anchorCtr="0">
            <a:noAutofit/>
          </a:bodyPr>
          <a:lstStyle/>
          <a:p>
            <a:pPr marL="0" lvl="0" indent="0" algn="l" rtl="0">
              <a:spcBef>
                <a:spcPts val="1000"/>
              </a:spcBef>
              <a:spcAft>
                <a:spcPts val="0"/>
              </a:spcAft>
              <a:buNone/>
            </a:pPr>
            <a:r>
              <a:rPr lang="en" sz="1800" dirty="0">
                <a:latin typeface="Arial"/>
                <a:ea typeface="Arial"/>
                <a:cs typeface="Arial"/>
                <a:sym typeface="Arial"/>
              </a:rPr>
              <a:t>When posing a question, give the students structured wait time before responding, and invite them to respond in pairs first:</a:t>
            </a:r>
            <a:endParaRPr sz="1800" dirty="0">
              <a:latin typeface="Arial"/>
              <a:ea typeface="Arial"/>
              <a:cs typeface="Arial"/>
              <a:sym typeface="Arial"/>
            </a:endParaRPr>
          </a:p>
          <a:p>
            <a:pPr marL="457200" lvl="0" indent="0" algn="l" rtl="0">
              <a:spcBef>
                <a:spcPts val="1000"/>
              </a:spcBef>
              <a:spcAft>
                <a:spcPts val="0"/>
              </a:spcAft>
              <a:buNone/>
            </a:pPr>
            <a:r>
              <a:rPr lang="en" sz="1800" dirty="0">
                <a:latin typeface="Arial"/>
                <a:ea typeface="Arial"/>
                <a:cs typeface="Arial"/>
                <a:sym typeface="Arial"/>
              </a:rPr>
              <a:t>[Copy of question text on whiteboard/ screen] ‘Take one or minutes individually to think about your response to this question.’</a:t>
            </a:r>
            <a:endParaRPr sz="1800" dirty="0">
              <a:latin typeface="Arial"/>
              <a:ea typeface="Arial"/>
              <a:cs typeface="Arial"/>
              <a:sym typeface="Arial"/>
            </a:endParaRPr>
          </a:p>
          <a:p>
            <a:pPr marL="457200" lvl="0" indent="0" algn="l" rtl="0">
              <a:spcBef>
                <a:spcPts val="1000"/>
              </a:spcBef>
              <a:spcAft>
                <a:spcPts val="0"/>
              </a:spcAft>
              <a:buNone/>
            </a:pPr>
            <a:r>
              <a:rPr lang="en" sz="1800" dirty="0">
                <a:latin typeface="Arial"/>
                <a:ea typeface="Arial"/>
                <a:cs typeface="Arial"/>
                <a:sym typeface="Arial"/>
              </a:rPr>
              <a:t>‘Now discuss your answer with your partner. Do you have the same answer? Why/ why not?’</a:t>
            </a:r>
            <a:endParaRPr sz="1800" dirty="0">
              <a:latin typeface="Arial"/>
              <a:ea typeface="Arial"/>
              <a:cs typeface="Arial"/>
              <a:sym typeface="Arial"/>
            </a:endParaRPr>
          </a:p>
          <a:p>
            <a:pPr marL="457200" lvl="0" indent="0" algn="l" rtl="0">
              <a:spcBef>
                <a:spcPts val="1000"/>
              </a:spcBef>
              <a:spcAft>
                <a:spcPts val="0"/>
              </a:spcAft>
              <a:buNone/>
            </a:pPr>
            <a:r>
              <a:rPr lang="en" sz="1800" dirty="0">
                <a:latin typeface="Arial"/>
                <a:ea typeface="Arial"/>
                <a:cs typeface="Arial"/>
                <a:sym typeface="Arial"/>
              </a:rPr>
              <a:t>Then call on students to volunteer answers to the class</a:t>
            </a:r>
            <a:endParaRPr sz="1800" dirty="0">
              <a:latin typeface="Arial"/>
              <a:ea typeface="Arial"/>
              <a:cs typeface="Arial"/>
              <a:sym typeface="Arial"/>
            </a:endParaRPr>
          </a:p>
          <a:p>
            <a:pPr marL="0" lvl="0" indent="0" algn="l" rtl="0">
              <a:spcBef>
                <a:spcPts val="1000"/>
              </a:spcBef>
              <a:spcAft>
                <a:spcPts val="0"/>
              </a:spcAft>
              <a:buNone/>
            </a:pPr>
            <a:r>
              <a:rPr lang="en" sz="1800" dirty="0">
                <a:latin typeface="Arial"/>
                <a:ea typeface="Arial"/>
                <a:cs typeface="Arial"/>
                <a:sym typeface="Arial"/>
              </a:rPr>
              <a:t>This can be further extended with a group discussion stage after the pair stage, which encourages further discussion, questioning, challenging, agreement etc.</a:t>
            </a:r>
            <a:endParaRPr sz="1800" dirty="0">
              <a:latin typeface="Arial"/>
              <a:ea typeface="Arial"/>
              <a:cs typeface="Arial"/>
              <a:sym typeface="Arial"/>
            </a:endParaRPr>
          </a:p>
          <a:p>
            <a:pPr marL="0" lvl="0" indent="0" algn="l" rtl="0">
              <a:spcBef>
                <a:spcPts val="800"/>
              </a:spcBef>
              <a:spcAft>
                <a:spcPts val="0"/>
              </a:spcAft>
              <a:buNone/>
            </a:pPr>
            <a:endParaRPr sz="1800" dirty="0">
              <a:latin typeface="Arial"/>
              <a:ea typeface="Arial"/>
              <a:cs typeface="Arial"/>
              <a:sym typeface="Arial"/>
            </a:endParaRPr>
          </a:p>
        </p:txBody>
      </p:sp>
      <p:sp>
        <p:nvSpPr>
          <p:cNvPr id="346" name="Google Shape;346;p50"/>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5">
                                            <p:txEl>
                                              <p:pRg st="0" end="0"/>
                                            </p:txEl>
                                          </p:spTgt>
                                        </p:tgtEl>
                                        <p:attrNameLst>
                                          <p:attrName>style.visibility</p:attrName>
                                        </p:attrNameLst>
                                      </p:cBhvr>
                                      <p:to>
                                        <p:strVal val="visible"/>
                                      </p:to>
                                    </p:set>
                                    <p:animEffect transition="in" filter="fade">
                                      <p:cBhvr>
                                        <p:cTn id="7" dur="500"/>
                                        <p:tgtEl>
                                          <p:spTgt spid="3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5">
                                            <p:txEl>
                                              <p:pRg st="1" end="1"/>
                                            </p:txEl>
                                          </p:spTgt>
                                        </p:tgtEl>
                                        <p:attrNameLst>
                                          <p:attrName>style.visibility</p:attrName>
                                        </p:attrNameLst>
                                      </p:cBhvr>
                                      <p:to>
                                        <p:strVal val="visible"/>
                                      </p:to>
                                    </p:set>
                                    <p:animEffect transition="in" filter="fade">
                                      <p:cBhvr>
                                        <p:cTn id="12" dur="500"/>
                                        <p:tgtEl>
                                          <p:spTgt spid="3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5">
                                            <p:txEl>
                                              <p:pRg st="2" end="2"/>
                                            </p:txEl>
                                          </p:spTgt>
                                        </p:tgtEl>
                                        <p:attrNameLst>
                                          <p:attrName>style.visibility</p:attrName>
                                        </p:attrNameLst>
                                      </p:cBhvr>
                                      <p:to>
                                        <p:strVal val="visible"/>
                                      </p:to>
                                    </p:set>
                                    <p:animEffect transition="in" filter="fade">
                                      <p:cBhvr>
                                        <p:cTn id="17" dur="500"/>
                                        <p:tgtEl>
                                          <p:spTgt spid="3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5">
                                            <p:txEl>
                                              <p:pRg st="3" end="3"/>
                                            </p:txEl>
                                          </p:spTgt>
                                        </p:tgtEl>
                                        <p:attrNameLst>
                                          <p:attrName>style.visibility</p:attrName>
                                        </p:attrNameLst>
                                      </p:cBhvr>
                                      <p:to>
                                        <p:strVal val="visible"/>
                                      </p:to>
                                    </p:set>
                                    <p:animEffect transition="in" filter="fade">
                                      <p:cBhvr>
                                        <p:cTn id="22" dur="500"/>
                                        <p:tgtEl>
                                          <p:spTgt spid="34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5">
                                            <p:txEl>
                                              <p:pRg st="4" end="4"/>
                                            </p:txEl>
                                          </p:spTgt>
                                        </p:tgtEl>
                                        <p:attrNameLst>
                                          <p:attrName>style.visibility</p:attrName>
                                        </p:attrNameLst>
                                      </p:cBhvr>
                                      <p:to>
                                        <p:strVal val="visible"/>
                                      </p:to>
                                    </p:set>
                                    <p:animEffect transition="in" filter="fade">
                                      <p:cBhvr>
                                        <p:cTn id="27" dur="500"/>
                                        <p:tgtEl>
                                          <p:spTgt spid="3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1"/>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400"/>
              <a:t>Value of Think-Pair-Share protocols</a:t>
            </a:r>
            <a:endParaRPr sz="2400"/>
          </a:p>
        </p:txBody>
      </p:sp>
      <p:sp>
        <p:nvSpPr>
          <p:cNvPr id="352" name="Google Shape;352;p51"/>
          <p:cNvSpPr txBox="1">
            <a:spLocks noGrp="1"/>
          </p:cNvSpPr>
          <p:nvPr>
            <p:ph type="body" idx="1"/>
          </p:nvPr>
        </p:nvSpPr>
        <p:spPr>
          <a:xfrm>
            <a:off x="703500" y="1003375"/>
            <a:ext cx="7811700" cy="3029100"/>
          </a:xfrm>
          <a:prstGeom prst="rect">
            <a:avLst/>
          </a:prstGeom>
        </p:spPr>
        <p:txBody>
          <a:bodyPr spcFirstLastPara="1" wrap="square" lIns="68575" tIns="34275" rIns="68575" bIns="34275" anchor="t" anchorCtr="0">
            <a:noAutofit/>
          </a:bodyPr>
          <a:lstStyle/>
          <a:p>
            <a:pPr marL="0" lvl="0" indent="0" algn="l" rtl="0">
              <a:lnSpc>
                <a:spcPct val="100000"/>
              </a:lnSpc>
              <a:spcBef>
                <a:spcPts val="1000"/>
              </a:spcBef>
              <a:spcAft>
                <a:spcPts val="0"/>
              </a:spcAft>
              <a:buClr>
                <a:schemeClr val="dk1"/>
              </a:buClr>
              <a:buSzPts val="1100"/>
              <a:buFont typeface="Arial"/>
              <a:buNone/>
            </a:pPr>
            <a:r>
              <a:rPr lang="en" sz="1800" dirty="0">
                <a:latin typeface="Arial"/>
                <a:ea typeface="Arial"/>
                <a:cs typeface="Arial"/>
                <a:sym typeface="Arial"/>
              </a:rPr>
              <a:t>Students express own ideas clearly</a:t>
            </a:r>
            <a:endParaRPr sz="1800" dirty="0">
              <a:latin typeface="Arial"/>
              <a:ea typeface="Arial"/>
              <a:cs typeface="Arial"/>
              <a:sym typeface="Arial"/>
            </a:endParaRPr>
          </a:p>
          <a:p>
            <a:pPr marL="0" lvl="0" indent="0" algn="l" rtl="0">
              <a:lnSpc>
                <a:spcPct val="100000"/>
              </a:lnSpc>
              <a:spcBef>
                <a:spcPts val="1000"/>
              </a:spcBef>
              <a:spcAft>
                <a:spcPts val="0"/>
              </a:spcAft>
              <a:buClr>
                <a:schemeClr val="dk1"/>
              </a:buClr>
              <a:buSzPts val="1100"/>
              <a:buFont typeface="Arial"/>
              <a:buNone/>
            </a:pPr>
            <a:r>
              <a:rPr lang="en" sz="1800" dirty="0">
                <a:latin typeface="Arial"/>
                <a:ea typeface="Arial"/>
                <a:cs typeface="Arial"/>
                <a:sym typeface="Arial"/>
              </a:rPr>
              <a:t>Listen actively</a:t>
            </a:r>
            <a:endParaRPr sz="1800" dirty="0">
              <a:latin typeface="Arial"/>
              <a:ea typeface="Arial"/>
              <a:cs typeface="Arial"/>
              <a:sym typeface="Arial"/>
            </a:endParaRPr>
          </a:p>
          <a:p>
            <a:pPr marL="0" lvl="0" indent="0" algn="l" rtl="0">
              <a:lnSpc>
                <a:spcPct val="100000"/>
              </a:lnSpc>
              <a:spcBef>
                <a:spcPts val="1000"/>
              </a:spcBef>
              <a:spcAft>
                <a:spcPts val="0"/>
              </a:spcAft>
              <a:buClr>
                <a:schemeClr val="dk1"/>
              </a:buClr>
              <a:buSzPts val="1100"/>
              <a:buFont typeface="Arial"/>
              <a:buNone/>
            </a:pPr>
            <a:r>
              <a:rPr lang="en" sz="1800" dirty="0">
                <a:latin typeface="Arial"/>
                <a:ea typeface="Arial"/>
                <a:cs typeface="Arial"/>
                <a:sym typeface="Arial"/>
              </a:rPr>
              <a:t>May have to accurately paraphrase what other students say</a:t>
            </a:r>
            <a:endParaRPr sz="1800" dirty="0">
              <a:latin typeface="Arial"/>
              <a:ea typeface="Arial"/>
              <a:cs typeface="Arial"/>
              <a:sym typeface="Arial"/>
            </a:endParaRPr>
          </a:p>
          <a:p>
            <a:pPr marL="0" lvl="0" indent="0" algn="l" rtl="0">
              <a:lnSpc>
                <a:spcPct val="100000"/>
              </a:lnSpc>
              <a:spcBef>
                <a:spcPts val="1000"/>
              </a:spcBef>
              <a:spcAft>
                <a:spcPts val="0"/>
              </a:spcAft>
              <a:buClr>
                <a:schemeClr val="dk1"/>
              </a:buClr>
              <a:buSzPts val="1100"/>
              <a:buFont typeface="Arial"/>
              <a:buNone/>
            </a:pPr>
            <a:r>
              <a:rPr lang="en" sz="1800" dirty="0">
                <a:latin typeface="Arial"/>
                <a:ea typeface="Arial"/>
                <a:cs typeface="Arial"/>
                <a:sym typeface="Arial"/>
              </a:rPr>
              <a:t>Elaborates on others’ comments</a:t>
            </a:r>
            <a:endParaRPr sz="1800" dirty="0">
              <a:latin typeface="Arial"/>
              <a:ea typeface="Arial"/>
              <a:cs typeface="Arial"/>
              <a:sym typeface="Arial"/>
            </a:endParaRPr>
          </a:p>
          <a:p>
            <a:pPr marL="0" lvl="0" indent="0" algn="l" rtl="0">
              <a:lnSpc>
                <a:spcPct val="100000"/>
              </a:lnSpc>
              <a:spcBef>
                <a:spcPts val="1000"/>
              </a:spcBef>
              <a:spcAft>
                <a:spcPts val="0"/>
              </a:spcAft>
              <a:buClr>
                <a:schemeClr val="dk1"/>
              </a:buClr>
              <a:buSzPts val="1100"/>
              <a:buFont typeface="Arial"/>
              <a:buNone/>
            </a:pPr>
            <a:r>
              <a:rPr lang="en" sz="1800" dirty="0">
                <a:latin typeface="Arial"/>
                <a:ea typeface="Arial"/>
                <a:cs typeface="Arial"/>
                <a:sym typeface="Arial"/>
              </a:rPr>
              <a:t>Uses questions to clarify reasoning behind partner’s views</a:t>
            </a:r>
            <a:endParaRPr sz="1800" dirty="0">
              <a:latin typeface="Arial"/>
              <a:ea typeface="Arial"/>
              <a:cs typeface="Arial"/>
              <a:sym typeface="Arial"/>
            </a:endParaRPr>
          </a:p>
          <a:p>
            <a:pPr marL="0" lvl="0" indent="0" algn="l" rtl="0">
              <a:lnSpc>
                <a:spcPct val="100000"/>
              </a:lnSpc>
              <a:spcBef>
                <a:spcPts val="800"/>
              </a:spcBef>
              <a:spcAft>
                <a:spcPts val="0"/>
              </a:spcAft>
              <a:buNone/>
            </a:pPr>
            <a:endParaRPr sz="1800" dirty="0">
              <a:latin typeface="Arial"/>
              <a:ea typeface="Arial"/>
              <a:cs typeface="Arial"/>
              <a:sym typeface="Arial"/>
            </a:endParaRPr>
          </a:p>
        </p:txBody>
      </p:sp>
      <p:sp>
        <p:nvSpPr>
          <p:cNvPr id="353" name="Google Shape;353;p51"/>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39</a:t>
            </a:fld>
            <a:endParaRPr/>
          </a:p>
        </p:txBody>
      </p:sp>
      <p:sp>
        <p:nvSpPr>
          <p:cNvPr id="354" name="Google Shape;354;p51"/>
          <p:cNvSpPr txBox="1"/>
          <p:nvPr/>
        </p:nvSpPr>
        <p:spPr>
          <a:xfrm>
            <a:off x="564125" y="4280725"/>
            <a:ext cx="7433100" cy="42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rgbClr val="333333"/>
                </a:solidFill>
              </a:rPr>
              <a:t>Walsh, J. A., Sattes, B. D. (2015). </a:t>
            </a:r>
            <a:r>
              <a:rPr lang="en" sz="900" i="1">
                <a:solidFill>
                  <a:srgbClr val="333333"/>
                </a:solidFill>
              </a:rPr>
              <a:t>Questioning for classroom discussion: Purposeful speaking, engaged listening, deep thinking</a:t>
            </a:r>
            <a:r>
              <a:rPr lang="en" sz="900">
                <a:solidFill>
                  <a:srgbClr val="333333"/>
                </a:solidFill>
              </a:rPr>
              <a:t>. Alexandria, VA: ASCD.</a:t>
            </a:r>
            <a:endParaRPr sz="900">
              <a:solidFill>
                <a:srgbClr val="333333"/>
              </a:solidFill>
            </a:endParaRPr>
          </a:p>
          <a:p>
            <a:pPr marL="0" lvl="0" indent="0" algn="l" rtl="0">
              <a:spcBef>
                <a:spcPts val="700"/>
              </a:spcBef>
              <a:spcAft>
                <a:spcPts val="0"/>
              </a:spcAft>
              <a:buNone/>
            </a:pPr>
            <a:endParaRPr>
              <a:latin typeface="Work Sans Light"/>
              <a:ea typeface="Work Sans Light"/>
              <a:cs typeface="Work Sans Light"/>
              <a:sym typeface="Work Sans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2">
                                            <p:txEl>
                                              <p:pRg st="0" end="0"/>
                                            </p:txEl>
                                          </p:spTgt>
                                        </p:tgtEl>
                                        <p:attrNameLst>
                                          <p:attrName>style.visibility</p:attrName>
                                        </p:attrNameLst>
                                      </p:cBhvr>
                                      <p:to>
                                        <p:strVal val="visible"/>
                                      </p:to>
                                    </p:set>
                                    <p:animEffect transition="in" filter="fade">
                                      <p:cBhvr>
                                        <p:cTn id="7" dur="500"/>
                                        <p:tgtEl>
                                          <p:spTgt spid="3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2">
                                            <p:txEl>
                                              <p:pRg st="1" end="1"/>
                                            </p:txEl>
                                          </p:spTgt>
                                        </p:tgtEl>
                                        <p:attrNameLst>
                                          <p:attrName>style.visibility</p:attrName>
                                        </p:attrNameLst>
                                      </p:cBhvr>
                                      <p:to>
                                        <p:strVal val="visible"/>
                                      </p:to>
                                    </p:set>
                                    <p:animEffect transition="in" filter="fade">
                                      <p:cBhvr>
                                        <p:cTn id="12" dur="500"/>
                                        <p:tgtEl>
                                          <p:spTgt spid="3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2">
                                            <p:txEl>
                                              <p:pRg st="2" end="2"/>
                                            </p:txEl>
                                          </p:spTgt>
                                        </p:tgtEl>
                                        <p:attrNameLst>
                                          <p:attrName>style.visibility</p:attrName>
                                        </p:attrNameLst>
                                      </p:cBhvr>
                                      <p:to>
                                        <p:strVal val="visible"/>
                                      </p:to>
                                    </p:set>
                                    <p:animEffect transition="in" filter="fade">
                                      <p:cBhvr>
                                        <p:cTn id="17" dur="500"/>
                                        <p:tgtEl>
                                          <p:spTgt spid="35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2">
                                            <p:txEl>
                                              <p:pRg st="3" end="3"/>
                                            </p:txEl>
                                          </p:spTgt>
                                        </p:tgtEl>
                                        <p:attrNameLst>
                                          <p:attrName>style.visibility</p:attrName>
                                        </p:attrNameLst>
                                      </p:cBhvr>
                                      <p:to>
                                        <p:strVal val="visible"/>
                                      </p:to>
                                    </p:set>
                                    <p:animEffect transition="in" filter="fade">
                                      <p:cBhvr>
                                        <p:cTn id="22" dur="500"/>
                                        <p:tgtEl>
                                          <p:spTgt spid="35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2">
                                            <p:txEl>
                                              <p:pRg st="4" end="4"/>
                                            </p:txEl>
                                          </p:spTgt>
                                        </p:tgtEl>
                                        <p:attrNameLst>
                                          <p:attrName>style.visibility</p:attrName>
                                        </p:attrNameLst>
                                      </p:cBhvr>
                                      <p:to>
                                        <p:strVal val="visible"/>
                                      </p:to>
                                    </p:set>
                                    <p:animEffect transition="in" filter="fade">
                                      <p:cBhvr>
                                        <p:cTn id="27" dur="500"/>
                                        <p:tgtEl>
                                          <p:spTgt spid="35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ctrTitle" idx="4294967295"/>
          </p:nvPr>
        </p:nvSpPr>
        <p:spPr>
          <a:xfrm>
            <a:off x="616275" y="777325"/>
            <a:ext cx="3848700" cy="196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a:t>Biggest frustration?</a:t>
            </a:r>
            <a:endParaRPr sz="4800"/>
          </a:p>
        </p:txBody>
      </p:sp>
      <p:sp>
        <p:nvSpPr>
          <p:cNvPr id="71" name="Google Shape;71;p14"/>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72" name="Google Shape;72;p14"/>
          <p:cNvSpPr txBox="1"/>
          <p:nvPr/>
        </p:nvSpPr>
        <p:spPr>
          <a:xfrm>
            <a:off x="486550" y="4205150"/>
            <a:ext cx="7339800" cy="8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1A1A1A"/>
                </a:solidFill>
                <a:highlight>
                  <a:srgbClr val="E8E8E8"/>
                </a:highlight>
                <a:latin typeface="Roboto"/>
                <a:ea typeface="Roboto"/>
                <a:cs typeface="Roboto"/>
                <a:sym typeface="Roboto"/>
              </a:rPr>
              <a:t>Photo by </a:t>
            </a:r>
            <a:r>
              <a:rPr lang="en" sz="1200" u="sng">
                <a:solidFill>
                  <a:schemeClr val="hlink"/>
                </a:solidFill>
                <a:highlight>
                  <a:srgbClr val="E8E8E8"/>
                </a:highlight>
                <a:latin typeface="Roboto"/>
                <a:ea typeface="Roboto"/>
                <a:cs typeface="Roboto"/>
                <a:sym typeface="Roboto"/>
                <a:hlinkClick r:id="rId3"/>
              </a:rPr>
              <a:t>Public Domain Pictures </a:t>
            </a:r>
            <a:r>
              <a:rPr lang="en" sz="1200">
                <a:solidFill>
                  <a:srgbClr val="1A1A1A"/>
                </a:solidFill>
                <a:highlight>
                  <a:srgbClr val="E8E8E8"/>
                </a:highlight>
                <a:latin typeface="Roboto"/>
                <a:ea typeface="Roboto"/>
                <a:cs typeface="Roboto"/>
                <a:sym typeface="Roboto"/>
              </a:rPr>
              <a:t>from </a:t>
            </a:r>
            <a:r>
              <a:rPr lang="en" sz="1200" u="sng">
                <a:solidFill>
                  <a:schemeClr val="hlink"/>
                </a:solidFill>
                <a:highlight>
                  <a:srgbClr val="E8E8E8"/>
                </a:highlight>
                <a:latin typeface="Roboto"/>
                <a:ea typeface="Roboto"/>
                <a:cs typeface="Roboto"/>
                <a:sym typeface="Roboto"/>
                <a:hlinkClick r:id="rId4"/>
              </a:rPr>
              <a:t>Pexels</a:t>
            </a:r>
            <a:endParaRPr>
              <a:latin typeface="Work Sans Light"/>
              <a:ea typeface="Work Sans Light"/>
              <a:cs typeface="Work Sans Light"/>
              <a:sym typeface="Work Sans Light"/>
            </a:endParaRPr>
          </a:p>
        </p:txBody>
      </p:sp>
      <p:pic>
        <p:nvPicPr>
          <p:cNvPr id="73" name="Google Shape;73;p14"/>
          <p:cNvPicPr preferRelativeResize="0"/>
          <p:nvPr/>
        </p:nvPicPr>
        <p:blipFill>
          <a:blip r:embed="rId5">
            <a:alphaModFix/>
          </a:blip>
          <a:stretch>
            <a:fillRect/>
          </a:stretch>
        </p:blipFill>
        <p:spPr>
          <a:xfrm>
            <a:off x="5559525" y="492925"/>
            <a:ext cx="2599967" cy="390034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2"/>
          <p:cNvSpPr txBox="1">
            <a:spLocks noGrp="1"/>
          </p:cNvSpPr>
          <p:nvPr>
            <p:ph type="title"/>
          </p:nvPr>
        </p:nvSpPr>
        <p:spPr>
          <a:xfrm>
            <a:off x="132800" y="118448"/>
            <a:ext cx="7886700" cy="695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400"/>
              <a:t>Activity</a:t>
            </a:r>
            <a:endParaRPr sz="2400"/>
          </a:p>
        </p:txBody>
      </p:sp>
      <p:sp>
        <p:nvSpPr>
          <p:cNvPr id="360" name="Google Shape;360;p52"/>
          <p:cNvSpPr txBox="1">
            <a:spLocks noGrp="1"/>
          </p:cNvSpPr>
          <p:nvPr>
            <p:ph type="body" idx="1"/>
          </p:nvPr>
        </p:nvSpPr>
        <p:spPr>
          <a:xfrm>
            <a:off x="132800" y="814150"/>
            <a:ext cx="8740800" cy="3953100"/>
          </a:xfrm>
          <a:prstGeom prst="rect">
            <a:avLst/>
          </a:prstGeom>
        </p:spPr>
        <p:txBody>
          <a:bodyPr spcFirstLastPara="1" wrap="square" lIns="68575" tIns="34275" rIns="68575" bIns="34275" anchor="t" anchorCtr="0">
            <a:noAutofit/>
          </a:bodyPr>
          <a:lstStyle/>
          <a:p>
            <a:pPr marL="0" lvl="0" indent="0" algn="l" rtl="0">
              <a:spcBef>
                <a:spcPts val="1000"/>
              </a:spcBef>
              <a:spcAft>
                <a:spcPts val="0"/>
              </a:spcAft>
              <a:buNone/>
            </a:pPr>
            <a:r>
              <a:rPr lang="en" sz="1400" dirty="0">
                <a:latin typeface="Arial"/>
                <a:ea typeface="Arial"/>
                <a:cs typeface="Arial"/>
                <a:sym typeface="Arial"/>
              </a:rPr>
              <a:t>To what extent do you agree or disagree with these statements? On a scale of 1-5, 1 = strongly disagree, 5 = strongly agree.</a:t>
            </a:r>
            <a:endParaRPr sz="1400" dirty="0">
              <a:latin typeface="Arial"/>
              <a:ea typeface="Arial"/>
              <a:cs typeface="Arial"/>
              <a:sym typeface="Arial"/>
            </a:endParaRPr>
          </a:p>
          <a:p>
            <a:pPr marL="457200" lvl="0" indent="0" algn="l" rtl="0">
              <a:spcBef>
                <a:spcPts val="1000"/>
              </a:spcBef>
              <a:spcAft>
                <a:spcPts val="0"/>
              </a:spcAft>
              <a:buNone/>
            </a:pPr>
            <a:r>
              <a:rPr lang="en" sz="1400" dirty="0">
                <a:latin typeface="Arial"/>
                <a:ea typeface="Arial"/>
                <a:cs typeface="Arial"/>
                <a:sym typeface="Arial"/>
              </a:rPr>
              <a:t>1.A teacher’s role is to transmit information, not to interact with students.</a:t>
            </a:r>
            <a:endParaRPr sz="1400" dirty="0">
              <a:latin typeface="Arial"/>
              <a:ea typeface="Arial"/>
              <a:cs typeface="Arial"/>
              <a:sym typeface="Arial"/>
            </a:endParaRPr>
          </a:p>
          <a:p>
            <a:pPr marL="457200" lvl="0" indent="0" algn="l" rtl="0">
              <a:spcBef>
                <a:spcPts val="1000"/>
              </a:spcBef>
              <a:spcAft>
                <a:spcPts val="0"/>
              </a:spcAft>
              <a:buNone/>
            </a:pPr>
            <a:r>
              <a:rPr lang="en" sz="1400" dirty="0">
                <a:latin typeface="Arial"/>
                <a:ea typeface="Arial"/>
                <a:cs typeface="Arial"/>
                <a:sym typeface="Arial"/>
              </a:rPr>
              <a:t>2.If a student is clearly giving a wrong answer, interrupt them and give another student the opportunity to answer.</a:t>
            </a:r>
            <a:endParaRPr sz="1400" dirty="0">
              <a:latin typeface="Arial"/>
              <a:ea typeface="Arial"/>
              <a:cs typeface="Arial"/>
              <a:sym typeface="Arial"/>
            </a:endParaRPr>
          </a:p>
          <a:p>
            <a:pPr marL="457200" lvl="0" indent="0" algn="l" rtl="0">
              <a:spcBef>
                <a:spcPts val="1000"/>
              </a:spcBef>
              <a:spcAft>
                <a:spcPts val="0"/>
              </a:spcAft>
              <a:buNone/>
            </a:pPr>
            <a:r>
              <a:rPr lang="en" sz="1400" dirty="0">
                <a:latin typeface="Arial"/>
                <a:ea typeface="Arial"/>
                <a:cs typeface="Arial"/>
                <a:sym typeface="Arial"/>
              </a:rPr>
              <a:t>3.It’s important to maintain eye contact with a student while they answer a question.</a:t>
            </a:r>
            <a:endParaRPr sz="1400" dirty="0">
              <a:latin typeface="Arial"/>
              <a:ea typeface="Arial"/>
              <a:cs typeface="Arial"/>
              <a:sym typeface="Arial"/>
            </a:endParaRPr>
          </a:p>
          <a:p>
            <a:pPr marL="457200" lvl="0" indent="0" algn="l" rtl="0">
              <a:spcBef>
                <a:spcPts val="1000"/>
              </a:spcBef>
              <a:spcAft>
                <a:spcPts val="0"/>
              </a:spcAft>
              <a:buNone/>
            </a:pPr>
            <a:r>
              <a:rPr lang="en" sz="1400" dirty="0">
                <a:latin typeface="Arial"/>
                <a:ea typeface="Arial"/>
                <a:cs typeface="Arial"/>
                <a:sym typeface="Arial"/>
              </a:rPr>
              <a:t>4.The teacher’s behaviour has no influence on the classroom environment.</a:t>
            </a:r>
            <a:endParaRPr sz="1400" dirty="0">
              <a:latin typeface="Arial"/>
              <a:ea typeface="Arial"/>
              <a:cs typeface="Arial"/>
              <a:sym typeface="Arial"/>
            </a:endParaRPr>
          </a:p>
          <a:p>
            <a:pPr marL="457200" lvl="0" indent="0" algn="l" rtl="0">
              <a:spcBef>
                <a:spcPts val="1000"/>
              </a:spcBef>
              <a:spcAft>
                <a:spcPts val="0"/>
              </a:spcAft>
              <a:buNone/>
            </a:pPr>
            <a:r>
              <a:rPr lang="en" sz="1400" dirty="0">
                <a:latin typeface="Arial"/>
                <a:ea typeface="Arial"/>
                <a:cs typeface="Arial"/>
                <a:sym typeface="Arial"/>
              </a:rPr>
              <a:t>5.Competition between students is healthy.</a:t>
            </a:r>
            <a:endParaRPr sz="1400" dirty="0">
              <a:latin typeface="Arial"/>
              <a:ea typeface="Arial"/>
              <a:cs typeface="Arial"/>
              <a:sym typeface="Arial"/>
            </a:endParaRPr>
          </a:p>
          <a:p>
            <a:pPr marL="457200" lvl="0" indent="0" algn="l" rtl="0">
              <a:spcBef>
                <a:spcPts val="100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en" sz="1400" dirty="0">
                <a:latin typeface="Arial"/>
                <a:ea typeface="Arial"/>
                <a:cs typeface="Arial"/>
                <a:sym typeface="Arial"/>
              </a:rPr>
              <a:t>Think about your own responses for 1 minute, in silence.</a:t>
            </a:r>
            <a:endParaRPr sz="1400" dirty="0">
              <a:latin typeface="Arial"/>
              <a:ea typeface="Arial"/>
              <a:cs typeface="Arial"/>
              <a:sym typeface="Arial"/>
            </a:endParaRPr>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en" sz="1400" dirty="0">
                <a:latin typeface="Arial"/>
                <a:ea typeface="Arial"/>
                <a:cs typeface="Arial"/>
                <a:sym typeface="Arial"/>
              </a:rPr>
              <a:t>Now, if you feel comfortable doing so, share your responses with a partner.</a:t>
            </a:r>
            <a:endParaRPr sz="1400" dirty="0">
              <a:latin typeface="Arial"/>
              <a:ea typeface="Arial"/>
              <a:cs typeface="Arial"/>
              <a:sym typeface="Arial"/>
            </a:endParaRPr>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en" sz="1400" dirty="0">
                <a:latin typeface="Arial"/>
                <a:ea typeface="Arial"/>
                <a:cs typeface="Arial"/>
                <a:sym typeface="Arial"/>
              </a:rPr>
              <a:t>And would anyone be willing to share their responses with the class?</a:t>
            </a:r>
            <a:endParaRPr sz="1400" dirty="0">
              <a:latin typeface="Arial"/>
              <a:ea typeface="Arial"/>
              <a:cs typeface="Arial"/>
              <a:sym typeface="Arial"/>
            </a:endParaRPr>
          </a:p>
          <a:p>
            <a:pPr marL="0" lvl="0" indent="0" algn="l" rtl="0">
              <a:spcBef>
                <a:spcPts val="1000"/>
              </a:spcBef>
              <a:spcAft>
                <a:spcPts val="0"/>
              </a:spcAft>
              <a:buNone/>
            </a:pPr>
            <a:endParaRPr sz="1400" dirty="0">
              <a:latin typeface="Arial"/>
              <a:ea typeface="Arial"/>
              <a:cs typeface="Arial"/>
              <a:sym typeface="Arial"/>
            </a:endParaRPr>
          </a:p>
          <a:p>
            <a:pPr marL="0" lvl="0" indent="0" algn="l" rtl="0">
              <a:spcBef>
                <a:spcPts val="1000"/>
              </a:spcBef>
              <a:spcAft>
                <a:spcPts val="0"/>
              </a:spcAft>
              <a:buClr>
                <a:schemeClr val="dk1"/>
              </a:buClr>
              <a:buSzPts val="1100"/>
              <a:buFont typeface="Arial"/>
              <a:buNone/>
            </a:pPr>
            <a:endParaRPr sz="1400" dirty="0">
              <a:latin typeface="Arial"/>
              <a:ea typeface="Arial"/>
              <a:cs typeface="Arial"/>
              <a:sym typeface="Arial"/>
            </a:endParaRPr>
          </a:p>
          <a:p>
            <a:pPr marL="0" lvl="0" indent="0" algn="l" rtl="0">
              <a:spcBef>
                <a:spcPts val="800"/>
              </a:spcBef>
              <a:spcAft>
                <a:spcPts val="0"/>
              </a:spcAft>
              <a:buNone/>
            </a:pPr>
            <a:endParaRPr sz="1400" dirty="0">
              <a:latin typeface="Arial"/>
              <a:ea typeface="Arial"/>
              <a:cs typeface="Arial"/>
              <a:sym typeface="Arial"/>
            </a:endParaRPr>
          </a:p>
        </p:txBody>
      </p:sp>
      <p:sp>
        <p:nvSpPr>
          <p:cNvPr id="361" name="Google Shape;361;p52"/>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0">
                                            <p:txEl>
                                              <p:pRg st="0" end="0"/>
                                            </p:txEl>
                                          </p:spTgt>
                                        </p:tgtEl>
                                        <p:attrNameLst>
                                          <p:attrName>style.visibility</p:attrName>
                                        </p:attrNameLst>
                                      </p:cBhvr>
                                      <p:to>
                                        <p:strVal val="visible"/>
                                      </p:to>
                                    </p:set>
                                    <p:animEffect transition="in" filter="fade">
                                      <p:cBhvr>
                                        <p:cTn id="7" dur="500"/>
                                        <p:tgtEl>
                                          <p:spTgt spid="3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0">
                                            <p:txEl>
                                              <p:pRg st="1" end="1"/>
                                            </p:txEl>
                                          </p:spTgt>
                                        </p:tgtEl>
                                        <p:attrNameLst>
                                          <p:attrName>style.visibility</p:attrName>
                                        </p:attrNameLst>
                                      </p:cBhvr>
                                      <p:to>
                                        <p:strVal val="visible"/>
                                      </p:to>
                                    </p:set>
                                    <p:animEffect transition="in" filter="fade">
                                      <p:cBhvr>
                                        <p:cTn id="12" dur="500"/>
                                        <p:tgtEl>
                                          <p:spTgt spid="3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0">
                                            <p:txEl>
                                              <p:pRg st="2" end="2"/>
                                            </p:txEl>
                                          </p:spTgt>
                                        </p:tgtEl>
                                        <p:attrNameLst>
                                          <p:attrName>style.visibility</p:attrName>
                                        </p:attrNameLst>
                                      </p:cBhvr>
                                      <p:to>
                                        <p:strVal val="visible"/>
                                      </p:to>
                                    </p:set>
                                    <p:animEffect transition="in" filter="fade">
                                      <p:cBhvr>
                                        <p:cTn id="17" dur="500"/>
                                        <p:tgtEl>
                                          <p:spTgt spid="3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0">
                                            <p:txEl>
                                              <p:pRg st="3" end="3"/>
                                            </p:txEl>
                                          </p:spTgt>
                                        </p:tgtEl>
                                        <p:attrNameLst>
                                          <p:attrName>style.visibility</p:attrName>
                                        </p:attrNameLst>
                                      </p:cBhvr>
                                      <p:to>
                                        <p:strVal val="visible"/>
                                      </p:to>
                                    </p:set>
                                    <p:animEffect transition="in" filter="fade">
                                      <p:cBhvr>
                                        <p:cTn id="22" dur="500"/>
                                        <p:tgtEl>
                                          <p:spTgt spid="36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0">
                                            <p:txEl>
                                              <p:pRg st="4" end="4"/>
                                            </p:txEl>
                                          </p:spTgt>
                                        </p:tgtEl>
                                        <p:attrNameLst>
                                          <p:attrName>style.visibility</p:attrName>
                                        </p:attrNameLst>
                                      </p:cBhvr>
                                      <p:to>
                                        <p:strVal val="visible"/>
                                      </p:to>
                                    </p:set>
                                    <p:animEffect transition="in" filter="fade">
                                      <p:cBhvr>
                                        <p:cTn id="27" dur="500"/>
                                        <p:tgtEl>
                                          <p:spTgt spid="36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0">
                                            <p:txEl>
                                              <p:pRg st="5" end="5"/>
                                            </p:txEl>
                                          </p:spTgt>
                                        </p:tgtEl>
                                        <p:attrNameLst>
                                          <p:attrName>style.visibility</p:attrName>
                                        </p:attrNameLst>
                                      </p:cBhvr>
                                      <p:to>
                                        <p:strVal val="visible"/>
                                      </p:to>
                                    </p:set>
                                    <p:animEffect transition="in" filter="fade">
                                      <p:cBhvr>
                                        <p:cTn id="32" dur="500"/>
                                        <p:tgtEl>
                                          <p:spTgt spid="36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0">
                                            <p:txEl>
                                              <p:pRg st="7" end="7"/>
                                            </p:txEl>
                                          </p:spTgt>
                                        </p:tgtEl>
                                        <p:attrNameLst>
                                          <p:attrName>style.visibility</p:attrName>
                                        </p:attrNameLst>
                                      </p:cBhvr>
                                      <p:to>
                                        <p:strVal val="visible"/>
                                      </p:to>
                                    </p:set>
                                    <p:animEffect transition="in" filter="fade">
                                      <p:cBhvr>
                                        <p:cTn id="37" dur="500"/>
                                        <p:tgtEl>
                                          <p:spTgt spid="36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60">
                                            <p:txEl>
                                              <p:pRg st="9" end="9"/>
                                            </p:txEl>
                                          </p:spTgt>
                                        </p:tgtEl>
                                        <p:attrNameLst>
                                          <p:attrName>style.visibility</p:attrName>
                                        </p:attrNameLst>
                                      </p:cBhvr>
                                      <p:to>
                                        <p:strVal val="visible"/>
                                      </p:to>
                                    </p:set>
                                    <p:animEffect transition="in" filter="fade">
                                      <p:cBhvr>
                                        <p:cTn id="42" dur="500"/>
                                        <p:tgtEl>
                                          <p:spTgt spid="360">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60">
                                            <p:txEl>
                                              <p:pRg st="11" end="11"/>
                                            </p:txEl>
                                          </p:spTgt>
                                        </p:tgtEl>
                                        <p:attrNameLst>
                                          <p:attrName>style.visibility</p:attrName>
                                        </p:attrNameLst>
                                      </p:cBhvr>
                                      <p:to>
                                        <p:strVal val="visible"/>
                                      </p:to>
                                    </p:set>
                                    <p:animEffect transition="in" filter="fade">
                                      <p:cBhvr>
                                        <p:cTn id="47" dur="500"/>
                                        <p:tgtEl>
                                          <p:spTgt spid="36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3"/>
          <p:cNvSpPr txBox="1">
            <a:spLocks noGrp="1"/>
          </p:cNvSpPr>
          <p:nvPr>
            <p:ph type="title"/>
          </p:nvPr>
        </p:nvSpPr>
        <p:spPr>
          <a:xfrm>
            <a:off x="132800" y="118448"/>
            <a:ext cx="7886700" cy="695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400"/>
              <a:t>Extending the ‘think-pair-share’ activity</a:t>
            </a:r>
            <a:endParaRPr sz="2400"/>
          </a:p>
        </p:txBody>
      </p:sp>
      <p:sp>
        <p:nvSpPr>
          <p:cNvPr id="367" name="Google Shape;367;p53"/>
          <p:cNvSpPr txBox="1">
            <a:spLocks noGrp="1"/>
          </p:cNvSpPr>
          <p:nvPr>
            <p:ph type="body" idx="1"/>
          </p:nvPr>
        </p:nvSpPr>
        <p:spPr>
          <a:xfrm>
            <a:off x="99600" y="681425"/>
            <a:ext cx="8740800" cy="39531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 sz="1400" b="1" dirty="0">
                <a:latin typeface="Arial"/>
                <a:ea typeface="Arial"/>
                <a:cs typeface="Arial"/>
                <a:sym typeface="Arial"/>
              </a:rPr>
              <a:t>People graph</a:t>
            </a:r>
            <a:endParaRPr sz="1400" b="1" dirty="0">
              <a:latin typeface="Arial"/>
              <a:ea typeface="Arial"/>
              <a:cs typeface="Arial"/>
              <a:sym typeface="Arial"/>
            </a:endParaRPr>
          </a:p>
          <a:p>
            <a:pPr marL="457200" lvl="0" indent="-317500" algn="l" rtl="0">
              <a:lnSpc>
                <a:spcPct val="115000"/>
              </a:lnSpc>
              <a:spcBef>
                <a:spcPts val="0"/>
              </a:spcBef>
              <a:spcAft>
                <a:spcPts val="0"/>
              </a:spcAft>
              <a:buSzPts val="1400"/>
              <a:buFont typeface="Arial"/>
              <a:buAutoNum type="arabicPeriod"/>
            </a:pPr>
            <a:r>
              <a:rPr lang="en" sz="1400" dirty="0">
                <a:latin typeface="Arial"/>
                <a:ea typeface="Arial"/>
                <a:cs typeface="Arial"/>
                <a:sym typeface="Arial"/>
              </a:rPr>
              <a:t>Class physically organizes themselves on a line according to level of agreement with a (possibly contentious statement)</a:t>
            </a:r>
            <a:endParaRPr sz="1400" dirty="0">
              <a:latin typeface="Arial"/>
              <a:ea typeface="Arial"/>
              <a:cs typeface="Arial"/>
              <a:sym typeface="Arial"/>
            </a:endParaRPr>
          </a:p>
          <a:p>
            <a:pPr marL="457200" lvl="0" indent="-317500" algn="l" rtl="0">
              <a:lnSpc>
                <a:spcPct val="115000"/>
              </a:lnSpc>
              <a:spcBef>
                <a:spcPts val="0"/>
              </a:spcBef>
              <a:spcAft>
                <a:spcPts val="0"/>
              </a:spcAft>
              <a:buSzPts val="1400"/>
              <a:buFont typeface="Arial"/>
              <a:buAutoNum type="arabicPeriod"/>
            </a:pPr>
            <a:r>
              <a:rPr lang="en" sz="1400" dirty="0">
                <a:latin typeface="Arial"/>
                <a:ea typeface="Arial"/>
                <a:cs typeface="Arial"/>
                <a:sym typeface="Arial"/>
              </a:rPr>
              <a:t>Form groups with those nearest to them: articulate reasons for position</a:t>
            </a:r>
            <a:endParaRPr sz="1400" dirty="0">
              <a:latin typeface="Arial"/>
              <a:ea typeface="Arial"/>
              <a:cs typeface="Arial"/>
              <a:sym typeface="Arial"/>
            </a:endParaRPr>
          </a:p>
          <a:p>
            <a:pPr marL="457200" lvl="0" indent="-317500" algn="l" rtl="0">
              <a:lnSpc>
                <a:spcPct val="115000"/>
              </a:lnSpc>
              <a:spcBef>
                <a:spcPts val="0"/>
              </a:spcBef>
              <a:spcAft>
                <a:spcPts val="0"/>
              </a:spcAft>
              <a:buSzPts val="1400"/>
              <a:buFont typeface="Arial"/>
              <a:buAutoNum type="arabicPeriod"/>
            </a:pPr>
            <a:r>
              <a:rPr lang="en" sz="1400" dirty="0">
                <a:latin typeface="Arial"/>
                <a:ea typeface="Arial"/>
                <a:cs typeface="Arial"/>
                <a:sym typeface="Arial"/>
              </a:rPr>
              <a:t>Groups are asked to present their position to class; but first …</a:t>
            </a:r>
            <a:endParaRPr sz="1400" dirty="0">
              <a:latin typeface="Arial"/>
              <a:ea typeface="Arial"/>
              <a:cs typeface="Arial"/>
              <a:sym typeface="Arial"/>
            </a:endParaRPr>
          </a:p>
          <a:p>
            <a:pPr marL="457200" lvl="0" indent="-317500" algn="l" rtl="0">
              <a:lnSpc>
                <a:spcPct val="115000"/>
              </a:lnSpc>
              <a:spcBef>
                <a:spcPts val="0"/>
              </a:spcBef>
              <a:spcAft>
                <a:spcPts val="0"/>
              </a:spcAft>
              <a:buSzPts val="1400"/>
              <a:buFont typeface="Arial"/>
              <a:buAutoNum type="arabicPeriod"/>
            </a:pPr>
            <a:r>
              <a:rPr lang="en" sz="1400" dirty="0">
                <a:latin typeface="Arial"/>
                <a:ea typeface="Arial"/>
                <a:cs typeface="Arial"/>
                <a:sym typeface="Arial"/>
              </a:rPr>
              <a:t>Formulate questions for the speaking group and</a:t>
            </a:r>
            <a:endParaRPr sz="1400" dirty="0">
              <a:latin typeface="Arial"/>
              <a:ea typeface="Arial"/>
              <a:cs typeface="Arial"/>
              <a:sym typeface="Arial"/>
            </a:endParaRPr>
          </a:p>
          <a:p>
            <a:pPr marL="457200" lvl="0" indent="-317500" algn="l" rtl="0">
              <a:lnSpc>
                <a:spcPct val="115000"/>
              </a:lnSpc>
              <a:spcBef>
                <a:spcPts val="0"/>
              </a:spcBef>
              <a:spcAft>
                <a:spcPts val="0"/>
              </a:spcAft>
              <a:buSzPts val="1400"/>
              <a:buFont typeface="Arial"/>
              <a:buAutoNum type="arabicPeriod"/>
            </a:pPr>
            <a:r>
              <a:rPr lang="en" sz="1400" dirty="0">
                <a:latin typeface="Arial"/>
                <a:ea typeface="Arial"/>
                <a:cs typeface="Arial"/>
                <a:sym typeface="Arial"/>
              </a:rPr>
              <a:t>Research data to support own position and refute speaker’s position</a:t>
            </a:r>
            <a:endParaRPr sz="1400" dirty="0">
              <a:latin typeface="Arial"/>
              <a:ea typeface="Arial"/>
              <a:cs typeface="Arial"/>
              <a:sym typeface="Arial"/>
            </a:endParaRPr>
          </a:p>
          <a:p>
            <a:pPr marL="0" lvl="0" indent="0" algn="l" rtl="0">
              <a:lnSpc>
                <a:spcPct val="115000"/>
              </a:lnSpc>
              <a:spcBef>
                <a:spcPts val="0"/>
              </a:spcBef>
              <a:spcAft>
                <a:spcPts val="0"/>
              </a:spcAft>
              <a:buNone/>
            </a:pPr>
            <a:endParaRPr sz="1400" dirty="0">
              <a:latin typeface="Arial"/>
              <a:ea typeface="Arial"/>
              <a:cs typeface="Arial"/>
              <a:sym typeface="Arial"/>
            </a:endParaRPr>
          </a:p>
          <a:p>
            <a:pPr marL="0" lvl="0" indent="0" algn="l" rtl="0">
              <a:lnSpc>
                <a:spcPct val="115000"/>
              </a:lnSpc>
              <a:spcBef>
                <a:spcPts val="0"/>
              </a:spcBef>
              <a:spcAft>
                <a:spcPts val="0"/>
              </a:spcAft>
              <a:buNone/>
            </a:pPr>
            <a:r>
              <a:rPr lang="en" sz="1400" b="1" dirty="0">
                <a:latin typeface="Arial"/>
                <a:ea typeface="Arial"/>
                <a:cs typeface="Arial"/>
                <a:sym typeface="Arial"/>
              </a:rPr>
              <a:t>Data on Display</a:t>
            </a:r>
            <a:endParaRPr sz="1400" b="1" dirty="0">
              <a:latin typeface="Arial"/>
              <a:ea typeface="Arial"/>
              <a:cs typeface="Arial"/>
              <a:sym typeface="Arial"/>
            </a:endParaRPr>
          </a:p>
          <a:p>
            <a:pPr marL="457200" lvl="0" indent="-317500" algn="l" rtl="0">
              <a:lnSpc>
                <a:spcPct val="115000"/>
              </a:lnSpc>
              <a:spcBef>
                <a:spcPts val="0"/>
              </a:spcBef>
              <a:spcAft>
                <a:spcPts val="0"/>
              </a:spcAft>
              <a:buSzPts val="1400"/>
              <a:buFont typeface="Arial"/>
              <a:buAutoNum type="arabicPeriod"/>
            </a:pPr>
            <a:r>
              <a:rPr lang="en" sz="1400" dirty="0">
                <a:latin typeface="Arial"/>
                <a:ea typeface="Arial"/>
                <a:cs typeface="Arial"/>
                <a:sym typeface="Arial"/>
              </a:rPr>
              <a:t>Students consider own responses to a number of statements</a:t>
            </a:r>
            <a:endParaRPr sz="1400" dirty="0">
              <a:latin typeface="Arial"/>
              <a:ea typeface="Arial"/>
              <a:cs typeface="Arial"/>
              <a:sym typeface="Arial"/>
            </a:endParaRPr>
          </a:p>
          <a:p>
            <a:pPr marL="457200" lvl="0" indent="-317500" algn="l" rtl="0">
              <a:lnSpc>
                <a:spcPct val="115000"/>
              </a:lnSpc>
              <a:spcBef>
                <a:spcPts val="0"/>
              </a:spcBef>
              <a:spcAft>
                <a:spcPts val="0"/>
              </a:spcAft>
              <a:buSzPts val="1400"/>
              <a:buFont typeface="Arial"/>
              <a:buAutoNum type="arabicPeriod"/>
            </a:pPr>
            <a:r>
              <a:rPr lang="en" sz="1400" dirty="0">
                <a:latin typeface="Arial"/>
                <a:ea typeface="Arial"/>
                <a:cs typeface="Arial"/>
                <a:sym typeface="Arial"/>
              </a:rPr>
              <a:t>Individually and silently, they graph (on a scale of 0 - 100) level of agreement, on sticky notes</a:t>
            </a:r>
            <a:endParaRPr sz="1400" dirty="0">
              <a:latin typeface="Arial"/>
              <a:ea typeface="Arial"/>
              <a:cs typeface="Arial"/>
              <a:sym typeface="Arial"/>
            </a:endParaRPr>
          </a:p>
          <a:p>
            <a:pPr marL="457200" lvl="0" indent="-317500" algn="l" rtl="0">
              <a:lnSpc>
                <a:spcPct val="115000"/>
              </a:lnSpc>
              <a:spcBef>
                <a:spcPts val="0"/>
              </a:spcBef>
              <a:spcAft>
                <a:spcPts val="0"/>
              </a:spcAft>
              <a:buSzPts val="1400"/>
              <a:buFont typeface="Arial"/>
              <a:buAutoNum type="arabicPeriod"/>
            </a:pPr>
            <a:r>
              <a:rPr lang="en" sz="1400" dirty="0">
                <a:latin typeface="Arial"/>
                <a:ea typeface="Arial"/>
                <a:cs typeface="Arial"/>
                <a:sym typeface="Arial"/>
              </a:rPr>
              <a:t>This visual data can then be </a:t>
            </a:r>
            <a:endParaRPr sz="1400" dirty="0">
              <a:latin typeface="Arial"/>
              <a:ea typeface="Arial"/>
              <a:cs typeface="Arial"/>
              <a:sym typeface="Arial"/>
            </a:endParaRPr>
          </a:p>
          <a:p>
            <a:pPr marL="914400" lvl="1" indent="-317500" algn="l" rtl="0">
              <a:lnSpc>
                <a:spcPct val="115000"/>
              </a:lnSpc>
              <a:spcBef>
                <a:spcPts val="0"/>
              </a:spcBef>
              <a:spcAft>
                <a:spcPts val="0"/>
              </a:spcAft>
              <a:buSzPts val="1400"/>
              <a:buFont typeface="Arial"/>
              <a:buChar char="○"/>
            </a:pPr>
            <a:r>
              <a:rPr lang="en" sz="1400" dirty="0">
                <a:latin typeface="Arial"/>
                <a:ea typeface="Arial"/>
                <a:cs typeface="Arial"/>
                <a:sym typeface="Arial"/>
              </a:rPr>
              <a:t>Shared with a group to create a consolidated graph</a:t>
            </a:r>
            <a:endParaRPr sz="1400" dirty="0">
              <a:latin typeface="Arial"/>
              <a:ea typeface="Arial"/>
              <a:cs typeface="Arial"/>
              <a:sym typeface="Arial"/>
            </a:endParaRPr>
          </a:p>
          <a:p>
            <a:pPr marL="914400" lvl="1" indent="-317500" algn="l" rtl="0">
              <a:lnSpc>
                <a:spcPct val="115000"/>
              </a:lnSpc>
              <a:spcBef>
                <a:spcPts val="0"/>
              </a:spcBef>
              <a:spcAft>
                <a:spcPts val="0"/>
              </a:spcAft>
              <a:buSzPts val="1400"/>
              <a:buFont typeface="Arial"/>
              <a:buChar char="○"/>
            </a:pPr>
            <a:r>
              <a:rPr lang="en" sz="1400" dirty="0">
                <a:latin typeface="Arial"/>
                <a:ea typeface="Arial"/>
                <a:cs typeface="Arial"/>
                <a:sym typeface="Arial"/>
              </a:rPr>
              <a:t>Mined for patterns in the data</a:t>
            </a:r>
            <a:endParaRPr sz="1400" dirty="0">
              <a:latin typeface="Arial"/>
              <a:ea typeface="Arial"/>
              <a:cs typeface="Arial"/>
              <a:sym typeface="Arial"/>
            </a:endParaRPr>
          </a:p>
          <a:p>
            <a:pPr marL="914400" lvl="1" indent="-317500" algn="l" rtl="0">
              <a:lnSpc>
                <a:spcPct val="115000"/>
              </a:lnSpc>
              <a:spcBef>
                <a:spcPts val="0"/>
              </a:spcBef>
              <a:spcAft>
                <a:spcPts val="0"/>
              </a:spcAft>
              <a:buSzPts val="1400"/>
              <a:buFont typeface="Arial"/>
              <a:buChar char="○"/>
            </a:pPr>
            <a:r>
              <a:rPr lang="en" sz="1400" dirty="0">
                <a:latin typeface="Arial"/>
                <a:ea typeface="Arial"/>
                <a:cs typeface="Arial"/>
                <a:sym typeface="Arial"/>
              </a:rPr>
              <a:t>Used to create groups with similar / dissimilar positions</a:t>
            </a:r>
            <a:endParaRPr sz="1400" dirty="0">
              <a:latin typeface="Arial"/>
              <a:ea typeface="Arial"/>
              <a:cs typeface="Arial"/>
              <a:sym typeface="Arial"/>
            </a:endParaRPr>
          </a:p>
          <a:p>
            <a:pPr marL="914400" lvl="1" indent="-317500" algn="l" rtl="0">
              <a:lnSpc>
                <a:spcPct val="115000"/>
              </a:lnSpc>
              <a:spcBef>
                <a:spcPts val="0"/>
              </a:spcBef>
              <a:spcAft>
                <a:spcPts val="0"/>
              </a:spcAft>
              <a:buSzPts val="1400"/>
              <a:buFont typeface="Arial"/>
              <a:buChar char="○"/>
            </a:pPr>
            <a:r>
              <a:rPr lang="en" sz="1400" dirty="0">
                <a:latin typeface="Arial"/>
                <a:ea typeface="Arial"/>
                <a:cs typeface="Arial"/>
                <a:sym typeface="Arial"/>
              </a:rPr>
              <a:t>Etc. </a:t>
            </a:r>
            <a:endParaRPr sz="1400" dirty="0">
              <a:latin typeface="Arial"/>
              <a:ea typeface="Arial"/>
              <a:cs typeface="Arial"/>
              <a:sym typeface="Arial"/>
            </a:endParaRPr>
          </a:p>
          <a:p>
            <a:pPr marL="0" lvl="0" indent="0" algn="l" rtl="0">
              <a:lnSpc>
                <a:spcPct val="115000"/>
              </a:lnSpc>
              <a:spcBef>
                <a:spcPts val="1000"/>
              </a:spcBef>
              <a:spcAft>
                <a:spcPts val="0"/>
              </a:spcAft>
              <a:buNone/>
            </a:pPr>
            <a:endParaRPr sz="1400" dirty="0">
              <a:latin typeface="Arial"/>
              <a:ea typeface="Arial"/>
              <a:cs typeface="Arial"/>
              <a:sym typeface="Arial"/>
            </a:endParaRPr>
          </a:p>
          <a:p>
            <a:pPr marL="0" lvl="0" indent="0" algn="l" rtl="0">
              <a:lnSpc>
                <a:spcPct val="115000"/>
              </a:lnSpc>
              <a:spcBef>
                <a:spcPts val="1000"/>
              </a:spcBef>
              <a:spcAft>
                <a:spcPts val="0"/>
              </a:spcAft>
              <a:buClr>
                <a:schemeClr val="dk1"/>
              </a:buClr>
              <a:buSzPts val="1100"/>
              <a:buFont typeface="Arial"/>
              <a:buNone/>
            </a:pPr>
            <a:endParaRPr sz="1400" dirty="0">
              <a:latin typeface="Arial"/>
              <a:ea typeface="Arial"/>
              <a:cs typeface="Arial"/>
              <a:sym typeface="Arial"/>
            </a:endParaRPr>
          </a:p>
          <a:p>
            <a:pPr marL="0" lvl="0" indent="0" algn="l" rtl="0">
              <a:lnSpc>
                <a:spcPct val="115000"/>
              </a:lnSpc>
              <a:spcBef>
                <a:spcPts val="800"/>
              </a:spcBef>
              <a:spcAft>
                <a:spcPts val="0"/>
              </a:spcAft>
              <a:buNone/>
            </a:pPr>
            <a:endParaRPr sz="1400" dirty="0">
              <a:latin typeface="Arial"/>
              <a:ea typeface="Arial"/>
              <a:cs typeface="Arial"/>
              <a:sym typeface="Arial"/>
            </a:endParaRPr>
          </a:p>
        </p:txBody>
      </p:sp>
      <p:sp>
        <p:nvSpPr>
          <p:cNvPr id="368" name="Google Shape;368;p53"/>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41</a:t>
            </a:fld>
            <a:endParaRPr/>
          </a:p>
        </p:txBody>
      </p:sp>
      <p:sp>
        <p:nvSpPr>
          <p:cNvPr id="369" name="Google Shape;369;p53"/>
          <p:cNvSpPr txBox="1"/>
          <p:nvPr/>
        </p:nvSpPr>
        <p:spPr>
          <a:xfrm>
            <a:off x="1546375" y="4863125"/>
            <a:ext cx="7433100" cy="23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800">
                <a:solidFill>
                  <a:srgbClr val="333333"/>
                </a:solidFill>
              </a:rPr>
              <a:t>Walsh, J. A., Sattes, B. D. (2015). </a:t>
            </a:r>
            <a:r>
              <a:rPr lang="en" sz="800" i="1">
                <a:solidFill>
                  <a:srgbClr val="333333"/>
                </a:solidFill>
              </a:rPr>
              <a:t>Questioning for classroom discussion: Purposeful speaking, engaged listening, deep thinking</a:t>
            </a:r>
            <a:r>
              <a:rPr lang="en" sz="800">
                <a:solidFill>
                  <a:srgbClr val="333333"/>
                </a:solidFill>
              </a:rPr>
              <a:t>. Alexandria, VA: ASCD.</a:t>
            </a:r>
            <a:endParaRPr sz="800">
              <a:solidFill>
                <a:srgbClr val="333333"/>
              </a:solidFill>
            </a:endParaRPr>
          </a:p>
          <a:p>
            <a:pPr marL="0" lvl="0" indent="0" algn="l" rtl="0">
              <a:spcBef>
                <a:spcPts val="700"/>
              </a:spcBef>
              <a:spcAft>
                <a:spcPts val="0"/>
              </a:spcAft>
              <a:buNone/>
            </a:pPr>
            <a:endParaRPr sz="800">
              <a:latin typeface="Work Sans Light"/>
              <a:ea typeface="Work Sans Light"/>
              <a:cs typeface="Work Sans Light"/>
              <a:sym typeface="Work Sans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7">
                                            <p:txEl>
                                              <p:pRg st="0" end="0"/>
                                            </p:txEl>
                                          </p:spTgt>
                                        </p:tgtEl>
                                        <p:attrNameLst>
                                          <p:attrName>style.visibility</p:attrName>
                                        </p:attrNameLst>
                                      </p:cBhvr>
                                      <p:to>
                                        <p:strVal val="visible"/>
                                      </p:to>
                                    </p:set>
                                    <p:animEffect transition="in" filter="fade">
                                      <p:cBhvr>
                                        <p:cTn id="7" dur="500"/>
                                        <p:tgtEl>
                                          <p:spTgt spid="36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67">
                                            <p:txEl>
                                              <p:pRg st="1" end="1"/>
                                            </p:txEl>
                                          </p:spTgt>
                                        </p:tgtEl>
                                        <p:attrNameLst>
                                          <p:attrName>style.visibility</p:attrName>
                                        </p:attrNameLst>
                                      </p:cBhvr>
                                      <p:to>
                                        <p:strVal val="visible"/>
                                      </p:to>
                                    </p:set>
                                    <p:animEffect transition="in" filter="fade">
                                      <p:cBhvr>
                                        <p:cTn id="10" dur="500"/>
                                        <p:tgtEl>
                                          <p:spTgt spid="36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67">
                                            <p:txEl>
                                              <p:pRg st="2" end="2"/>
                                            </p:txEl>
                                          </p:spTgt>
                                        </p:tgtEl>
                                        <p:attrNameLst>
                                          <p:attrName>style.visibility</p:attrName>
                                        </p:attrNameLst>
                                      </p:cBhvr>
                                      <p:to>
                                        <p:strVal val="visible"/>
                                      </p:to>
                                    </p:set>
                                    <p:animEffect transition="in" filter="fade">
                                      <p:cBhvr>
                                        <p:cTn id="13" dur="500"/>
                                        <p:tgtEl>
                                          <p:spTgt spid="36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67">
                                            <p:txEl>
                                              <p:pRg st="3" end="3"/>
                                            </p:txEl>
                                          </p:spTgt>
                                        </p:tgtEl>
                                        <p:attrNameLst>
                                          <p:attrName>style.visibility</p:attrName>
                                        </p:attrNameLst>
                                      </p:cBhvr>
                                      <p:to>
                                        <p:strVal val="visible"/>
                                      </p:to>
                                    </p:set>
                                    <p:animEffect transition="in" filter="fade">
                                      <p:cBhvr>
                                        <p:cTn id="16" dur="500"/>
                                        <p:tgtEl>
                                          <p:spTgt spid="36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67">
                                            <p:txEl>
                                              <p:pRg st="4" end="4"/>
                                            </p:txEl>
                                          </p:spTgt>
                                        </p:tgtEl>
                                        <p:attrNameLst>
                                          <p:attrName>style.visibility</p:attrName>
                                        </p:attrNameLst>
                                      </p:cBhvr>
                                      <p:to>
                                        <p:strVal val="visible"/>
                                      </p:to>
                                    </p:set>
                                    <p:animEffect transition="in" filter="fade">
                                      <p:cBhvr>
                                        <p:cTn id="19" dur="500"/>
                                        <p:tgtEl>
                                          <p:spTgt spid="36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67">
                                            <p:txEl>
                                              <p:pRg st="5" end="5"/>
                                            </p:txEl>
                                          </p:spTgt>
                                        </p:tgtEl>
                                        <p:attrNameLst>
                                          <p:attrName>style.visibility</p:attrName>
                                        </p:attrNameLst>
                                      </p:cBhvr>
                                      <p:to>
                                        <p:strVal val="visible"/>
                                      </p:to>
                                    </p:set>
                                    <p:animEffect transition="in" filter="fade">
                                      <p:cBhvr>
                                        <p:cTn id="22" dur="500"/>
                                        <p:tgtEl>
                                          <p:spTgt spid="36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7">
                                            <p:txEl>
                                              <p:pRg st="7" end="7"/>
                                            </p:txEl>
                                          </p:spTgt>
                                        </p:tgtEl>
                                        <p:attrNameLst>
                                          <p:attrName>style.visibility</p:attrName>
                                        </p:attrNameLst>
                                      </p:cBhvr>
                                      <p:to>
                                        <p:strVal val="visible"/>
                                      </p:to>
                                    </p:set>
                                    <p:animEffect transition="in" filter="fade">
                                      <p:cBhvr>
                                        <p:cTn id="27" dur="500"/>
                                        <p:tgtEl>
                                          <p:spTgt spid="367">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67">
                                            <p:txEl>
                                              <p:pRg st="8" end="8"/>
                                            </p:txEl>
                                          </p:spTgt>
                                        </p:tgtEl>
                                        <p:attrNameLst>
                                          <p:attrName>style.visibility</p:attrName>
                                        </p:attrNameLst>
                                      </p:cBhvr>
                                      <p:to>
                                        <p:strVal val="visible"/>
                                      </p:to>
                                    </p:set>
                                    <p:animEffect transition="in" filter="fade">
                                      <p:cBhvr>
                                        <p:cTn id="30" dur="500"/>
                                        <p:tgtEl>
                                          <p:spTgt spid="367">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67">
                                            <p:txEl>
                                              <p:pRg st="9" end="9"/>
                                            </p:txEl>
                                          </p:spTgt>
                                        </p:tgtEl>
                                        <p:attrNameLst>
                                          <p:attrName>style.visibility</p:attrName>
                                        </p:attrNameLst>
                                      </p:cBhvr>
                                      <p:to>
                                        <p:strVal val="visible"/>
                                      </p:to>
                                    </p:set>
                                    <p:animEffect transition="in" filter="fade">
                                      <p:cBhvr>
                                        <p:cTn id="33" dur="500"/>
                                        <p:tgtEl>
                                          <p:spTgt spid="367">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67">
                                            <p:txEl>
                                              <p:pRg st="10" end="10"/>
                                            </p:txEl>
                                          </p:spTgt>
                                        </p:tgtEl>
                                        <p:attrNameLst>
                                          <p:attrName>style.visibility</p:attrName>
                                        </p:attrNameLst>
                                      </p:cBhvr>
                                      <p:to>
                                        <p:strVal val="visible"/>
                                      </p:to>
                                    </p:set>
                                    <p:animEffect transition="in" filter="fade">
                                      <p:cBhvr>
                                        <p:cTn id="36" dur="500"/>
                                        <p:tgtEl>
                                          <p:spTgt spid="367">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67">
                                            <p:txEl>
                                              <p:pRg st="11" end="11"/>
                                            </p:txEl>
                                          </p:spTgt>
                                        </p:tgtEl>
                                        <p:attrNameLst>
                                          <p:attrName>style.visibility</p:attrName>
                                        </p:attrNameLst>
                                      </p:cBhvr>
                                      <p:to>
                                        <p:strVal val="visible"/>
                                      </p:to>
                                    </p:set>
                                    <p:animEffect transition="in" filter="fade">
                                      <p:cBhvr>
                                        <p:cTn id="39" dur="500"/>
                                        <p:tgtEl>
                                          <p:spTgt spid="367">
                                            <p:txEl>
                                              <p:pRg st="11" end="1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67">
                                            <p:txEl>
                                              <p:pRg st="12" end="12"/>
                                            </p:txEl>
                                          </p:spTgt>
                                        </p:tgtEl>
                                        <p:attrNameLst>
                                          <p:attrName>style.visibility</p:attrName>
                                        </p:attrNameLst>
                                      </p:cBhvr>
                                      <p:to>
                                        <p:strVal val="visible"/>
                                      </p:to>
                                    </p:set>
                                    <p:animEffect transition="in" filter="fade">
                                      <p:cBhvr>
                                        <p:cTn id="42" dur="500"/>
                                        <p:tgtEl>
                                          <p:spTgt spid="367">
                                            <p:txEl>
                                              <p:pRg st="12" end="12"/>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67">
                                            <p:txEl>
                                              <p:pRg st="13" end="13"/>
                                            </p:txEl>
                                          </p:spTgt>
                                        </p:tgtEl>
                                        <p:attrNameLst>
                                          <p:attrName>style.visibility</p:attrName>
                                        </p:attrNameLst>
                                      </p:cBhvr>
                                      <p:to>
                                        <p:strVal val="visible"/>
                                      </p:to>
                                    </p:set>
                                    <p:animEffect transition="in" filter="fade">
                                      <p:cBhvr>
                                        <p:cTn id="45" dur="500"/>
                                        <p:tgtEl>
                                          <p:spTgt spid="367">
                                            <p:txEl>
                                              <p:pRg st="13" end="13"/>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67">
                                            <p:txEl>
                                              <p:pRg st="14" end="14"/>
                                            </p:txEl>
                                          </p:spTgt>
                                        </p:tgtEl>
                                        <p:attrNameLst>
                                          <p:attrName>style.visibility</p:attrName>
                                        </p:attrNameLst>
                                      </p:cBhvr>
                                      <p:to>
                                        <p:strVal val="visible"/>
                                      </p:to>
                                    </p:set>
                                    <p:animEffect transition="in" filter="fade">
                                      <p:cBhvr>
                                        <p:cTn id="48" dur="500"/>
                                        <p:tgtEl>
                                          <p:spTgt spid="36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2"/>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42</a:t>
            </a:fld>
            <a:endParaRPr/>
          </a:p>
        </p:txBody>
      </p:sp>
      <p:pic>
        <p:nvPicPr>
          <p:cNvPr id="284" name="Google Shape;284;p42"/>
          <p:cNvPicPr preferRelativeResize="0"/>
          <p:nvPr/>
        </p:nvPicPr>
        <p:blipFill>
          <a:blip r:embed="rId3">
            <a:alphaModFix/>
          </a:blip>
          <a:stretch>
            <a:fillRect/>
          </a:stretch>
        </p:blipFill>
        <p:spPr>
          <a:xfrm>
            <a:off x="668407" y="434025"/>
            <a:ext cx="1851510" cy="1775575"/>
          </a:xfrm>
          <a:prstGeom prst="rect">
            <a:avLst/>
          </a:prstGeom>
          <a:noFill/>
          <a:ln>
            <a:noFill/>
          </a:ln>
        </p:spPr>
      </p:pic>
      <p:sp>
        <p:nvSpPr>
          <p:cNvPr id="285" name="Google Shape;285;p42"/>
          <p:cNvSpPr txBox="1"/>
          <p:nvPr/>
        </p:nvSpPr>
        <p:spPr>
          <a:xfrm>
            <a:off x="538300" y="4470675"/>
            <a:ext cx="4250700" cy="23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Work Sans Light"/>
                <a:ea typeface="Work Sans Light"/>
                <a:cs typeface="Work Sans Light"/>
                <a:sym typeface="Work Sans Light"/>
              </a:rPr>
              <a:t>Image from Freepik at Flaticon</a:t>
            </a:r>
            <a:endParaRPr>
              <a:latin typeface="Work Sans Light"/>
              <a:ea typeface="Work Sans Light"/>
              <a:cs typeface="Work Sans Light"/>
              <a:sym typeface="Work Sans Light"/>
            </a:endParaRPr>
          </a:p>
        </p:txBody>
      </p:sp>
      <p:sp>
        <p:nvSpPr>
          <p:cNvPr id="2" name="TextBox 1">
            <a:extLst>
              <a:ext uri="{FF2B5EF4-FFF2-40B4-BE49-F238E27FC236}">
                <a16:creationId xmlns:a16="http://schemas.microsoft.com/office/drawing/2014/main" id="{A25B50A7-EB3D-AB44-A924-41C096D47EBA}"/>
              </a:ext>
            </a:extLst>
          </p:cNvPr>
          <p:cNvSpPr txBox="1"/>
          <p:nvPr/>
        </p:nvSpPr>
        <p:spPr>
          <a:xfrm>
            <a:off x="2838893" y="552893"/>
            <a:ext cx="5320606" cy="3724096"/>
          </a:xfrm>
          <a:prstGeom prst="rect">
            <a:avLst/>
          </a:prstGeom>
          <a:noFill/>
        </p:spPr>
        <p:txBody>
          <a:bodyPr wrap="square" rtlCol="0">
            <a:spAutoFit/>
          </a:bodyPr>
          <a:lstStyle/>
          <a:p>
            <a:r>
              <a:rPr lang="en-US" sz="2800" dirty="0"/>
              <a:t>How might your </a:t>
            </a:r>
            <a:r>
              <a:rPr lang="en-US" sz="2800" b="1" dirty="0"/>
              <a:t>behavior, attitudes or actions change </a:t>
            </a:r>
            <a:r>
              <a:rPr lang="en-US" sz="2800" dirty="0"/>
              <a:t>based on what you have been thinking about during this session?</a:t>
            </a:r>
          </a:p>
          <a:p>
            <a:endParaRPr lang="en-US" sz="2000" dirty="0"/>
          </a:p>
          <a:p>
            <a:r>
              <a:rPr lang="en-US" sz="2800" dirty="0"/>
              <a:t>Or </a:t>
            </a:r>
          </a:p>
          <a:p>
            <a:endParaRPr lang="en-US" sz="2000" dirty="0"/>
          </a:p>
          <a:p>
            <a:r>
              <a:rPr lang="en-US" sz="2800" dirty="0"/>
              <a:t>One take-away?</a:t>
            </a:r>
          </a:p>
        </p:txBody>
      </p:sp>
    </p:spTree>
    <p:extLst>
      <p:ext uri="{BB962C8B-B14F-4D97-AF65-F5344CB8AC3E}">
        <p14:creationId xmlns:p14="http://schemas.microsoft.com/office/powerpoint/2010/main" val="123649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4"/>
          <p:cNvSpPr txBox="1">
            <a:spLocks noGrp="1"/>
          </p:cNvSpPr>
          <p:nvPr>
            <p:ph type="ctrTitle" idx="4294967295"/>
          </p:nvPr>
        </p:nvSpPr>
        <p:spPr>
          <a:xfrm>
            <a:off x="601375" y="1412750"/>
            <a:ext cx="61536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a:solidFill>
                  <a:srgbClr val="FFFFFF"/>
                </a:solidFill>
              </a:rPr>
              <a:t>Thank you!</a:t>
            </a:r>
            <a:endParaRPr sz="6000">
              <a:solidFill>
                <a:srgbClr val="FFFFFF"/>
              </a:solidFill>
            </a:endParaRPr>
          </a:p>
        </p:txBody>
      </p:sp>
      <p:sp>
        <p:nvSpPr>
          <p:cNvPr id="375" name="Google Shape;375;p54"/>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43</a:t>
            </a:fld>
            <a:endParaRPr/>
          </a:p>
        </p:txBody>
      </p:sp>
      <p:sp>
        <p:nvSpPr>
          <p:cNvPr id="376" name="Google Shape;376;p54"/>
          <p:cNvSpPr txBox="1"/>
          <p:nvPr/>
        </p:nvSpPr>
        <p:spPr>
          <a:xfrm>
            <a:off x="1043800" y="4250625"/>
            <a:ext cx="4250700" cy="23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Work Sans Light"/>
                <a:ea typeface="Work Sans Light"/>
                <a:cs typeface="Work Sans Light"/>
                <a:sym typeface="Work Sans Light"/>
              </a:rPr>
              <a:t>Imag from Freepik at Flaticon</a:t>
            </a:r>
            <a:endParaRPr>
              <a:latin typeface="Work Sans Light"/>
              <a:ea typeface="Work Sans Light"/>
              <a:cs typeface="Work Sans Light"/>
              <a:sym typeface="Work Sans Light"/>
            </a:endParaRPr>
          </a:p>
        </p:txBody>
      </p:sp>
      <p:sp>
        <p:nvSpPr>
          <p:cNvPr id="377" name="Google Shape;377;p54"/>
          <p:cNvSpPr/>
          <p:nvPr/>
        </p:nvSpPr>
        <p:spPr>
          <a:xfrm rot="2466840">
            <a:off x="6273713" y="907482"/>
            <a:ext cx="357493" cy="34134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4"/>
          <p:cNvSpPr/>
          <p:nvPr/>
        </p:nvSpPr>
        <p:spPr>
          <a:xfrm rot="2466840">
            <a:off x="7007463" y="1186257"/>
            <a:ext cx="357493" cy="34134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4"/>
          <p:cNvSpPr/>
          <p:nvPr/>
        </p:nvSpPr>
        <p:spPr>
          <a:xfrm rot="2466840">
            <a:off x="7286213" y="820507"/>
            <a:ext cx="357493" cy="34134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5"/>
          <p:cNvSpPr txBox="1">
            <a:spLocks noGrp="1"/>
          </p:cNvSpPr>
          <p:nvPr>
            <p:ph type="ctrTitle" idx="4294967295"/>
          </p:nvPr>
        </p:nvSpPr>
        <p:spPr>
          <a:xfrm>
            <a:off x="685800" y="525600"/>
            <a:ext cx="7658400" cy="466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600" dirty="0"/>
              <a:t>Thank you for your engagement and participation</a:t>
            </a:r>
            <a:endParaRPr sz="1600" dirty="0"/>
          </a:p>
        </p:txBody>
      </p:sp>
      <p:sp>
        <p:nvSpPr>
          <p:cNvPr id="385" name="Google Shape;385;p55"/>
          <p:cNvSpPr txBox="1">
            <a:spLocks noGrp="1"/>
          </p:cNvSpPr>
          <p:nvPr>
            <p:ph type="subTitle" idx="4294967295"/>
          </p:nvPr>
        </p:nvSpPr>
        <p:spPr>
          <a:xfrm>
            <a:off x="776550" y="1941300"/>
            <a:ext cx="7590900" cy="2736900"/>
          </a:xfrm>
          <a:prstGeom prst="rect">
            <a:avLst/>
          </a:prstGeom>
        </p:spPr>
        <p:txBody>
          <a:bodyPr spcFirstLastPara="1" wrap="square" lIns="91425" tIns="91425" rIns="91425" bIns="91425" anchor="b" anchorCtr="0">
            <a:noAutofit/>
          </a:bodyPr>
          <a:lstStyle/>
          <a:p>
            <a:pPr marL="0" lvl="0" indent="0" algn="l" rtl="0">
              <a:lnSpc>
                <a:spcPct val="130000"/>
              </a:lnSpc>
              <a:spcBef>
                <a:spcPts val="0"/>
              </a:spcBef>
              <a:spcAft>
                <a:spcPts val="0"/>
              </a:spcAft>
              <a:buNone/>
            </a:pPr>
            <a:r>
              <a:rPr lang="en" sz="1200">
                <a:solidFill>
                  <a:srgbClr val="002040"/>
                </a:solidFill>
                <a:latin typeface="Arial"/>
                <a:ea typeface="Arial"/>
                <a:cs typeface="Arial"/>
                <a:sym typeface="Arial"/>
              </a:rPr>
              <a:t>Please take a moment to </a:t>
            </a:r>
            <a:r>
              <a:rPr lang="en" sz="1200" b="1">
                <a:solidFill>
                  <a:srgbClr val="002040"/>
                </a:solidFill>
                <a:latin typeface="Arial"/>
                <a:ea typeface="Arial"/>
                <a:cs typeface="Arial"/>
                <a:sym typeface="Arial"/>
              </a:rPr>
              <a:t>complete the session feedback form</a:t>
            </a:r>
            <a:r>
              <a:rPr lang="en" sz="1200">
                <a:solidFill>
                  <a:srgbClr val="002040"/>
                </a:solidFill>
                <a:latin typeface="Arial"/>
                <a:ea typeface="Arial"/>
                <a:cs typeface="Arial"/>
                <a:sym typeface="Arial"/>
              </a:rPr>
              <a:t>, bearing in mind that the facilitator’s practice and future programming of CTLT Institutes will benefit from your thoughtfulness.</a:t>
            </a:r>
            <a:endParaRPr sz="1200">
              <a:solidFill>
                <a:srgbClr val="002040"/>
              </a:solidFill>
              <a:latin typeface="Arial"/>
              <a:ea typeface="Arial"/>
              <a:cs typeface="Arial"/>
              <a:sym typeface="Arial"/>
            </a:endParaRPr>
          </a:p>
          <a:p>
            <a:pPr marL="0" lvl="0" indent="0" algn="l" rtl="0">
              <a:lnSpc>
                <a:spcPct val="130000"/>
              </a:lnSpc>
              <a:spcBef>
                <a:spcPts val="0"/>
              </a:spcBef>
              <a:spcAft>
                <a:spcPts val="0"/>
              </a:spcAft>
              <a:buNone/>
            </a:pPr>
            <a:endParaRPr sz="1200">
              <a:solidFill>
                <a:srgbClr val="002040"/>
              </a:solidFill>
              <a:latin typeface="Arial"/>
              <a:ea typeface="Arial"/>
              <a:cs typeface="Arial"/>
              <a:sym typeface="Arial"/>
            </a:endParaRPr>
          </a:p>
          <a:p>
            <a:pPr marL="0" lvl="0" indent="0" algn="l" rtl="0">
              <a:lnSpc>
                <a:spcPct val="130000"/>
              </a:lnSpc>
              <a:spcBef>
                <a:spcPts val="0"/>
              </a:spcBef>
              <a:spcAft>
                <a:spcPts val="0"/>
              </a:spcAft>
              <a:buNone/>
            </a:pPr>
            <a:r>
              <a:rPr lang="en" sz="1200">
                <a:solidFill>
                  <a:srgbClr val="002040"/>
                </a:solidFill>
                <a:latin typeface="Arial"/>
                <a:ea typeface="Arial"/>
                <a:cs typeface="Arial"/>
                <a:sym typeface="Arial"/>
              </a:rPr>
              <a:t>There are many professional development opportunities during this Summer Institute. Should you like to revisit some of the sessions on offer this year, please visit the associated Wiki page for a list of curated session materials and relevant resources.</a:t>
            </a:r>
            <a:endParaRPr sz="1200">
              <a:solidFill>
                <a:srgbClr val="002040"/>
              </a:solidFill>
              <a:latin typeface="Arial"/>
              <a:ea typeface="Arial"/>
              <a:cs typeface="Arial"/>
              <a:sym typeface="Arial"/>
            </a:endParaRPr>
          </a:p>
          <a:p>
            <a:pPr marL="0" lvl="0" indent="0" algn="l" rtl="0">
              <a:lnSpc>
                <a:spcPct val="130000"/>
              </a:lnSpc>
              <a:spcBef>
                <a:spcPts val="0"/>
              </a:spcBef>
              <a:spcAft>
                <a:spcPts val="0"/>
              </a:spcAft>
              <a:buNone/>
            </a:pPr>
            <a:r>
              <a:rPr lang="en" sz="1200" u="sng">
                <a:solidFill>
                  <a:schemeClr val="hlink"/>
                </a:solidFill>
                <a:latin typeface="Arial"/>
                <a:ea typeface="Arial"/>
                <a:cs typeface="Arial"/>
                <a:sym typeface="Arial"/>
                <a:hlinkClick r:id="rId3"/>
              </a:rPr>
              <a:t>https://wiki.ubc.ca/Documentation:CTLT_programs/CTLT_Institute/2019_Summer</a:t>
            </a:r>
            <a:endParaRPr sz="1200" u="sng">
              <a:solidFill>
                <a:schemeClr val="hlink"/>
              </a:solidFill>
              <a:latin typeface="Arial"/>
              <a:ea typeface="Arial"/>
              <a:cs typeface="Arial"/>
              <a:sym typeface="Arial"/>
              <a:hlinkClick r:id="rId3"/>
            </a:endParaRPr>
          </a:p>
          <a:p>
            <a:pPr marL="0" lvl="0" indent="0" algn="l" rtl="0">
              <a:lnSpc>
                <a:spcPct val="130000"/>
              </a:lnSpc>
              <a:spcBef>
                <a:spcPts val="0"/>
              </a:spcBef>
              <a:spcAft>
                <a:spcPts val="0"/>
              </a:spcAft>
              <a:buNone/>
            </a:pPr>
            <a:endParaRPr sz="1200">
              <a:solidFill>
                <a:srgbClr val="002040"/>
              </a:solidFill>
              <a:latin typeface="Arial"/>
              <a:ea typeface="Arial"/>
              <a:cs typeface="Arial"/>
              <a:sym typeface="Arial"/>
            </a:endParaRPr>
          </a:p>
          <a:p>
            <a:pPr marL="0" lvl="0" indent="0" algn="l" rtl="0">
              <a:lnSpc>
                <a:spcPct val="130000"/>
              </a:lnSpc>
              <a:spcBef>
                <a:spcPts val="0"/>
              </a:spcBef>
              <a:spcAft>
                <a:spcPts val="0"/>
              </a:spcAft>
              <a:buNone/>
            </a:pPr>
            <a:r>
              <a:rPr lang="en" sz="1200">
                <a:solidFill>
                  <a:srgbClr val="002040"/>
                </a:solidFill>
                <a:latin typeface="Arial"/>
                <a:ea typeface="Arial"/>
                <a:cs typeface="Arial"/>
                <a:sym typeface="Arial"/>
              </a:rPr>
              <a:t>For your ongoing learning, you may access the self-paced </a:t>
            </a:r>
            <a:r>
              <a:rPr lang="en" sz="1200" b="1">
                <a:solidFill>
                  <a:srgbClr val="002040"/>
                </a:solidFill>
                <a:latin typeface="Arial"/>
                <a:ea typeface="Arial"/>
                <a:cs typeface="Arial"/>
                <a:sym typeface="Arial"/>
              </a:rPr>
              <a:t>Teaching and Learning Professional Development Online Course</a:t>
            </a:r>
            <a:r>
              <a:rPr lang="en" sz="1200">
                <a:solidFill>
                  <a:srgbClr val="002040"/>
                </a:solidFill>
                <a:latin typeface="Arial"/>
                <a:ea typeface="Arial"/>
                <a:cs typeface="Arial"/>
                <a:sym typeface="Arial"/>
              </a:rPr>
              <a:t> via</a:t>
            </a:r>
            <a:r>
              <a:rPr lang="en" sz="1200" b="1">
                <a:solidFill>
                  <a:srgbClr val="002040"/>
                </a:solidFill>
                <a:uFill>
                  <a:noFill/>
                </a:uFill>
                <a:latin typeface="Arial"/>
                <a:ea typeface="Arial"/>
                <a:cs typeface="Arial"/>
                <a:sym typeface="Arial"/>
                <a:hlinkClick r:id="rId4"/>
              </a:rPr>
              <a:t> </a:t>
            </a:r>
            <a:r>
              <a:rPr lang="en" sz="1200" u="sng">
                <a:solidFill>
                  <a:schemeClr val="hlink"/>
                </a:solidFill>
                <a:latin typeface="Arial"/>
                <a:ea typeface="Arial"/>
                <a:cs typeface="Arial"/>
                <a:sym typeface="Arial"/>
                <a:hlinkClick r:id="rId4"/>
              </a:rPr>
              <a:t>https://canvas.ubc.ca/enroll/LB9YAF</a:t>
            </a:r>
            <a:r>
              <a:rPr lang="en" sz="1200">
                <a:solidFill>
                  <a:srgbClr val="002040"/>
                </a:solidFill>
                <a:latin typeface="Arial"/>
                <a:ea typeface="Arial"/>
                <a:cs typeface="Arial"/>
                <a:sym typeface="Arial"/>
              </a:rPr>
              <a:t>.</a:t>
            </a:r>
            <a:endParaRPr sz="1200">
              <a:solidFill>
                <a:srgbClr val="002040"/>
              </a:solidFill>
              <a:latin typeface="Arial"/>
              <a:ea typeface="Arial"/>
              <a:cs typeface="Arial"/>
              <a:sym typeface="Arial"/>
            </a:endParaRPr>
          </a:p>
          <a:p>
            <a:pPr marL="0" lvl="0" indent="0" algn="l" rtl="0">
              <a:lnSpc>
                <a:spcPct val="130000"/>
              </a:lnSpc>
              <a:spcBef>
                <a:spcPts val="0"/>
              </a:spcBef>
              <a:spcAft>
                <a:spcPts val="0"/>
              </a:spcAft>
              <a:buNone/>
            </a:pPr>
            <a:endParaRPr sz="1200">
              <a:solidFill>
                <a:srgbClr val="002040"/>
              </a:solidFill>
              <a:latin typeface="Arial"/>
              <a:ea typeface="Arial"/>
              <a:cs typeface="Arial"/>
              <a:sym typeface="Arial"/>
            </a:endParaRPr>
          </a:p>
          <a:p>
            <a:pPr marL="0" lvl="0" indent="0" algn="l" rtl="0">
              <a:lnSpc>
                <a:spcPct val="130000"/>
              </a:lnSpc>
              <a:spcBef>
                <a:spcPts val="0"/>
              </a:spcBef>
              <a:spcAft>
                <a:spcPts val="0"/>
              </a:spcAft>
              <a:buNone/>
            </a:pPr>
            <a:r>
              <a:rPr lang="en" sz="1200">
                <a:solidFill>
                  <a:srgbClr val="002040"/>
                </a:solidFill>
                <a:latin typeface="Arial"/>
                <a:ea typeface="Arial"/>
                <a:cs typeface="Arial"/>
                <a:sym typeface="Arial"/>
              </a:rPr>
              <a:t>Should you like to evaluate your students’ learning and/or the impact of your teaching</a:t>
            </a:r>
            <a:endParaRPr sz="1200">
              <a:solidFill>
                <a:srgbClr val="002040"/>
              </a:solidFill>
              <a:latin typeface="Arial"/>
              <a:ea typeface="Arial"/>
              <a:cs typeface="Arial"/>
              <a:sym typeface="Arial"/>
            </a:endParaRPr>
          </a:p>
          <a:p>
            <a:pPr marL="0" lvl="0" indent="0" algn="l" rtl="0">
              <a:lnSpc>
                <a:spcPct val="130000"/>
              </a:lnSpc>
              <a:spcBef>
                <a:spcPts val="0"/>
              </a:spcBef>
              <a:spcAft>
                <a:spcPts val="0"/>
              </a:spcAft>
              <a:buNone/>
            </a:pPr>
            <a:r>
              <a:rPr lang="en" sz="1200">
                <a:solidFill>
                  <a:srgbClr val="002040"/>
                </a:solidFill>
                <a:latin typeface="Arial"/>
                <a:ea typeface="Arial"/>
                <a:cs typeface="Arial"/>
                <a:sym typeface="Arial"/>
              </a:rPr>
              <a:t>practice, feel free to reach out to the </a:t>
            </a:r>
            <a:r>
              <a:rPr lang="en" sz="1200" u="sng">
                <a:solidFill>
                  <a:srgbClr val="002040"/>
                </a:solidFill>
                <a:latin typeface="Arial"/>
                <a:ea typeface="Arial"/>
                <a:cs typeface="Arial"/>
                <a:sym typeface="Arial"/>
              </a:rPr>
              <a:t>Institute for the Scholarship of Teaching and Learning</a:t>
            </a:r>
            <a:r>
              <a:rPr lang="en" sz="1200">
                <a:solidFill>
                  <a:srgbClr val="002040"/>
                </a:solidFill>
                <a:latin typeface="Arial"/>
                <a:ea typeface="Arial"/>
                <a:cs typeface="Arial"/>
                <a:sym typeface="Arial"/>
              </a:rPr>
              <a:t>.</a:t>
            </a:r>
            <a:endParaRPr sz="1200">
              <a:solidFill>
                <a:srgbClr val="002040"/>
              </a:solidFill>
              <a:latin typeface="Arial"/>
              <a:ea typeface="Arial"/>
              <a:cs typeface="Arial"/>
              <a:sym typeface="Arial"/>
            </a:endParaRPr>
          </a:p>
          <a:p>
            <a:pPr marL="0" lvl="0" indent="0" algn="l" rtl="0">
              <a:lnSpc>
                <a:spcPct val="130000"/>
              </a:lnSpc>
              <a:spcBef>
                <a:spcPts val="0"/>
              </a:spcBef>
              <a:spcAft>
                <a:spcPts val="0"/>
              </a:spcAft>
              <a:buNone/>
            </a:pPr>
            <a:r>
              <a:rPr lang="en" sz="1200">
                <a:solidFill>
                  <a:srgbClr val="002040"/>
                </a:solidFill>
                <a:latin typeface="Arial"/>
                <a:ea typeface="Arial"/>
                <a:cs typeface="Arial"/>
                <a:sym typeface="Arial"/>
              </a:rPr>
              <a:t>     	</a:t>
            </a:r>
            <a:r>
              <a:rPr lang="en" sz="1200" u="sng">
                <a:solidFill>
                  <a:schemeClr val="hlink"/>
                </a:solidFill>
                <a:latin typeface="Arial"/>
                <a:ea typeface="Arial"/>
                <a:cs typeface="Arial"/>
                <a:sym typeface="Arial"/>
                <a:hlinkClick r:id="rId5"/>
              </a:rPr>
              <a:t>https://isotl.ctlt.ubc.ca/about/contact/</a:t>
            </a:r>
            <a:r>
              <a:rPr lang="en" sz="1200">
                <a:solidFill>
                  <a:srgbClr val="002040"/>
                </a:solidFill>
                <a:latin typeface="Arial"/>
                <a:ea typeface="Arial"/>
                <a:cs typeface="Arial"/>
                <a:sym typeface="Arial"/>
              </a:rPr>
              <a:t> | ctlt.isotl@ubc.ca</a:t>
            </a:r>
            <a:endParaRPr sz="1200">
              <a:solidFill>
                <a:srgbClr val="002040"/>
              </a:solidFill>
              <a:latin typeface="Arial"/>
              <a:ea typeface="Arial"/>
              <a:cs typeface="Arial"/>
              <a:sym typeface="Arial"/>
            </a:endParaRPr>
          </a:p>
          <a:p>
            <a:pPr marL="0" lvl="0" indent="0" algn="l" rtl="0">
              <a:spcBef>
                <a:spcPts val="600"/>
              </a:spcBef>
              <a:spcAft>
                <a:spcPts val="0"/>
              </a:spcAft>
              <a:buNone/>
            </a:pPr>
            <a:endParaRPr sz="1200" b="1">
              <a:latin typeface="Work Sans"/>
              <a:ea typeface="Work Sans"/>
              <a:cs typeface="Work Sans"/>
              <a:sym typeface="Work Sans"/>
            </a:endParaRPr>
          </a:p>
        </p:txBody>
      </p:sp>
      <p:sp>
        <p:nvSpPr>
          <p:cNvPr id="386" name="Google Shape;386;p55"/>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9"/>
          <p:cNvSpPr txBox="1">
            <a:spLocks noGrp="1"/>
          </p:cNvSpPr>
          <p:nvPr>
            <p:ph type="ctrTitle" idx="4294967295"/>
          </p:nvPr>
        </p:nvSpPr>
        <p:spPr>
          <a:xfrm>
            <a:off x="709050" y="632500"/>
            <a:ext cx="7658400" cy="466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Thank you!</a:t>
            </a:r>
            <a:endParaRPr sz="3000"/>
          </a:p>
        </p:txBody>
      </p:sp>
      <p:sp>
        <p:nvSpPr>
          <p:cNvPr id="415" name="Google Shape;415;p59"/>
          <p:cNvSpPr txBox="1">
            <a:spLocks noGrp="1"/>
          </p:cNvSpPr>
          <p:nvPr>
            <p:ph type="subTitle" idx="4294967295"/>
          </p:nvPr>
        </p:nvSpPr>
        <p:spPr>
          <a:xfrm>
            <a:off x="801575" y="1203300"/>
            <a:ext cx="7566000" cy="2865900"/>
          </a:xfrm>
          <a:prstGeom prst="rect">
            <a:avLst/>
          </a:prstGeom>
        </p:spPr>
        <p:txBody>
          <a:bodyPr spcFirstLastPara="1" wrap="square" lIns="91425" tIns="91425" rIns="91425" bIns="91425" anchor="t" anchorCtr="0">
            <a:noAutofit/>
          </a:bodyPr>
          <a:lstStyle/>
          <a:p>
            <a:pPr marL="0" lvl="0" indent="0" algn="l" rtl="0">
              <a:lnSpc>
                <a:spcPct val="130000"/>
              </a:lnSpc>
              <a:spcBef>
                <a:spcPts val="0"/>
              </a:spcBef>
              <a:spcAft>
                <a:spcPts val="0"/>
              </a:spcAft>
              <a:buNone/>
            </a:pPr>
            <a:r>
              <a:rPr lang="en" sz="1600">
                <a:solidFill>
                  <a:srgbClr val="000000"/>
                </a:solidFill>
                <a:latin typeface="Arial"/>
                <a:ea typeface="Arial"/>
                <a:cs typeface="Arial"/>
                <a:sym typeface="Arial"/>
              </a:rPr>
              <a:t>John Pringle: </a:t>
            </a:r>
            <a:r>
              <a:rPr lang="en" sz="1600" u="sng">
                <a:solidFill>
                  <a:srgbClr val="000000"/>
                </a:solidFill>
                <a:latin typeface="Arial"/>
                <a:ea typeface="Arial"/>
                <a:cs typeface="Arial"/>
                <a:sym typeface="Arial"/>
                <a:hlinkClick r:id="rId3"/>
              </a:rPr>
              <a:t>john.pringle@ubc.ca</a:t>
            </a:r>
            <a:r>
              <a:rPr lang="en" sz="1600">
                <a:solidFill>
                  <a:srgbClr val="000000"/>
                </a:solidFill>
                <a:latin typeface="Arial"/>
                <a:ea typeface="Arial"/>
                <a:cs typeface="Arial"/>
                <a:sym typeface="Arial"/>
              </a:rPr>
              <a:t> </a:t>
            </a:r>
            <a:endParaRPr sz="1600">
              <a:solidFill>
                <a:srgbClr val="000000"/>
              </a:solidFill>
              <a:latin typeface="Arial"/>
              <a:ea typeface="Arial"/>
              <a:cs typeface="Arial"/>
              <a:sym typeface="Arial"/>
            </a:endParaRPr>
          </a:p>
          <a:p>
            <a:pPr marL="0" lvl="0" indent="0" algn="l" rtl="0">
              <a:lnSpc>
                <a:spcPct val="130000"/>
              </a:lnSpc>
              <a:spcBef>
                <a:spcPts val="0"/>
              </a:spcBef>
              <a:spcAft>
                <a:spcPts val="0"/>
              </a:spcAft>
              <a:buNone/>
            </a:pPr>
            <a:r>
              <a:rPr lang="en" sz="1600">
                <a:solidFill>
                  <a:srgbClr val="000000"/>
                </a:solidFill>
                <a:latin typeface="Arial"/>
                <a:ea typeface="Arial"/>
                <a:cs typeface="Arial"/>
                <a:sym typeface="Arial"/>
              </a:rPr>
              <a:t>Lecturer, Academic English Program, Vantage College</a:t>
            </a:r>
            <a:endParaRPr sz="1600">
              <a:solidFill>
                <a:srgbClr val="000000"/>
              </a:solidFill>
              <a:latin typeface="Arial"/>
              <a:ea typeface="Arial"/>
              <a:cs typeface="Arial"/>
              <a:sym typeface="Arial"/>
            </a:endParaRPr>
          </a:p>
          <a:p>
            <a:pPr marL="0" lvl="0" indent="0" algn="l" rtl="0">
              <a:lnSpc>
                <a:spcPct val="130000"/>
              </a:lnSpc>
              <a:spcBef>
                <a:spcPts val="0"/>
              </a:spcBef>
              <a:spcAft>
                <a:spcPts val="0"/>
              </a:spcAft>
              <a:buNone/>
            </a:pPr>
            <a:endParaRPr sz="1600">
              <a:solidFill>
                <a:srgbClr val="000000"/>
              </a:solidFill>
              <a:latin typeface="Arial"/>
              <a:ea typeface="Arial"/>
              <a:cs typeface="Arial"/>
              <a:sym typeface="Arial"/>
            </a:endParaRPr>
          </a:p>
          <a:p>
            <a:pPr marL="0" lvl="0" indent="0" algn="l" rtl="0">
              <a:lnSpc>
                <a:spcPct val="130000"/>
              </a:lnSpc>
              <a:spcBef>
                <a:spcPts val="0"/>
              </a:spcBef>
              <a:spcAft>
                <a:spcPts val="0"/>
              </a:spcAft>
              <a:buNone/>
            </a:pPr>
            <a:r>
              <a:rPr lang="en" sz="1600">
                <a:solidFill>
                  <a:srgbClr val="000000"/>
                </a:solidFill>
                <a:latin typeface="Arial"/>
                <a:ea typeface="Arial"/>
                <a:cs typeface="Arial"/>
                <a:sym typeface="Arial"/>
              </a:rPr>
              <a:t>Isabeau Iqbal: isabeau.iqbal@ubc.ca </a:t>
            </a:r>
            <a:endParaRPr sz="1600">
              <a:solidFill>
                <a:srgbClr val="000000"/>
              </a:solidFill>
              <a:latin typeface="Arial"/>
              <a:ea typeface="Arial"/>
              <a:cs typeface="Arial"/>
              <a:sym typeface="Arial"/>
            </a:endParaRPr>
          </a:p>
          <a:p>
            <a:pPr marL="0" lvl="0" indent="0" algn="l" rtl="0">
              <a:lnSpc>
                <a:spcPct val="130000"/>
              </a:lnSpc>
              <a:spcBef>
                <a:spcPts val="0"/>
              </a:spcBef>
              <a:spcAft>
                <a:spcPts val="0"/>
              </a:spcAft>
              <a:buNone/>
            </a:pPr>
            <a:r>
              <a:rPr lang="en" sz="1600">
                <a:solidFill>
                  <a:srgbClr val="000000"/>
                </a:solidFill>
                <a:latin typeface="Arial"/>
                <a:ea typeface="Arial"/>
                <a:cs typeface="Arial"/>
                <a:sym typeface="Arial"/>
              </a:rPr>
              <a:t>Senior Educational Consultant, Centre for Teaching, Learning and Technology</a:t>
            </a:r>
            <a:r>
              <a:rPr lang="en" sz="1600">
                <a:solidFill>
                  <a:srgbClr val="4B5D67"/>
                </a:solidFill>
                <a:latin typeface="Arial"/>
                <a:ea typeface="Arial"/>
                <a:cs typeface="Arial"/>
                <a:sym typeface="Arial"/>
              </a:rPr>
              <a:t> </a:t>
            </a:r>
            <a:endParaRPr sz="1600">
              <a:solidFill>
                <a:srgbClr val="002040"/>
              </a:solidFill>
              <a:latin typeface="Arial"/>
              <a:ea typeface="Arial"/>
              <a:cs typeface="Arial"/>
              <a:sym typeface="Arial"/>
            </a:endParaRPr>
          </a:p>
        </p:txBody>
      </p:sp>
      <p:sp>
        <p:nvSpPr>
          <p:cNvPr id="416" name="Google Shape;416;p59"/>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45</a:t>
            </a:fld>
            <a:endParaRPr/>
          </a:p>
        </p:txBody>
      </p:sp>
      <p:pic>
        <p:nvPicPr>
          <p:cNvPr id="417" name="Google Shape;417;p59" descr="Creative Commons License"/>
          <p:cNvPicPr preferRelativeResize="0"/>
          <p:nvPr/>
        </p:nvPicPr>
        <p:blipFill>
          <a:blip r:embed="rId4">
            <a:alphaModFix/>
          </a:blip>
          <a:stretch>
            <a:fillRect/>
          </a:stretch>
        </p:blipFill>
        <p:spPr>
          <a:xfrm>
            <a:off x="869325" y="3067238"/>
            <a:ext cx="1324450" cy="458968"/>
          </a:xfrm>
          <a:prstGeom prst="rect">
            <a:avLst/>
          </a:prstGeom>
          <a:noFill/>
          <a:ln>
            <a:noFill/>
          </a:ln>
        </p:spPr>
      </p:pic>
      <p:sp>
        <p:nvSpPr>
          <p:cNvPr id="418" name="Google Shape;418;p59"/>
          <p:cNvSpPr txBox="1"/>
          <p:nvPr/>
        </p:nvSpPr>
        <p:spPr>
          <a:xfrm>
            <a:off x="2294850" y="2868925"/>
            <a:ext cx="5216700" cy="855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latin typeface="Raleway"/>
                <a:ea typeface="Raleway"/>
                <a:cs typeface="Raleway"/>
                <a:sym typeface="Raleway"/>
              </a:rPr>
              <a:t>This work is licensed under a </a:t>
            </a:r>
            <a:r>
              <a:rPr lang="en" u="sng">
                <a:latin typeface="Raleway"/>
                <a:ea typeface="Raleway"/>
                <a:cs typeface="Raleway"/>
                <a:sym typeface="Raleway"/>
                <a:hlinkClick r:id="rId5"/>
              </a:rPr>
              <a:t>Creative Commons Attribution-NonCommercial-ShareAlike 4.0 International License</a:t>
            </a:r>
            <a:r>
              <a:rPr lang="en">
                <a:latin typeface="Raleway"/>
                <a:ea typeface="Raleway"/>
                <a:cs typeface="Raleway"/>
                <a:sym typeface="Raleway"/>
              </a:rPr>
              <a:t>.  Please attribute John Pringle and Isabeau Iqbal and the UBC Centre for Teaching, Learning and Technology.</a:t>
            </a:r>
            <a:endParaRPr/>
          </a:p>
        </p:txBody>
      </p:sp>
      <p:sp>
        <p:nvSpPr>
          <p:cNvPr id="419" name="Google Shape;419;p59"/>
          <p:cNvSpPr txBox="1"/>
          <p:nvPr/>
        </p:nvSpPr>
        <p:spPr>
          <a:xfrm>
            <a:off x="869325" y="4240900"/>
            <a:ext cx="6486000" cy="152400"/>
          </a:xfrm>
          <a:prstGeom prst="rect">
            <a:avLst/>
          </a:prstGeom>
          <a:noFill/>
          <a:ln>
            <a:noFill/>
          </a:ln>
        </p:spPr>
        <p:txBody>
          <a:bodyPr spcFirstLastPara="1" wrap="square" lIns="91425" tIns="91425" rIns="91425" bIns="91425" anchor="t" anchorCtr="0">
            <a:noAutofit/>
          </a:bodyPr>
          <a:lstStyle/>
          <a:p>
            <a:pPr marL="0" lvl="0" indent="0" algn="l" rtl="0">
              <a:lnSpc>
                <a:spcPct val="130000"/>
              </a:lnSpc>
              <a:spcBef>
                <a:spcPts val="0"/>
              </a:spcBef>
              <a:spcAft>
                <a:spcPts val="0"/>
              </a:spcAft>
              <a:buClr>
                <a:schemeClr val="dk1"/>
              </a:buClr>
              <a:buSzPts val="1100"/>
              <a:buFont typeface="Arial"/>
              <a:buNone/>
            </a:pPr>
            <a:r>
              <a:rPr lang="en" sz="1200" i="1">
                <a:solidFill>
                  <a:srgbClr val="666666"/>
                </a:solidFill>
              </a:rPr>
              <a:t>Slides from: </a:t>
            </a:r>
            <a:r>
              <a:rPr lang="en" sz="1200" i="1" u="sng">
                <a:solidFill>
                  <a:srgbClr val="666666"/>
                </a:solidFill>
                <a:hlinkClick r:id="rId6"/>
              </a:rPr>
              <a:t>https://www.slidescarnival.com/jacquenetta-free-presentation-template/1929</a:t>
            </a:r>
            <a:endParaRPr sz="1200" i="1">
              <a:solidFill>
                <a:srgbClr val="66666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ctrTitle" idx="4294967295"/>
          </p:nvPr>
        </p:nvSpPr>
        <p:spPr>
          <a:xfrm>
            <a:off x="601375" y="1891000"/>
            <a:ext cx="61536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7500">
                <a:solidFill>
                  <a:srgbClr val="FFFFFF"/>
                </a:solidFill>
              </a:rPr>
              <a:t>Why ask questions?</a:t>
            </a:r>
            <a:endParaRPr sz="7500">
              <a:solidFill>
                <a:srgbClr val="FFFFFF"/>
              </a:solidFill>
            </a:endParaRPr>
          </a:p>
        </p:txBody>
      </p:sp>
      <p:sp>
        <p:nvSpPr>
          <p:cNvPr id="103" name="Google Shape;103;p17"/>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869150" y="847600"/>
            <a:ext cx="5092200" cy="482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Questions can...</a:t>
            </a:r>
            <a:endParaRPr/>
          </a:p>
        </p:txBody>
      </p:sp>
      <p:sp>
        <p:nvSpPr>
          <p:cNvPr id="109" name="Google Shape;109;p18"/>
          <p:cNvSpPr txBox="1">
            <a:spLocks noGrp="1"/>
          </p:cNvSpPr>
          <p:nvPr>
            <p:ph type="body" idx="1"/>
          </p:nvPr>
        </p:nvSpPr>
        <p:spPr>
          <a:xfrm>
            <a:off x="1302400" y="1330000"/>
            <a:ext cx="7405800" cy="2004000"/>
          </a:xfrm>
          <a:prstGeom prst="rect">
            <a:avLst/>
          </a:prstGeom>
        </p:spPr>
        <p:txBody>
          <a:bodyPr spcFirstLastPara="1" wrap="square" lIns="91425" tIns="91425" rIns="91425" bIns="91425" anchor="t" anchorCtr="0">
            <a:noAutofit/>
          </a:bodyPr>
          <a:lstStyle/>
          <a:p>
            <a:pPr marL="0" lvl="0" indent="0" algn="l" rtl="0">
              <a:lnSpc>
                <a:spcPct val="90000"/>
              </a:lnSpc>
              <a:spcBef>
                <a:spcPts val="500"/>
              </a:spcBef>
              <a:spcAft>
                <a:spcPts val="0"/>
              </a:spcAft>
              <a:buNone/>
            </a:pPr>
            <a:endParaRPr sz="1100">
              <a:latin typeface="Arial"/>
              <a:ea typeface="Arial"/>
              <a:cs typeface="Arial"/>
              <a:sym typeface="Arial"/>
            </a:endParaRPr>
          </a:p>
          <a:p>
            <a:pPr marL="0" lvl="0" indent="0" algn="l" rtl="0">
              <a:lnSpc>
                <a:spcPct val="90000"/>
              </a:lnSpc>
              <a:spcBef>
                <a:spcPts val="500"/>
              </a:spcBef>
              <a:spcAft>
                <a:spcPts val="0"/>
              </a:spcAft>
              <a:buNone/>
            </a:pPr>
            <a:r>
              <a:rPr lang="en" sz="2400">
                <a:latin typeface="Arial"/>
                <a:ea typeface="Arial"/>
                <a:cs typeface="Arial"/>
                <a:sym typeface="Arial"/>
              </a:rPr>
              <a:t>Assess students’ knowledge</a:t>
            </a:r>
            <a:endParaRPr sz="2400">
              <a:latin typeface="Arial"/>
              <a:ea typeface="Arial"/>
              <a:cs typeface="Arial"/>
              <a:sym typeface="Arial"/>
            </a:endParaRPr>
          </a:p>
          <a:p>
            <a:pPr marL="0" lvl="0" indent="0" algn="l" rtl="0">
              <a:lnSpc>
                <a:spcPct val="90000"/>
              </a:lnSpc>
              <a:spcBef>
                <a:spcPts val="500"/>
              </a:spcBef>
              <a:spcAft>
                <a:spcPts val="0"/>
              </a:spcAft>
              <a:buNone/>
            </a:pPr>
            <a:r>
              <a:rPr lang="en" sz="2400">
                <a:latin typeface="Arial"/>
                <a:ea typeface="Arial"/>
                <a:cs typeface="Arial"/>
                <a:sym typeface="Arial"/>
              </a:rPr>
              <a:t>Promote participation and engagement</a:t>
            </a:r>
            <a:endParaRPr sz="2400">
              <a:latin typeface="Arial"/>
              <a:ea typeface="Arial"/>
              <a:cs typeface="Arial"/>
              <a:sym typeface="Arial"/>
            </a:endParaRPr>
          </a:p>
          <a:p>
            <a:pPr marL="0" lvl="0" indent="0" algn="l" rtl="0">
              <a:lnSpc>
                <a:spcPct val="90000"/>
              </a:lnSpc>
              <a:spcBef>
                <a:spcPts val="500"/>
              </a:spcBef>
              <a:spcAft>
                <a:spcPts val="0"/>
              </a:spcAft>
              <a:buNone/>
            </a:pPr>
            <a:r>
              <a:rPr lang="en" sz="2400">
                <a:latin typeface="Arial"/>
                <a:ea typeface="Arial"/>
                <a:cs typeface="Arial"/>
                <a:sym typeface="Arial"/>
              </a:rPr>
              <a:t>Foster peer-to-peer interaction &amp; relationships </a:t>
            </a:r>
            <a:endParaRPr sz="2400">
              <a:latin typeface="Arial"/>
              <a:ea typeface="Arial"/>
              <a:cs typeface="Arial"/>
              <a:sym typeface="Arial"/>
            </a:endParaRPr>
          </a:p>
          <a:p>
            <a:pPr marL="0" lvl="0" indent="0" algn="l" rtl="0">
              <a:lnSpc>
                <a:spcPct val="90000"/>
              </a:lnSpc>
              <a:spcBef>
                <a:spcPts val="500"/>
              </a:spcBef>
              <a:spcAft>
                <a:spcPts val="0"/>
              </a:spcAft>
              <a:buNone/>
            </a:pPr>
            <a:r>
              <a:rPr lang="en" sz="2400">
                <a:latin typeface="Arial"/>
                <a:ea typeface="Arial"/>
                <a:cs typeface="Arial"/>
                <a:sym typeface="Arial"/>
              </a:rPr>
              <a:t>Encourage critical thinking</a:t>
            </a:r>
            <a:endParaRPr sz="2400">
              <a:latin typeface="Arial"/>
              <a:ea typeface="Arial"/>
              <a:cs typeface="Arial"/>
              <a:sym typeface="Arial"/>
            </a:endParaRPr>
          </a:p>
          <a:p>
            <a:pPr marL="0" lvl="0" indent="0" algn="l" rtl="0">
              <a:lnSpc>
                <a:spcPct val="90000"/>
              </a:lnSpc>
              <a:spcBef>
                <a:spcPts val="500"/>
              </a:spcBef>
              <a:spcAft>
                <a:spcPts val="0"/>
              </a:spcAft>
              <a:buNone/>
            </a:pPr>
            <a:r>
              <a:rPr lang="en" sz="2400">
                <a:latin typeface="Arial"/>
                <a:ea typeface="Arial"/>
                <a:cs typeface="Arial"/>
                <a:sym typeface="Arial"/>
              </a:rPr>
              <a:t>Promote critical engagement with topic</a:t>
            </a:r>
            <a:endParaRPr sz="2400">
              <a:latin typeface="Arial"/>
              <a:ea typeface="Arial"/>
              <a:cs typeface="Arial"/>
              <a:sym typeface="Arial"/>
            </a:endParaRPr>
          </a:p>
          <a:p>
            <a:pPr marL="0" lvl="0" indent="0" algn="l" rtl="0">
              <a:lnSpc>
                <a:spcPct val="90000"/>
              </a:lnSpc>
              <a:spcBef>
                <a:spcPts val="500"/>
              </a:spcBef>
              <a:spcAft>
                <a:spcPts val="0"/>
              </a:spcAft>
              <a:buClr>
                <a:schemeClr val="dk1"/>
              </a:buClr>
              <a:buSzPts val="1100"/>
              <a:buFont typeface="Arial"/>
              <a:buNone/>
            </a:pPr>
            <a:r>
              <a:rPr lang="en" sz="2400">
                <a:latin typeface="Arial"/>
                <a:ea typeface="Arial"/>
                <a:cs typeface="Arial"/>
                <a:sym typeface="Arial"/>
              </a:rPr>
              <a:t>Help students self-assess</a:t>
            </a:r>
            <a:endParaRPr sz="2400">
              <a:latin typeface="Arial"/>
              <a:ea typeface="Arial"/>
              <a:cs typeface="Arial"/>
              <a:sym typeface="Arial"/>
            </a:endParaRPr>
          </a:p>
          <a:p>
            <a:pPr marL="0" lvl="0" indent="0" algn="l" rtl="0">
              <a:spcBef>
                <a:spcPts val="600"/>
              </a:spcBef>
              <a:spcAft>
                <a:spcPts val="0"/>
              </a:spcAft>
              <a:buNone/>
            </a:pPr>
            <a:endParaRPr sz="2400"/>
          </a:p>
        </p:txBody>
      </p:sp>
      <p:sp>
        <p:nvSpPr>
          <p:cNvPr id="110" name="Google Shape;110;p18"/>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628650" y="273844"/>
            <a:ext cx="7886700" cy="994200"/>
          </a:xfrm>
          <a:prstGeom prst="rect">
            <a:avLst/>
          </a:prstGeom>
          <a:noFill/>
        </p:spPr>
        <p:txBody>
          <a:bodyPr spcFirstLastPara="1" wrap="square" lIns="68575" tIns="34275" rIns="68575" bIns="34275" anchor="ctr" anchorCtr="0">
            <a:noAutofit/>
          </a:bodyPr>
          <a:lstStyle/>
          <a:p>
            <a:pPr marL="0" lvl="0" indent="0" algn="l" rtl="0">
              <a:spcBef>
                <a:spcPts val="0"/>
              </a:spcBef>
              <a:spcAft>
                <a:spcPts val="0"/>
              </a:spcAft>
              <a:buNone/>
            </a:pPr>
            <a:r>
              <a:rPr lang="en" sz="2400"/>
              <a:t>The default questioning style?</a:t>
            </a:r>
            <a:endParaRPr/>
          </a:p>
        </p:txBody>
      </p:sp>
      <p:sp>
        <p:nvSpPr>
          <p:cNvPr id="116" name="Google Shape;116;p19"/>
          <p:cNvSpPr txBox="1">
            <a:spLocks noGrp="1"/>
          </p:cNvSpPr>
          <p:nvPr>
            <p:ph type="body" idx="1"/>
          </p:nvPr>
        </p:nvSpPr>
        <p:spPr>
          <a:xfrm>
            <a:off x="628650" y="1369225"/>
            <a:ext cx="7680900" cy="1529423"/>
          </a:xfrm>
          <a:prstGeom prst="rect">
            <a:avLst/>
          </a:prstGeom>
          <a:noFill/>
        </p:spPr>
        <p:txBody>
          <a:bodyPr spcFirstLastPara="1" wrap="square" lIns="68575" tIns="34275" rIns="68575" bIns="34275" anchor="t" anchorCtr="0">
            <a:noAutofit/>
          </a:bodyPr>
          <a:lstStyle/>
          <a:p>
            <a:pPr marL="0" lvl="0" indent="0" algn="l" rtl="0">
              <a:spcBef>
                <a:spcPts val="800"/>
              </a:spcBef>
              <a:spcAft>
                <a:spcPts val="0"/>
              </a:spcAft>
              <a:buNone/>
            </a:pPr>
            <a:r>
              <a:rPr lang="en" sz="1800" dirty="0">
                <a:latin typeface="Arial"/>
                <a:ea typeface="Arial"/>
                <a:cs typeface="Arial"/>
                <a:sym typeface="Arial"/>
              </a:rPr>
              <a:t>Teacher: We’ve been discussing forms of energy, in particular kinetic and potential energy. What’s the third kind?</a:t>
            </a:r>
            <a:endParaRPr sz="1800" dirty="0">
              <a:latin typeface="Arial"/>
              <a:ea typeface="Arial"/>
              <a:cs typeface="Arial"/>
              <a:sym typeface="Arial"/>
            </a:endParaRPr>
          </a:p>
          <a:p>
            <a:pPr marL="0" lvl="0" indent="0" algn="l" rtl="0">
              <a:spcBef>
                <a:spcPts val="800"/>
              </a:spcBef>
              <a:spcAft>
                <a:spcPts val="0"/>
              </a:spcAft>
              <a:buNone/>
            </a:pPr>
            <a:r>
              <a:rPr lang="en" sz="1800" dirty="0">
                <a:latin typeface="Arial"/>
                <a:ea typeface="Arial"/>
                <a:cs typeface="Arial"/>
                <a:sym typeface="Arial"/>
              </a:rPr>
              <a:t>Student: Internal.</a:t>
            </a:r>
            <a:endParaRPr sz="1800" dirty="0">
              <a:latin typeface="Arial"/>
              <a:ea typeface="Arial"/>
              <a:cs typeface="Arial"/>
              <a:sym typeface="Arial"/>
            </a:endParaRPr>
          </a:p>
          <a:p>
            <a:pPr marL="0" lvl="0" indent="0" algn="l" rtl="0">
              <a:spcBef>
                <a:spcPts val="800"/>
              </a:spcBef>
              <a:spcAft>
                <a:spcPts val="0"/>
              </a:spcAft>
              <a:buNone/>
            </a:pPr>
            <a:r>
              <a:rPr lang="en" sz="1800" dirty="0">
                <a:latin typeface="Arial"/>
                <a:ea typeface="Arial"/>
                <a:cs typeface="Arial"/>
                <a:sym typeface="Arial"/>
              </a:rPr>
              <a:t>Teacher: That’s right, internal energy.</a:t>
            </a:r>
            <a:endParaRPr sz="1800" dirty="0">
              <a:latin typeface="Arial"/>
              <a:ea typeface="Arial"/>
              <a:cs typeface="Arial"/>
              <a:sym typeface="Arial"/>
            </a:endParaRPr>
          </a:p>
          <a:p>
            <a:pPr marL="0" lvl="0" indent="0" algn="l" rtl="0">
              <a:spcBef>
                <a:spcPts val="800"/>
              </a:spcBef>
              <a:spcAft>
                <a:spcPts val="0"/>
              </a:spcAft>
              <a:buNone/>
            </a:pPr>
            <a:endParaRPr sz="1800" dirty="0">
              <a:latin typeface="Arial"/>
              <a:ea typeface="Arial"/>
              <a:cs typeface="Arial"/>
              <a:sym typeface="Arial"/>
            </a:endParaRPr>
          </a:p>
        </p:txBody>
      </p:sp>
      <p:sp>
        <p:nvSpPr>
          <p:cNvPr id="117" name="Google Shape;117;p19"/>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sz="1100"/>
              <a:t>7</a:t>
            </a:fld>
            <a:endParaRPr sz="1100"/>
          </a:p>
        </p:txBody>
      </p:sp>
      <p:sp>
        <p:nvSpPr>
          <p:cNvPr id="5" name="Google Shape;116;p19">
            <a:extLst>
              <a:ext uri="{FF2B5EF4-FFF2-40B4-BE49-F238E27FC236}">
                <a16:creationId xmlns:a16="http://schemas.microsoft.com/office/drawing/2014/main" id="{FF238B7D-4310-2A4C-8C59-CC1A7B302EEF}"/>
              </a:ext>
            </a:extLst>
          </p:cNvPr>
          <p:cNvSpPr txBox="1">
            <a:spLocks/>
          </p:cNvSpPr>
          <p:nvPr/>
        </p:nvSpPr>
        <p:spPr>
          <a:xfrm>
            <a:off x="628650" y="2898648"/>
            <a:ext cx="7680900" cy="1529423"/>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Work Sans Light"/>
              <a:buChar char="▪"/>
              <a:defRPr sz="1100" b="0" i="0" u="none" strike="noStrike" cap="none">
                <a:solidFill>
                  <a:schemeClr val="dk1"/>
                </a:solidFill>
                <a:latin typeface="Work Sans Light"/>
                <a:ea typeface="Work Sans Light"/>
                <a:cs typeface="Work Sans Light"/>
                <a:sym typeface="Work Sans Light"/>
              </a:defRPr>
            </a:lvl1pPr>
            <a:lvl2pPr marL="914400" marR="0" lvl="1" indent="-317500" algn="l" rtl="0">
              <a:lnSpc>
                <a:spcPct val="90000"/>
              </a:lnSpc>
              <a:spcBef>
                <a:spcPts val="400"/>
              </a:spcBef>
              <a:spcAft>
                <a:spcPts val="0"/>
              </a:spcAft>
              <a:buClr>
                <a:schemeClr val="dk1"/>
              </a:buClr>
              <a:buSzPts val="1400"/>
              <a:buFont typeface="Work Sans Light"/>
              <a:buChar char="□"/>
              <a:defRPr sz="1100" b="0" i="0" u="none" strike="noStrike" cap="none">
                <a:solidFill>
                  <a:schemeClr val="dk1"/>
                </a:solidFill>
                <a:latin typeface="Work Sans Light"/>
                <a:ea typeface="Work Sans Light"/>
                <a:cs typeface="Work Sans Light"/>
                <a:sym typeface="Work Sans Light"/>
              </a:defRPr>
            </a:lvl2pPr>
            <a:lvl3pPr marL="1371600" marR="0" lvl="2" indent="-317500" algn="l" rtl="0">
              <a:lnSpc>
                <a:spcPct val="90000"/>
              </a:lnSpc>
              <a:spcBef>
                <a:spcPts val="400"/>
              </a:spcBef>
              <a:spcAft>
                <a:spcPts val="0"/>
              </a:spcAft>
              <a:buClr>
                <a:schemeClr val="dk1"/>
              </a:buClr>
              <a:buSzPts val="1400"/>
              <a:buFont typeface="Work Sans Light"/>
              <a:buChar char="□"/>
              <a:defRPr sz="1100" b="0" i="0" u="none" strike="noStrike" cap="none">
                <a:solidFill>
                  <a:schemeClr val="dk1"/>
                </a:solidFill>
                <a:latin typeface="Work Sans Light"/>
                <a:ea typeface="Work Sans Light"/>
                <a:cs typeface="Work Sans Light"/>
                <a:sym typeface="Work Sans Light"/>
              </a:defRPr>
            </a:lvl3pPr>
            <a:lvl4pPr marL="1828800" marR="0" lvl="3" indent="-317500" algn="l" rtl="0">
              <a:lnSpc>
                <a:spcPct val="90000"/>
              </a:lnSpc>
              <a:spcBef>
                <a:spcPts val="400"/>
              </a:spcBef>
              <a:spcAft>
                <a:spcPts val="0"/>
              </a:spcAft>
              <a:buClr>
                <a:schemeClr val="dk1"/>
              </a:buClr>
              <a:buSzPts val="1400"/>
              <a:buFont typeface="Work Sans Light"/>
              <a:buChar char="□"/>
              <a:defRPr sz="1100" b="0" i="0" u="none" strike="noStrike" cap="none">
                <a:solidFill>
                  <a:schemeClr val="dk1"/>
                </a:solidFill>
                <a:latin typeface="Work Sans Light"/>
                <a:ea typeface="Work Sans Light"/>
                <a:cs typeface="Work Sans Light"/>
                <a:sym typeface="Work Sans Light"/>
              </a:defRPr>
            </a:lvl4pPr>
            <a:lvl5pPr marL="2286000" marR="0" lvl="4" indent="-317500" algn="l" rtl="0">
              <a:lnSpc>
                <a:spcPct val="90000"/>
              </a:lnSpc>
              <a:spcBef>
                <a:spcPts val="400"/>
              </a:spcBef>
              <a:spcAft>
                <a:spcPts val="0"/>
              </a:spcAft>
              <a:buClr>
                <a:schemeClr val="dk1"/>
              </a:buClr>
              <a:buSzPts val="1400"/>
              <a:buFont typeface="Work Sans Light"/>
              <a:buChar char="○"/>
              <a:defRPr sz="1100" b="0" i="0" u="none" strike="noStrike" cap="none">
                <a:solidFill>
                  <a:schemeClr val="dk1"/>
                </a:solidFill>
                <a:latin typeface="Work Sans Light"/>
                <a:ea typeface="Work Sans Light"/>
                <a:cs typeface="Work Sans Light"/>
                <a:sym typeface="Work Sans Light"/>
              </a:defRPr>
            </a:lvl5pPr>
            <a:lvl6pPr marL="2743200" marR="0" lvl="5" indent="-317500" algn="l" rtl="0">
              <a:lnSpc>
                <a:spcPct val="90000"/>
              </a:lnSpc>
              <a:spcBef>
                <a:spcPts val="400"/>
              </a:spcBef>
              <a:spcAft>
                <a:spcPts val="0"/>
              </a:spcAft>
              <a:buClr>
                <a:schemeClr val="dk1"/>
              </a:buClr>
              <a:buSzPts val="1400"/>
              <a:buFont typeface="Work Sans Light"/>
              <a:buChar char="■"/>
              <a:defRPr sz="1100" b="0" i="0" u="none" strike="noStrike" cap="none">
                <a:solidFill>
                  <a:schemeClr val="dk1"/>
                </a:solidFill>
                <a:latin typeface="Work Sans Light"/>
                <a:ea typeface="Work Sans Light"/>
                <a:cs typeface="Work Sans Light"/>
                <a:sym typeface="Work Sans Light"/>
              </a:defRPr>
            </a:lvl6pPr>
            <a:lvl7pPr marL="3200400" marR="0" lvl="6" indent="-317500" algn="l" rtl="0">
              <a:lnSpc>
                <a:spcPct val="90000"/>
              </a:lnSpc>
              <a:spcBef>
                <a:spcPts val="400"/>
              </a:spcBef>
              <a:spcAft>
                <a:spcPts val="0"/>
              </a:spcAft>
              <a:buClr>
                <a:schemeClr val="dk1"/>
              </a:buClr>
              <a:buSzPts val="1400"/>
              <a:buFont typeface="Work Sans Light"/>
              <a:buChar char="●"/>
              <a:defRPr sz="1100" b="0" i="0" u="none" strike="noStrike" cap="none">
                <a:solidFill>
                  <a:schemeClr val="dk1"/>
                </a:solidFill>
                <a:latin typeface="Work Sans Light"/>
                <a:ea typeface="Work Sans Light"/>
                <a:cs typeface="Work Sans Light"/>
                <a:sym typeface="Work Sans Light"/>
              </a:defRPr>
            </a:lvl7pPr>
            <a:lvl8pPr marL="3657600" marR="0" lvl="7" indent="-317500" algn="l" rtl="0">
              <a:lnSpc>
                <a:spcPct val="90000"/>
              </a:lnSpc>
              <a:spcBef>
                <a:spcPts val="400"/>
              </a:spcBef>
              <a:spcAft>
                <a:spcPts val="0"/>
              </a:spcAft>
              <a:buClr>
                <a:schemeClr val="dk1"/>
              </a:buClr>
              <a:buSzPts val="1400"/>
              <a:buFont typeface="Work Sans Light"/>
              <a:buChar char="○"/>
              <a:defRPr sz="1100" b="0" i="0" u="none" strike="noStrike" cap="none">
                <a:solidFill>
                  <a:schemeClr val="dk1"/>
                </a:solidFill>
                <a:latin typeface="Work Sans Light"/>
                <a:ea typeface="Work Sans Light"/>
                <a:cs typeface="Work Sans Light"/>
                <a:sym typeface="Work Sans Light"/>
              </a:defRPr>
            </a:lvl8pPr>
            <a:lvl9pPr marL="4114800" marR="0" lvl="8" indent="-317500" algn="l" rtl="0">
              <a:lnSpc>
                <a:spcPct val="90000"/>
              </a:lnSpc>
              <a:spcBef>
                <a:spcPts val="400"/>
              </a:spcBef>
              <a:spcAft>
                <a:spcPts val="0"/>
              </a:spcAft>
              <a:buClr>
                <a:schemeClr val="dk1"/>
              </a:buClr>
              <a:buSzPts val="1400"/>
              <a:buFont typeface="Work Sans Light"/>
              <a:buChar char="■"/>
              <a:defRPr sz="1100" b="0" i="0" u="none" strike="noStrike" cap="none">
                <a:solidFill>
                  <a:schemeClr val="dk1"/>
                </a:solidFill>
                <a:latin typeface="Work Sans Light"/>
                <a:ea typeface="Work Sans Light"/>
                <a:cs typeface="Work Sans Light"/>
                <a:sym typeface="Work Sans Light"/>
              </a:defRPr>
            </a:lvl9pPr>
          </a:lstStyle>
          <a:p>
            <a:pPr marL="0" indent="0">
              <a:buFont typeface="Work Sans Light"/>
              <a:buNone/>
            </a:pPr>
            <a:r>
              <a:rPr lang="en-CA" sz="1800" dirty="0">
                <a:latin typeface="Arial"/>
                <a:ea typeface="Arial"/>
                <a:cs typeface="Arial"/>
                <a:sym typeface="Arial"/>
              </a:rPr>
              <a:t>Teacher: So remember; there’s three kinds of energy: kinetic, potential, and ….?</a:t>
            </a:r>
          </a:p>
          <a:p>
            <a:pPr marL="0" indent="0">
              <a:buFont typeface="Work Sans Light"/>
              <a:buNone/>
            </a:pPr>
            <a:r>
              <a:rPr lang="en-CA" sz="1800" dirty="0">
                <a:latin typeface="Arial"/>
                <a:ea typeface="Arial"/>
                <a:cs typeface="Arial"/>
                <a:sym typeface="Arial"/>
              </a:rPr>
              <a:t>Student: Electrical?</a:t>
            </a:r>
          </a:p>
          <a:p>
            <a:pPr marL="0" indent="0">
              <a:buFont typeface="Work Sans Light"/>
              <a:buNone/>
            </a:pPr>
            <a:r>
              <a:rPr lang="en-CA" sz="1800" dirty="0">
                <a:latin typeface="Arial"/>
                <a:ea typeface="Arial"/>
                <a:cs typeface="Arial"/>
                <a:sym typeface="Arial"/>
              </a:rPr>
              <a:t>Teacher: No, not electrical. Anyone else?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uiExpand="1"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628650" y="172546"/>
            <a:ext cx="7886700" cy="411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400"/>
              <a:t>Analysis</a:t>
            </a:r>
            <a:endParaRPr sz="2400"/>
          </a:p>
        </p:txBody>
      </p:sp>
      <p:sp>
        <p:nvSpPr>
          <p:cNvPr id="123" name="Google Shape;123;p20"/>
          <p:cNvSpPr txBox="1">
            <a:spLocks noGrp="1"/>
          </p:cNvSpPr>
          <p:nvPr>
            <p:ph type="body" idx="1"/>
          </p:nvPr>
        </p:nvSpPr>
        <p:spPr>
          <a:xfrm>
            <a:off x="628650" y="612675"/>
            <a:ext cx="8264700"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800" dirty="0">
                <a:latin typeface="Arial"/>
                <a:ea typeface="Arial"/>
                <a:cs typeface="Arial"/>
                <a:sym typeface="Arial"/>
              </a:rPr>
              <a:t>Who speaks most? What was the purpose of each part?</a:t>
            </a:r>
            <a:endParaRPr sz="1800" dirty="0">
              <a:latin typeface="Arial"/>
              <a:ea typeface="Arial"/>
              <a:cs typeface="Arial"/>
              <a:sym typeface="Arial"/>
            </a:endParaRPr>
          </a:p>
          <a:p>
            <a:pPr marL="0" lvl="0" indent="0" algn="l" rtl="0">
              <a:spcBef>
                <a:spcPts val="800"/>
              </a:spcBef>
              <a:spcAft>
                <a:spcPts val="0"/>
              </a:spcAft>
              <a:buNone/>
            </a:pPr>
            <a:endParaRPr sz="1800" dirty="0">
              <a:latin typeface="Arial"/>
              <a:ea typeface="Arial"/>
              <a:cs typeface="Arial"/>
              <a:sym typeface="Arial"/>
            </a:endParaRPr>
          </a:p>
          <a:p>
            <a:pPr marL="0" lvl="0" indent="0" algn="l" rtl="0">
              <a:spcBef>
                <a:spcPts val="800"/>
              </a:spcBef>
              <a:spcAft>
                <a:spcPts val="0"/>
              </a:spcAft>
              <a:buNone/>
            </a:pPr>
            <a:r>
              <a:rPr lang="en" sz="1800" b="1" dirty="0">
                <a:latin typeface="Arial"/>
                <a:ea typeface="Arial"/>
                <a:cs typeface="Arial"/>
                <a:sym typeface="Arial"/>
              </a:rPr>
              <a:t>Initiation</a:t>
            </a:r>
            <a:r>
              <a:rPr lang="en" sz="1800" dirty="0">
                <a:latin typeface="Arial"/>
                <a:ea typeface="Arial"/>
                <a:cs typeface="Arial"/>
                <a:sym typeface="Arial"/>
              </a:rPr>
              <a:t>: a known-answer question which serves to elicit information from the student(s) to ascertain whether they know the material</a:t>
            </a:r>
            <a:endParaRPr sz="1800" dirty="0">
              <a:latin typeface="Arial"/>
              <a:ea typeface="Arial"/>
              <a:cs typeface="Arial"/>
              <a:sym typeface="Arial"/>
            </a:endParaRPr>
          </a:p>
          <a:p>
            <a:pPr marL="0" lvl="0" indent="0" algn="l" rtl="0">
              <a:spcBef>
                <a:spcPts val="800"/>
              </a:spcBef>
              <a:spcAft>
                <a:spcPts val="0"/>
              </a:spcAft>
              <a:buNone/>
            </a:pPr>
            <a:r>
              <a:rPr lang="en" sz="1800" b="1" dirty="0">
                <a:latin typeface="Arial"/>
                <a:ea typeface="Arial"/>
                <a:cs typeface="Arial"/>
                <a:sym typeface="Arial"/>
              </a:rPr>
              <a:t>Response</a:t>
            </a:r>
            <a:r>
              <a:rPr lang="en" sz="1800" dirty="0">
                <a:latin typeface="Arial"/>
                <a:ea typeface="Arial"/>
                <a:cs typeface="Arial"/>
                <a:sym typeface="Arial"/>
              </a:rPr>
              <a:t>: displays student understanding of what they are expected to know.</a:t>
            </a:r>
            <a:endParaRPr sz="1800" dirty="0">
              <a:latin typeface="Arial"/>
              <a:ea typeface="Arial"/>
              <a:cs typeface="Arial"/>
              <a:sym typeface="Arial"/>
            </a:endParaRPr>
          </a:p>
          <a:p>
            <a:pPr marL="0" lvl="0" indent="0" algn="l" rtl="0">
              <a:spcBef>
                <a:spcPts val="800"/>
              </a:spcBef>
              <a:spcAft>
                <a:spcPts val="0"/>
              </a:spcAft>
              <a:buNone/>
            </a:pPr>
            <a:r>
              <a:rPr lang="en" sz="1800" b="1" dirty="0">
                <a:latin typeface="Arial"/>
                <a:ea typeface="Arial"/>
                <a:cs typeface="Arial"/>
                <a:sym typeface="Arial"/>
              </a:rPr>
              <a:t>Evaluation</a:t>
            </a:r>
            <a:r>
              <a:rPr lang="en" sz="1800" dirty="0">
                <a:latin typeface="Arial"/>
                <a:ea typeface="Arial"/>
                <a:cs typeface="Arial"/>
                <a:sym typeface="Arial"/>
              </a:rPr>
              <a:t>: assesses and if necessary remediates a response which is inaccurate or insufficient.</a:t>
            </a:r>
            <a:endParaRPr sz="1800" dirty="0">
              <a:latin typeface="Arial"/>
              <a:ea typeface="Arial"/>
              <a:cs typeface="Arial"/>
              <a:sym typeface="Arial"/>
            </a:endParaRPr>
          </a:p>
          <a:p>
            <a:pPr marL="0" lvl="0" indent="0" algn="l" rtl="0">
              <a:spcBef>
                <a:spcPts val="800"/>
              </a:spcBef>
              <a:spcAft>
                <a:spcPts val="0"/>
              </a:spcAft>
              <a:buNone/>
            </a:pPr>
            <a:endParaRPr sz="1800" dirty="0">
              <a:latin typeface="Arial"/>
              <a:ea typeface="Arial"/>
              <a:cs typeface="Arial"/>
              <a:sym typeface="Arial"/>
            </a:endParaRPr>
          </a:p>
          <a:p>
            <a:pPr marL="0" lvl="0" indent="0" algn="l" rtl="0">
              <a:spcBef>
                <a:spcPts val="800"/>
              </a:spcBef>
              <a:spcAft>
                <a:spcPts val="0"/>
              </a:spcAft>
              <a:buNone/>
            </a:pPr>
            <a:r>
              <a:rPr lang="en" sz="1800" dirty="0">
                <a:latin typeface="Arial"/>
                <a:ea typeface="Arial"/>
                <a:cs typeface="Arial"/>
                <a:sym typeface="Arial"/>
              </a:rPr>
              <a:t>‘Research has shown consistently that the IRE is the default interactional pattern in western schooling, from kindergarten to the higher levels of education and across all curricular areas.’</a:t>
            </a:r>
            <a:endParaRPr sz="1800" dirty="0">
              <a:latin typeface="Arial"/>
              <a:ea typeface="Arial"/>
              <a:cs typeface="Arial"/>
              <a:sym typeface="Arial"/>
            </a:endParaRPr>
          </a:p>
          <a:p>
            <a:pPr marL="0" lvl="0" indent="0" algn="l" rtl="0">
              <a:spcBef>
                <a:spcPts val="800"/>
              </a:spcBef>
              <a:spcAft>
                <a:spcPts val="0"/>
              </a:spcAft>
              <a:buNone/>
            </a:pPr>
            <a:endParaRPr sz="1800" dirty="0">
              <a:latin typeface="Arial"/>
              <a:ea typeface="Arial"/>
              <a:cs typeface="Arial"/>
              <a:sym typeface="Arial"/>
            </a:endParaRPr>
          </a:p>
        </p:txBody>
      </p:sp>
      <p:sp>
        <p:nvSpPr>
          <p:cNvPr id="124" name="Google Shape;124;p20"/>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sz="1100"/>
              <a:t>8</a:t>
            </a:fld>
            <a:endParaRPr sz="1100"/>
          </a:p>
        </p:txBody>
      </p:sp>
      <p:pic>
        <p:nvPicPr>
          <p:cNvPr id="125" name="Google Shape;125;p20"/>
          <p:cNvPicPr preferRelativeResize="0"/>
          <p:nvPr/>
        </p:nvPicPr>
        <p:blipFill>
          <a:blip r:embed="rId3">
            <a:alphaModFix/>
          </a:blip>
          <a:stretch>
            <a:fillRect/>
          </a:stretch>
        </p:blipFill>
        <p:spPr>
          <a:xfrm>
            <a:off x="729650" y="4616400"/>
            <a:ext cx="6197425" cy="218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xEl>
                                              <p:pRg st="2" end="2"/>
                                            </p:txEl>
                                          </p:spTgt>
                                        </p:tgtEl>
                                        <p:attrNameLst>
                                          <p:attrName>style.visibility</p:attrName>
                                        </p:attrNameLst>
                                      </p:cBhvr>
                                      <p:to>
                                        <p:strVal val="visible"/>
                                      </p:to>
                                    </p:set>
                                    <p:animEffect transition="in" filter="fade">
                                      <p:cBhvr>
                                        <p:cTn id="7" dur="500"/>
                                        <p:tgtEl>
                                          <p:spTgt spid="12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3">
                                            <p:txEl>
                                              <p:pRg st="3" end="3"/>
                                            </p:txEl>
                                          </p:spTgt>
                                        </p:tgtEl>
                                        <p:attrNameLst>
                                          <p:attrName>style.visibility</p:attrName>
                                        </p:attrNameLst>
                                      </p:cBhvr>
                                      <p:to>
                                        <p:strVal val="visible"/>
                                      </p:to>
                                    </p:set>
                                    <p:animEffect transition="in" filter="fade">
                                      <p:cBhvr>
                                        <p:cTn id="10" dur="500"/>
                                        <p:tgtEl>
                                          <p:spTgt spid="12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3">
                                            <p:txEl>
                                              <p:pRg st="4" end="4"/>
                                            </p:txEl>
                                          </p:spTgt>
                                        </p:tgtEl>
                                        <p:attrNameLst>
                                          <p:attrName>style.visibility</p:attrName>
                                        </p:attrNameLst>
                                      </p:cBhvr>
                                      <p:to>
                                        <p:strVal val="visible"/>
                                      </p:to>
                                    </p:set>
                                    <p:animEffect transition="in" filter="fade">
                                      <p:cBhvr>
                                        <p:cTn id="13" dur="500"/>
                                        <p:tgtEl>
                                          <p:spTgt spid="12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628650" y="74719"/>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400"/>
              <a:t>The teacher’s role </a:t>
            </a:r>
            <a:endParaRPr sz="2400"/>
          </a:p>
        </p:txBody>
      </p:sp>
      <p:sp>
        <p:nvSpPr>
          <p:cNvPr id="131" name="Google Shape;131;p21"/>
          <p:cNvSpPr txBox="1">
            <a:spLocks noGrp="1"/>
          </p:cNvSpPr>
          <p:nvPr>
            <p:ph type="body" idx="1"/>
          </p:nvPr>
        </p:nvSpPr>
        <p:spPr>
          <a:xfrm>
            <a:off x="668475" y="871469"/>
            <a:ext cx="7886700"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800" dirty="0">
                <a:latin typeface="Arial"/>
                <a:ea typeface="Arial"/>
                <a:cs typeface="Arial"/>
                <a:sym typeface="Arial"/>
              </a:rPr>
              <a:t>Expert: primary task is to elicit information from students to check if they know the expected material</a:t>
            </a:r>
            <a:endParaRPr sz="1800" dirty="0">
              <a:latin typeface="Arial"/>
              <a:ea typeface="Arial"/>
              <a:cs typeface="Arial"/>
              <a:sym typeface="Arial"/>
            </a:endParaRPr>
          </a:p>
          <a:p>
            <a:pPr marL="0" lvl="0" indent="0" algn="l" rtl="0">
              <a:spcBef>
                <a:spcPts val="800"/>
              </a:spcBef>
              <a:spcAft>
                <a:spcPts val="0"/>
              </a:spcAft>
              <a:buNone/>
            </a:pPr>
            <a:r>
              <a:rPr lang="en" sz="1800" dirty="0">
                <a:latin typeface="Arial"/>
                <a:ea typeface="Arial"/>
                <a:cs typeface="Arial"/>
                <a:sym typeface="Arial"/>
              </a:rPr>
              <a:t>Sole gatekeeper to learning opportunities</a:t>
            </a:r>
            <a:endParaRPr sz="1800" dirty="0">
              <a:latin typeface="Arial"/>
              <a:ea typeface="Arial"/>
              <a:cs typeface="Arial"/>
              <a:sym typeface="Arial"/>
            </a:endParaRPr>
          </a:p>
          <a:p>
            <a:pPr marL="0" lvl="0" indent="0" algn="l" rtl="0">
              <a:spcBef>
                <a:spcPts val="800"/>
              </a:spcBef>
              <a:spcAft>
                <a:spcPts val="0"/>
              </a:spcAft>
              <a:buNone/>
            </a:pPr>
            <a:r>
              <a:rPr lang="en" sz="1800" dirty="0">
                <a:latin typeface="Arial"/>
                <a:ea typeface="Arial"/>
                <a:cs typeface="Arial"/>
                <a:sym typeface="Arial"/>
              </a:rPr>
              <a:t>Decides:</a:t>
            </a:r>
            <a:endParaRPr sz="1800" dirty="0">
              <a:latin typeface="Arial"/>
              <a:ea typeface="Arial"/>
              <a:cs typeface="Arial"/>
              <a:sym typeface="Arial"/>
            </a:endParaRPr>
          </a:p>
          <a:p>
            <a:pPr marL="457200" lvl="0" indent="-342900" algn="l" rtl="0">
              <a:spcBef>
                <a:spcPts val="800"/>
              </a:spcBef>
              <a:spcAft>
                <a:spcPts val="0"/>
              </a:spcAft>
              <a:buSzPts val="1800"/>
              <a:buFont typeface="Arial"/>
              <a:buChar char="▪"/>
            </a:pPr>
            <a:r>
              <a:rPr lang="en" sz="1800" dirty="0">
                <a:latin typeface="Arial"/>
                <a:ea typeface="Arial"/>
                <a:cs typeface="Arial"/>
                <a:sym typeface="Arial"/>
              </a:rPr>
              <a:t>Who will participate</a:t>
            </a:r>
            <a:endParaRPr sz="1800" dirty="0">
              <a:latin typeface="Arial"/>
              <a:ea typeface="Arial"/>
              <a:cs typeface="Arial"/>
              <a:sym typeface="Arial"/>
            </a:endParaRPr>
          </a:p>
          <a:p>
            <a:pPr marL="457200" lvl="0" indent="-342900" algn="l" rtl="0">
              <a:spcBef>
                <a:spcPts val="800"/>
              </a:spcBef>
              <a:spcAft>
                <a:spcPts val="0"/>
              </a:spcAft>
              <a:buSzPts val="1800"/>
              <a:buFont typeface="Arial"/>
              <a:buChar char="▪"/>
            </a:pPr>
            <a:r>
              <a:rPr lang="en" sz="1800" dirty="0">
                <a:latin typeface="Arial"/>
                <a:ea typeface="Arial"/>
                <a:cs typeface="Arial"/>
                <a:sym typeface="Arial"/>
              </a:rPr>
              <a:t>When students can take a turn</a:t>
            </a:r>
            <a:endParaRPr sz="1800" dirty="0">
              <a:latin typeface="Arial"/>
              <a:ea typeface="Arial"/>
              <a:cs typeface="Arial"/>
              <a:sym typeface="Arial"/>
            </a:endParaRPr>
          </a:p>
          <a:p>
            <a:pPr marL="457200" lvl="0" indent="-342900" algn="l" rtl="0">
              <a:spcBef>
                <a:spcPts val="800"/>
              </a:spcBef>
              <a:spcAft>
                <a:spcPts val="0"/>
              </a:spcAft>
              <a:buSzPts val="1800"/>
              <a:buFont typeface="Arial"/>
              <a:buChar char="▪"/>
            </a:pPr>
            <a:r>
              <a:rPr lang="en" sz="1800" dirty="0">
                <a:latin typeface="Arial"/>
                <a:ea typeface="Arial"/>
                <a:cs typeface="Arial"/>
                <a:sym typeface="Arial"/>
              </a:rPr>
              <a:t>How much students will contribute</a:t>
            </a:r>
            <a:endParaRPr sz="1800" dirty="0">
              <a:latin typeface="Arial"/>
              <a:ea typeface="Arial"/>
              <a:cs typeface="Arial"/>
              <a:sym typeface="Arial"/>
            </a:endParaRPr>
          </a:p>
          <a:p>
            <a:pPr marL="457200" lvl="0" indent="-342900" algn="l" rtl="0">
              <a:spcBef>
                <a:spcPts val="800"/>
              </a:spcBef>
              <a:spcAft>
                <a:spcPts val="0"/>
              </a:spcAft>
              <a:buSzPts val="1800"/>
              <a:buFont typeface="Arial"/>
              <a:buChar char="▪"/>
            </a:pPr>
            <a:r>
              <a:rPr lang="en" sz="1800" dirty="0">
                <a:latin typeface="Arial"/>
                <a:ea typeface="Arial"/>
                <a:cs typeface="Arial"/>
                <a:sym typeface="Arial"/>
              </a:rPr>
              <a:t>If those contributions are appropriate</a:t>
            </a:r>
            <a:endParaRPr sz="1800" dirty="0">
              <a:latin typeface="Arial"/>
              <a:ea typeface="Arial"/>
              <a:cs typeface="Arial"/>
              <a:sym typeface="Arial"/>
            </a:endParaRPr>
          </a:p>
          <a:p>
            <a:pPr marL="0" lvl="0" indent="0" algn="l" rtl="0">
              <a:spcBef>
                <a:spcPts val="800"/>
              </a:spcBef>
              <a:spcAft>
                <a:spcPts val="0"/>
              </a:spcAft>
              <a:buNone/>
            </a:pPr>
            <a:endParaRPr sz="1800" dirty="0">
              <a:latin typeface="Arial"/>
              <a:ea typeface="Arial"/>
              <a:cs typeface="Arial"/>
              <a:sym typeface="Arial"/>
            </a:endParaRPr>
          </a:p>
        </p:txBody>
      </p:sp>
      <p:sp>
        <p:nvSpPr>
          <p:cNvPr id="132" name="Google Shape;132;p21"/>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sz="1100"/>
              <a:t>9</a:t>
            </a:fld>
            <a:endParaRPr sz="1100"/>
          </a:p>
        </p:txBody>
      </p:sp>
      <p:pic>
        <p:nvPicPr>
          <p:cNvPr id="133" name="Google Shape;133;p21"/>
          <p:cNvPicPr preferRelativeResize="0"/>
          <p:nvPr/>
        </p:nvPicPr>
        <p:blipFill>
          <a:blip r:embed="rId3">
            <a:alphaModFix/>
          </a:blip>
          <a:stretch>
            <a:fillRect/>
          </a:stretch>
        </p:blipFill>
        <p:spPr>
          <a:xfrm>
            <a:off x="729650" y="4311600"/>
            <a:ext cx="6197425" cy="218800"/>
          </a:xfrm>
          <a:prstGeom prst="rect">
            <a:avLst/>
          </a:prstGeom>
          <a:noFill/>
          <a:ln>
            <a:noFill/>
          </a:ln>
        </p:spPr>
      </p:pic>
    </p:spTree>
  </p:cSld>
  <p:clrMapOvr>
    <a:masterClrMapping/>
  </p:clrMapOvr>
</p:sld>
</file>

<file path=ppt/theme/theme1.xml><?xml version="1.0" encoding="utf-8"?>
<a:theme xmlns:a="http://schemas.openxmlformats.org/drawingml/2006/main" name="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3223</Words>
  <Application>Microsoft Macintosh PowerPoint</Application>
  <PresentationFormat>On-screen Show (16:9)</PresentationFormat>
  <Paragraphs>364</Paragraphs>
  <Slides>45</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Georgia</vt:lpstr>
      <vt:lpstr>Work Sans</vt:lpstr>
      <vt:lpstr>Work Sans Light</vt:lpstr>
      <vt:lpstr>Roboto</vt:lpstr>
      <vt:lpstr>Calibri</vt:lpstr>
      <vt:lpstr>Arial</vt:lpstr>
      <vt:lpstr>Raleway</vt:lpstr>
      <vt:lpstr>Jacquenetta template</vt:lpstr>
      <vt:lpstr>Expand your repertoire of questioning techniques to improve student learning</vt:lpstr>
      <vt:lpstr>Session objectives</vt:lpstr>
      <vt:lpstr>Agenda</vt:lpstr>
      <vt:lpstr>Biggest frustration?</vt:lpstr>
      <vt:lpstr>Why ask questions?</vt:lpstr>
      <vt:lpstr>Questions can...</vt:lpstr>
      <vt:lpstr>The default questioning style?</vt:lpstr>
      <vt:lpstr>Analysis</vt:lpstr>
      <vt:lpstr>The teacher’s role </vt:lpstr>
      <vt:lpstr>Potential disadvantages? </vt:lpstr>
      <vt:lpstr>The sociocultural approach: questions-as-dialogue </vt:lpstr>
      <vt:lpstr>Changing the Evaluation stage to encourage dialogue </vt:lpstr>
      <vt:lpstr>Changing the Evaluation stage to encourage dialogue </vt:lpstr>
      <vt:lpstr>Example </vt:lpstr>
      <vt:lpstr>Taxonomies</vt:lpstr>
      <vt:lpstr>Convergent &amp; Divergent</vt:lpstr>
      <vt:lpstr>Convergent and divergent questions</vt:lpstr>
      <vt:lpstr>Convergent and divergent questions</vt:lpstr>
      <vt:lpstr>Other types of non-hierarchical questions </vt:lpstr>
      <vt:lpstr>Brainstorm Questions  </vt:lpstr>
      <vt:lpstr>Funnel Questions </vt:lpstr>
      <vt:lpstr>Your turn</vt:lpstr>
      <vt:lpstr>Revised Bloom’s Taxonomy </vt:lpstr>
      <vt:lpstr>Bloom’s Taxonomy</vt:lpstr>
      <vt:lpstr>Bloom’s Revised Taxonomy</vt:lpstr>
      <vt:lpstr> Classification based on Blooms’ Taxonomy  </vt:lpstr>
      <vt:lpstr> Classification based on Blooms’ Taxonomy  </vt:lpstr>
      <vt:lpstr>Bloom’s Taxonomy </vt:lpstr>
      <vt:lpstr>Your turn</vt:lpstr>
      <vt:lpstr>PowerPoint Presentation</vt:lpstr>
      <vt:lpstr>Strategies and Applications</vt:lpstr>
      <vt:lpstr>Sequencing and balance</vt:lpstr>
      <vt:lpstr>Phrasing and clarity</vt:lpstr>
      <vt:lpstr>Wait time &amp; Think time</vt:lpstr>
      <vt:lpstr>Scaffolding elaborated feedback: Example</vt:lpstr>
      <vt:lpstr>Activity</vt:lpstr>
      <vt:lpstr>Psychological safety</vt:lpstr>
      <vt:lpstr>Enabling psychological safety with Think-Pair-Share activity</vt:lpstr>
      <vt:lpstr>Value of Think-Pair-Share protocols</vt:lpstr>
      <vt:lpstr>Activity</vt:lpstr>
      <vt:lpstr>Extending the ‘think-pair-share’ activity</vt:lpstr>
      <vt:lpstr>PowerPoint Presentation</vt:lpstr>
      <vt:lpstr>Thank you!</vt:lpstr>
      <vt:lpstr>Thank you for your engagement and participation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 your repertoire of questioning techniques to improve student learning</dc:title>
  <dc:creator>Pringle, John</dc:creator>
  <cp:lastModifiedBy>Microsoft Office User</cp:lastModifiedBy>
  <cp:revision>8</cp:revision>
  <dcterms:modified xsi:type="dcterms:W3CDTF">2019-09-05T20:31:25Z</dcterms:modified>
</cp:coreProperties>
</file>