
<file path=[Content_Types].xml><?xml version="1.0" encoding="utf-8"?>
<Types xmlns="http://schemas.openxmlformats.org/package/2006/content-types">
  <Default Extension="xml" ContentType="application/xml"/>
  <Default Extension="rels" ContentType="application/vnd.openxmlformats-package.relationships+xml"/>
  <Default Extension="jpe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08"/>
    <p:restoredTop sz="94643"/>
  </p:normalViewPr>
  <p:slideViewPr>
    <p:cSldViewPr snapToGrid="0" snapToObjects="1">
      <p:cViewPr varScale="1">
        <p:scale>
          <a:sx n="90" d="100"/>
          <a:sy n="90" d="100"/>
        </p:scale>
        <p:origin x="896" y="20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jpe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9/20/17</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r>
              <a:rPr lang="en-US" dirty="0"/>
              <a:t>
              </a:t>
            </a:r>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9/20/17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9/20/17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9/20/17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9/20/17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9/20/17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9/20/17</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9/20/17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9/20/17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9/20/17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9/20/17</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9/20/17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9/20/17</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9/20/17</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9/20/17</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9/20/17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Drag picture to placeholder or click icon to add</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9/20/17</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9/20/17</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r>
              <a:rPr lang="en-US" dirty="0"/>
              <a:t>
              </a:t>
            </a:r>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Dealing with Difficult Situations and Setting Boundaries</a:t>
            </a:r>
            <a:endParaRPr lang="en-US" dirty="0"/>
          </a:p>
        </p:txBody>
      </p:sp>
      <p:sp>
        <p:nvSpPr>
          <p:cNvPr id="3" name="Subtitle 2"/>
          <p:cNvSpPr>
            <a:spLocks noGrp="1"/>
          </p:cNvSpPr>
          <p:nvPr>
            <p:ph type="subTitle" idx="1"/>
          </p:nvPr>
        </p:nvSpPr>
        <p:spPr/>
        <p:txBody>
          <a:bodyPr/>
          <a:lstStyle/>
          <a:p>
            <a:r>
              <a:rPr lang="en-US" dirty="0" smtClean="0"/>
              <a:t>How to stay safe on the job</a:t>
            </a:r>
            <a:endParaRPr lang="en-US" dirty="0"/>
          </a:p>
        </p:txBody>
      </p:sp>
    </p:spTree>
    <p:extLst>
      <p:ext uri="{BB962C8B-B14F-4D97-AF65-F5344CB8AC3E}">
        <p14:creationId xmlns:p14="http://schemas.microsoft.com/office/powerpoint/2010/main" val="13095355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3</a:t>
            </a:r>
            <a:endParaRPr lang="en-US" dirty="0"/>
          </a:p>
        </p:txBody>
      </p:sp>
      <p:sp>
        <p:nvSpPr>
          <p:cNvPr id="3" name="Content Placeholder 2"/>
          <p:cNvSpPr>
            <a:spLocks noGrp="1"/>
          </p:cNvSpPr>
          <p:nvPr>
            <p:ph idx="1"/>
          </p:nvPr>
        </p:nvSpPr>
        <p:spPr/>
        <p:txBody>
          <a:bodyPr/>
          <a:lstStyle/>
          <a:p>
            <a:r>
              <a:rPr lang="en-US" dirty="0" smtClean="0"/>
              <a:t>You’re helping a patron at the desk. They are claiming they brought back a piece of equipment on time, yet they have a fine on their account. While you are explaining to them the fine appeal process, they use a derogatory term towards you.</a:t>
            </a:r>
            <a:endParaRPr lang="en-US" dirty="0"/>
          </a:p>
        </p:txBody>
      </p:sp>
    </p:spTree>
    <p:extLst>
      <p:ext uri="{BB962C8B-B14F-4D97-AF65-F5344CB8AC3E}">
        <p14:creationId xmlns:p14="http://schemas.microsoft.com/office/powerpoint/2010/main" val="9493595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Know Your Rights</a:t>
            </a:r>
          </a:p>
          <a:p>
            <a:r>
              <a:rPr lang="en-US" dirty="0" smtClean="0"/>
              <a:t>Dealing with Difficult Situations</a:t>
            </a:r>
          </a:p>
          <a:p>
            <a:r>
              <a:rPr lang="en-US" dirty="0" smtClean="0"/>
              <a:t>Setting Boundaries</a:t>
            </a:r>
          </a:p>
          <a:p>
            <a:r>
              <a:rPr lang="en-US" dirty="0" smtClean="0"/>
              <a:t>Communicating Issues</a:t>
            </a:r>
          </a:p>
          <a:p>
            <a:r>
              <a:rPr lang="en-US" dirty="0" smtClean="0"/>
              <a:t>Scenarios</a:t>
            </a:r>
          </a:p>
          <a:p>
            <a:endParaRPr lang="en-US" dirty="0"/>
          </a:p>
        </p:txBody>
      </p:sp>
    </p:spTree>
    <p:extLst>
      <p:ext uri="{BB962C8B-B14F-4D97-AF65-F5344CB8AC3E}">
        <p14:creationId xmlns:p14="http://schemas.microsoft.com/office/powerpoint/2010/main" val="10832812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Know Your Rights</a:t>
            </a:r>
            <a:endParaRPr lang="en-US" dirty="0"/>
          </a:p>
        </p:txBody>
      </p:sp>
      <p:sp>
        <p:nvSpPr>
          <p:cNvPr id="3" name="Content Placeholder 2"/>
          <p:cNvSpPr>
            <a:spLocks noGrp="1"/>
          </p:cNvSpPr>
          <p:nvPr>
            <p:ph idx="1"/>
          </p:nvPr>
        </p:nvSpPr>
        <p:spPr/>
        <p:txBody>
          <a:bodyPr/>
          <a:lstStyle/>
          <a:p>
            <a:r>
              <a:rPr lang="en-US" dirty="0" smtClean="0"/>
              <a:t>All UBC students, staff, and faculty are entitled to a safe, respectful workplace.</a:t>
            </a:r>
          </a:p>
          <a:p>
            <a:pPr lvl="1"/>
            <a:r>
              <a:rPr lang="en-US" dirty="0" smtClean="0"/>
              <a:t>This means a work environment free of harassment, bullying, and workplace violence.</a:t>
            </a:r>
          </a:p>
          <a:p>
            <a:pPr lvl="1"/>
            <a:endParaRPr lang="en-US" dirty="0"/>
          </a:p>
          <a:p>
            <a:pPr lvl="1"/>
            <a:r>
              <a:rPr lang="en-US" dirty="0" smtClean="0"/>
              <a:t>It is your responsibility to know your rights and to stay safe and it is your supervisors’ responsibility to ensure you are safe.</a:t>
            </a:r>
            <a:endParaRPr lang="en-US" dirty="0"/>
          </a:p>
        </p:txBody>
      </p:sp>
    </p:spTree>
    <p:extLst>
      <p:ext uri="{BB962C8B-B14F-4D97-AF65-F5344CB8AC3E}">
        <p14:creationId xmlns:p14="http://schemas.microsoft.com/office/powerpoint/2010/main" val="14869346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Dealing With Difficult Situations</a:t>
            </a:r>
            <a:endParaRPr lang="en-US" dirty="0"/>
          </a:p>
        </p:txBody>
      </p:sp>
      <p:sp>
        <p:nvSpPr>
          <p:cNvPr id="3" name="Content Placeholder 2"/>
          <p:cNvSpPr>
            <a:spLocks noGrp="1"/>
          </p:cNvSpPr>
          <p:nvPr>
            <p:ph idx="1"/>
          </p:nvPr>
        </p:nvSpPr>
        <p:spPr/>
        <p:txBody>
          <a:bodyPr/>
          <a:lstStyle/>
          <a:p>
            <a:r>
              <a:rPr lang="en-US" dirty="0" smtClean="0"/>
              <a:t>In a busy, high-stress university environment, conflicts will arise. </a:t>
            </a:r>
          </a:p>
          <a:p>
            <a:r>
              <a:rPr lang="en-US" dirty="0" smtClean="0"/>
              <a:t>A difficult situation might be caused by many things, including:</a:t>
            </a:r>
          </a:p>
          <a:p>
            <a:pPr lvl="1"/>
            <a:r>
              <a:rPr lang="en-US" dirty="0" smtClean="0"/>
              <a:t>Anger at a situation</a:t>
            </a:r>
          </a:p>
          <a:p>
            <a:pPr lvl="1"/>
            <a:r>
              <a:rPr lang="en-US" dirty="0" smtClean="0"/>
              <a:t>Stress because of a deadline</a:t>
            </a:r>
          </a:p>
          <a:p>
            <a:pPr lvl="1"/>
            <a:r>
              <a:rPr lang="en-US" dirty="0" smtClean="0"/>
              <a:t>Misunderstanding</a:t>
            </a:r>
          </a:p>
          <a:p>
            <a:pPr lvl="1"/>
            <a:r>
              <a:rPr lang="en-US" dirty="0" smtClean="0"/>
              <a:t>Expectations of service or help</a:t>
            </a:r>
          </a:p>
          <a:p>
            <a:pPr lvl="1"/>
            <a:r>
              <a:rPr lang="en-US" dirty="0" smtClean="0"/>
              <a:t>Conflicts with a co-worker</a:t>
            </a:r>
            <a:endParaRPr lang="en-US" dirty="0"/>
          </a:p>
        </p:txBody>
      </p:sp>
    </p:spTree>
    <p:extLst>
      <p:ext uri="{BB962C8B-B14F-4D97-AF65-F5344CB8AC3E}">
        <p14:creationId xmlns:p14="http://schemas.microsoft.com/office/powerpoint/2010/main" val="32969660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De-escalate, Address the Problem, not the Person</a:t>
            </a:r>
            <a:endParaRPr lang="en-US" dirty="0"/>
          </a:p>
        </p:txBody>
      </p:sp>
      <p:sp>
        <p:nvSpPr>
          <p:cNvPr id="3" name="Content Placeholder 2"/>
          <p:cNvSpPr>
            <a:spLocks noGrp="1"/>
          </p:cNvSpPr>
          <p:nvPr>
            <p:ph idx="1"/>
          </p:nvPr>
        </p:nvSpPr>
        <p:spPr/>
        <p:txBody>
          <a:bodyPr/>
          <a:lstStyle/>
          <a:p>
            <a:r>
              <a:rPr lang="en-US" dirty="0" smtClean="0"/>
              <a:t>When faced with an angry or frustrated patron, it can be easy to get flustered or want to react.</a:t>
            </a:r>
          </a:p>
          <a:p>
            <a:r>
              <a:rPr lang="en-US" dirty="0" smtClean="0"/>
              <a:t>Having a plan of how to handle situations </a:t>
            </a:r>
            <a:r>
              <a:rPr lang="en-US" i="1" dirty="0" smtClean="0"/>
              <a:t>before</a:t>
            </a:r>
            <a:r>
              <a:rPr lang="en-US" dirty="0" smtClean="0"/>
              <a:t> they happen can help mitigate this.</a:t>
            </a:r>
          </a:p>
          <a:p>
            <a:pPr lvl="1"/>
            <a:r>
              <a:rPr lang="en-US" dirty="0" smtClean="0"/>
              <a:t>Remain calm</a:t>
            </a:r>
          </a:p>
          <a:p>
            <a:pPr lvl="1"/>
            <a:r>
              <a:rPr lang="en-US" dirty="0" smtClean="0"/>
              <a:t>Avoid staring or raising your voice</a:t>
            </a:r>
          </a:p>
          <a:p>
            <a:pPr lvl="1"/>
            <a:r>
              <a:rPr lang="en-US" dirty="0" smtClean="0"/>
              <a:t>Focus on positive solutions (example: “That sounds really frustrating, I’m going to try and find you a solution.”)</a:t>
            </a:r>
          </a:p>
          <a:p>
            <a:pPr lvl="1"/>
            <a:r>
              <a:rPr lang="en-US" dirty="0" smtClean="0"/>
              <a:t>Remain polite and respectful so that if you do need to remove yourself from the situation, you are not inadvertently escalating the situation</a:t>
            </a:r>
            <a:endParaRPr lang="en-US" dirty="0"/>
          </a:p>
        </p:txBody>
      </p:sp>
    </p:spTree>
    <p:extLst>
      <p:ext uri="{BB962C8B-B14F-4D97-AF65-F5344CB8AC3E}">
        <p14:creationId xmlns:p14="http://schemas.microsoft.com/office/powerpoint/2010/main" val="815010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Setting Boundaries</a:t>
            </a:r>
            <a:endParaRPr lang="en-US" dirty="0"/>
          </a:p>
        </p:txBody>
      </p:sp>
      <p:sp>
        <p:nvSpPr>
          <p:cNvPr id="3" name="Content Placeholder 2"/>
          <p:cNvSpPr>
            <a:spLocks noGrp="1"/>
          </p:cNvSpPr>
          <p:nvPr>
            <p:ph idx="1"/>
          </p:nvPr>
        </p:nvSpPr>
        <p:spPr>
          <a:xfrm>
            <a:off x="1154954" y="2603500"/>
            <a:ext cx="9374934" cy="3983038"/>
          </a:xfrm>
        </p:spPr>
        <p:txBody>
          <a:bodyPr>
            <a:normAutofit/>
          </a:bodyPr>
          <a:lstStyle/>
          <a:p>
            <a:r>
              <a:rPr lang="en-US" dirty="0" smtClean="0"/>
              <a:t>You are not expected to tolerate rude or disrespectful behavior.</a:t>
            </a:r>
          </a:p>
          <a:p>
            <a:r>
              <a:rPr lang="en-US" dirty="0" smtClean="0"/>
              <a:t>Know what your boundaries are and have some “lines” or ideas of how to deal with situations before they occur.</a:t>
            </a:r>
          </a:p>
          <a:p>
            <a:r>
              <a:rPr lang="en-US" dirty="0" smtClean="0"/>
              <a:t>Know that you are not the CLC police. Unless someone is in danger or causing undue disruption, follow up with staff.</a:t>
            </a:r>
          </a:p>
          <a:p>
            <a:r>
              <a:rPr lang="en-US" dirty="0" smtClean="0"/>
              <a:t>Educate and inform vs enforce</a:t>
            </a:r>
          </a:p>
          <a:p>
            <a:pPr lvl="1"/>
            <a:r>
              <a:rPr lang="en-US" dirty="0" smtClean="0"/>
              <a:t>Notify patrons of policies politely but if you’re unsure, check in with staff first</a:t>
            </a:r>
          </a:p>
          <a:p>
            <a:pPr lvl="1"/>
            <a:r>
              <a:rPr lang="en-US" dirty="0" smtClean="0"/>
              <a:t>Think: does this need to be addressed right now?</a:t>
            </a:r>
            <a:endParaRPr lang="en-US" dirty="0"/>
          </a:p>
          <a:p>
            <a:pPr lvl="1"/>
            <a:r>
              <a:rPr lang="en-US" dirty="0" smtClean="0"/>
              <a:t>If Security instructs you to do anything, check in with CLC Staff first. Unless it is vital to your own personal safety, do not take directions from Security without checking in with us.</a:t>
            </a:r>
          </a:p>
        </p:txBody>
      </p:sp>
    </p:spTree>
    <p:extLst>
      <p:ext uri="{BB962C8B-B14F-4D97-AF65-F5344CB8AC3E}">
        <p14:creationId xmlns:p14="http://schemas.microsoft.com/office/powerpoint/2010/main" val="7517307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Communicating Issues	</a:t>
            </a:r>
            <a:endParaRPr lang="en-US" dirty="0"/>
          </a:p>
        </p:txBody>
      </p:sp>
      <p:sp>
        <p:nvSpPr>
          <p:cNvPr id="3" name="Content Placeholder 2"/>
          <p:cNvSpPr>
            <a:spLocks noGrp="1"/>
          </p:cNvSpPr>
          <p:nvPr>
            <p:ph idx="1"/>
          </p:nvPr>
        </p:nvSpPr>
        <p:spPr>
          <a:xfrm>
            <a:off x="1154954" y="2603499"/>
            <a:ext cx="9460659" cy="3883025"/>
          </a:xfrm>
        </p:spPr>
        <p:txBody>
          <a:bodyPr>
            <a:normAutofit/>
          </a:bodyPr>
          <a:lstStyle/>
          <a:p>
            <a:r>
              <a:rPr lang="en-US" dirty="0" smtClean="0"/>
              <a:t>Nick, Alex, Julie, and Andrea are all here to support you. Report any issues or concerns immediately or as soon as possible.</a:t>
            </a:r>
          </a:p>
          <a:p>
            <a:r>
              <a:rPr lang="en-US" dirty="0" smtClean="0"/>
              <a:t>Include the date, time, and the exact nature of the incident with as much detail as possible.</a:t>
            </a:r>
          </a:p>
          <a:p>
            <a:r>
              <a:rPr lang="en-US" dirty="0" smtClean="0"/>
              <a:t>Notify Campus Security (2-2222) right away if you are feeling threatened or unsafe in any way. They are trained experts and here to assist you. Note that you may need to ask Circulation to call Campus Security for you.</a:t>
            </a:r>
          </a:p>
          <a:p>
            <a:r>
              <a:rPr lang="en-US" dirty="0" smtClean="0"/>
              <a:t>If you’re having issues with a colleague, address the behavior, not the person (example: “Nick is a terrible CLCA” isn’t constructive, ”I’ve noticed that Nick is quite often running late to his shifts and it’s starting to affect me being able to leave on time” is.</a:t>
            </a:r>
          </a:p>
        </p:txBody>
      </p:sp>
    </p:spTree>
    <p:extLst>
      <p:ext uri="{BB962C8B-B14F-4D97-AF65-F5344CB8AC3E}">
        <p14:creationId xmlns:p14="http://schemas.microsoft.com/office/powerpoint/2010/main" val="15753919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3" name="Content Placeholder 2"/>
          <p:cNvSpPr>
            <a:spLocks noGrp="1"/>
          </p:cNvSpPr>
          <p:nvPr>
            <p:ph idx="1"/>
          </p:nvPr>
        </p:nvSpPr>
        <p:spPr/>
        <p:txBody>
          <a:bodyPr/>
          <a:lstStyle/>
          <a:p>
            <a:r>
              <a:rPr lang="en-US" dirty="0" smtClean="0"/>
              <a:t>You’re helping a patron at a computer in the Heritage Core and they are becoming very frustrated. You sense that their frustration may be with the technology and not with you but they are becoming increasingly difficult to help. They keep interrupting you as you try to explain the issue and then they say “can you go find someone who actually knows what they’re doing?!”</a:t>
            </a:r>
            <a:endParaRPr lang="en-US" dirty="0"/>
          </a:p>
        </p:txBody>
      </p:sp>
    </p:spTree>
    <p:extLst>
      <p:ext uri="{BB962C8B-B14F-4D97-AF65-F5344CB8AC3E}">
        <p14:creationId xmlns:p14="http://schemas.microsoft.com/office/powerpoint/2010/main" val="20608347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2</a:t>
            </a:r>
            <a:endParaRPr lang="en-US" dirty="0"/>
          </a:p>
        </p:txBody>
      </p:sp>
      <p:sp>
        <p:nvSpPr>
          <p:cNvPr id="3" name="Content Placeholder 2"/>
          <p:cNvSpPr>
            <a:spLocks noGrp="1"/>
          </p:cNvSpPr>
          <p:nvPr>
            <p:ph idx="1"/>
          </p:nvPr>
        </p:nvSpPr>
        <p:spPr/>
        <p:txBody>
          <a:bodyPr/>
          <a:lstStyle/>
          <a:p>
            <a:r>
              <a:rPr lang="en-US" dirty="0" smtClean="0"/>
              <a:t>A patron comes to the desk and asks to borrow the DSLR. They don’t have a UBC Card and become very loud and aggressive when you explain to them that they are unable to borrow equipment without a UBC Card.</a:t>
            </a:r>
            <a:endParaRPr lang="en-US" dirty="0"/>
          </a:p>
        </p:txBody>
      </p:sp>
    </p:spTree>
    <p:extLst>
      <p:ext uri="{BB962C8B-B14F-4D97-AF65-F5344CB8AC3E}">
        <p14:creationId xmlns:p14="http://schemas.microsoft.com/office/powerpoint/2010/main" val="2104933509"/>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105</TotalTime>
  <Words>678</Words>
  <Application>Microsoft Macintosh PowerPoint</Application>
  <PresentationFormat>Widescreen</PresentationFormat>
  <Paragraphs>47</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Century Gothic</vt:lpstr>
      <vt:lpstr>Wingdings 3</vt:lpstr>
      <vt:lpstr>Ion Boardroom</vt:lpstr>
      <vt:lpstr>Dealing with Difficult Situations and Setting Boundaries</vt:lpstr>
      <vt:lpstr>Overview</vt:lpstr>
      <vt:lpstr>Know Your Rights</vt:lpstr>
      <vt:lpstr>Dealing With Difficult Situations</vt:lpstr>
      <vt:lpstr>De-escalate, Address the Problem, not the Person</vt:lpstr>
      <vt:lpstr>Setting Boundaries</vt:lpstr>
      <vt:lpstr>Communicating Issues </vt:lpstr>
      <vt:lpstr>Scenario 1</vt:lpstr>
      <vt:lpstr>Scenario 2</vt:lpstr>
      <vt:lpstr>Scenario 3</vt:lpstr>
    </vt:vector>
  </TitlesOfParts>
  <Company/>
  <LinksUpToDate>false</LinksUpToDate>
  <SharedDoc>false</SharedDoc>
  <HyperlinksChanged>false</HyperlinksChanged>
  <AppVersion>15.0035</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Dealing with Difficult Situations and Setting Boundaries</dc:title>
  <dc:creator>Microsoft Office User</dc:creator>
  <cp:lastModifiedBy>Microsoft Office User</cp:lastModifiedBy>
  <cp:revision>4</cp:revision>
  <dcterms:created xsi:type="dcterms:W3CDTF">2017-09-08T02:56:14Z</dcterms:created>
  <dcterms:modified xsi:type="dcterms:W3CDTF">2017-09-21T00:18:22Z</dcterms:modified>
</cp:coreProperties>
</file>