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8DE289-E68C-A5EF-CCC5-9C4172D50433}" name="Carten, Sarah" initials="CS" userId="S::sarah.carten@ubc.ca::d8f844b0-ee17-409d-82ad-39ba5565ae4f" providerId="AD"/>
  <p188:author id="{C9CF38D7-E018-FC9C-FF11-795DF1EDCF06}" name="Kozicky, Sara" initials="KS" userId="S::sara.kozicky@ubc.ca::7db02d27-d410-4f2d-91aa-715135a4ec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DF4DF-7265-FB96-87FB-791DB08E74F2}" v="13" dt="2024-06-14T16:52:38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F11D-D1E3-46E4-B643-34ECFBB3C4DE}" type="datetimeFigureOut"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877E2-5097-4067-9347-8D5D20C444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3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>
                <a:latin typeface="Calibri"/>
                <a:cs typeface="Calibri"/>
              </a:rPr>
              <a:t>Sarah</a:t>
            </a:r>
          </a:p>
          <a:p>
            <a:pPr>
              <a:buNone/>
            </a:pPr>
            <a:endParaRPr lang="en-US">
              <a:latin typeface="Calibri"/>
              <a:cs typeface="Calibri"/>
            </a:endParaRPr>
          </a:p>
          <a:p>
            <a:pPr>
              <a:buNone/>
            </a:pPr>
            <a:r>
              <a:rPr lang="en-US">
                <a:latin typeface="Calibri"/>
                <a:cs typeface="Calibri"/>
              </a:rPr>
              <a:t>TL includes faculty profiles; resources; OWS is updating the webpage and open to hearing what info would be most useful</a:t>
            </a:r>
            <a:endParaRPr lang="en-US"/>
          </a:p>
          <a:p>
            <a:pPr>
              <a:buNone/>
            </a:pPr>
            <a:r>
              <a:rPr lang="en-US">
                <a:latin typeface="Calibri"/>
                <a:cs typeface="Calibri"/>
              </a:rPr>
              <a:t>HR site: workshops/ training (Mental health first aid; MH literacy for managers; orange folder for supporting a colleague in distress; benefits)</a:t>
            </a:r>
          </a:p>
        </p:txBody>
      </p:sp>
    </p:spTree>
    <p:extLst>
      <p:ext uri="{BB962C8B-B14F-4D97-AF65-F5344CB8AC3E}">
        <p14:creationId xmlns:p14="http://schemas.microsoft.com/office/powerpoint/2010/main" val="365040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8B4F2C72-C42F-1BC5-CE8F-BF3D808B9019}"/>
              </a:ext>
            </a:extLst>
          </p:cNvPr>
          <p:cNvSpPr txBox="1">
            <a:spLocks/>
          </p:cNvSpPr>
          <p:nvPr userDrawn="1"/>
        </p:nvSpPr>
        <p:spPr>
          <a:xfrm flipH="1">
            <a:off x="11451167" y="6309785"/>
            <a:ext cx="406400" cy="256116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3B5D46B4-0C3A-F64F-8B57-E1F794307A4F}" type="slidenum">
              <a:rPr lang="en-US" altLang="en-US" sz="1200" smtClean="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2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people smiling&#10;&#10;Description automatically generated">
            <a:extLst>
              <a:ext uri="{FF2B5EF4-FFF2-40B4-BE49-F238E27FC236}">
                <a16:creationId xmlns:a16="http://schemas.microsoft.com/office/drawing/2014/main" id="{86C726CD-AE17-16C7-027F-58C4A141B8F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69159"/>
            <a:ext cx="12192000" cy="449241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59F7A5B-AA46-A287-AFB9-49ACADAAFA70}"/>
              </a:ext>
            </a:extLst>
          </p:cNvPr>
          <p:cNvSpPr txBox="1">
            <a:spLocks/>
          </p:cNvSpPr>
          <p:nvPr/>
        </p:nvSpPr>
        <p:spPr>
          <a:xfrm>
            <a:off x="3043435" y="184999"/>
            <a:ext cx="10215251" cy="831108"/>
          </a:xfrm>
          <a:prstGeom prst="rect">
            <a:avLst/>
          </a:prstGeom>
        </p:spPr>
        <p:txBody>
          <a:bodyPr lIns="121920" tIns="60960" rIns="121920" bIns="6096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Tx/>
              <a:buFontTx/>
            </a:pPr>
            <a:r>
              <a:rPr lang="en-US" sz="3600">
                <a:ea typeface="MS PGothic"/>
              </a:rPr>
              <a:t>Further Support &amp; Ideas</a:t>
            </a:r>
            <a:endParaRPr lang="en-US" sz="3600">
              <a:cs typeface="Arial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14513E-8B6F-1E73-BEBE-070C00C2CCC0}"/>
              </a:ext>
            </a:extLst>
          </p:cNvPr>
          <p:cNvSpPr txBox="1">
            <a:spLocks/>
          </p:cNvSpPr>
          <p:nvPr/>
        </p:nvSpPr>
        <p:spPr>
          <a:xfrm>
            <a:off x="193814" y="871643"/>
            <a:ext cx="5880833" cy="3834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400"/>
              </a:spcAft>
              <a:buClrTx/>
            </a:pPr>
            <a:r>
              <a:rPr lang="en-US" sz="1867" b="1">
                <a:latin typeface="Arial"/>
                <a:ea typeface="Calibri"/>
                <a:cs typeface="Calibri"/>
              </a:rPr>
              <a:t>Key Websites</a:t>
            </a: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endParaRPr lang="en-US" sz="1867">
              <a:latin typeface="Arial"/>
              <a:ea typeface="Calibri"/>
              <a:cs typeface="Calibri"/>
            </a:endParaRP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r>
              <a:rPr lang="en-US" sz="1600" b="1">
                <a:latin typeface="Arial"/>
                <a:ea typeface="Calibri"/>
                <a:cs typeface="Calibri"/>
              </a:rPr>
              <a:t>Wellbeing in teaching &amp; learning environments</a:t>
            </a:r>
            <a:r>
              <a:rPr lang="en-US" sz="1600">
                <a:latin typeface="Arial"/>
                <a:ea typeface="Calibri"/>
                <a:cs typeface="Calibri"/>
              </a:rPr>
              <a:t> – wellbeing.ubc.ca/</a:t>
            </a:r>
            <a:r>
              <a:rPr lang="en-US" sz="1600" err="1">
                <a:latin typeface="Arial"/>
                <a:ea typeface="Calibri"/>
                <a:cs typeface="Calibri"/>
              </a:rPr>
              <a:t>wble</a:t>
            </a:r>
            <a:endParaRPr lang="en-US" sz="1600">
              <a:latin typeface="Arial"/>
              <a:ea typeface="Calibri"/>
              <a:cs typeface="Calibri"/>
            </a:endParaRP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endParaRPr lang="en-US" sz="1600">
              <a:latin typeface="Arial"/>
              <a:ea typeface="Calibri"/>
              <a:cs typeface="Calibri"/>
            </a:endParaRP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r>
              <a:rPr lang="en-US" sz="1600" b="1">
                <a:latin typeface="Arial"/>
                <a:ea typeface="Calibri"/>
                <a:cs typeface="Calibri"/>
              </a:rPr>
              <a:t>Wellbeing resources for faculty</a:t>
            </a:r>
            <a:r>
              <a:rPr lang="en-US" sz="1600">
                <a:latin typeface="Arial"/>
                <a:ea typeface="Calibri"/>
                <a:cs typeface="Calibri"/>
              </a:rPr>
              <a:t> – hr.ubc.ca/health-and-wellbeing</a:t>
            </a:r>
          </a:p>
          <a:p>
            <a:pPr>
              <a:spcAft>
                <a:spcPts val="400"/>
              </a:spcAft>
              <a:buClrTx/>
            </a:pPr>
            <a:endParaRPr lang="en-US" sz="1600">
              <a:latin typeface="Arial"/>
              <a:ea typeface="Calibri"/>
              <a:cs typeface="Calibri"/>
            </a:endParaRP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r>
              <a:rPr lang="en-US" sz="1600" b="1">
                <a:latin typeface="Arial"/>
                <a:ea typeface="Calibri"/>
                <a:cs typeface="Calibri"/>
              </a:rPr>
              <a:t>Wellbeing resources for students </a:t>
            </a:r>
            <a:r>
              <a:rPr lang="en-US" sz="1600">
                <a:latin typeface="Arial"/>
                <a:ea typeface="Calibri"/>
                <a:cs typeface="Calibri"/>
              </a:rPr>
              <a:t>- </a:t>
            </a:r>
            <a:r>
              <a:rPr lang="en-US" sz="1600">
                <a:ea typeface="+mn-lt"/>
                <a:cs typeface="+mn-lt"/>
              </a:rPr>
              <a:t>students.ubc.ca/health</a:t>
            </a:r>
            <a:endParaRPr lang="en-US" sz="1600">
              <a:latin typeface="Arial"/>
              <a:ea typeface="Calibri"/>
              <a:cs typeface="Calibri"/>
            </a:endParaRPr>
          </a:p>
          <a:p>
            <a:pPr>
              <a:spcAft>
                <a:spcPts val="400"/>
              </a:spcAft>
              <a:buClrTx/>
            </a:pPr>
            <a:endParaRPr lang="en-US" sz="1600">
              <a:latin typeface="Arial"/>
              <a:ea typeface="Calibri"/>
              <a:cs typeface="Calibri"/>
            </a:endParaRPr>
          </a:p>
          <a:p>
            <a:pPr marL="380990" indent="-380990">
              <a:spcAft>
                <a:spcPts val="400"/>
              </a:spcAft>
              <a:buClrTx/>
              <a:buFont typeface="Courier New" panose="020B0604020202020204" pitchFamily="34" charset="0"/>
              <a:buChar char="o"/>
            </a:pPr>
            <a:r>
              <a:rPr lang="en-CA" sz="1600" b="1">
                <a:latin typeface="Arial"/>
                <a:ea typeface="Calibri"/>
                <a:cs typeface="Calibri"/>
              </a:rPr>
              <a:t>Teaching and Wellbeing Community of Practice -</a:t>
            </a:r>
            <a:r>
              <a:rPr lang="en-CA" sz="1600">
                <a:latin typeface="Arial"/>
                <a:ea typeface="Calibri"/>
                <a:cs typeface="Calibri"/>
              </a:rPr>
              <a:t>ctlt.ubc.ca/programs/communities-of-practice/teaching-and-wellbeing-community-of-practice/</a:t>
            </a:r>
            <a:endParaRPr lang="en-US" sz="1600">
              <a:latin typeface="Arial"/>
              <a:ea typeface="Calibri"/>
              <a:cs typeface="Calibri"/>
            </a:endParaRPr>
          </a:p>
          <a:p>
            <a:pPr>
              <a:spcAft>
                <a:spcPts val="400"/>
              </a:spcAft>
              <a:buClrTx/>
            </a:pPr>
            <a:endParaRPr lang="en-US" sz="1867">
              <a:latin typeface="Arial"/>
              <a:ea typeface="Calibri"/>
              <a:cs typeface="Calibri"/>
            </a:endParaRPr>
          </a:p>
          <a:p>
            <a:pPr marL="380990" indent="-380990">
              <a:buClrTx/>
              <a:buFont typeface="Courier New"/>
              <a:buChar char="o"/>
            </a:pPr>
            <a:endParaRPr lang="en-CA" sz="1867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marL="380990" indent="-380990">
              <a:buClrTx/>
              <a:buFont typeface="Courier New"/>
              <a:buChar char="o"/>
            </a:pPr>
            <a:endParaRPr lang="en-CA" sz="1867">
              <a:solidFill>
                <a:srgbClr val="000000"/>
              </a:solidFill>
              <a:latin typeface="Arial"/>
              <a:cs typeface="Calibri"/>
            </a:endParaRPr>
          </a:p>
          <a:p>
            <a:pPr>
              <a:buClrTx/>
            </a:pPr>
            <a:endParaRPr lang="en-US" sz="2489">
              <a:latin typeface="Arial" panose="020B0604020202020204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A92998-292B-CEAB-231E-DC2AABA5FB63}"/>
              </a:ext>
            </a:extLst>
          </p:cNvPr>
          <p:cNvSpPr txBox="1"/>
          <p:nvPr/>
        </p:nvSpPr>
        <p:spPr>
          <a:xfrm>
            <a:off x="5720641" y="1303338"/>
            <a:ext cx="6947996" cy="31838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400"/>
              </a:spcAft>
            </a:pPr>
            <a:r>
              <a:rPr lang="en-CA" sz="1600" b="1" dirty="0">
                <a:solidFill>
                  <a:srgbClr val="002145"/>
                </a:solidFill>
                <a:cs typeface="Calibri"/>
              </a:rPr>
              <a:t>  </a:t>
            </a:r>
            <a:r>
              <a:rPr lang="en-CA" sz="1600" b="1" dirty="0">
                <a:solidFill>
                  <a:srgbClr val="0070C0"/>
                </a:solidFill>
                <a:cs typeface="Calibri"/>
              </a:rPr>
              <a:t> Funding - </a:t>
            </a:r>
            <a:r>
              <a:rPr lang="en-CA" sz="1600" dirty="0">
                <a:solidFill>
                  <a:srgbClr val="0070C0"/>
                </a:solidFill>
              </a:rPr>
              <a:t>https://fundingcalls.strategicplan.ubc.ca/</a:t>
            </a:r>
            <a:r>
              <a:rPr lang="en-CA" sz="1600" dirty="0">
                <a:solidFill>
                  <a:srgbClr val="0070C0"/>
                </a:solidFill>
                <a:cs typeface="Calibri"/>
              </a:rPr>
              <a:t> </a:t>
            </a:r>
            <a:endParaRPr lang="en-US" sz="1600" b="1" dirty="0">
              <a:solidFill>
                <a:srgbClr val="0070C0"/>
              </a:solidFill>
              <a:cs typeface="Calibri"/>
            </a:endParaRPr>
          </a:p>
          <a:p>
            <a:pPr>
              <a:spcAft>
                <a:spcPts val="400"/>
              </a:spcAft>
            </a:pPr>
            <a:r>
              <a:rPr lang="en-CA" sz="1600" dirty="0">
                <a:solidFill>
                  <a:srgbClr val="0070C0"/>
                </a:solidFill>
                <a:cs typeface="Calibri"/>
              </a:rPr>
              <a:t>      including:</a:t>
            </a:r>
            <a:endParaRPr lang="en-US" sz="1600" b="1" dirty="0">
              <a:solidFill>
                <a:srgbClr val="0070C0"/>
              </a:solidFill>
              <a:cs typeface="Calibri"/>
            </a:endParaRPr>
          </a:p>
          <a:p>
            <a:pPr marL="761365" lvl="8" indent="-380365">
              <a:spcAft>
                <a:spcPts val="400"/>
              </a:spcAft>
              <a:buFont typeface="Courier New"/>
              <a:buChar char="o"/>
            </a:pPr>
            <a:r>
              <a:rPr lang="en-CA" sz="1600" dirty="0">
                <a:solidFill>
                  <a:srgbClr val="0070C0"/>
                </a:solidFill>
                <a:cs typeface="Calibri"/>
              </a:rPr>
              <a:t>Wellbeing Strategic Initiative Funds </a:t>
            </a:r>
            <a:r>
              <a:rPr lang="en-CA" sz="1600" dirty="0">
                <a:solidFill>
                  <a:srgbClr val="0070C0"/>
                </a:solidFill>
                <a:highlight>
                  <a:srgbClr val="FFFF00"/>
                </a:highlight>
                <a:cs typeface="Calibri"/>
              </a:rPr>
              <a:t>(Open Now!)</a:t>
            </a:r>
          </a:p>
          <a:p>
            <a:pPr marL="761365" lvl="8" indent="-380365">
              <a:spcAft>
                <a:spcPts val="400"/>
              </a:spcAft>
              <a:buFont typeface="Courier New"/>
              <a:buChar char="o"/>
            </a:pPr>
            <a:r>
              <a:rPr lang="en-CA" sz="1600" dirty="0">
                <a:solidFill>
                  <a:srgbClr val="0070C0"/>
                </a:solidFill>
                <a:cs typeface="Calibri"/>
              </a:rPr>
              <a:t>Healthy Workplace Initiative Program (HWIP)</a:t>
            </a:r>
          </a:p>
          <a:p>
            <a:pPr marL="761365" lvl="8" indent="-380365">
              <a:spcAft>
                <a:spcPts val="400"/>
              </a:spcAft>
              <a:buFont typeface="Courier New"/>
              <a:buChar char="o"/>
            </a:pPr>
            <a:r>
              <a:rPr lang="en-CA" sz="1600" dirty="0">
                <a:solidFill>
                  <a:srgbClr val="0070C0"/>
                </a:solidFill>
                <a:cs typeface="Calibri"/>
              </a:rPr>
              <a:t>Teaching &amp; Learning Enhancement Fund (TLEF)</a:t>
            </a:r>
          </a:p>
          <a:p>
            <a:pPr marL="380365">
              <a:spcAft>
                <a:spcPts val="400"/>
              </a:spcAft>
            </a:pPr>
            <a:endParaRPr lang="en-US" sz="1600" b="1" dirty="0">
              <a:solidFill>
                <a:srgbClr val="0070C0"/>
              </a:solidFill>
              <a:cs typeface="Calibri"/>
            </a:endParaRPr>
          </a:p>
          <a:p>
            <a:pPr marL="380365">
              <a:spcAft>
                <a:spcPts val="400"/>
              </a:spcAft>
            </a:pPr>
            <a:r>
              <a:rPr lang="en-US" sz="1600" b="1" dirty="0">
                <a:solidFill>
                  <a:srgbClr val="0070C0"/>
                </a:solidFill>
                <a:cs typeface="Calibri"/>
              </a:rPr>
              <a:t>Other initiatives</a:t>
            </a:r>
            <a:endParaRPr lang="en-US" sz="1600" dirty="0">
              <a:solidFill>
                <a:srgbClr val="0070C0"/>
              </a:solidFill>
              <a:cs typeface="Calibri"/>
            </a:endParaRPr>
          </a:p>
          <a:p>
            <a:pPr marL="761365" indent="-380365">
              <a:spcAft>
                <a:spcPts val="400"/>
              </a:spcAft>
              <a:buFont typeface="Courier New"/>
              <a:buChar char="o"/>
            </a:pPr>
            <a:r>
              <a:rPr lang="en-US" sz="1600" dirty="0">
                <a:solidFill>
                  <a:srgbClr val="0070C0"/>
                </a:solidFill>
                <a:cs typeface="Calibri"/>
              </a:rPr>
              <a:t>Wellbeing Break Initiative</a:t>
            </a:r>
          </a:p>
          <a:p>
            <a:pPr marL="761365" indent="-380365">
              <a:spcAft>
                <a:spcPts val="400"/>
              </a:spcAft>
              <a:buFont typeface="Courier New"/>
              <a:buChar char="o"/>
            </a:pPr>
            <a:r>
              <a:rPr lang="en-US" sz="1600" dirty="0">
                <a:solidFill>
                  <a:srgbClr val="0070C0"/>
                </a:solidFill>
                <a:cs typeface="Calibri"/>
              </a:rPr>
              <a:t>Workplace Wellbeing Ambassadors</a:t>
            </a:r>
          </a:p>
          <a:p>
            <a:pPr marL="380365" indent="-380365">
              <a:spcAft>
                <a:spcPts val="1200"/>
              </a:spcAft>
              <a:buFont typeface="Courier New"/>
              <a:buChar char="o"/>
            </a:pPr>
            <a:endParaRPr lang="en-US" sz="2489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416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2024-06-14T16:52:06Z</dcterms:created>
  <dcterms:modified xsi:type="dcterms:W3CDTF">2024-06-14T16:53:57Z</dcterms:modified>
</cp:coreProperties>
</file>