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1" r:id="rId7"/>
    <p:sldId id="273" r:id="rId8"/>
    <p:sldId id="262" r:id="rId9"/>
    <p:sldId id="263" r:id="rId10"/>
    <p:sldId id="274" r:id="rId11"/>
    <p:sldId id="266" r:id="rId12"/>
    <p:sldId id="275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9" autoAdjust="0"/>
  </p:normalViewPr>
  <p:slideViewPr>
    <p:cSldViewPr>
      <p:cViewPr>
        <p:scale>
          <a:sx n="66" d="100"/>
          <a:sy n="66" d="100"/>
        </p:scale>
        <p:origin x="4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D1508-91CA-488D-B27F-0517D059584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CA"/>
        </a:p>
      </dgm:t>
    </dgm:pt>
    <dgm:pt modelId="{00355428-CB3C-4990-87FA-7A87589FD5A1}">
      <dgm:prSet phldrT="[Text]" custT="1"/>
      <dgm:spPr/>
      <dgm:t>
        <a:bodyPr/>
        <a:lstStyle/>
        <a:p>
          <a:r>
            <a:rPr lang="en-CA" sz="2600" dirty="0" smtClean="0"/>
            <a:t>The case</a:t>
          </a:r>
          <a:endParaRPr lang="en-CA" sz="2600" dirty="0"/>
        </a:p>
      </dgm:t>
    </dgm:pt>
    <dgm:pt modelId="{976953DA-55AB-4F64-984E-D9BA956364DC}" type="parTrans" cxnId="{991EAA44-3E18-49C3-8F8E-390CF6DCC68F}">
      <dgm:prSet/>
      <dgm:spPr/>
      <dgm:t>
        <a:bodyPr/>
        <a:lstStyle/>
        <a:p>
          <a:endParaRPr lang="en-CA"/>
        </a:p>
      </dgm:t>
    </dgm:pt>
    <dgm:pt modelId="{EDA39771-79FC-47F5-A647-69B3B23BF88F}" type="sibTrans" cxnId="{991EAA44-3E18-49C3-8F8E-390CF6DCC68F}">
      <dgm:prSet/>
      <dgm:spPr/>
      <dgm:t>
        <a:bodyPr/>
        <a:lstStyle/>
        <a:p>
          <a:endParaRPr lang="en-CA"/>
        </a:p>
      </dgm:t>
    </dgm:pt>
    <dgm:pt modelId="{623A8EFB-D685-4E65-821A-BDB23B12856F}">
      <dgm:prSet phldrT="[Text]" custT="1"/>
      <dgm:spPr/>
      <dgm:t>
        <a:bodyPr/>
        <a:lstStyle/>
        <a:p>
          <a:r>
            <a:rPr lang="en-CA" sz="2600" dirty="0" smtClean="0"/>
            <a:t>The bacterial causes</a:t>
          </a:r>
          <a:endParaRPr lang="en-CA" sz="2600" dirty="0"/>
        </a:p>
      </dgm:t>
    </dgm:pt>
    <dgm:pt modelId="{2E8CF2F4-1FEA-4F3F-ACB7-844AB754E480}" type="parTrans" cxnId="{5488970C-C6CA-4361-9A8C-71ED2DE8A902}">
      <dgm:prSet/>
      <dgm:spPr/>
      <dgm:t>
        <a:bodyPr/>
        <a:lstStyle/>
        <a:p>
          <a:endParaRPr lang="en-CA"/>
        </a:p>
      </dgm:t>
    </dgm:pt>
    <dgm:pt modelId="{EC673EA6-61EF-4243-B1A1-CF4CB6C068DB}" type="sibTrans" cxnId="{5488970C-C6CA-4361-9A8C-71ED2DE8A902}">
      <dgm:prSet/>
      <dgm:spPr/>
      <dgm:t>
        <a:bodyPr/>
        <a:lstStyle/>
        <a:p>
          <a:endParaRPr lang="en-CA"/>
        </a:p>
      </dgm:t>
    </dgm:pt>
    <dgm:pt modelId="{74D19DAB-3E6A-4AAA-B1EF-9CDCFE3825B6}">
      <dgm:prSet phldrT="[Text]" custT="1"/>
      <dgm:spPr/>
      <dgm:t>
        <a:bodyPr/>
        <a:lstStyle/>
        <a:p>
          <a:r>
            <a:rPr lang="en-CA" sz="2600" dirty="0" smtClean="0"/>
            <a:t>Samples for laboratory testing</a:t>
          </a:r>
          <a:endParaRPr lang="en-CA" sz="2600" dirty="0"/>
        </a:p>
      </dgm:t>
    </dgm:pt>
    <dgm:pt modelId="{F89F7F6D-29AB-4C6E-AE08-BC2BEA3A643F}" type="parTrans" cxnId="{775F27CC-0DCC-4111-9F28-BB8AE3DCC97C}">
      <dgm:prSet/>
      <dgm:spPr/>
      <dgm:t>
        <a:bodyPr/>
        <a:lstStyle/>
        <a:p>
          <a:endParaRPr lang="en-CA"/>
        </a:p>
      </dgm:t>
    </dgm:pt>
    <dgm:pt modelId="{D48880D2-9464-44F6-988C-E268A7F77B4B}" type="sibTrans" cxnId="{775F27CC-0DCC-4111-9F28-BB8AE3DCC97C}">
      <dgm:prSet/>
      <dgm:spPr/>
      <dgm:t>
        <a:bodyPr/>
        <a:lstStyle/>
        <a:p>
          <a:endParaRPr lang="en-CA"/>
        </a:p>
      </dgm:t>
    </dgm:pt>
    <dgm:pt modelId="{65DEA064-A07B-47E7-9694-960C0DAC09C1}">
      <dgm:prSet phldrT="[Text]" custT="1"/>
      <dgm:spPr/>
      <dgm:t>
        <a:bodyPr/>
        <a:lstStyle/>
        <a:p>
          <a:r>
            <a:rPr lang="en-CA" sz="2600" dirty="0" smtClean="0"/>
            <a:t>Types of laboratory tests to conduct</a:t>
          </a:r>
          <a:endParaRPr lang="en-CA" sz="2600" dirty="0"/>
        </a:p>
      </dgm:t>
    </dgm:pt>
    <dgm:pt modelId="{C3F222A8-BE49-43AA-BD41-C8C79326F7D6}" type="parTrans" cxnId="{C7CC21BB-B1EF-41F1-A75D-CD9C2FA50C78}">
      <dgm:prSet/>
      <dgm:spPr/>
      <dgm:t>
        <a:bodyPr/>
        <a:lstStyle/>
        <a:p>
          <a:endParaRPr lang="en-CA"/>
        </a:p>
      </dgm:t>
    </dgm:pt>
    <dgm:pt modelId="{6D4D9B4C-A7C6-424A-892E-CD2A013C34A3}" type="sibTrans" cxnId="{C7CC21BB-B1EF-41F1-A75D-CD9C2FA50C78}">
      <dgm:prSet/>
      <dgm:spPr/>
      <dgm:t>
        <a:bodyPr/>
        <a:lstStyle/>
        <a:p>
          <a:endParaRPr lang="en-CA"/>
        </a:p>
      </dgm:t>
    </dgm:pt>
    <dgm:pt modelId="{4A6BB23E-B0A1-4735-86ED-9ED4775EE2BE}">
      <dgm:prSet phldrT="[Text]" custT="1"/>
      <dgm:spPr/>
      <dgm:t>
        <a:bodyPr/>
        <a:lstStyle/>
        <a:p>
          <a:r>
            <a:rPr lang="en-CA" sz="2600" dirty="0" smtClean="0"/>
            <a:t>Expected or Positive Results </a:t>
          </a:r>
          <a:endParaRPr lang="en-CA" sz="2600" dirty="0"/>
        </a:p>
      </dgm:t>
    </dgm:pt>
    <dgm:pt modelId="{093334D4-906B-4B37-A8F1-1A19C57F9EA4}" type="parTrans" cxnId="{4B6B3454-B04B-44AA-BC0F-E8E5FF1BAFE1}">
      <dgm:prSet/>
      <dgm:spPr/>
      <dgm:t>
        <a:bodyPr/>
        <a:lstStyle/>
        <a:p>
          <a:endParaRPr lang="en-CA"/>
        </a:p>
      </dgm:t>
    </dgm:pt>
    <dgm:pt modelId="{0B73E100-0711-4811-A209-AFC2CF0098CA}" type="sibTrans" cxnId="{4B6B3454-B04B-44AA-BC0F-E8E5FF1BAFE1}">
      <dgm:prSet/>
      <dgm:spPr/>
      <dgm:t>
        <a:bodyPr/>
        <a:lstStyle/>
        <a:p>
          <a:endParaRPr lang="en-CA"/>
        </a:p>
      </dgm:t>
    </dgm:pt>
    <dgm:pt modelId="{24007BCB-50E8-4CED-8FE4-8AD052FEE43F}" type="pres">
      <dgm:prSet presAssocID="{A52D1508-91CA-488D-B27F-0517D05958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AAE94B48-030A-489B-A3C6-A501B33D9579}" type="pres">
      <dgm:prSet presAssocID="{A52D1508-91CA-488D-B27F-0517D0595844}" presName="Name1" presStyleCnt="0"/>
      <dgm:spPr/>
    </dgm:pt>
    <dgm:pt modelId="{B2907D5B-3448-4653-AF62-423B6A0F2B61}" type="pres">
      <dgm:prSet presAssocID="{A52D1508-91CA-488D-B27F-0517D0595844}" presName="cycle" presStyleCnt="0"/>
      <dgm:spPr/>
    </dgm:pt>
    <dgm:pt modelId="{041AEE97-1E2A-4EC0-9B43-37DF7166A632}" type="pres">
      <dgm:prSet presAssocID="{A52D1508-91CA-488D-B27F-0517D0595844}" presName="srcNode" presStyleLbl="node1" presStyleIdx="0" presStyleCnt="5"/>
      <dgm:spPr/>
    </dgm:pt>
    <dgm:pt modelId="{FC75A7BA-65A0-467F-9F9C-FFBCE52A1F5B}" type="pres">
      <dgm:prSet presAssocID="{A52D1508-91CA-488D-B27F-0517D0595844}" presName="conn" presStyleLbl="parChTrans1D2" presStyleIdx="0" presStyleCnt="1"/>
      <dgm:spPr/>
      <dgm:t>
        <a:bodyPr/>
        <a:lstStyle/>
        <a:p>
          <a:endParaRPr lang="en-CA"/>
        </a:p>
      </dgm:t>
    </dgm:pt>
    <dgm:pt modelId="{5B1F1D47-5351-4BA4-944A-728D562F1229}" type="pres">
      <dgm:prSet presAssocID="{A52D1508-91CA-488D-B27F-0517D0595844}" presName="extraNode" presStyleLbl="node1" presStyleIdx="0" presStyleCnt="5"/>
      <dgm:spPr/>
    </dgm:pt>
    <dgm:pt modelId="{5D0C5A71-E535-4487-BDF2-F10715CBEA4E}" type="pres">
      <dgm:prSet presAssocID="{A52D1508-91CA-488D-B27F-0517D0595844}" presName="dstNode" presStyleLbl="node1" presStyleIdx="0" presStyleCnt="5"/>
      <dgm:spPr/>
    </dgm:pt>
    <dgm:pt modelId="{CC79115F-606E-41ED-A960-66A2252E5901}" type="pres">
      <dgm:prSet presAssocID="{00355428-CB3C-4990-87FA-7A87589FD5A1}" presName="text_1" presStyleLbl="node1" presStyleIdx="0" presStyleCnt="5" custScaleY="114912" custLinFactNeighborX="-875" custLinFactNeighborY="220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ED849E-7C81-4072-B123-0034FF4DAA75}" type="pres">
      <dgm:prSet presAssocID="{00355428-CB3C-4990-87FA-7A87589FD5A1}" presName="accent_1" presStyleCnt="0"/>
      <dgm:spPr/>
    </dgm:pt>
    <dgm:pt modelId="{D890C6CC-A135-4132-AE60-660069D44FB0}" type="pres">
      <dgm:prSet presAssocID="{00355428-CB3C-4990-87FA-7A87589FD5A1}" presName="accentRepeatNode" presStyleLbl="solidFgAcc1" presStyleIdx="0" presStyleCnt="5"/>
      <dgm:spPr/>
    </dgm:pt>
    <dgm:pt modelId="{95959A66-D340-4DA1-ABF2-A531D43BC921}" type="pres">
      <dgm:prSet presAssocID="{623A8EFB-D685-4E65-821A-BDB23B12856F}" presName="text_2" presStyleLbl="node1" presStyleIdx="1" presStyleCnt="5" custScaleY="13293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1E1D2DD-5691-460B-BE55-17ED9B118176}" type="pres">
      <dgm:prSet presAssocID="{623A8EFB-D685-4E65-821A-BDB23B12856F}" presName="accent_2" presStyleCnt="0"/>
      <dgm:spPr/>
    </dgm:pt>
    <dgm:pt modelId="{35254B40-F601-4D60-8C68-364646F6676A}" type="pres">
      <dgm:prSet presAssocID="{623A8EFB-D685-4E65-821A-BDB23B12856F}" presName="accentRepeatNode" presStyleLbl="solidFgAcc1" presStyleIdx="1" presStyleCnt="5"/>
      <dgm:spPr/>
    </dgm:pt>
    <dgm:pt modelId="{BDF7E72F-B5F6-4DD4-9F87-D381774F31F7}" type="pres">
      <dgm:prSet presAssocID="{74D19DAB-3E6A-4AAA-B1EF-9CDCFE3825B6}" presName="text_3" presStyleLbl="node1" presStyleIdx="2" presStyleCnt="5" custScaleY="12043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9608F2E-D4C2-48CE-9FE8-3B4B1C5A2B40}" type="pres">
      <dgm:prSet presAssocID="{74D19DAB-3E6A-4AAA-B1EF-9CDCFE3825B6}" presName="accent_3" presStyleCnt="0"/>
      <dgm:spPr/>
    </dgm:pt>
    <dgm:pt modelId="{76F0DE4F-4A22-46B1-9D0C-0AEBD1814795}" type="pres">
      <dgm:prSet presAssocID="{74D19DAB-3E6A-4AAA-B1EF-9CDCFE3825B6}" presName="accentRepeatNode" presStyleLbl="solidFgAcc1" presStyleIdx="2" presStyleCnt="5"/>
      <dgm:spPr/>
    </dgm:pt>
    <dgm:pt modelId="{43F73AAA-B4A5-4A91-A568-B2AEBCF3C1EB}" type="pres">
      <dgm:prSet presAssocID="{65DEA064-A07B-47E7-9694-960C0DAC09C1}" presName="text_4" presStyleLbl="node1" presStyleIdx="3" presStyleCnt="5" custScaleY="12721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642B9C-F5A2-4818-879C-A75398DA44AB}" type="pres">
      <dgm:prSet presAssocID="{65DEA064-A07B-47E7-9694-960C0DAC09C1}" presName="accent_4" presStyleCnt="0"/>
      <dgm:spPr/>
    </dgm:pt>
    <dgm:pt modelId="{A73B12C8-5474-4774-9F8F-D235F6E5299D}" type="pres">
      <dgm:prSet presAssocID="{65DEA064-A07B-47E7-9694-960C0DAC09C1}" presName="accentRepeatNode" presStyleLbl="solidFgAcc1" presStyleIdx="3" presStyleCnt="5"/>
      <dgm:spPr/>
    </dgm:pt>
    <dgm:pt modelId="{B6B1AF66-446D-43B1-869E-AB3F48565B28}" type="pres">
      <dgm:prSet presAssocID="{4A6BB23E-B0A1-4735-86ED-9ED4775EE2BE}" presName="text_5" presStyleLbl="node1" presStyleIdx="4" presStyleCnt="5" custScaleY="1135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7F73A2F-F083-4568-83FA-0C50389E481E}" type="pres">
      <dgm:prSet presAssocID="{4A6BB23E-B0A1-4735-86ED-9ED4775EE2BE}" presName="accent_5" presStyleCnt="0"/>
      <dgm:spPr/>
    </dgm:pt>
    <dgm:pt modelId="{0755AF32-FFDE-453A-AF5D-D00785B8F708}" type="pres">
      <dgm:prSet presAssocID="{4A6BB23E-B0A1-4735-86ED-9ED4775EE2BE}" presName="accentRepeatNode" presStyleLbl="solidFgAcc1" presStyleIdx="4" presStyleCnt="5"/>
      <dgm:spPr/>
    </dgm:pt>
  </dgm:ptLst>
  <dgm:cxnLst>
    <dgm:cxn modelId="{5488970C-C6CA-4361-9A8C-71ED2DE8A902}" srcId="{A52D1508-91CA-488D-B27F-0517D0595844}" destId="{623A8EFB-D685-4E65-821A-BDB23B12856F}" srcOrd="1" destOrd="0" parTransId="{2E8CF2F4-1FEA-4F3F-ACB7-844AB754E480}" sibTransId="{EC673EA6-61EF-4243-B1A1-CF4CB6C068DB}"/>
    <dgm:cxn modelId="{7C47E180-D2B5-4E30-9ECA-B63612B8D282}" type="presOf" srcId="{65DEA064-A07B-47E7-9694-960C0DAC09C1}" destId="{43F73AAA-B4A5-4A91-A568-B2AEBCF3C1EB}" srcOrd="0" destOrd="0" presId="urn:microsoft.com/office/officeart/2008/layout/VerticalCurvedList"/>
    <dgm:cxn modelId="{5FE92075-279F-4406-AB3E-C8C3E3CB0C8D}" type="presOf" srcId="{4A6BB23E-B0A1-4735-86ED-9ED4775EE2BE}" destId="{B6B1AF66-446D-43B1-869E-AB3F48565B28}" srcOrd="0" destOrd="0" presId="urn:microsoft.com/office/officeart/2008/layout/VerticalCurvedList"/>
    <dgm:cxn modelId="{C107FDDB-140B-40FB-84AD-2C69C9C97772}" type="presOf" srcId="{00355428-CB3C-4990-87FA-7A87589FD5A1}" destId="{CC79115F-606E-41ED-A960-66A2252E5901}" srcOrd="0" destOrd="0" presId="urn:microsoft.com/office/officeart/2008/layout/VerticalCurvedList"/>
    <dgm:cxn modelId="{4F5E37F2-248A-4981-9EE8-BEC7E3A375B9}" type="presOf" srcId="{74D19DAB-3E6A-4AAA-B1EF-9CDCFE3825B6}" destId="{BDF7E72F-B5F6-4DD4-9F87-D381774F31F7}" srcOrd="0" destOrd="0" presId="urn:microsoft.com/office/officeart/2008/layout/VerticalCurvedList"/>
    <dgm:cxn modelId="{5562D9F1-6476-4A34-9846-968018CD06B2}" type="presOf" srcId="{623A8EFB-D685-4E65-821A-BDB23B12856F}" destId="{95959A66-D340-4DA1-ABF2-A531D43BC921}" srcOrd="0" destOrd="0" presId="urn:microsoft.com/office/officeart/2008/layout/VerticalCurvedList"/>
    <dgm:cxn modelId="{C7CC21BB-B1EF-41F1-A75D-CD9C2FA50C78}" srcId="{A52D1508-91CA-488D-B27F-0517D0595844}" destId="{65DEA064-A07B-47E7-9694-960C0DAC09C1}" srcOrd="3" destOrd="0" parTransId="{C3F222A8-BE49-43AA-BD41-C8C79326F7D6}" sibTransId="{6D4D9B4C-A7C6-424A-892E-CD2A013C34A3}"/>
    <dgm:cxn modelId="{775F27CC-0DCC-4111-9F28-BB8AE3DCC97C}" srcId="{A52D1508-91CA-488D-B27F-0517D0595844}" destId="{74D19DAB-3E6A-4AAA-B1EF-9CDCFE3825B6}" srcOrd="2" destOrd="0" parTransId="{F89F7F6D-29AB-4C6E-AE08-BC2BEA3A643F}" sibTransId="{D48880D2-9464-44F6-988C-E268A7F77B4B}"/>
    <dgm:cxn modelId="{7F62E6C9-B4E6-4B1F-843B-ED1B23F43138}" type="presOf" srcId="{A52D1508-91CA-488D-B27F-0517D0595844}" destId="{24007BCB-50E8-4CED-8FE4-8AD052FEE43F}" srcOrd="0" destOrd="0" presId="urn:microsoft.com/office/officeart/2008/layout/VerticalCurvedList"/>
    <dgm:cxn modelId="{4B6B3454-B04B-44AA-BC0F-E8E5FF1BAFE1}" srcId="{A52D1508-91CA-488D-B27F-0517D0595844}" destId="{4A6BB23E-B0A1-4735-86ED-9ED4775EE2BE}" srcOrd="4" destOrd="0" parTransId="{093334D4-906B-4B37-A8F1-1A19C57F9EA4}" sibTransId="{0B73E100-0711-4811-A209-AFC2CF0098CA}"/>
    <dgm:cxn modelId="{312D7BCB-6E15-4462-8925-3832FE7AFFB7}" type="presOf" srcId="{EDA39771-79FC-47F5-A647-69B3B23BF88F}" destId="{FC75A7BA-65A0-467F-9F9C-FFBCE52A1F5B}" srcOrd="0" destOrd="0" presId="urn:microsoft.com/office/officeart/2008/layout/VerticalCurvedList"/>
    <dgm:cxn modelId="{991EAA44-3E18-49C3-8F8E-390CF6DCC68F}" srcId="{A52D1508-91CA-488D-B27F-0517D0595844}" destId="{00355428-CB3C-4990-87FA-7A87589FD5A1}" srcOrd="0" destOrd="0" parTransId="{976953DA-55AB-4F64-984E-D9BA956364DC}" sibTransId="{EDA39771-79FC-47F5-A647-69B3B23BF88F}"/>
    <dgm:cxn modelId="{246DA2B3-D083-4629-AE9C-53641EBA0B85}" type="presParOf" srcId="{24007BCB-50E8-4CED-8FE4-8AD052FEE43F}" destId="{AAE94B48-030A-489B-A3C6-A501B33D9579}" srcOrd="0" destOrd="0" presId="urn:microsoft.com/office/officeart/2008/layout/VerticalCurvedList"/>
    <dgm:cxn modelId="{3E31CB35-DA23-4D97-8198-75BBE7659709}" type="presParOf" srcId="{AAE94B48-030A-489B-A3C6-A501B33D9579}" destId="{B2907D5B-3448-4653-AF62-423B6A0F2B61}" srcOrd="0" destOrd="0" presId="urn:microsoft.com/office/officeart/2008/layout/VerticalCurvedList"/>
    <dgm:cxn modelId="{B884A8B0-D83D-4691-9F57-F66D6C12BC0D}" type="presParOf" srcId="{B2907D5B-3448-4653-AF62-423B6A0F2B61}" destId="{041AEE97-1E2A-4EC0-9B43-37DF7166A632}" srcOrd="0" destOrd="0" presId="urn:microsoft.com/office/officeart/2008/layout/VerticalCurvedList"/>
    <dgm:cxn modelId="{2B9CD528-48FA-43AF-9EB0-4870CC4B0096}" type="presParOf" srcId="{B2907D5B-3448-4653-AF62-423B6A0F2B61}" destId="{FC75A7BA-65A0-467F-9F9C-FFBCE52A1F5B}" srcOrd="1" destOrd="0" presId="urn:microsoft.com/office/officeart/2008/layout/VerticalCurvedList"/>
    <dgm:cxn modelId="{83D73971-8E48-4647-8941-EE934B1FBC60}" type="presParOf" srcId="{B2907D5B-3448-4653-AF62-423B6A0F2B61}" destId="{5B1F1D47-5351-4BA4-944A-728D562F1229}" srcOrd="2" destOrd="0" presId="urn:microsoft.com/office/officeart/2008/layout/VerticalCurvedList"/>
    <dgm:cxn modelId="{918A8286-8406-4039-8568-F2A847DA7123}" type="presParOf" srcId="{B2907D5B-3448-4653-AF62-423B6A0F2B61}" destId="{5D0C5A71-E535-4487-BDF2-F10715CBEA4E}" srcOrd="3" destOrd="0" presId="urn:microsoft.com/office/officeart/2008/layout/VerticalCurvedList"/>
    <dgm:cxn modelId="{F2D51EF7-0854-4ACD-8DBE-16A1ECDBF625}" type="presParOf" srcId="{AAE94B48-030A-489B-A3C6-A501B33D9579}" destId="{CC79115F-606E-41ED-A960-66A2252E5901}" srcOrd="1" destOrd="0" presId="urn:microsoft.com/office/officeart/2008/layout/VerticalCurvedList"/>
    <dgm:cxn modelId="{C1CBCE7B-A525-4C63-82F6-570A1D5099DE}" type="presParOf" srcId="{AAE94B48-030A-489B-A3C6-A501B33D9579}" destId="{E3ED849E-7C81-4072-B123-0034FF4DAA75}" srcOrd="2" destOrd="0" presId="urn:microsoft.com/office/officeart/2008/layout/VerticalCurvedList"/>
    <dgm:cxn modelId="{2F8FC665-BA07-4D58-B5D5-3F21C60F12EE}" type="presParOf" srcId="{E3ED849E-7C81-4072-B123-0034FF4DAA75}" destId="{D890C6CC-A135-4132-AE60-660069D44FB0}" srcOrd="0" destOrd="0" presId="urn:microsoft.com/office/officeart/2008/layout/VerticalCurvedList"/>
    <dgm:cxn modelId="{76CD8A59-30DA-406E-BC3B-AD7A94026172}" type="presParOf" srcId="{AAE94B48-030A-489B-A3C6-A501B33D9579}" destId="{95959A66-D340-4DA1-ABF2-A531D43BC921}" srcOrd="3" destOrd="0" presId="urn:microsoft.com/office/officeart/2008/layout/VerticalCurvedList"/>
    <dgm:cxn modelId="{5F2ED391-8F5A-426A-A152-866DF41418E9}" type="presParOf" srcId="{AAE94B48-030A-489B-A3C6-A501B33D9579}" destId="{A1E1D2DD-5691-460B-BE55-17ED9B118176}" srcOrd="4" destOrd="0" presId="urn:microsoft.com/office/officeart/2008/layout/VerticalCurvedList"/>
    <dgm:cxn modelId="{851B26C0-96BA-48CC-BDA1-9A9C4826C504}" type="presParOf" srcId="{A1E1D2DD-5691-460B-BE55-17ED9B118176}" destId="{35254B40-F601-4D60-8C68-364646F6676A}" srcOrd="0" destOrd="0" presId="urn:microsoft.com/office/officeart/2008/layout/VerticalCurvedList"/>
    <dgm:cxn modelId="{718FF80D-4EEF-4DDF-BFE0-70CB19DE017C}" type="presParOf" srcId="{AAE94B48-030A-489B-A3C6-A501B33D9579}" destId="{BDF7E72F-B5F6-4DD4-9F87-D381774F31F7}" srcOrd="5" destOrd="0" presId="urn:microsoft.com/office/officeart/2008/layout/VerticalCurvedList"/>
    <dgm:cxn modelId="{DD457193-170B-49BB-8185-14AB57E76C21}" type="presParOf" srcId="{AAE94B48-030A-489B-A3C6-A501B33D9579}" destId="{49608F2E-D4C2-48CE-9FE8-3B4B1C5A2B40}" srcOrd="6" destOrd="0" presId="urn:microsoft.com/office/officeart/2008/layout/VerticalCurvedList"/>
    <dgm:cxn modelId="{C6157582-FA81-4A3F-81F7-CDAD9EEECC88}" type="presParOf" srcId="{49608F2E-D4C2-48CE-9FE8-3B4B1C5A2B40}" destId="{76F0DE4F-4A22-46B1-9D0C-0AEBD1814795}" srcOrd="0" destOrd="0" presId="urn:microsoft.com/office/officeart/2008/layout/VerticalCurvedList"/>
    <dgm:cxn modelId="{31E519B2-C10A-4810-9444-184D46F2DFDA}" type="presParOf" srcId="{AAE94B48-030A-489B-A3C6-A501B33D9579}" destId="{43F73AAA-B4A5-4A91-A568-B2AEBCF3C1EB}" srcOrd="7" destOrd="0" presId="urn:microsoft.com/office/officeart/2008/layout/VerticalCurvedList"/>
    <dgm:cxn modelId="{7F61B095-8873-4E7E-9A41-68A16F25DCA8}" type="presParOf" srcId="{AAE94B48-030A-489B-A3C6-A501B33D9579}" destId="{D4642B9C-F5A2-4818-879C-A75398DA44AB}" srcOrd="8" destOrd="0" presId="urn:microsoft.com/office/officeart/2008/layout/VerticalCurvedList"/>
    <dgm:cxn modelId="{CD17552E-BFE8-4B78-9994-32D842F7E3F4}" type="presParOf" srcId="{D4642B9C-F5A2-4818-879C-A75398DA44AB}" destId="{A73B12C8-5474-4774-9F8F-D235F6E5299D}" srcOrd="0" destOrd="0" presId="urn:microsoft.com/office/officeart/2008/layout/VerticalCurvedList"/>
    <dgm:cxn modelId="{5B3F4CFB-8C7D-42A9-8BCC-EB43D3E11AA1}" type="presParOf" srcId="{AAE94B48-030A-489B-A3C6-A501B33D9579}" destId="{B6B1AF66-446D-43B1-869E-AB3F48565B28}" srcOrd="9" destOrd="0" presId="urn:microsoft.com/office/officeart/2008/layout/VerticalCurvedList"/>
    <dgm:cxn modelId="{E45FB91B-92A7-41D5-B994-54233A588466}" type="presParOf" srcId="{AAE94B48-030A-489B-A3C6-A501B33D9579}" destId="{37F73A2F-F083-4568-83FA-0C50389E481E}" srcOrd="10" destOrd="0" presId="urn:microsoft.com/office/officeart/2008/layout/VerticalCurvedList"/>
    <dgm:cxn modelId="{774C60C5-AB0E-4156-86B9-ECD5E45DE7B5}" type="presParOf" srcId="{37F73A2F-F083-4568-83FA-0C50389E481E}" destId="{0755AF32-FFDE-453A-AF5D-D00785B8F7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A7BA-65A0-467F-9F9C-FFBCE52A1F5B}">
      <dsp:nvSpPr>
        <dsp:cNvPr id="0" name=""/>
        <dsp:cNvSpPr/>
      </dsp:nvSpPr>
      <dsp:spPr>
        <a:xfrm>
          <a:off x="-4983829" y="-763621"/>
          <a:ext cx="5935506" cy="5935506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9115F-606E-41ED-A960-66A2252E5901}">
      <dsp:nvSpPr>
        <dsp:cNvPr id="0" name=""/>
        <dsp:cNvSpPr/>
      </dsp:nvSpPr>
      <dsp:spPr>
        <a:xfrm>
          <a:off x="360037" y="246467"/>
          <a:ext cx="6435793" cy="6334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The case</a:t>
          </a:r>
          <a:endParaRPr lang="en-CA" sz="2600" kern="1200" dirty="0"/>
        </a:p>
      </dsp:txBody>
      <dsp:txXfrm>
        <a:off x="360037" y="246467"/>
        <a:ext cx="6435793" cy="633405"/>
      </dsp:txXfrm>
    </dsp:sp>
    <dsp:sp modelId="{D890C6CC-A135-4132-AE60-660069D44FB0}">
      <dsp:nvSpPr>
        <dsp:cNvPr id="0" name=""/>
        <dsp:cNvSpPr/>
      </dsp:nvSpPr>
      <dsp:spPr>
        <a:xfrm>
          <a:off x="71844" y="206527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59A66-D340-4DA1-ABF2-A531D43BC921}">
      <dsp:nvSpPr>
        <dsp:cNvPr id="0" name=""/>
        <dsp:cNvSpPr/>
      </dsp:nvSpPr>
      <dsp:spPr>
        <a:xfrm>
          <a:off x="811330" y="1011196"/>
          <a:ext cx="6040813" cy="732772"/>
        </a:xfrm>
        <a:prstGeom prst="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The bacterial causes</a:t>
          </a:r>
          <a:endParaRPr lang="en-CA" sz="2600" kern="1200" dirty="0"/>
        </a:p>
      </dsp:txBody>
      <dsp:txXfrm>
        <a:off x="811330" y="1011196"/>
        <a:ext cx="6040813" cy="732772"/>
      </dsp:txXfrm>
    </dsp:sp>
    <dsp:sp modelId="{35254B40-F601-4D60-8C68-364646F6676A}">
      <dsp:nvSpPr>
        <dsp:cNvPr id="0" name=""/>
        <dsp:cNvSpPr/>
      </dsp:nvSpPr>
      <dsp:spPr>
        <a:xfrm>
          <a:off x="466824" y="1033076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76561"/>
              <a:satOff val="-1098"/>
              <a:lumOff val="6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7E72F-B5F6-4DD4-9F87-D381774F31F7}">
      <dsp:nvSpPr>
        <dsp:cNvPr id="0" name=""/>
        <dsp:cNvSpPr/>
      </dsp:nvSpPr>
      <dsp:spPr>
        <a:xfrm>
          <a:off x="932558" y="1872207"/>
          <a:ext cx="5919586" cy="663848"/>
        </a:xfrm>
        <a:prstGeom prst="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Samples for laboratory testing</a:t>
          </a:r>
          <a:endParaRPr lang="en-CA" sz="2600" kern="1200" dirty="0"/>
        </a:p>
      </dsp:txBody>
      <dsp:txXfrm>
        <a:off x="932558" y="1872207"/>
        <a:ext cx="5919586" cy="663848"/>
      </dsp:txXfrm>
    </dsp:sp>
    <dsp:sp modelId="{76F0DE4F-4A22-46B1-9D0C-0AEBD1814795}">
      <dsp:nvSpPr>
        <dsp:cNvPr id="0" name=""/>
        <dsp:cNvSpPr/>
      </dsp:nvSpPr>
      <dsp:spPr>
        <a:xfrm>
          <a:off x="588052" y="1859626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73AAA-B4A5-4A91-A568-B2AEBCF3C1EB}">
      <dsp:nvSpPr>
        <dsp:cNvPr id="0" name=""/>
        <dsp:cNvSpPr/>
      </dsp:nvSpPr>
      <dsp:spPr>
        <a:xfrm>
          <a:off x="811330" y="2680073"/>
          <a:ext cx="6040813" cy="701215"/>
        </a:xfrm>
        <a:prstGeom prst="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Types of laboratory tests to conduct</a:t>
          </a:r>
          <a:endParaRPr lang="en-CA" sz="2600" kern="1200" dirty="0"/>
        </a:p>
      </dsp:txBody>
      <dsp:txXfrm>
        <a:off x="811330" y="2680073"/>
        <a:ext cx="6040813" cy="701215"/>
      </dsp:txXfrm>
    </dsp:sp>
    <dsp:sp modelId="{A73B12C8-5474-4774-9F8F-D235F6E5299D}">
      <dsp:nvSpPr>
        <dsp:cNvPr id="0" name=""/>
        <dsp:cNvSpPr/>
      </dsp:nvSpPr>
      <dsp:spPr>
        <a:xfrm>
          <a:off x="466824" y="2686175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29684"/>
              <a:satOff val="-3294"/>
              <a:lumOff val="19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1AF66-446D-43B1-869E-AB3F48565B28}">
      <dsp:nvSpPr>
        <dsp:cNvPr id="0" name=""/>
        <dsp:cNvSpPr/>
      </dsp:nvSpPr>
      <dsp:spPr>
        <a:xfrm>
          <a:off x="416350" y="3544168"/>
          <a:ext cx="6435793" cy="626124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Expected or Positive Results </a:t>
          </a:r>
          <a:endParaRPr lang="en-CA" sz="2600" kern="1200" dirty="0"/>
        </a:p>
      </dsp:txBody>
      <dsp:txXfrm>
        <a:off x="416350" y="3544168"/>
        <a:ext cx="6435793" cy="626124"/>
      </dsp:txXfrm>
    </dsp:sp>
    <dsp:sp modelId="{0755AF32-FFDE-453A-AF5D-D00785B8F708}">
      <dsp:nvSpPr>
        <dsp:cNvPr id="0" name=""/>
        <dsp:cNvSpPr/>
      </dsp:nvSpPr>
      <dsp:spPr>
        <a:xfrm>
          <a:off x="71844" y="3512725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78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049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77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78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59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35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18/02/2017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32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2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18/02/2017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07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61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890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91C2-CC8E-43BD-A666-057A4F27EBD9}" type="datetimeFigureOut">
              <a:rPr lang="en-CA" smtClean="0"/>
              <a:t>18/02/2017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75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sz="6000" dirty="0" smtClean="0">
                <a:latin typeface="Cambria" panose="02040503050406030204" pitchFamily="18" charset="0"/>
              </a:rPr>
              <a:t>Case Study </a:t>
            </a:r>
            <a:r>
              <a:rPr lang="en-CA" sz="6000" dirty="0" smtClean="0">
                <a:latin typeface="Cambria" panose="02040503050406030204" pitchFamily="18" charset="0"/>
              </a:rPr>
              <a:t>2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Microbiological Testing for Chlamydia and Gonorrhea 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6640"/>
            <a:ext cx="6400800" cy="1752600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Maria Bleier </a:t>
            </a:r>
          </a:p>
          <a:p>
            <a:r>
              <a:rPr lang="en-CA" sz="2400" dirty="0" smtClean="0">
                <a:latin typeface="Cambria" panose="02040503050406030204" pitchFamily="18" charset="0"/>
              </a:rPr>
              <a:t>PATH 417</a:t>
            </a:r>
            <a:endParaRPr lang="en-CA" sz="2400" dirty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" name="Group 9"/>
          <p:cNvGrpSpPr/>
          <p:nvPr/>
        </p:nvGrpSpPr>
        <p:grpSpPr>
          <a:xfrm>
            <a:off x="1259632" y="2996952"/>
            <a:ext cx="6624736" cy="648072"/>
            <a:chOff x="1259632" y="2888940"/>
            <a:chExt cx="6624736" cy="64807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59632" y="3212976"/>
              <a:ext cx="6624736" cy="0"/>
            </a:xfrm>
            <a:prstGeom prst="line">
              <a:avLst/>
            </a:prstGeom>
            <a:ln w="38100" cmpd="thickThin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211960" y="2888940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807797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Types of Conformational  Laboratory Tests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379" y="170080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Cultures cont’d: </a:t>
            </a:r>
            <a:endParaRPr lang="en-CA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378" y="2132856"/>
            <a:ext cx="772205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Oxidase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Determining if bacterium produce cytochrome C oxidases, staining dark blue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Acid detection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Degree of acid/metabolic production from carbohydrates with pH indicator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Enzyme Substrate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Differentiates between Neisseria pathogens via enzyme staining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Nitrate Reduction Test  </a:t>
            </a:r>
            <a:r>
              <a:rPr lang="en-CA" dirty="0" smtClean="0">
                <a:latin typeface="Calisto MT" panose="0204060305050503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Detects nitrite in medium that; distinguish bacterial colonies with red stain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Giemsa stain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Gram stain test specific for chlamydia trachomatis (blood smears; pink-blue)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469552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Tests: </a:t>
            </a:r>
            <a:endParaRPr lang="en-CA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8" y="5085184"/>
            <a:ext cx="772205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Enzyme Immunoassay (EIA)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Antigen detection and staining of LPS structures from chlamydia/pathogens 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Nucleic Acid Hybridization (NAH)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Detects sequences of ssDNA/RNA annealing to complementary strands 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Direct Fluorescent Antibody Testing</a:t>
            </a:r>
          </a:p>
        </p:txBody>
      </p:sp>
    </p:spTree>
    <p:extLst>
      <p:ext uri="{BB962C8B-B14F-4D97-AF65-F5344CB8AC3E}">
        <p14:creationId xmlns:p14="http://schemas.microsoft.com/office/powerpoint/2010/main" val="150674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Expected Results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379" y="134076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Cultures: </a:t>
            </a:r>
            <a:endParaRPr lang="en-CA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973" y="1844824"/>
            <a:ext cx="77220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b="1" dirty="0">
                <a:latin typeface="Calisto MT" panose="02040603050505030304" pitchFamily="18" charset="0"/>
              </a:rPr>
              <a:t>Gram </a:t>
            </a:r>
            <a:r>
              <a:rPr lang="en-CA" b="1" dirty="0" smtClean="0">
                <a:latin typeface="Calisto MT" panose="02040603050505030304" pitchFamily="18" charset="0"/>
              </a:rPr>
              <a:t>Staining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Gonorrhea - Gram (-) pink diplococci; Chlamydia - gram  (–) round pink path.</a:t>
            </a:r>
            <a:endParaRPr lang="en-CA" sz="1600" dirty="0">
              <a:latin typeface="Calisto MT" panose="02040603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Thayer-Martin </a:t>
            </a:r>
            <a:r>
              <a:rPr lang="en-CA" b="1" dirty="0">
                <a:latin typeface="Calisto MT" panose="02040603050505030304" pitchFamily="18" charset="0"/>
              </a:rPr>
              <a:t>Agar </a:t>
            </a:r>
            <a:r>
              <a:rPr lang="en-CA" dirty="0">
                <a:latin typeface="Calisto MT" panose="0204060305050503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Formation of N. Gonorrhea colonies</a:t>
            </a:r>
            <a:endParaRPr lang="en-CA" sz="1600" dirty="0">
              <a:latin typeface="Calisto MT" panose="02040603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b="1" dirty="0">
                <a:latin typeface="Calisto MT" panose="02040603050505030304" pitchFamily="18" charset="0"/>
              </a:rPr>
              <a:t>HeLa Cell Cultures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Formation of colonies (i.e. observing reticulate bodies with microscopy) </a:t>
            </a:r>
            <a:endParaRPr lang="en-CA" sz="1600" dirty="0">
              <a:latin typeface="Calisto MT" panose="02040603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b="1" dirty="0">
                <a:latin typeface="Calisto MT" panose="02040603050505030304" pitchFamily="18" charset="0"/>
              </a:rPr>
              <a:t>Mycoplasma </a:t>
            </a:r>
            <a:r>
              <a:rPr lang="en-CA" b="1" dirty="0" smtClean="0">
                <a:latin typeface="Calisto MT" panose="02040603050505030304" pitchFamily="18" charset="0"/>
              </a:rPr>
              <a:t>Agar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Formation of Colonies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b="1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Oxidase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Presence of catalyze enzyme of N. Gonorrhea turns reagent dark purple </a:t>
            </a:r>
            <a:endParaRPr lang="en-CA" sz="1600" dirty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CA" b="1" dirty="0">
                <a:solidFill>
                  <a:prstClr val="black"/>
                </a:solidFill>
                <a:latin typeface="Calisto MT" panose="02040603050505030304" pitchFamily="18" charset="0"/>
              </a:rPr>
              <a:t>Acid detection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N. gonorrhea produces acid from glucose; indicator turns yellow (acidic)</a:t>
            </a:r>
            <a:endParaRPr lang="en-CA" sz="1600" dirty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CA" b="1" dirty="0">
                <a:solidFill>
                  <a:prstClr val="black"/>
                </a:solidFill>
                <a:latin typeface="Calisto MT" panose="02040603050505030304" pitchFamily="18" charset="0"/>
              </a:rPr>
              <a:t>Enzyme Substrate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Chlamydia - Enzyme staining/colored product indicates LPS binding </a:t>
            </a:r>
            <a:endParaRPr lang="en-CA" sz="1600" dirty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CA" b="1" dirty="0">
                <a:solidFill>
                  <a:prstClr val="black"/>
                </a:solidFill>
                <a:latin typeface="Calisto MT" panose="02040603050505030304" pitchFamily="18" charset="0"/>
              </a:rPr>
              <a:t>Nitrate Reduction Test  </a:t>
            </a:r>
            <a:r>
              <a:rPr lang="en-CA" dirty="0">
                <a:solidFill>
                  <a:prstClr val="black"/>
                </a:solidFill>
                <a:latin typeface="Calisto MT" panose="0204060305050503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Calisto MT" panose="02040603050505030304" pitchFamily="18" charset="0"/>
              </a:rPr>
              <a:t>R</a:t>
            </a:r>
            <a:r>
              <a:rPr lang="en-CA" sz="16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ed stain present in culture indicates positive result </a:t>
            </a:r>
            <a:endParaRPr lang="en-CA" sz="1600" dirty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CA" b="1" dirty="0">
                <a:solidFill>
                  <a:prstClr val="black"/>
                </a:solidFill>
                <a:latin typeface="Calisto MT" panose="02040603050505030304" pitchFamily="18" charset="0"/>
              </a:rPr>
              <a:t>Giemsa stain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Calisto MT" panose="02040603050505030304" pitchFamily="18" charset="0"/>
              </a:rPr>
              <a:t>Gram </a:t>
            </a:r>
            <a:r>
              <a:rPr lang="en-CA" sz="1600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stain pink-blue indicates presence of chlamydia trachomatis</a:t>
            </a:r>
            <a:endParaRPr lang="en-CA" sz="1600" dirty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b="1" dirty="0" smtClean="0">
              <a:latin typeface="Calisto MT" panose="02040603050505030304" pitchFamily="18" charset="0"/>
            </a:endParaRPr>
          </a:p>
          <a:p>
            <a:pPr lvl="1"/>
            <a:r>
              <a:rPr lang="en-CA" sz="1600" dirty="0" smtClean="0">
                <a:latin typeface="Calisto MT" panose="02040603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23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Expected Results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0754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Tests: </a:t>
            </a:r>
            <a:endParaRPr lang="en-CA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378" y="1797204"/>
            <a:ext cx="772205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Enzyme Immunoassay (EIA)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Staining of LPS structures indicates presence of chlamydia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Nucleic Acid Hybridization (NAH)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Detection of hybridized sequences of ssDNA/RNA for pathogens  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Direct Fluorescent Antibody Testing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Calisto MT" panose="02040603050505030304" pitchFamily="18" charset="0"/>
              </a:rPr>
              <a:t>Binding of fluorescent Abs to antigens of Chlamydia observed in assay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Serology Tests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Detection of IgG or IgM abs in patients blood associated with infection (antigen specific Abs produced) 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Molecular tests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For positive results these tests detect hybridization of DNA/RNA (like with NAH) or quantifies the amplification of pathogen-specific sequences </a:t>
            </a:r>
          </a:p>
          <a:p>
            <a:pPr lvl="1"/>
            <a:endParaRPr lang="en-CA" sz="16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5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Expected Results 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1560" y="2563247"/>
            <a:ext cx="4517642" cy="3098001"/>
            <a:chOff x="611560" y="2136782"/>
            <a:chExt cx="4517642" cy="309800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136782"/>
              <a:ext cx="4517642" cy="309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1835696" y="2928873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4103948" y="3248980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52120" y="2591353"/>
            <a:ext cx="2996716" cy="3141903"/>
            <a:chOff x="5652120" y="2462212"/>
            <a:chExt cx="2996716" cy="3141903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050" y="2462212"/>
              <a:ext cx="2276475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52120" y="4773118"/>
              <a:ext cx="29967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i="1" dirty="0"/>
                <a:t>Chlamydia Trachomatis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165132" y="2774252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11560" y="1671191"/>
            <a:ext cx="78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Examples</a:t>
            </a:r>
            <a:r>
              <a:rPr lang="en-CA" sz="2400" b="1" i="1" dirty="0" smtClean="0"/>
              <a:t> of Positive Cultures fo</a:t>
            </a:r>
            <a:r>
              <a:rPr lang="en-CA" sz="2400" b="1" i="1" dirty="0" smtClean="0"/>
              <a:t>r Gonorrhea and Chlamydia:</a:t>
            </a:r>
            <a:endParaRPr lang="en-CA" sz="2400" b="1" i="1" dirty="0"/>
          </a:p>
        </p:txBody>
      </p:sp>
    </p:spTree>
    <p:extLst>
      <p:ext uri="{BB962C8B-B14F-4D97-AF65-F5344CB8AC3E}">
        <p14:creationId xmlns:p14="http://schemas.microsoft.com/office/powerpoint/2010/main" val="84441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39552" y="294875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END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9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Overview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18415238"/>
              </p:ext>
            </p:extLst>
          </p:nvPr>
        </p:nvGraphicFramePr>
        <p:xfrm>
          <a:off x="1259632" y="1397000"/>
          <a:ext cx="691276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91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The Case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21</a:t>
            </a:r>
            <a:r>
              <a:rPr lang="en-CA" dirty="0" smtClean="0">
                <a:latin typeface="Cambria" panose="02040503050406030204" pitchFamily="18" charset="0"/>
              </a:rPr>
              <a:t> </a:t>
            </a:r>
            <a:r>
              <a:rPr lang="en-CA" dirty="0" smtClean="0">
                <a:latin typeface="Cambria" panose="02040503050406030204" pitchFamily="18" charset="0"/>
              </a:rPr>
              <a:t>yr. old </a:t>
            </a:r>
            <a:r>
              <a:rPr lang="en-CA" dirty="0" smtClean="0">
                <a:latin typeface="Cambria" panose="02040503050406030204" pitchFamily="18" charset="0"/>
              </a:rPr>
              <a:t>male </a:t>
            </a:r>
            <a:r>
              <a:rPr lang="en-CA" dirty="0" smtClean="0">
                <a:latin typeface="Cambria" panose="02040503050406030204" pitchFamily="18" charset="0"/>
              </a:rPr>
              <a:t>patient </a:t>
            </a:r>
            <a:r>
              <a:rPr lang="en-CA" dirty="0" smtClean="0">
                <a:latin typeface="Cambria" panose="02040503050406030204" pitchFamily="18" charset="0"/>
              </a:rPr>
              <a:t>Naser G.</a:t>
            </a:r>
            <a:endParaRPr lang="en-CA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Felt burning sensation during urination and discharge after sexual activity </a:t>
            </a:r>
            <a:endParaRPr lang="en-CA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Physician’s examination: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Asked after sexual history (new partner and unprotected sex) </a:t>
            </a:r>
            <a:endParaRPr lang="en-CA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Partner described as asymptomatic for STIs</a:t>
            </a:r>
            <a:endParaRPr lang="en-CA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Recommendation: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Prescription antibiotic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Microbiological testing for both Naser and his partner </a:t>
            </a:r>
            <a:endParaRPr lang="en-CA" dirty="0" smtClean="0">
              <a:latin typeface="Cambria" panose="02040503050406030204" pitchFamily="18" charset="0"/>
            </a:endParaRPr>
          </a:p>
          <a:p>
            <a:pPr lvl="1"/>
            <a:endParaRPr lang="en-CA" dirty="0">
              <a:latin typeface="Cambria" panose="020405030504060302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50661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544522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b="1" dirty="0" smtClean="0">
                <a:latin typeface="Cambria" panose="02040503050406030204" pitchFamily="18" charset="0"/>
              </a:rPr>
              <a:t>NOTE: </a:t>
            </a:r>
            <a:r>
              <a:rPr lang="en-CA" dirty="0" smtClean="0">
                <a:latin typeface="Cambria" panose="02040503050406030204" pitchFamily="18" charset="0"/>
              </a:rPr>
              <a:t>Based on the symptoms of (1) dysuria (painful urination) and (2) green discharge described by Naser,  it is likely that he has </a:t>
            </a:r>
            <a:r>
              <a:rPr lang="en-CA" sz="2000" b="1" dirty="0" smtClean="0">
                <a:latin typeface="Cambria" panose="02040503050406030204" pitchFamily="18" charset="0"/>
              </a:rPr>
              <a:t>urethritis</a:t>
            </a:r>
            <a:r>
              <a:rPr lang="en-CA" dirty="0" smtClean="0">
                <a:latin typeface="Cambria" panose="02040503050406030204" pitchFamily="18" charset="0"/>
              </a:rPr>
              <a:t> – </a:t>
            </a:r>
            <a:r>
              <a:rPr lang="en-CA" i="1" dirty="0" smtClean="0">
                <a:latin typeface="Cambria" panose="02040503050406030204" pitchFamily="18" charset="0"/>
              </a:rPr>
              <a:t>an inflammatory infection of the urethra.</a:t>
            </a:r>
            <a:r>
              <a:rPr lang="en-CA" dirty="0" smtClean="0">
                <a:latin typeface="Cambria" panose="02040503050406030204" pitchFamily="18" charset="0"/>
              </a:rPr>
              <a:t> </a:t>
            </a:r>
            <a:endParaRPr lang="en-C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6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The Bacterial Causes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580" y="1556792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</a:rPr>
              <a:t>Neisseria Gonorrhoea </a:t>
            </a:r>
            <a:endParaRPr lang="en-C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556792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</a:rPr>
              <a:t>Chlamydia Trachomatis</a:t>
            </a:r>
            <a:endParaRPr lang="en-C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27984" y="1916832"/>
            <a:ext cx="0" cy="3708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2461533"/>
            <a:ext cx="34563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Characteristics: </a:t>
            </a:r>
            <a:endParaRPr lang="en-CA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Intracellular gram negative cocci bacterium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Incubation period around 2-6 days in males</a:t>
            </a:r>
            <a:endParaRPr lang="en-CA" sz="16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Areas of infection: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Cervix, urethra, rectum, pharynx, and eyes (conjunctiva)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Appearance:</a:t>
            </a:r>
            <a:endParaRPr lang="en-CA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Seen in pairs with flattened sides and pili for adherence</a:t>
            </a:r>
            <a:endParaRPr lang="en-CA" sz="1600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0.6-1.0 micrometers in diameter </a:t>
            </a:r>
            <a:r>
              <a:rPr lang="en-CA" sz="1600" dirty="0" smtClean="0">
                <a:latin typeface="Cambria" panose="02040503050406030204" pitchFamily="18" charset="0"/>
              </a:rPr>
              <a:t> </a:t>
            </a:r>
            <a:endParaRPr lang="en-CA" sz="1600" dirty="0" smtClean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2492896"/>
            <a:ext cx="3456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Cambria" panose="02040503050406030204" pitchFamily="18" charset="0"/>
              </a:rPr>
              <a:t>Characteristics: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Non-motile obligate intracellular bacterium</a:t>
            </a:r>
            <a:endParaRPr lang="en-CA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Areas </a:t>
            </a:r>
            <a:r>
              <a:rPr lang="en-CA" dirty="0">
                <a:latin typeface="Cambria" panose="02040503050406030204" pitchFamily="18" charset="0"/>
              </a:rPr>
              <a:t>of infection: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Mucous membranes, epithelial cells, lymphatic tissue</a:t>
            </a:r>
            <a:endParaRPr lang="en-CA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Cambria" panose="02040503050406030204" pitchFamily="18" charset="0"/>
              </a:rPr>
              <a:t>Appearance</a:t>
            </a:r>
            <a:r>
              <a:rPr lang="en-CA" dirty="0" smtClean="0">
                <a:latin typeface="Cambria" panose="02040503050406030204" pitchFamily="18" charset="0"/>
              </a:rPr>
              <a:t>: (</a:t>
            </a:r>
            <a:r>
              <a:rPr lang="en-CA" i="1" dirty="0" smtClean="0">
                <a:latin typeface="Cambria" panose="02040503050406030204" pitchFamily="18" charset="0"/>
              </a:rPr>
              <a:t>2 stage</a:t>
            </a:r>
            <a:r>
              <a:rPr lang="en-CA" dirty="0" smtClean="0">
                <a:latin typeface="Cambria" panose="02040503050406030204" pitchFamily="18" charset="0"/>
              </a:rPr>
              <a:t>) </a:t>
            </a:r>
            <a:endParaRPr lang="en-CA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i="1" dirty="0" smtClean="0">
                <a:latin typeface="Cambria" panose="02040503050406030204" pitchFamily="18" charset="0"/>
              </a:rPr>
              <a:t>Elementary body </a:t>
            </a:r>
            <a:r>
              <a:rPr lang="en-CA" sz="1600" dirty="0" smtClean="0">
                <a:latin typeface="Cambria" panose="02040503050406030204" pitchFamily="18" charset="0"/>
              </a:rPr>
              <a:t>– non replication particles (0.24-0.3 micrometers), rigid cell wall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i="1" dirty="0" smtClean="0">
                <a:latin typeface="Cambria" panose="02040503050406030204" pitchFamily="18" charset="0"/>
              </a:rPr>
              <a:t>Reticulate body </a:t>
            </a:r>
            <a:r>
              <a:rPr lang="en-CA" sz="1600" dirty="0" smtClean="0">
                <a:latin typeface="Cambria" panose="02040503050406030204" pitchFamily="18" charset="0"/>
              </a:rPr>
              <a:t>– large intracellular cytoplasmic replicating bodies (0.5-0.6 micrometers )</a:t>
            </a:r>
            <a:endParaRPr lang="en-CA" sz="1600" dirty="0">
              <a:latin typeface="Cambria" panose="02040503050406030204" pitchFamily="18" charset="0"/>
            </a:endParaRPr>
          </a:p>
          <a:p>
            <a:endParaRPr lang="en-CA" dirty="0" smtClean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187460"/>
            <a:ext cx="798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The </a:t>
            </a:r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two likeliest </a:t>
            </a:r>
            <a:r>
              <a:rPr lang="en-C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bacterial agents </a:t>
            </a:r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to cause Naser’s symptoms of urethritis  are… </a:t>
            </a:r>
            <a:endParaRPr lang="en-CA" sz="2000" i="1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7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The Bacterial Causes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580" y="1556792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</a:rPr>
              <a:t>Neisseria Gonorrhoea </a:t>
            </a:r>
            <a:endParaRPr lang="en-C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556792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</a:rPr>
              <a:t>Chlamydia Trachomatis</a:t>
            </a:r>
            <a:endParaRPr lang="en-C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187460"/>
            <a:ext cx="798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The </a:t>
            </a:r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two likeliest </a:t>
            </a:r>
            <a:r>
              <a:rPr lang="en-C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bacterial agents </a:t>
            </a:r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to cause Naser’s symptoms of urethritis  are… </a:t>
            </a:r>
            <a:endParaRPr lang="en-CA" sz="2000" i="1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" y="2802607"/>
            <a:ext cx="406845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94" y="2802607"/>
            <a:ext cx="4148884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89602" y="5642664"/>
            <a:ext cx="399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0"/>
              </a:rPr>
              <a:t>Shown here: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CA" sz="1600" i="1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</a:rPr>
              <a:t>E </a:t>
            </a:r>
            <a:r>
              <a:rPr lang="en-CA" sz="1600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</a:rPr>
              <a:t>represents the</a:t>
            </a:r>
            <a:r>
              <a:rPr lang="en-CA" sz="1600" i="1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</a:rPr>
              <a:t> elementary bodies</a:t>
            </a:r>
            <a:r>
              <a:rPr lang="en-CA" sz="1600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</a:rPr>
              <a:t>; The larger gray cells are reticulate bodies. </a:t>
            </a:r>
            <a:endParaRPr lang="en-CA" sz="1600" dirty="0">
              <a:solidFill>
                <a:schemeClr val="accent1">
                  <a:lumMod val="75000"/>
                </a:schemeClr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3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The Bacterial Causes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580" y="1556792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</a:rPr>
              <a:t>Mycoplasma Genitalium</a:t>
            </a:r>
            <a:endParaRPr lang="en-C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55679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</a:rPr>
              <a:t>Ureaplasma</a:t>
            </a:r>
            <a:endParaRPr lang="en-C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27984" y="1916832"/>
            <a:ext cx="0" cy="3708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2461533"/>
            <a:ext cx="34563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Characteristics: </a:t>
            </a:r>
            <a:endParaRPr lang="en-CA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Gram negative bacteria belonging to Mycoplasma Genus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Able to self-replicate, sexual contact primary mode of transmission</a:t>
            </a:r>
            <a:endParaRPr lang="en-CA" sz="16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Areas of infection: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Adheres to epithelial lining of respiratory and urogenital 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Appearance:</a:t>
            </a:r>
            <a:endParaRPr lang="en-CA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Flask shaped and no peptidoglycan cell wall </a:t>
            </a:r>
            <a:endParaRPr lang="en-CA" sz="1600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0.2-0.7 micrometers in diameter </a:t>
            </a:r>
            <a:r>
              <a:rPr lang="en-CA" sz="1600" dirty="0" smtClean="0">
                <a:latin typeface="Cambria" panose="02040503050406030204" pitchFamily="18" charset="0"/>
              </a:rPr>
              <a:t> </a:t>
            </a:r>
            <a:endParaRPr lang="en-CA" sz="1600" dirty="0" smtClean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2492896"/>
            <a:ext cx="34563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Cambria" panose="02040503050406030204" pitchFamily="18" charset="0"/>
              </a:rPr>
              <a:t>Characteristics: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Urease-producing bacteria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Also belongs to family Mycoplasma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Transmission through sexual contact or during birth (horizontal) </a:t>
            </a:r>
            <a:endParaRPr lang="en-CA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Areas </a:t>
            </a:r>
            <a:r>
              <a:rPr lang="en-CA" dirty="0">
                <a:latin typeface="Cambria" panose="02040503050406030204" pitchFamily="18" charset="0"/>
              </a:rPr>
              <a:t>of infection: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Mucous membranes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Appearance: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No cell wall, appears spherical – ovoid coccoid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0.2-0.8 micrometers in diameter</a:t>
            </a:r>
            <a:endParaRPr lang="en-CA" sz="1600" dirty="0">
              <a:latin typeface="Cambria" panose="02040503050406030204" pitchFamily="18" charset="0"/>
            </a:endParaRPr>
          </a:p>
          <a:p>
            <a:endParaRPr lang="en-CA" dirty="0" smtClean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187460"/>
            <a:ext cx="798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Other </a:t>
            </a:r>
            <a:r>
              <a:rPr lang="en-C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non-</a:t>
            </a:r>
            <a:r>
              <a:rPr lang="en-CA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gonoccocal</a:t>
            </a:r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 urethritis…           </a:t>
            </a:r>
            <a:r>
              <a:rPr lang="en-CA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*Note: They do NOT cause dysuria or discharge  </a:t>
            </a:r>
            <a:endParaRPr lang="en-CA" sz="1600" i="1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1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The Bacterial Causes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580" y="1556792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</a:rPr>
              <a:t>Mycoplasma Genitalium</a:t>
            </a:r>
            <a:endParaRPr lang="en-C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55679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</a:rPr>
              <a:t>Ureaplasma</a:t>
            </a:r>
            <a:endParaRPr lang="en-C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187460"/>
            <a:ext cx="798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Other </a:t>
            </a:r>
            <a:r>
              <a:rPr lang="en-C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non-</a:t>
            </a:r>
            <a:r>
              <a:rPr lang="en-CA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gonoccocal</a:t>
            </a:r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 urethritis…           </a:t>
            </a:r>
            <a:r>
              <a:rPr lang="en-CA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*Note: They do NOT cause dysuria or discharge  </a:t>
            </a:r>
            <a:endParaRPr lang="en-CA" sz="1600" i="1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4" y="2852936"/>
            <a:ext cx="399248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5"/>
            <a:ext cx="3957228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32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Samples for Laboratory Testing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34076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Two main specimen types for Diagnoses: </a:t>
            </a:r>
            <a:endParaRPr lang="en-CA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CA" sz="2400" dirty="0" smtClean="0">
                <a:latin typeface="Calisto MT" panose="02040603050505030304" pitchFamily="18" charset="0"/>
              </a:rPr>
              <a:t> Urethral Smear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Calisto MT" panose="02040603050505030304" pitchFamily="18" charset="0"/>
              </a:rPr>
              <a:t>P</a:t>
            </a:r>
            <a:r>
              <a:rPr lang="en-CA" sz="1600" dirty="0" smtClean="0">
                <a:latin typeface="Calisto MT" panose="02040603050505030304" pitchFamily="18" charset="0"/>
              </a:rPr>
              <a:t>repared with cotton-tipped swab/plastic loop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Performed when discharge is present + urethritis symptoms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Air dried smear of discharge is best, next to swabbed discharge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Perform gram stain and culture for bacterial growth </a:t>
            </a:r>
            <a:endParaRPr lang="en-CA" sz="1600" dirty="0" smtClean="0">
              <a:latin typeface="Calisto MT" panose="02040603050505030304" pitchFamily="18" charset="0"/>
            </a:endParaRPr>
          </a:p>
          <a:p>
            <a:pPr marL="342900" indent="-342900">
              <a:buAutoNum type="arabicParenBoth"/>
            </a:pPr>
            <a:r>
              <a:rPr lang="en-CA" sz="2400" dirty="0" smtClean="0">
                <a:latin typeface="Calisto MT" panose="02040603050505030304" pitchFamily="18" charset="0"/>
              </a:rPr>
              <a:t> Urine Samples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Standard of STI testing; particularly useful for culturing pathogens and observing presence of immune or blood cells (best non-invasive method for men)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Sample should contain “first catch” urine and prior to this, no urination for 2 hrs</a:t>
            </a:r>
            <a:endParaRPr lang="en-CA" sz="1600" dirty="0">
              <a:latin typeface="Calisto MT" panose="020406030505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73583"/>
            <a:ext cx="2784966" cy="200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73583"/>
            <a:ext cx="1767085" cy="200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2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Types of Conformational  Laboratory Tests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379" y="183262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Microscopy: </a:t>
            </a:r>
            <a:endParaRPr lang="en-CA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378" y="2276872"/>
            <a:ext cx="77220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Gram Staining </a:t>
            </a:r>
            <a:r>
              <a:rPr lang="en-CA" dirty="0" smtClean="0">
                <a:latin typeface="Calisto MT" panose="02040603050505030304" pitchFamily="18" charset="0"/>
              </a:rPr>
              <a:t> </a:t>
            </a:r>
            <a:endParaRPr lang="en-CA" dirty="0">
              <a:latin typeface="Calisto MT" panose="0204060305050503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Shows morphology and determines if bacteria is gram +/-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Gram + stains for blue/violet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Gram – stains for pink (counterstain due to presence of lipid layer)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Also helps to determine colony structure of bacteria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Rapidly identifies cause of infection and robustness/quality of sample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Difficult to identify/stain intracellular bacteria (i.e. </a:t>
            </a:r>
            <a:r>
              <a:rPr lang="en-CA" i="1" dirty="0" smtClean="0">
                <a:latin typeface="Calisto MT" panose="02040603050505030304" pitchFamily="18" charset="0"/>
              </a:rPr>
              <a:t>c. trachomatis</a:t>
            </a:r>
            <a:r>
              <a:rPr lang="en-CA" sz="1600" dirty="0" smtClean="0">
                <a:latin typeface="Calisto MT" panose="02040603050505030304" pitchFamily="18" charset="0"/>
              </a:rPr>
              <a:t>) </a:t>
            </a:r>
            <a:endParaRPr lang="en-CA" sz="1600" dirty="0" smtClean="0">
              <a:latin typeface="Calisto MT" panose="02040603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22108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Cultures</a:t>
            </a:r>
            <a:r>
              <a:rPr lang="en-CA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(plating urine specimen)  </a:t>
            </a:r>
            <a:endParaRPr lang="en-CA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973" y="4653136"/>
            <a:ext cx="77220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Thayer-Martin Agar </a:t>
            </a:r>
            <a:r>
              <a:rPr lang="en-CA" dirty="0" smtClean="0">
                <a:latin typeface="Calisto MT" panose="0204060305050503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Sheep’s blood medium good for colonizing Neisseria bacterium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HeLa Cell Cultures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Another medium for intracellular bacterial obligates to culture in 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Mycoplasma Agar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listo MT" panose="02040603050505030304" pitchFamily="18" charset="0"/>
              </a:rPr>
              <a:t>Medium used for colonizing Neisseria gonorrhoea and gram staining </a:t>
            </a:r>
          </a:p>
        </p:txBody>
      </p:sp>
    </p:spTree>
    <p:extLst>
      <p:ext uri="{BB962C8B-B14F-4D97-AF65-F5344CB8AC3E}">
        <p14:creationId xmlns:p14="http://schemas.microsoft.com/office/powerpoint/2010/main" val="281480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923</Words>
  <Application>Microsoft Office PowerPoint</Application>
  <PresentationFormat>On-screen Show (4:3)</PresentationFormat>
  <Paragraphs>150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Case Study 2  Microbiological Testing for Chlamydia and Gonorrhea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Maria</cp:lastModifiedBy>
  <cp:revision>140</cp:revision>
  <dcterms:created xsi:type="dcterms:W3CDTF">2017-01-29T03:32:56Z</dcterms:created>
  <dcterms:modified xsi:type="dcterms:W3CDTF">2017-02-19T03:56:00Z</dcterms:modified>
</cp:coreProperties>
</file>