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15620"/>
    <p:restoredTop sz="94660"/>
  </p:normalViewPr>
  <p:slideViewPr>
    <p:cSldViewPr snapToGrid="0" snapToObjects="1">
      <p:cViewPr varScale="1">
        <p:scale>
          <a:sx n="97" d="100"/>
          <a:sy n="97" d="100"/>
        </p:scale>
        <p:origin x="-96" y="-9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AEA19B3-BC6D-4E56-93BC-B9B0EF1523FC}" type="datetime1">
              <a:rPr lang="en-US" smtClean="0"/>
              <a:pPr/>
              <a:t>11/11/17</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AFC56213-B4C4-4C5C-8EAE-01416D175C4F}"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172B6D1-398C-964D-BA2B-8EA16F6A4B97}" type="datetimeFigureOut">
              <a:rPr lang="en-US" smtClean="0"/>
              <a:t>11/11/17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13AA1-4401-8E41-B3DC-E94BA86B4E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2B6D1-398C-964D-BA2B-8EA16F6A4B97}" type="datetimeFigureOut">
              <a:rPr lang="en-US" smtClean="0"/>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2B6D1-398C-964D-BA2B-8EA16F6A4B97}" type="datetimeFigureOut">
              <a:rPr lang="en-US" smtClean="0"/>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72B6D1-398C-964D-BA2B-8EA16F6A4B97}" type="datetimeFigureOut">
              <a:rPr lang="en-US" smtClean="0"/>
              <a:t>11/11/17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3AA1-4401-8E41-B3DC-E94BA86B4E3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72B6D1-398C-964D-BA2B-8EA16F6A4B97}" type="datetimeFigureOut">
              <a:rPr lang="en-US" smtClean="0"/>
              <a:t>11/11/17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3AA1-4401-8E41-B3DC-E94BA86B4E3E}" type="slidenum">
              <a:rPr lang="en-US" smtClean="0"/>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72B6D1-398C-964D-BA2B-8EA16F6A4B97}" type="datetimeFigureOut">
              <a:rPr lang="en-US" smtClean="0"/>
              <a:t>11/11/17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3AA1-4401-8E41-B3DC-E94BA86B4E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301A2-9537-4F11-903A-9D7FEDBB449A}" type="datetime1">
              <a:rPr lang="en-US" smtClean="0"/>
              <a:pPr/>
              <a:t>11/11/17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BF77D87C-65A5-496D-87B3-2194CD1739D5}"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172B6D1-398C-964D-BA2B-8EA16F6A4B97}" type="datetimeFigureOut">
              <a:rPr lang="en-US" smtClean="0"/>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172B6D1-398C-964D-BA2B-8EA16F6A4B97}" type="datetimeFigureOut">
              <a:rPr lang="en-US" smtClean="0"/>
              <a:t>11/11/17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13AA1-4401-8E41-B3DC-E94BA86B4E3E}" type="slidenum">
              <a:rPr lang="en-US" smtClean="0"/>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172B6D1-398C-964D-BA2B-8EA16F6A4B97}" type="datetimeFigureOut">
              <a:rPr lang="en-US" smtClean="0"/>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172B6D1-398C-964D-BA2B-8EA16F6A4B97}" type="datetimeFigureOut">
              <a:rPr lang="en-US" smtClean="0"/>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172B6D1-398C-964D-BA2B-8EA16F6A4B97}" type="datetimeFigureOut">
              <a:rPr lang="en-US" smtClean="0"/>
              <a:t>11/11/17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3AA1-4401-8E41-B3DC-E94BA86B4E3E}" type="slidenum">
              <a:rPr lang="en-US" smtClean="0"/>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172B6D1-398C-964D-BA2B-8EA16F6A4B97}" type="datetimeFigureOut">
              <a:rPr lang="en-US" smtClean="0"/>
              <a:t>11/11/17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13AA1-4401-8E41-B3DC-E94BA86B4E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0172B6D1-398C-964D-BA2B-8EA16F6A4B97}" type="datetimeFigureOut">
              <a:rPr lang="en-US" smtClean="0"/>
              <a:t>11/11/17</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32013AA1-4401-8E41-B3DC-E94BA86B4E3E}" type="slidenum">
              <a:rPr lang="en-US" smtClean="0"/>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4246" y="943521"/>
            <a:ext cx="2720754" cy="2616200"/>
          </a:xfrm>
          <a:prstGeom prst="rect">
            <a:avLst/>
          </a:prstGeom>
        </p:spPr>
      </p:pic>
      <p:pic>
        <p:nvPicPr>
          <p:cNvPr id="5" name="Picture 4"/>
          <p:cNvPicPr>
            <a:picLocks noChangeAspect="1"/>
          </p:cNvPicPr>
          <p:nvPr/>
        </p:nvPicPr>
        <p:blipFill>
          <a:blip r:embed="rId3"/>
          <a:stretch>
            <a:fillRect/>
          </a:stretch>
        </p:blipFill>
        <p:spPr>
          <a:xfrm>
            <a:off x="6016430" y="938463"/>
            <a:ext cx="2679119" cy="2621258"/>
          </a:xfrm>
          <a:prstGeom prst="rect">
            <a:avLst/>
          </a:prstGeom>
        </p:spPr>
      </p:pic>
      <p:pic>
        <p:nvPicPr>
          <p:cNvPr id="6" name="Picture 5"/>
          <p:cNvPicPr>
            <a:picLocks noChangeAspect="1"/>
          </p:cNvPicPr>
          <p:nvPr/>
        </p:nvPicPr>
        <p:blipFill>
          <a:blip r:embed="rId4"/>
          <a:stretch>
            <a:fillRect/>
          </a:stretch>
        </p:blipFill>
        <p:spPr>
          <a:xfrm>
            <a:off x="3175000" y="948580"/>
            <a:ext cx="2841430" cy="2616200"/>
          </a:xfrm>
          <a:prstGeom prst="rect">
            <a:avLst/>
          </a:prstGeom>
        </p:spPr>
      </p:pic>
      <p:sp>
        <p:nvSpPr>
          <p:cNvPr id="7" name="TextBox 6"/>
          <p:cNvSpPr txBox="1"/>
          <p:nvPr/>
        </p:nvSpPr>
        <p:spPr>
          <a:xfrm>
            <a:off x="658191" y="3699009"/>
            <a:ext cx="8031616" cy="2308324"/>
          </a:xfrm>
          <a:prstGeom prst="rect">
            <a:avLst/>
          </a:prstGeom>
          <a:noFill/>
        </p:spPr>
        <p:txBody>
          <a:bodyPr wrap="none" rtlCol="0">
            <a:spAutoFit/>
          </a:bodyPr>
          <a:lstStyle/>
          <a:p>
            <a:r>
              <a:rPr lang="en-US" sz="3600" dirty="0" smtClean="0">
                <a:latin typeface="Constantia"/>
                <a:cs typeface="Constantia"/>
              </a:rPr>
              <a:t>CASE 3: Rickettsia rickettsii and</a:t>
            </a:r>
          </a:p>
          <a:p>
            <a:r>
              <a:rPr lang="en-US" sz="3600" dirty="0" smtClean="0">
                <a:latin typeface="Constantia"/>
                <a:cs typeface="Constantia"/>
              </a:rPr>
              <a:t>Rocky Mountain Spotted Fever (RMSF)</a:t>
            </a:r>
          </a:p>
          <a:p>
            <a:endParaRPr lang="en-US" sz="3600" dirty="0" smtClean="0">
              <a:latin typeface="Constantia"/>
              <a:cs typeface="Constantia"/>
            </a:endParaRPr>
          </a:p>
          <a:p>
            <a:r>
              <a:rPr lang="en-US" sz="3600" dirty="0" smtClean="0">
                <a:latin typeface="Constantia"/>
                <a:cs typeface="Constantia"/>
              </a:rPr>
              <a:t>By: Riley Ty</a:t>
            </a:r>
            <a:endParaRPr lang="en-US" sz="3600" dirty="0">
              <a:latin typeface="Constantia"/>
              <a:cs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Multiplication and Spread </a:t>
            </a:r>
            <a:r>
              <a:rPr lang="en-US" dirty="0" smtClean="0"/>
              <a:t>(3)</a:t>
            </a:r>
            <a:endParaRPr lang="en-US" dirty="0"/>
          </a:p>
        </p:txBody>
      </p:sp>
      <p:sp>
        <p:nvSpPr>
          <p:cNvPr id="4" name="TextBox 3"/>
          <p:cNvSpPr txBox="1"/>
          <p:nvPr/>
        </p:nvSpPr>
        <p:spPr>
          <a:xfrm>
            <a:off x="432077" y="420147"/>
            <a:ext cx="2980832" cy="5863144"/>
          </a:xfrm>
          <a:prstGeom prst="rect">
            <a:avLst/>
          </a:prstGeom>
          <a:noFill/>
        </p:spPr>
        <p:txBody>
          <a:bodyPr wrap="square" rtlCol="0">
            <a:spAutoFit/>
          </a:bodyPr>
          <a:lstStyle/>
          <a:p>
            <a:r>
              <a:rPr lang="en-US" sz="1500" b="1" dirty="0" smtClean="0"/>
              <a:t>Escape Part 2:</a:t>
            </a:r>
          </a:p>
          <a:p>
            <a:pPr>
              <a:buFont typeface="Arial"/>
              <a:buChar char="•"/>
            </a:pPr>
            <a:r>
              <a:rPr lang="en-US" sz="1500" dirty="0" smtClean="0"/>
              <a:t> A few rounds of division is required prior to exiting.</a:t>
            </a:r>
          </a:p>
          <a:p>
            <a:pPr>
              <a:buFont typeface="Arial"/>
              <a:buChar char="•"/>
            </a:pPr>
            <a:r>
              <a:rPr lang="en-US" sz="1500" dirty="0" smtClean="0"/>
              <a:t> </a:t>
            </a:r>
            <a:r>
              <a:rPr lang="en-US" sz="1500" i="1" dirty="0" smtClean="0"/>
              <a:t>R. rickettsii </a:t>
            </a:r>
            <a:r>
              <a:rPr lang="en-US" sz="1500" dirty="0" smtClean="0"/>
              <a:t>begins by utilizing Arp 2/3 to activate Rick A, which begins directing actin nucleation at one side of the bacteria, resulting in the formation of little tails.</a:t>
            </a:r>
          </a:p>
          <a:p>
            <a:pPr>
              <a:buFont typeface="Arial"/>
              <a:buChar char="•"/>
            </a:pPr>
            <a:r>
              <a:rPr lang="en-US" sz="1500" dirty="0" smtClean="0"/>
              <a:t> These tails allow the bacteria to move around the cytosol and begin the formation of filopodia (long thin cell projections) once sufficient speed is achieved. </a:t>
            </a:r>
          </a:p>
          <a:p>
            <a:pPr>
              <a:buFont typeface="Arial"/>
              <a:buChar char="•"/>
            </a:pPr>
            <a:r>
              <a:rPr lang="en-US" sz="1500" dirty="0" smtClean="0"/>
              <a:t> The filopodia enable the bacteria to pierce and infect adjacent cells.</a:t>
            </a:r>
          </a:p>
          <a:p>
            <a:pPr>
              <a:buFont typeface="Arial"/>
              <a:buChar char="•"/>
            </a:pPr>
            <a:r>
              <a:rPr lang="en-US" sz="1500" dirty="0" smtClean="0"/>
              <a:t> Filopodia also direct which cells are infected, as filopodia formed on the basal side of vascular endothelial cells are able to infect vascular smooth muscle cells and potentially enter the CNS. </a:t>
            </a:r>
          </a:p>
          <a:p>
            <a:pPr>
              <a:buFont typeface="Arial"/>
              <a:buChar char="•"/>
            </a:pPr>
            <a:r>
              <a:rPr lang="en-US" sz="1500" dirty="0" smtClean="0"/>
              <a:t> While filopodia on the luminal side can enter the bloodstream and spread further throughout the body.</a:t>
            </a:r>
            <a:endParaRPr lang="en-US" sz="1500" dirty="0"/>
          </a:p>
        </p:txBody>
      </p:sp>
      <p:pic>
        <p:nvPicPr>
          <p:cNvPr id="5" name="Picture 4"/>
          <p:cNvPicPr>
            <a:picLocks noChangeAspect="1"/>
          </p:cNvPicPr>
          <p:nvPr/>
        </p:nvPicPr>
        <p:blipFill>
          <a:blip r:embed="rId2"/>
          <a:stretch>
            <a:fillRect/>
          </a:stretch>
        </p:blipFill>
        <p:spPr>
          <a:xfrm>
            <a:off x="3412909" y="512312"/>
            <a:ext cx="3447955" cy="57709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824788" cy="1323975"/>
          </a:xfrm>
        </p:spPr>
        <p:txBody>
          <a:bodyPr/>
          <a:lstStyle/>
          <a:p>
            <a:r>
              <a:rPr lang="en-US" dirty="0" smtClean="0">
                <a:solidFill>
                  <a:srgbClr val="EFAB16"/>
                </a:solidFill>
              </a:rPr>
              <a:t>Bacterial Damage (1)</a:t>
            </a:r>
            <a:endParaRPr lang="en-US" dirty="0">
              <a:solidFill>
                <a:srgbClr val="EFAB16"/>
              </a:solidFill>
            </a:endParaRPr>
          </a:p>
        </p:txBody>
      </p:sp>
      <p:sp>
        <p:nvSpPr>
          <p:cNvPr id="4" name="TextBox 3"/>
          <p:cNvSpPr txBox="1"/>
          <p:nvPr/>
        </p:nvSpPr>
        <p:spPr>
          <a:xfrm>
            <a:off x="497544" y="1154129"/>
            <a:ext cx="8274935" cy="2246769"/>
          </a:xfrm>
          <a:prstGeom prst="rect">
            <a:avLst/>
          </a:prstGeom>
          <a:noFill/>
        </p:spPr>
        <p:txBody>
          <a:bodyPr wrap="square" rtlCol="0">
            <a:spAutoFit/>
          </a:bodyPr>
          <a:lstStyle/>
          <a:p>
            <a:r>
              <a:rPr lang="en-US" sz="1400" b="1" dirty="0" smtClean="0"/>
              <a:t>Maintaining host cell integrity: </a:t>
            </a:r>
          </a:p>
          <a:p>
            <a:r>
              <a:rPr lang="en-US" sz="1400" dirty="0" smtClean="0"/>
              <a:t>To ensure its survival prior to inflicting damage upon the host, the bacteria must maintain the host cell’s integrity and intracellular environment by: </a:t>
            </a:r>
          </a:p>
          <a:p>
            <a:pPr>
              <a:buFontTx/>
              <a:buChar char="-"/>
            </a:pPr>
            <a:r>
              <a:rPr lang="en-US" sz="1400" dirty="0" smtClean="0"/>
              <a:t> Inducing multiple signaling mechanisms, causing endothelial activation, within host endothelial cells.</a:t>
            </a:r>
          </a:p>
          <a:p>
            <a:pPr>
              <a:buFontTx/>
              <a:buChar char="-"/>
            </a:pPr>
            <a:r>
              <a:rPr lang="en-US" sz="1400" dirty="0" smtClean="0"/>
              <a:t> NF-kB and MAPK are the two primary host factors and signaling pathways involved in this process.</a:t>
            </a:r>
          </a:p>
          <a:p>
            <a:pPr>
              <a:buFontTx/>
              <a:buChar char="-"/>
            </a:pPr>
            <a:r>
              <a:rPr lang="en-US" sz="1400" dirty="0" smtClean="0"/>
              <a:t> MAPK signaling will have an anti-apoptotic effect on the endothelial host cell.</a:t>
            </a:r>
          </a:p>
          <a:p>
            <a:pPr>
              <a:buFontTx/>
              <a:buChar char="-"/>
            </a:pPr>
            <a:r>
              <a:rPr lang="en-US" sz="1400" dirty="0" smtClean="0"/>
              <a:t> NF-kB signaling also has anti-apoptotic abilities, but does this by either altering B-cell lymphoma-2 protein expression to maintain integrity of host mitochondria or by inhibiting caspase-8 and caspase-9 apoptosis pathways. </a:t>
            </a:r>
          </a:p>
          <a:p>
            <a:r>
              <a:rPr lang="en-US" sz="1400" dirty="0" smtClean="0"/>
              <a:t>- End result is that the bacteria are allowed to survive, replicate and infect other cells. </a:t>
            </a:r>
            <a:endParaRPr lang="en-US" sz="1400" dirty="0"/>
          </a:p>
        </p:txBody>
      </p:sp>
      <p:pic>
        <p:nvPicPr>
          <p:cNvPr id="5" name="Picture 4"/>
          <p:cNvPicPr>
            <a:picLocks noChangeAspect="1"/>
          </p:cNvPicPr>
          <p:nvPr/>
        </p:nvPicPr>
        <p:blipFill>
          <a:blip r:embed="rId2"/>
          <a:stretch>
            <a:fillRect/>
          </a:stretch>
        </p:blipFill>
        <p:spPr>
          <a:xfrm>
            <a:off x="497544" y="3400898"/>
            <a:ext cx="4506160" cy="3020778"/>
          </a:xfrm>
          <a:prstGeom prst="rect">
            <a:avLst/>
          </a:prstGeom>
        </p:spPr>
      </p:pic>
      <p:pic>
        <p:nvPicPr>
          <p:cNvPr id="6" name="Picture 5"/>
          <p:cNvPicPr>
            <a:picLocks noChangeAspect="1"/>
          </p:cNvPicPr>
          <p:nvPr/>
        </p:nvPicPr>
        <p:blipFill>
          <a:blip r:embed="rId3"/>
          <a:stretch>
            <a:fillRect/>
          </a:stretch>
        </p:blipFill>
        <p:spPr>
          <a:xfrm>
            <a:off x="5003704" y="3613954"/>
            <a:ext cx="3466896" cy="27829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824788" cy="1323975"/>
          </a:xfrm>
        </p:spPr>
        <p:txBody>
          <a:bodyPr/>
          <a:lstStyle/>
          <a:p>
            <a:r>
              <a:rPr lang="en-US" dirty="0" smtClean="0">
                <a:solidFill>
                  <a:srgbClr val="EFAB16"/>
                </a:solidFill>
              </a:rPr>
              <a:t>Bacterial Damage </a:t>
            </a:r>
            <a:r>
              <a:rPr lang="en-US" dirty="0" smtClean="0">
                <a:solidFill>
                  <a:srgbClr val="EFAB16"/>
                </a:solidFill>
              </a:rPr>
              <a:t>(2)</a:t>
            </a:r>
            <a:endParaRPr lang="en-US" dirty="0">
              <a:solidFill>
                <a:srgbClr val="EFAB16"/>
              </a:solidFill>
            </a:endParaRPr>
          </a:p>
        </p:txBody>
      </p:sp>
      <p:sp>
        <p:nvSpPr>
          <p:cNvPr id="4" name="TextBox 3"/>
          <p:cNvSpPr txBox="1"/>
          <p:nvPr/>
        </p:nvSpPr>
        <p:spPr>
          <a:xfrm>
            <a:off x="471358" y="1323975"/>
            <a:ext cx="8248748" cy="2462213"/>
          </a:xfrm>
          <a:prstGeom prst="rect">
            <a:avLst/>
          </a:prstGeom>
          <a:noFill/>
        </p:spPr>
        <p:txBody>
          <a:bodyPr wrap="square" rtlCol="0">
            <a:spAutoFit/>
          </a:bodyPr>
          <a:lstStyle/>
          <a:p>
            <a:r>
              <a:rPr lang="en-US" sz="1400" b="1" dirty="0" smtClean="0"/>
              <a:t>Inflammatory Mediators: </a:t>
            </a:r>
          </a:p>
          <a:p>
            <a:pPr>
              <a:buFontTx/>
              <a:buChar char="-"/>
            </a:pPr>
            <a:r>
              <a:rPr lang="en-US" sz="1400" dirty="0" smtClean="0"/>
              <a:t>Direct damage begins when NF-kB and MAPK increase the expression of inflammatory proteins (i.e. </a:t>
            </a:r>
            <a:r>
              <a:rPr lang="en-US" sz="1400" dirty="0"/>
              <a:t>IL-1α, IL-6, chemokines IL-8, monocyte chemoattractant protein-1, </a:t>
            </a:r>
            <a:r>
              <a:rPr lang="en-US" sz="1400" dirty="0" smtClean="0"/>
              <a:t>fractalkine)</a:t>
            </a:r>
          </a:p>
          <a:p>
            <a:pPr>
              <a:buFontTx/>
              <a:buChar char="-"/>
            </a:pPr>
            <a:r>
              <a:rPr lang="en-US" sz="1400" dirty="0" smtClean="0"/>
              <a:t> The influx of these molecules will damage local cells at the site of infection. </a:t>
            </a:r>
          </a:p>
          <a:p>
            <a:r>
              <a:rPr lang="en-US" sz="1400" b="1" dirty="0" smtClean="0"/>
              <a:t>Oxidative Stress: </a:t>
            </a:r>
          </a:p>
          <a:p>
            <a:pPr>
              <a:buFontTx/>
              <a:buChar char="-"/>
            </a:pPr>
            <a:r>
              <a:rPr lang="en-US" sz="1400" dirty="0" smtClean="0"/>
              <a:t> Reactive oxygen species (ROS), such as O</a:t>
            </a:r>
            <a:r>
              <a:rPr lang="en-US" sz="1400" baseline="30000" dirty="0" smtClean="0"/>
              <a:t>2-</a:t>
            </a:r>
            <a:r>
              <a:rPr lang="en-US" sz="1400" dirty="0" smtClean="0"/>
              <a:t> radical and H</a:t>
            </a:r>
            <a:r>
              <a:rPr lang="en-US" sz="1400" baseline="-25000" dirty="0" smtClean="0"/>
              <a:t>2</a:t>
            </a:r>
            <a:r>
              <a:rPr lang="en-US" sz="1400" dirty="0" smtClean="0"/>
              <a:t>O</a:t>
            </a:r>
            <a:r>
              <a:rPr lang="en-US" sz="1400" baseline="-25000" dirty="0" smtClean="0"/>
              <a:t>2,</a:t>
            </a:r>
            <a:r>
              <a:rPr lang="en-US" sz="1400" dirty="0" smtClean="0"/>
              <a:t> can be unregulated by MAPK signaling and cause oxidative stress on host cells.</a:t>
            </a:r>
          </a:p>
          <a:p>
            <a:pPr>
              <a:buFontTx/>
              <a:buChar char="-"/>
            </a:pPr>
            <a:r>
              <a:rPr lang="en-US" sz="1400" dirty="0" smtClean="0"/>
              <a:t> Simultaneously host glutathione can also be reduced by the bacteria, causing a decrease in defenses (i.e. g</a:t>
            </a:r>
            <a:r>
              <a:rPr lang="en-US" sz="1400" dirty="0" smtClean="0"/>
              <a:t>lucose-6-phosphate dehydrogenase, glutathione peroxidase, and catalase</a:t>
            </a:r>
            <a:r>
              <a:rPr lang="en-US" sz="1400" dirty="0"/>
              <a:t>)</a:t>
            </a:r>
            <a:r>
              <a:rPr lang="en-US" sz="1400" dirty="0" smtClean="0"/>
              <a:t> that mitigate ROS damage.</a:t>
            </a:r>
            <a:endParaRPr lang="en-US" sz="1400" baseline="30000" dirty="0" smtClean="0"/>
          </a:p>
          <a:p>
            <a:pPr>
              <a:buFontTx/>
              <a:buChar char="-"/>
            </a:pPr>
            <a:r>
              <a:rPr lang="en-US" sz="1400" dirty="0" smtClean="0"/>
              <a:t> The oxidative stress has the potential to cause intracellular membrane dilation, loss of osmoregulatory control and cell lysis. </a:t>
            </a:r>
          </a:p>
        </p:txBody>
      </p:sp>
      <p:sp>
        <p:nvSpPr>
          <p:cNvPr id="5" name="Rectangle 4"/>
          <p:cNvSpPr/>
          <p:nvPr/>
        </p:nvSpPr>
        <p:spPr>
          <a:xfrm>
            <a:off x="2286000" y="5145955"/>
            <a:ext cx="4572000" cy="369332"/>
          </a:xfrm>
          <a:prstGeom prst="rect">
            <a:avLst/>
          </a:prstGeom>
        </p:spPr>
        <p:txBody>
          <a:bodyPr>
            <a:spAutoFit/>
          </a:bodyPr>
          <a:lstStyle/>
          <a:p>
            <a:endParaRPr lang="en-US" dirty="0"/>
          </a:p>
        </p:txBody>
      </p:sp>
      <p:pic>
        <p:nvPicPr>
          <p:cNvPr id="6" name="Picture 5"/>
          <p:cNvPicPr>
            <a:picLocks noChangeAspect="1"/>
          </p:cNvPicPr>
          <p:nvPr/>
        </p:nvPicPr>
        <p:blipFill>
          <a:blip r:embed="rId2"/>
          <a:stretch>
            <a:fillRect/>
          </a:stretch>
        </p:blipFill>
        <p:spPr>
          <a:xfrm>
            <a:off x="471358" y="3786188"/>
            <a:ext cx="3234032" cy="2444247"/>
          </a:xfrm>
          <a:prstGeom prst="rect">
            <a:avLst/>
          </a:prstGeom>
        </p:spPr>
      </p:pic>
      <p:pic>
        <p:nvPicPr>
          <p:cNvPr id="7" name="Picture 6"/>
          <p:cNvPicPr>
            <a:picLocks noChangeAspect="1"/>
          </p:cNvPicPr>
          <p:nvPr/>
        </p:nvPicPr>
        <p:blipFill>
          <a:blip r:embed="rId3"/>
          <a:stretch>
            <a:fillRect/>
          </a:stretch>
        </p:blipFill>
        <p:spPr>
          <a:xfrm>
            <a:off x="3927976" y="3582741"/>
            <a:ext cx="4592207" cy="26476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32077" y="1323975"/>
            <a:ext cx="3563272" cy="5768319"/>
          </a:xfrm>
          <a:prstGeom prst="rect">
            <a:avLst/>
          </a:prstGeom>
          <a:noFill/>
        </p:spPr>
        <p:txBody>
          <a:bodyPr wrap="square" rtlCol="0">
            <a:spAutoFit/>
          </a:bodyPr>
          <a:lstStyle/>
          <a:p>
            <a:r>
              <a:rPr lang="en-US" sz="1200" b="1" dirty="0" smtClean="0"/>
              <a:t>Vascular Permeability: </a:t>
            </a:r>
          </a:p>
          <a:p>
            <a:pPr>
              <a:buFontTx/>
              <a:buChar char="-"/>
            </a:pPr>
            <a:r>
              <a:rPr lang="en-US" sz="1200" dirty="0" smtClean="0"/>
              <a:t>Oxidative stress can also increase expression of heme oxygenase (HO-1), a molecule that cleaves heme to release CO</a:t>
            </a:r>
            <a:r>
              <a:rPr lang="en-US" sz="1200" baseline="-25000" dirty="0" smtClean="0"/>
              <a:t>2</a:t>
            </a:r>
            <a:r>
              <a:rPr lang="en-US" sz="1200" dirty="0" smtClean="0"/>
              <a:t> and biliverdin.</a:t>
            </a:r>
          </a:p>
          <a:p>
            <a:pPr>
              <a:buFontTx/>
              <a:buChar char="-"/>
            </a:pPr>
            <a:r>
              <a:rPr lang="en-US" sz="1200" dirty="0" smtClean="0"/>
              <a:t> This increased expression will also result in increased COX-2 enzyme, prostaglandin and increased vascular permeability.</a:t>
            </a:r>
          </a:p>
          <a:p>
            <a:pPr>
              <a:buFontTx/>
              <a:buChar char="-"/>
            </a:pPr>
            <a:r>
              <a:rPr lang="en-US" sz="1200" dirty="0" smtClean="0"/>
              <a:t> Biliverdin is converted to bilirubin and will lead to abnormal liver functions, such as in Robert’s case.</a:t>
            </a:r>
          </a:p>
          <a:p>
            <a:pPr>
              <a:buFontTx/>
              <a:buChar char="-"/>
            </a:pPr>
            <a:r>
              <a:rPr lang="en-US" sz="1200" dirty="0" smtClean="0"/>
              <a:t> The increase in vascular permeability will lead to fluid imbalance along with edema.</a:t>
            </a:r>
          </a:p>
          <a:p>
            <a:pPr>
              <a:buFontTx/>
              <a:buChar char="-"/>
            </a:pPr>
            <a:r>
              <a:rPr lang="en-US" sz="1200" dirty="0" smtClean="0"/>
              <a:t> Damage will also be inflicted on the vascular endothelial cells, leading to multisystem vasculitis, necrotic lesions and cause fluid/blood to leak into neighboring regions.</a:t>
            </a:r>
          </a:p>
          <a:p>
            <a:pPr>
              <a:buFontTx/>
              <a:buChar char="-"/>
            </a:pPr>
            <a:r>
              <a:rPr lang="en-US" sz="1200" dirty="0" smtClean="0"/>
              <a:t> The fluid/blood leakage also causes dermal rashes hypovolemia and reduced tissue perfusion, all of which were noted in this case (macular rashes and low platelet count).</a:t>
            </a:r>
          </a:p>
          <a:p>
            <a:pPr>
              <a:buFontTx/>
              <a:buChar char="-"/>
            </a:pPr>
            <a:r>
              <a:rPr lang="en-US" sz="1200" dirty="0" smtClean="0"/>
              <a:t> Antidiuretic hormone will be released in response and cause hyponatremia.</a:t>
            </a:r>
            <a:r>
              <a:rPr lang="en-US" sz="1200" dirty="0" smtClean="0"/>
              <a:t> </a:t>
            </a:r>
          </a:p>
          <a:p>
            <a:pPr>
              <a:buFontTx/>
              <a:buChar char="-"/>
            </a:pPr>
            <a:r>
              <a:rPr lang="en-US" sz="1200" dirty="0" smtClean="0"/>
              <a:t> The bacteria can also cause the depletion of adenosine 5-triphosphate leading to failure of the Na+ pump and improper cellular metabolism,.</a:t>
            </a:r>
          </a:p>
          <a:p>
            <a:pPr>
              <a:buFontTx/>
              <a:buChar char="-"/>
            </a:pPr>
            <a:r>
              <a:rPr lang="en-US" sz="1200" dirty="0" smtClean="0"/>
              <a:t>  Low Na+ levels can also increase vascular permeability along with hyponatremia.</a:t>
            </a:r>
          </a:p>
          <a:p>
            <a:pPr>
              <a:buFontTx/>
              <a:buChar char="-"/>
            </a:pPr>
            <a:r>
              <a:rPr lang="en-US" sz="1200" dirty="0" smtClean="0"/>
              <a:t> Robert was noted to have low Na+ levels. </a:t>
            </a:r>
            <a:endParaRPr lang="en-US" sz="1200" dirty="0" smtClean="0"/>
          </a:p>
          <a:p>
            <a:endParaRPr lang="en-US" dirty="0" smtClean="0"/>
          </a:p>
          <a:p>
            <a:endParaRPr lang="en-US" dirty="0"/>
          </a:p>
        </p:txBody>
      </p:sp>
      <p:pic>
        <p:nvPicPr>
          <p:cNvPr id="5" name="Picture 4"/>
          <p:cNvPicPr>
            <a:picLocks noChangeAspect="1"/>
          </p:cNvPicPr>
          <p:nvPr/>
        </p:nvPicPr>
        <p:blipFill>
          <a:blip r:embed="rId2"/>
          <a:stretch>
            <a:fillRect/>
          </a:stretch>
        </p:blipFill>
        <p:spPr>
          <a:xfrm>
            <a:off x="3995349" y="1459984"/>
            <a:ext cx="4709755" cy="4864434"/>
          </a:xfrm>
          <a:prstGeom prst="rect">
            <a:avLst/>
          </a:prstGeom>
        </p:spPr>
      </p:pic>
      <p:sp>
        <p:nvSpPr>
          <p:cNvPr id="7" name="Title 1"/>
          <p:cNvSpPr txBox="1">
            <a:spLocks/>
          </p:cNvSpPr>
          <p:nvPr/>
        </p:nvSpPr>
        <p:spPr>
          <a:xfrm>
            <a:off x="0" y="0"/>
            <a:ext cx="7824788" cy="1323975"/>
          </a:xfrm>
          <a:prstGeom prst="rect">
            <a:avLst/>
          </a:prstGeom>
          <a:effectLst/>
        </p:spPr>
        <p:txBody>
          <a:bodyPr vert="horz" lIns="91440" tIns="0" rIns="91440" bIns="0" rtlCol="0" anchor="b" anchorCtr="0">
            <a:noAutofit/>
          </a:bodyPr>
          <a:lstStyle/>
          <a:p>
            <a:pPr marL="0" marR="0" lvl="0" indent="0" algn="r" defTabSz="914400" rtl="0" eaLnBrk="1" fontAlgn="auto" latinLnBrk="0" hangingPunct="1">
              <a:lnSpc>
                <a:spcPts val="5400"/>
              </a:lnSpc>
              <a:spcBef>
                <a:spcPct val="0"/>
              </a:spcBef>
              <a:spcAft>
                <a:spcPts val="0"/>
              </a:spcAft>
              <a:buClrTx/>
              <a:buSzTx/>
              <a:buFontTx/>
              <a:buNone/>
              <a:tabLst/>
              <a:defRPr/>
            </a:pPr>
            <a:r>
              <a:rPr kumimoji="0" lang="en-US" sz="5200" b="0" i="0" u="none" strike="noStrike" kern="1200" cap="none" spc="0" normalizeH="0" baseline="0" noProof="0" dirty="0" smtClean="0">
                <a:ln>
                  <a:noFill/>
                </a:ln>
                <a:solidFill>
                  <a:srgbClr val="EFAB16"/>
                </a:solidFill>
                <a:effectLst>
                  <a:outerShdw blurRad="50800" dist="38100" dir="2700000" algn="tl" rotWithShape="0">
                    <a:prstClr val="black">
                      <a:alpha val="40000"/>
                    </a:prstClr>
                  </a:outerShdw>
                </a:effectLst>
                <a:uLnTx/>
                <a:uFillTx/>
                <a:latin typeface="+mj-lt"/>
                <a:ea typeface="+mj-ea"/>
                <a:cs typeface="+mj-cs"/>
              </a:rPr>
              <a:t>Bacterial Damage (3)</a:t>
            </a:r>
            <a:endParaRPr kumimoji="0" lang="en-US" sz="5200" b="0" i="0" u="none" strike="noStrike" kern="1200" cap="none" spc="0" normalizeH="0" baseline="0" noProof="0" dirty="0">
              <a:ln>
                <a:noFill/>
              </a:ln>
              <a:solidFill>
                <a:srgbClr val="EFAB16"/>
              </a:solidFill>
              <a:effectLst>
                <a:outerShdw blurRad="50800" dist="38100" dir="2700000" algn="tl" rotWithShape="0">
                  <a:prstClr val="black">
                    <a:alpha val="40000"/>
                  </a:prstClr>
                </a:outerShdw>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5171" y="1323975"/>
            <a:ext cx="8170189" cy="2677656"/>
          </a:xfrm>
          <a:prstGeom prst="rect">
            <a:avLst/>
          </a:prstGeom>
          <a:noFill/>
        </p:spPr>
        <p:txBody>
          <a:bodyPr wrap="square" rtlCol="0">
            <a:spAutoFit/>
          </a:bodyPr>
          <a:lstStyle/>
          <a:p>
            <a:r>
              <a:rPr lang="en-US" sz="1400" b="1" dirty="0" smtClean="0"/>
              <a:t>Further Damage:</a:t>
            </a:r>
          </a:p>
          <a:p>
            <a:pPr>
              <a:buFontTx/>
              <a:buChar char="-"/>
            </a:pPr>
            <a:r>
              <a:rPr lang="en-US" sz="1400" dirty="0" smtClean="0"/>
              <a:t> Bacterial replication occurs within endothelial tissues and hinders the circulatory system.</a:t>
            </a:r>
          </a:p>
          <a:p>
            <a:pPr>
              <a:buFontTx/>
              <a:buChar char="-"/>
            </a:pPr>
            <a:r>
              <a:rPr lang="en-US" sz="1400" dirty="0" smtClean="0"/>
              <a:t> Lack of platelets (i.e. fluid loss) can lead to decreased volume of blood flow in the organs, causing significant failure along with complications such as encephalitis</a:t>
            </a:r>
            <a:r>
              <a:rPr lang="en-US" sz="1400" dirty="0"/>
              <a:t>, non-</a:t>
            </a:r>
            <a:r>
              <a:rPr lang="en-US" sz="1400" dirty="0" err="1"/>
              <a:t>cardiogenic</a:t>
            </a:r>
            <a:r>
              <a:rPr lang="en-US" sz="1400" dirty="0"/>
              <a:t> pulmonary edema, interstitial pneumonia, hypovolemia, </a:t>
            </a:r>
            <a:r>
              <a:rPr lang="en-US" sz="1400" dirty="0" err="1"/>
              <a:t>hypotensive</a:t>
            </a:r>
            <a:r>
              <a:rPr lang="en-US" sz="1400" dirty="0"/>
              <a:t> shock, and acute renal </a:t>
            </a:r>
            <a:r>
              <a:rPr lang="en-US" sz="1400" dirty="0" smtClean="0"/>
              <a:t>failure. </a:t>
            </a:r>
          </a:p>
          <a:p>
            <a:pPr>
              <a:buFontTx/>
              <a:buChar char="-"/>
            </a:pPr>
            <a:r>
              <a:rPr lang="en-US" sz="1400" dirty="0" smtClean="0"/>
              <a:t> Bacteria also has the potential to affect CNS causing (</a:t>
            </a:r>
            <a:r>
              <a:rPr lang="en-US" sz="1400" dirty="0" err="1"/>
              <a:t>meningismus</a:t>
            </a:r>
            <a:r>
              <a:rPr lang="en-US" sz="1400" dirty="0"/>
              <a:t>, seizures, altered mental states, temporary deafness, lethargy, and </a:t>
            </a:r>
            <a:r>
              <a:rPr lang="en-US" sz="1400" dirty="0" smtClean="0"/>
              <a:t>amnesia).</a:t>
            </a:r>
          </a:p>
          <a:p>
            <a:pPr>
              <a:buFontTx/>
              <a:buChar char="-"/>
            </a:pPr>
            <a:endParaRPr lang="en-US" sz="1400" dirty="0" smtClean="0"/>
          </a:p>
          <a:p>
            <a:r>
              <a:rPr lang="en-US" sz="1400" b="1" dirty="0" smtClean="0"/>
              <a:t>Robert’s Symptoms: </a:t>
            </a:r>
            <a:endParaRPr lang="en-US" sz="1400" dirty="0" smtClean="0"/>
          </a:p>
          <a:p>
            <a:pPr>
              <a:buFontTx/>
              <a:buChar char="-"/>
            </a:pPr>
            <a:r>
              <a:rPr lang="en-US" sz="1400" dirty="0" smtClean="0"/>
              <a:t> Robert is experiencing the typical RMSF symptoms </a:t>
            </a:r>
            <a:r>
              <a:rPr lang="en-US" sz="1400" smtClean="0"/>
              <a:t>of high </a:t>
            </a:r>
            <a:r>
              <a:rPr lang="en-US" sz="1400" dirty="0" smtClean="0"/>
              <a:t>fever, headache, abdominal pain and muscle aches.</a:t>
            </a:r>
          </a:p>
          <a:p>
            <a:pPr>
              <a:buFontTx/>
              <a:buChar char="-"/>
            </a:pPr>
            <a:r>
              <a:rPr lang="en-US" sz="1400" dirty="0" smtClean="0"/>
              <a:t> The rest of his symptoms and the causes behind them were noted in the previous slide.</a:t>
            </a:r>
            <a:endParaRPr lang="en-US" sz="1400" dirty="0"/>
          </a:p>
        </p:txBody>
      </p:sp>
      <p:sp>
        <p:nvSpPr>
          <p:cNvPr id="3" name="Title 1"/>
          <p:cNvSpPr txBox="1">
            <a:spLocks/>
          </p:cNvSpPr>
          <p:nvPr/>
        </p:nvSpPr>
        <p:spPr>
          <a:xfrm>
            <a:off x="0" y="0"/>
            <a:ext cx="7824788" cy="1323975"/>
          </a:xfrm>
          <a:prstGeom prst="rect">
            <a:avLst/>
          </a:prstGeom>
          <a:effectLst/>
        </p:spPr>
        <p:txBody>
          <a:bodyPr vert="horz" lIns="91440" tIns="0" rIns="91440" bIns="0" rtlCol="0" anchor="b" anchorCtr="0">
            <a:noAutofit/>
          </a:bodyPr>
          <a:lstStyle/>
          <a:p>
            <a:pPr marL="0" marR="0" lvl="0" indent="0" algn="r" defTabSz="914400" rtl="0" eaLnBrk="1" fontAlgn="auto" latinLnBrk="0" hangingPunct="1">
              <a:lnSpc>
                <a:spcPts val="5400"/>
              </a:lnSpc>
              <a:spcBef>
                <a:spcPct val="0"/>
              </a:spcBef>
              <a:spcAft>
                <a:spcPts val="0"/>
              </a:spcAft>
              <a:buClrTx/>
              <a:buSzTx/>
              <a:buFontTx/>
              <a:buNone/>
              <a:tabLst/>
              <a:defRPr/>
            </a:pPr>
            <a:r>
              <a:rPr kumimoji="0" lang="en-US" sz="5200" b="0" i="0" u="none" strike="noStrike" kern="1200" cap="none" spc="0" normalizeH="0" baseline="0" noProof="0" dirty="0" smtClean="0">
                <a:ln>
                  <a:noFill/>
                </a:ln>
                <a:solidFill>
                  <a:srgbClr val="EFAB16"/>
                </a:solidFill>
                <a:effectLst>
                  <a:outerShdw blurRad="50800" dist="38100" dir="2700000" algn="tl" rotWithShape="0">
                    <a:prstClr val="black">
                      <a:alpha val="40000"/>
                    </a:prstClr>
                  </a:outerShdw>
                </a:effectLst>
                <a:uLnTx/>
                <a:uFillTx/>
                <a:latin typeface="+mj-lt"/>
                <a:ea typeface="+mj-ea"/>
                <a:cs typeface="+mj-cs"/>
              </a:rPr>
              <a:t>Bacterial Damage (4)</a:t>
            </a:r>
            <a:endParaRPr kumimoji="0" lang="en-US" sz="5200" b="0" i="0" u="none" strike="noStrike" kern="1200" cap="none" spc="0" normalizeH="0" baseline="0" noProof="0" dirty="0">
              <a:ln>
                <a:noFill/>
              </a:ln>
              <a:solidFill>
                <a:srgbClr val="EFAB16"/>
              </a:solidFill>
              <a:effectLst>
                <a:outerShdw blurRad="50800" dist="38100" dir="2700000" algn="tl" rotWithShape="0">
                  <a:prstClr val="black">
                    <a:alpha val="40000"/>
                  </a:prstClr>
                </a:outerShdw>
              </a:effectLst>
              <a:uLnTx/>
              <a:uFillTx/>
              <a:latin typeface="+mj-lt"/>
              <a:ea typeface="+mj-ea"/>
              <a:cs typeface="+mj-cs"/>
            </a:endParaRPr>
          </a:p>
        </p:txBody>
      </p:sp>
      <p:pic>
        <p:nvPicPr>
          <p:cNvPr id="4" name="Picture 3"/>
          <p:cNvPicPr>
            <a:picLocks noChangeAspect="1"/>
          </p:cNvPicPr>
          <p:nvPr/>
        </p:nvPicPr>
        <p:blipFill>
          <a:blip r:embed="rId2"/>
          <a:stretch>
            <a:fillRect/>
          </a:stretch>
        </p:blipFill>
        <p:spPr>
          <a:xfrm>
            <a:off x="603983" y="4001631"/>
            <a:ext cx="3667122" cy="2432525"/>
          </a:xfrm>
          <a:prstGeom prst="rect">
            <a:avLst/>
          </a:prstGeom>
        </p:spPr>
      </p:pic>
      <p:pic>
        <p:nvPicPr>
          <p:cNvPr id="5" name="Picture 4"/>
          <p:cNvPicPr>
            <a:picLocks noChangeAspect="1"/>
          </p:cNvPicPr>
          <p:nvPr/>
        </p:nvPicPr>
        <p:blipFill>
          <a:blip r:embed="rId3"/>
          <a:stretch>
            <a:fillRect/>
          </a:stretch>
        </p:blipFill>
        <p:spPr>
          <a:xfrm>
            <a:off x="4962343" y="3998811"/>
            <a:ext cx="3653017" cy="24353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Case: A Red Rash</a:t>
            </a:r>
            <a:endParaRPr lang="en-US" dirty="0"/>
          </a:p>
        </p:txBody>
      </p:sp>
      <p:sp>
        <p:nvSpPr>
          <p:cNvPr id="6" name="TextBox 5"/>
          <p:cNvSpPr txBox="1"/>
          <p:nvPr/>
        </p:nvSpPr>
        <p:spPr>
          <a:xfrm>
            <a:off x="1548141" y="2790481"/>
            <a:ext cx="184666" cy="369332"/>
          </a:xfrm>
          <a:prstGeom prst="rect">
            <a:avLst/>
          </a:prstGeom>
          <a:noFill/>
        </p:spPr>
        <p:txBody>
          <a:bodyPr wrap="none" rtlCol="0">
            <a:spAutoFit/>
          </a:bodyPr>
          <a:lstStyle/>
          <a:p>
            <a:endParaRPr lang="en-US" dirty="0"/>
          </a:p>
        </p:txBody>
      </p:sp>
      <p:sp>
        <p:nvSpPr>
          <p:cNvPr id="7" name="TextBox 6"/>
          <p:cNvSpPr txBox="1"/>
          <p:nvPr/>
        </p:nvSpPr>
        <p:spPr>
          <a:xfrm>
            <a:off x="472786" y="2104449"/>
            <a:ext cx="8185682" cy="4247317"/>
          </a:xfrm>
          <a:prstGeom prst="rect">
            <a:avLst/>
          </a:prstGeom>
          <a:noFill/>
        </p:spPr>
        <p:txBody>
          <a:bodyPr wrap="square" rtlCol="0">
            <a:spAutoFit/>
          </a:bodyPr>
          <a:lstStyle/>
          <a:p>
            <a:r>
              <a:rPr lang="en-US" dirty="0" smtClean="0"/>
              <a:t>Robert </a:t>
            </a:r>
            <a:r>
              <a:rPr lang="en-US" dirty="0"/>
              <a:t>is a 41-year-old man who came down with a high fever, headache, abdominal pain and muscle aches. He decides to tough it out at home but after 2 days, he also develops a red rash on his arms and legs. His wife drives him to the hospital where he is assessed by the emergency physician. The doctor asks about any insect bites and Robert tells him about getting tick bites during a camping trip one week prior to developing the first symptoms. Upon examining Robert he notes the macular rash on the arms and legs. Initial </a:t>
            </a:r>
            <a:r>
              <a:rPr lang="en-US" dirty="0" err="1"/>
              <a:t>bloodwork</a:t>
            </a:r>
            <a:r>
              <a:rPr lang="en-US" dirty="0"/>
              <a:t> shows that Robert has a low platelet count, low sodium levels and abnormal liver function tests</a:t>
            </a:r>
            <a:r>
              <a:rPr lang="en-US" dirty="0" smtClean="0"/>
              <a:t>.</a:t>
            </a:r>
          </a:p>
          <a:p>
            <a:endParaRPr lang="en-US" dirty="0" smtClean="0"/>
          </a:p>
          <a:p>
            <a:r>
              <a:rPr lang="en-US" dirty="0"/>
              <a:t>The doctor orders a microbiological serology test and starts him on intravenous antibiotics. The acute serologic test for </a:t>
            </a:r>
            <a:r>
              <a:rPr lang="en-US" i="1" dirty="0"/>
              <a:t>Rickettsia rickettsii</a:t>
            </a:r>
            <a:r>
              <a:rPr lang="en-US" dirty="0"/>
              <a:t> shows a low level of </a:t>
            </a:r>
            <a:r>
              <a:rPr lang="en-US" dirty="0" err="1"/>
              <a:t>IgM</a:t>
            </a:r>
            <a:r>
              <a:rPr lang="en-US" dirty="0"/>
              <a:t> antibodies and Rick is diagnosed with Rocky Mountain Spotted Fever. The diagnosis is subsequently confirmed when convalescent serology shows a 16-fold rise in antibody titers to </a:t>
            </a:r>
            <a:r>
              <a:rPr lang="en-US" i="1" dirty="0"/>
              <a:t>R. </a:t>
            </a:r>
            <a:r>
              <a:rPr lang="en-US" i="1" dirty="0" err="1"/>
              <a:t>rickettsia</a:t>
            </a:r>
            <a:r>
              <a:rPr lang="en-US" dirty="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of Topics</a:t>
            </a:r>
            <a:endParaRPr lang="en-US" dirty="0"/>
          </a:p>
        </p:txBody>
      </p:sp>
      <p:cxnSp>
        <p:nvCxnSpPr>
          <p:cNvPr id="4" name="Straight Arrow Connector 3"/>
          <p:cNvCxnSpPr>
            <a:endCxn id="6" idx="1"/>
          </p:cNvCxnSpPr>
          <p:nvPr/>
        </p:nvCxnSpPr>
        <p:spPr>
          <a:xfrm>
            <a:off x="2487718" y="2933063"/>
            <a:ext cx="41669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58813" y="2081951"/>
            <a:ext cx="1828905" cy="1815882"/>
          </a:xfrm>
          <a:prstGeom prst="rect">
            <a:avLst/>
          </a:prstGeom>
          <a:noFill/>
          <a:ln>
            <a:solidFill>
              <a:schemeClr val="tx1"/>
            </a:solidFill>
          </a:ln>
        </p:spPr>
        <p:txBody>
          <a:bodyPr wrap="square" rtlCol="0">
            <a:spAutoFit/>
          </a:bodyPr>
          <a:lstStyle/>
          <a:p>
            <a:r>
              <a:rPr lang="en-US" sz="1400" dirty="0" smtClean="0"/>
              <a:t>1. </a:t>
            </a:r>
            <a:r>
              <a:rPr lang="en-US" sz="1400" b="1" dirty="0" smtClean="0"/>
              <a:t>Encounter:</a:t>
            </a:r>
          </a:p>
          <a:p>
            <a:pPr>
              <a:buFontTx/>
              <a:buChar char="-"/>
            </a:pPr>
            <a:r>
              <a:rPr lang="en-US" sz="1400" dirty="0" smtClean="0"/>
              <a:t> Places of Residence</a:t>
            </a:r>
          </a:p>
          <a:p>
            <a:pPr>
              <a:buFontTx/>
              <a:buChar char="-"/>
            </a:pPr>
            <a:r>
              <a:rPr lang="en-US" sz="1400" dirty="0" smtClean="0"/>
              <a:t> </a:t>
            </a:r>
            <a:r>
              <a:rPr lang="en-US" sz="1400" dirty="0" smtClean="0"/>
              <a:t>How Bacteria are suited to survive in areas of Residence.</a:t>
            </a:r>
          </a:p>
          <a:p>
            <a:pPr>
              <a:buFontTx/>
              <a:buChar char="-"/>
            </a:pPr>
            <a:r>
              <a:rPr lang="en-US" sz="1400" dirty="0" smtClean="0"/>
              <a:t> </a:t>
            </a:r>
            <a:r>
              <a:rPr lang="en-US" sz="1400" dirty="0" smtClean="0"/>
              <a:t>How Bacteria are suited to survive in the vector.</a:t>
            </a:r>
          </a:p>
        </p:txBody>
      </p:sp>
      <p:sp>
        <p:nvSpPr>
          <p:cNvPr id="6" name="TextBox 5"/>
          <p:cNvSpPr txBox="1"/>
          <p:nvPr/>
        </p:nvSpPr>
        <p:spPr>
          <a:xfrm>
            <a:off x="6654696" y="2563731"/>
            <a:ext cx="1828905" cy="738664"/>
          </a:xfrm>
          <a:prstGeom prst="rect">
            <a:avLst/>
          </a:prstGeom>
          <a:noFill/>
          <a:ln>
            <a:solidFill>
              <a:schemeClr val="tx1"/>
            </a:solidFill>
          </a:ln>
        </p:spPr>
        <p:txBody>
          <a:bodyPr wrap="square" rtlCol="0">
            <a:spAutoFit/>
          </a:bodyPr>
          <a:lstStyle/>
          <a:p>
            <a:r>
              <a:rPr lang="en-US" sz="1400" dirty="0" smtClean="0"/>
              <a:t>2. </a:t>
            </a:r>
            <a:r>
              <a:rPr lang="en-US" sz="1400" b="1" dirty="0" smtClean="0"/>
              <a:t>Entry:</a:t>
            </a:r>
          </a:p>
          <a:p>
            <a:pPr>
              <a:buFontTx/>
              <a:buChar char="-"/>
            </a:pPr>
            <a:r>
              <a:rPr lang="en-US" sz="1400" dirty="0" smtClean="0"/>
              <a:t> Entry Points.</a:t>
            </a:r>
          </a:p>
          <a:p>
            <a:pPr>
              <a:buFontTx/>
              <a:buChar char="-"/>
            </a:pPr>
            <a:r>
              <a:rPr lang="en-US" sz="1400" dirty="0" smtClean="0"/>
              <a:t> Adherence.</a:t>
            </a:r>
          </a:p>
        </p:txBody>
      </p:sp>
      <p:cxnSp>
        <p:nvCxnSpPr>
          <p:cNvPr id="7" name="Straight Arrow Connector 6"/>
          <p:cNvCxnSpPr/>
          <p:nvPr/>
        </p:nvCxnSpPr>
        <p:spPr>
          <a:xfrm rot="5400000">
            <a:off x="7131788" y="3777787"/>
            <a:ext cx="952372" cy="15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694315" y="4255561"/>
            <a:ext cx="1828905" cy="1815882"/>
          </a:xfrm>
          <a:prstGeom prst="rect">
            <a:avLst/>
          </a:prstGeom>
          <a:noFill/>
          <a:ln>
            <a:solidFill>
              <a:schemeClr val="tx1"/>
            </a:solidFill>
          </a:ln>
        </p:spPr>
        <p:txBody>
          <a:bodyPr wrap="square" rtlCol="0">
            <a:spAutoFit/>
          </a:bodyPr>
          <a:lstStyle/>
          <a:p>
            <a:r>
              <a:rPr lang="en-US" sz="1400" b="1" dirty="0" smtClean="0"/>
              <a:t>3. Multiplication and Spread:</a:t>
            </a:r>
          </a:p>
          <a:p>
            <a:pPr>
              <a:buFontTx/>
              <a:buChar char="-"/>
            </a:pPr>
            <a:r>
              <a:rPr lang="en-US" sz="1400" dirty="0" smtClean="0"/>
              <a:t> Zipper Mechanism.</a:t>
            </a:r>
          </a:p>
          <a:p>
            <a:pPr>
              <a:buFontTx/>
              <a:buChar char="-"/>
            </a:pPr>
            <a:r>
              <a:rPr lang="en-US" sz="1400" dirty="0" smtClean="0"/>
              <a:t> Trigger Mechanism.</a:t>
            </a:r>
          </a:p>
          <a:p>
            <a:pPr>
              <a:buFontTx/>
              <a:buChar char="-"/>
            </a:pPr>
            <a:r>
              <a:rPr lang="en-US" sz="1400" dirty="0" smtClean="0"/>
              <a:t> Internalization. </a:t>
            </a:r>
          </a:p>
          <a:p>
            <a:pPr>
              <a:buFontTx/>
              <a:buChar char="-"/>
            </a:pPr>
            <a:r>
              <a:rPr lang="en-US" sz="1400" dirty="0" smtClean="0"/>
              <a:t> Escape Part 1.</a:t>
            </a:r>
          </a:p>
          <a:p>
            <a:pPr>
              <a:buFontTx/>
              <a:buChar char="-"/>
            </a:pPr>
            <a:r>
              <a:rPr lang="en-US" sz="1400" dirty="0" smtClean="0"/>
              <a:t> Escape Part 2.</a:t>
            </a:r>
          </a:p>
          <a:p>
            <a:endParaRPr lang="en-US" sz="1400" dirty="0" smtClean="0"/>
          </a:p>
        </p:txBody>
      </p:sp>
      <p:cxnSp>
        <p:nvCxnSpPr>
          <p:cNvPr id="11" name="Straight Arrow Connector 10"/>
          <p:cNvCxnSpPr>
            <a:stCxn id="9" idx="1"/>
          </p:cNvCxnSpPr>
          <p:nvPr/>
        </p:nvCxnSpPr>
        <p:spPr>
          <a:xfrm rot="10800000" flipV="1">
            <a:off x="2487719" y="5163501"/>
            <a:ext cx="4206597"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58813" y="3971781"/>
            <a:ext cx="1828905" cy="2246769"/>
          </a:xfrm>
          <a:prstGeom prst="rect">
            <a:avLst/>
          </a:prstGeom>
          <a:noFill/>
          <a:ln>
            <a:solidFill>
              <a:schemeClr val="tx1"/>
            </a:solidFill>
          </a:ln>
        </p:spPr>
        <p:txBody>
          <a:bodyPr wrap="square" rtlCol="0">
            <a:spAutoFit/>
          </a:bodyPr>
          <a:lstStyle/>
          <a:p>
            <a:r>
              <a:rPr lang="en-US" sz="1400" dirty="0"/>
              <a:t>4</a:t>
            </a:r>
            <a:r>
              <a:rPr lang="en-US" sz="1400" dirty="0" smtClean="0"/>
              <a:t>. </a:t>
            </a:r>
            <a:r>
              <a:rPr lang="en-US" sz="1400" b="1" dirty="0" smtClean="0"/>
              <a:t>Bacterial Damage:</a:t>
            </a:r>
          </a:p>
          <a:p>
            <a:pPr>
              <a:buFontTx/>
              <a:buChar char="-"/>
            </a:pPr>
            <a:r>
              <a:rPr lang="en-US" sz="1400" dirty="0" smtClean="0"/>
              <a:t> Maintaining Host cell Integrity</a:t>
            </a:r>
          </a:p>
          <a:p>
            <a:pPr>
              <a:buFontTx/>
              <a:buChar char="-"/>
            </a:pPr>
            <a:r>
              <a:rPr lang="en-US" sz="1400" dirty="0" smtClean="0"/>
              <a:t> </a:t>
            </a:r>
            <a:r>
              <a:rPr lang="en-US" sz="1400" dirty="0" smtClean="0"/>
              <a:t>Oxidative Stress</a:t>
            </a:r>
          </a:p>
          <a:p>
            <a:pPr>
              <a:buFontTx/>
              <a:buChar char="-"/>
            </a:pPr>
            <a:r>
              <a:rPr lang="en-US" sz="1400" dirty="0" smtClean="0"/>
              <a:t> Inflammatory mediators.</a:t>
            </a:r>
          </a:p>
          <a:p>
            <a:pPr>
              <a:buFontTx/>
              <a:buChar char="-"/>
            </a:pPr>
            <a:r>
              <a:rPr lang="en-US" sz="1400" dirty="0" smtClean="0"/>
              <a:t> Vascular Permeability</a:t>
            </a:r>
          </a:p>
          <a:p>
            <a:pPr>
              <a:buFontTx/>
              <a:buChar char="-"/>
            </a:pPr>
            <a:r>
              <a:rPr lang="en-US" sz="1400" dirty="0" smtClean="0"/>
              <a:t> Further Damage</a:t>
            </a:r>
          </a:p>
          <a:p>
            <a:pPr>
              <a:buFontTx/>
              <a:buChar char="-"/>
            </a:pPr>
            <a:r>
              <a:rPr lang="en-US" sz="1400" dirty="0" smtClean="0"/>
              <a:t> Robert’s Symptoms</a:t>
            </a:r>
            <a:endParaRPr lang="en-US" sz="1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ENCOUNTER (1)</a:t>
            </a:r>
            <a:endParaRPr lang="en-US" dirty="0"/>
          </a:p>
        </p:txBody>
      </p:sp>
      <p:sp>
        <p:nvSpPr>
          <p:cNvPr id="4" name="TextBox 3"/>
          <p:cNvSpPr txBox="1"/>
          <p:nvPr/>
        </p:nvSpPr>
        <p:spPr>
          <a:xfrm>
            <a:off x="299507" y="324406"/>
            <a:ext cx="6625133" cy="5632312"/>
          </a:xfrm>
          <a:prstGeom prst="rect">
            <a:avLst/>
          </a:prstGeom>
          <a:noFill/>
        </p:spPr>
        <p:txBody>
          <a:bodyPr wrap="square" rtlCol="0">
            <a:spAutoFit/>
          </a:bodyPr>
          <a:lstStyle/>
          <a:p>
            <a:r>
              <a:rPr lang="en-US" b="1" dirty="0" smtClean="0"/>
              <a:t>Places of Residence: </a:t>
            </a:r>
          </a:p>
          <a:p>
            <a:pPr>
              <a:buFontTx/>
              <a:buChar char="-"/>
            </a:pPr>
            <a:r>
              <a:rPr lang="en-US" i="1" dirty="0" smtClean="0"/>
              <a:t> R. rickettsii </a:t>
            </a:r>
            <a:r>
              <a:rPr lang="en-US" dirty="0" smtClean="0"/>
              <a:t> exists worldwide (except Antarctica).</a:t>
            </a:r>
          </a:p>
          <a:p>
            <a:pPr>
              <a:buFontTx/>
              <a:buChar char="-"/>
            </a:pPr>
            <a:r>
              <a:rPr lang="en-US" dirty="0" smtClean="0"/>
              <a:t> RMSF outbreaks occur mainly in the Americas, in warm damp </a:t>
            </a:r>
          </a:p>
          <a:p>
            <a:r>
              <a:rPr lang="en-US" dirty="0" smtClean="0"/>
              <a:t>environments.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Tx/>
              <a:buChar char="-"/>
            </a:pPr>
            <a:r>
              <a:rPr lang="en-US" dirty="0" smtClean="0"/>
              <a:t> Small rodents can act as reservoirs for the bacteria, but vector transmission is restricted to ticks.</a:t>
            </a:r>
          </a:p>
          <a:p>
            <a:pPr>
              <a:buFontTx/>
              <a:buChar char="-"/>
            </a:pPr>
            <a:r>
              <a:rPr lang="en-US" dirty="0" smtClean="0"/>
              <a:t> Incidence rates increase when ticks come out (i.e. the rainy and warm seasons of April and October).</a:t>
            </a:r>
            <a:endParaRPr lang="en-US" dirty="0" smtClean="0"/>
          </a:p>
          <a:p>
            <a:pPr>
              <a:buFontTx/>
              <a:buChar char="-"/>
            </a:pPr>
            <a:r>
              <a:rPr lang="en-US" dirty="0" smtClean="0"/>
              <a:t> Ticks spread </a:t>
            </a:r>
            <a:r>
              <a:rPr lang="en-US" i="1" dirty="0" smtClean="0"/>
              <a:t>R. rickettsii  </a:t>
            </a:r>
            <a:r>
              <a:rPr lang="en-US" dirty="0" smtClean="0"/>
              <a:t>via saliva, blood, feces, or other bodily fluids, into the blood vessels (endothelial cells) and cytoplasm or nuclei of host cells.</a:t>
            </a:r>
            <a:endParaRPr lang="en-US" dirty="0"/>
          </a:p>
        </p:txBody>
      </p:sp>
      <p:pic>
        <p:nvPicPr>
          <p:cNvPr id="5" name="Picture 4"/>
          <p:cNvPicPr>
            <a:picLocks noChangeAspect="1"/>
          </p:cNvPicPr>
          <p:nvPr/>
        </p:nvPicPr>
        <p:blipFill>
          <a:blip r:embed="rId2"/>
          <a:stretch>
            <a:fillRect/>
          </a:stretch>
        </p:blipFill>
        <p:spPr>
          <a:xfrm>
            <a:off x="443273" y="1418776"/>
            <a:ext cx="3024213" cy="2391389"/>
          </a:xfrm>
          <a:prstGeom prst="rect">
            <a:avLst/>
          </a:prstGeom>
        </p:spPr>
      </p:pic>
      <p:pic>
        <p:nvPicPr>
          <p:cNvPr id="7" name="Picture 6"/>
          <p:cNvPicPr>
            <a:picLocks noChangeAspect="1"/>
          </p:cNvPicPr>
          <p:nvPr/>
        </p:nvPicPr>
        <p:blipFill>
          <a:blip r:embed="rId3"/>
          <a:stretch>
            <a:fillRect/>
          </a:stretch>
        </p:blipFill>
        <p:spPr>
          <a:xfrm>
            <a:off x="3618064" y="1418777"/>
            <a:ext cx="3306576" cy="23913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Vertical Title 2"/>
          <p:cNvSpPr>
            <a:spLocks noGrp="1"/>
          </p:cNvSpPr>
          <p:nvPr>
            <p:ph type="title" orient="vert"/>
          </p:nvPr>
        </p:nvSpPr>
        <p:spPr/>
        <p:txBody>
          <a:bodyPr/>
          <a:lstStyle/>
          <a:p>
            <a:r>
              <a:rPr lang="en-US" dirty="0" smtClean="0"/>
              <a:t>ENCOUNTER </a:t>
            </a:r>
            <a:r>
              <a:rPr lang="en-US" dirty="0" smtClean="0"/>
              <a:t>(2)</a:t>
            </a:r>
            <a:endParaRPr lang="en-US" dirty="0"/>
          </a:p>
        </p:txBody>
      </p:sp>
      <p:sp>
        <p:nvSpPr>
          <p:cNvPr id="5" name="TextBox 4"/>
          <p:cNvSpPr txBox="1"/>
          <p:nvPr/>
        </p:nvSpPr>
        <p:spPr>
          <a:xfrm>
            <a:off x="383371" y="467284"/>
            <a:ext cx="6553250" cy="4832092"/>
          </a:xfrm>
          <a:prstGeom prst="rect">
            <a:avLst/>
          </a:prstGeom>
          <a:noFill/>
        </p:spPr>
        <p:txBody>
          <a:bodyPr wrap="square" rtlCol="0">
            <a:spAutoFit/>
          </a:bodyPr>
          <a:lstStyle/>
          <a:p>
            <a:r>
              <a:rPr lang="en-US" sz="1400" b="1" dirty="0" smtClean="0"/>
              <a:t>How Bacteria are suited to survive in areas of Residence:</a:t>
            </a:r>
          </a:p>
          <a:p>
            <a:pPr>
              <a:buFontTx/>
              <a:buChar char="-"/>
            </a:pPr>
            <a:r>
              <a:rPr lang="en-US" sz="1400" dirty="0" smtClean="0"/>
              <a:t> Contains slime layer, which protects against dry environment (desiccation), antibiotics and allows it to adhere to smooth surfaces.</a:t>
            </a:r>
          </a:p>
          <a:p>
            <a:pPr>
              <a:buFontTx/>
              <a:buChar char="-"/>
            </a:pPr>
            <a:r>
              <a:rPr lang="en-US" sz="1400" dirty="0" smtClean="0"/>
              <a:t> Low Infectious Dose (ID)</a:t>
            </a:r>
          </a:p>
          <a:p>
            <a:pPr>
              <a:buFontTx/>
              <a:buChar char="-"/>
            </a:pPr>
            <a:r>
              <a:rPr lang="en-US" sz="1400" dirty="0" smtClean="0"/>
              <a:t> Bacteria are small size (0.2 x 0.5 um), allowing them to inhabit cytoplasm and nucleus, also low SA:V ration.</a:t>
            </a:r>
          </a:p>
          <a:p>
            <a:pPr>
              <a:buFontTx/>
              <a:buChar char="-"/>
            </a:pPr>
            <a:r>
              <a:rPr lang="en-US" sz="1400" dirty="0" smtClean="0"/>
              <a:t> Can metabolize host glutamate via aerobic respiration. </a:t>
            </a:r>
          </a:p>
          <a:p>
            <a:pPr>
              <a:buFontTx/>
              <a:buChar char="-"/>
            </a:pPr>
            <a:r>
              <a:rPr lang="en-US" sz="1400" dirty="0" smtClean="0"/>
              <a:t> Able to grow in low levels of nutrients.</a:t>
            </a:r>
          </a:p>
          <a:p>
            <a:pPr>
              <a:buFontTx/>
              <a:buChar char="-"/>
            </a:pPr>
            <a:endParaRPr lang="en-US" sz="1400" dirty="0" smtClean="0"/>
          </a:p>
          <a:p>
            <a:r>
              <a:rPr lang="en-US" sz="1400" b="1" dirty="0" smtClean="0"/>
              <a:t>How Bacteria are suited to survive i</a:t>
            </a:r>
            <a:r>
              <a:rPr lang="en-US" sz="1400" b="1" dirty="0" smtClean="0"/>
              <a:t>n the Vector:</a:t>
            </a:r>
          </a:p>
          <a:p>
            <a:pPr>
              <a:buFontTx/>
              <a:buChar char="-"/>
            </a:pPr>
            <a:r>
              <a:rPr lang="en-US" sz="1400" dirty="0" smtClean="0"/>
              <a:t> Main vector of </a:t>
            </a:r>
            <a:r>
              <a:rPr lang="en-US" sz="1400" i="1" dirty="0" smtClean="0"/>
              <a:t>R. rickettsii </a:t>
            </a:r>
            <a:r>
              <a:rPr lang="en-US" sz="1400" dirty="0" smtClean="0"/>
              <a:t>is the family of Ixodidae ticks, such as Dermacentor </a:t>
            </a:r>
            <a:r>
              <a:rPr lang="en-US" sz="1400" dirty="0"/>
              <a:t>variabilis (American dog tick), Dermacentor andersoni (Rocky Mountain Wood Tick), and Rhipicephalus sanguine (Brown dog tick</a:t>
            </a:r>
            <a:r>
              <a:rPr lang="en-US" sz="1400" dirty="0" smtClean="0"/>
              <a:t>)</a:t>
            </a:r>
          </a:p>
          <a:p>
            <a:pPr>
              <a:buFontTx/>
              <a:buChar char="-"/>
            </a:pPr>
            <a:r>
              <a:rPr lang="en-US" sz="1400" i="1" dirty="0" smtClean="0"/>
              <a:t> R. rickettsii </a:t>
            </a:r>
            <a:r>
              <a:rPr lang="en-US" sz="1400" dirty="0" smtClean="0"/>
              <a:t>can colonize the midgut, then bypass it to reach the salivary gland, making vector effective for transmission.</a:t>
            </a:r>
          </a:p>
          <a:p>
            <a:pPr>
              <a:buFontTx/>
              <a:buChar char="-"/>
            </a:pPr>
            <a:r>
              <a:rPr lang="en-US" sz="1400" dirty="0" smtClean="0"/>
              <a:t> Must also survive host defenses and outcompete other strains of </a:t>
            </a:r>
            <a:r>
              <a:rPr lang="en-US" sz="1400" i="1" dirty="0" smtClean="0"/>
              <a:t>Rickettsia</a:t>
            </a:r>
            <a:r>
              <a:rPr lang="en-US" sz="1400" dirty="0" smtClean="0"/>
              <a:t> species.</a:t>
            </a:r>
          </a:p>
          <a:p>
            <a:pPr>
              <a:buFontTx/>
              <a:buChar char="-"/>
            </a:pPr>
            <a:r>
              <a:rPr lang="en-US" sz="1400" dirty="0" smtClean="0"/>
              <a:t> Initial infection is permanent within tick, but bacterium is maintained via the laying of infected larva (transovarial transmission). </a:t>
            </a:r>
          </a:p>
          <a:p>
            <a:pPr>
              <a:buFontTx/>
              <a:buChar char="-"/>
            </a:pPr>
            <a:r>
              <a:rPr lang="en-US" sz="1400" dirty="0" smtClean="0"/>
              <a:t> Ticks can also become infected by feeding on other reservoirs such as rodents (i.e. transstadial mode of transmission).</a:t>
            </a:r>
          </a:p>
          <a:p>
            <a:pPr>
              <a:buFontTx/>
              <a:buChar char="-"/>
            </a:pPr>
            <a:endParaRPr lang="en-US" sz="1400" dirty="0" smtClean="0"/>
          </a:p>
          <a:p>
            <a:pPr>
              <a:buFontTx/>
              <a:buChar char="-"/>
            </a:pPr>
            <a:endParaRPr lang="en-US" sz="1400" dirty="0" smtClean="0"/>
          </a:p>
        </p:txBody>
      </p:sp>
      <p:pic>
        <p:nvPicPr>
          <p:cNvPr id="8" name="Picture 7"/>
          <p:cNvPicPr>
            <a:picLocks noChangeAspect="1"/>
          </p:cNvPicPr>
          <p:nvPr/>
        </p:nvPicPr>
        <p:blipFill>
          <a:blip r:embed="rId2"/>
          <a:stretch>
            <a:fillRect/>
          </a:stretch>
        </p:blipFill>
        <p:spPr>
          <a:xfrm>
            <a:off x="694859" y="4842082"/>
            <a:ext cx="2515873" cy="1602265"/>
          </a:xfrm>
          <a:prstGeom prst="rect">
            <a:avLst/>
          </a:prstGeom>
        </p:spPr>
      </p:pic>
      <p:pic>
        <p:nvPicPr>
          <p:cNvPr id="9" name="Picture 8"/>
          <p:cNvPicPr>
            <a:picLocks noChangeAspect="1"/>
          </p:cNvPicPr>
          <p:nvPr/>
        </p:nvPicPr>
        <p:blipFill>
          <a:blip r:embed="rId3"/>
          <a:stretch>
            <a:fillRect/>
          </a:stretch>
        </p:blipFill>
        <p:spPr>
          <a:xfrm>
            <a:off x="3737867" y="4565012"/>
            <a:ext cx="2820644" cy="18793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ENCOUNTER </a:t>
            </a:r>
            <a:r>
              <a:rPr lang="en-US" dirty="0" smtClean="0"/>
              <a:t>(3)</a:t>
            </a:r>
            <a:endParaRPr lang="en-US" dirty="0"/>
          </a:p>
        </p:txBody>
      </p:sp>
      <p:sp>
        <p:nvSpPr>
          <p:cNvPr id="4" name="TextBox 3"/>
          <p:cNvSpPr txBox="1"/>
          <p:nvPr/>
        </p:nvSpPr>
        <p:spPr>
          <a:xfrm>
            <a:off x="587037" y="479266"/>
            <a:ext cx="6373545" cy="3139321"/>
          </a:xfrm>
          <a:prstGeom prst="rect">
            <a:avLst/>
          </a:prstGeom>
          <a:noFill/>
        </p:spPr>
        <p:txBody>
          <a:bodyPr wrap="square" rtlCol="0">
            <a:spAutoFit/>
          </a:bodyPr>
          <a:lstStyle/>
          <a:p>
            <a:r>
              <a:rPr lang="en-US" b="1" dirty="0" smtClean="0"/>
              <a:t>Patient:</a:t>
            </a:r>
          </a:p>
          <a:p>
            <a:pPr>
              <a:buFontTx/>
              <a:buChar char="-"/>
            </a:pPr>
            <a:r>
              <a:rPr lang="en-US" dirty="0" smtClean="0"/>
              <a:t> Robert most likely go bitten by an infected tick on his camping trip.</a:t>
            </a:r>
          </a:p>
          <a:p>
            <a:pPr>
              <a:buFontTx/>
              <a:buChar char="-"/>
            </a:pPr>
            <a:r>
              <a:rPr lang="en-US" dirty="0" smtClean="0"/>
              <a:t> The tick must have been attached to Robert for 4-6 hours for successful transmission. </a:t>
            </a:r>
          </a:p>
          <a:p>
            <a:pPr>
              <a:buFontTx/>
              <a:buChar char="-"/>
            </a:pPr>
            <a:r>
              <a:rPr lang="en-US" dirty="0" smtClean="0"/>
              <a:t> Incubation period is 2-14 days with symptoms manifesting 6-10 days post bite.</a:t>
            </a:r>
          </a:p>
          <a:p>
            <a:pPr>
              <a:buFontTx/>
              <a:buChar char="-"/>
            </a:pPr>
            <a:r>
              <a:rPr lang="en-US" dirty="0" smtClean="0"/>
              <a:t> Onset of Robert’s symptoms is 7 days post bite, coinciding with </a:t>
            </a:r>
            <a:r>
              <a:rPr lang="en-US" dirty="0" smtClean="0"/>
              <a:t>expected timeline.</a:t>
            </a:r>
            <a:endParaRPr lang="en-US" dirty="0" smtClean="0"/>
          </a:p>
          <a:p>
            <a:pPr>
              <a:buFontTx/>
              <a:buChar char="-"/>
            </a:pPr>
            <a:r>
              <a:rPr lang="en-US" dirty="0" smtClean="0"/>
              <a:t> Most likely either American dog tick or Rocky Mountain tick. wood tick. </a:t>
            </a:r>
            <a:endParaRPr lang="en-US" dirty="0" smtClean="0"/>
          </a:p>
        </p:txBody>
      </p:sp>
      <p:pic>
        <p:nvPicPr>
          <p:cNvPr id="5" name="Picture 4"/>
          <p:cNvPicPr>
            <a:picLocks noChangeAspect="1"/>
          </p:cNvPicPr>
          <p:nvPr/>
        </p:nvPicPr>
        <p:blipFill>
          <a:blip r:embed="rId2"/>
          <a:stretch>
            <a:fillRect/>
          </a:stretch>
        </p:blipFill>
        <p:spPr>
          <a:xfrm>
            <a:off x="587037" y="3341589"/>
            <a:ext cx="6198496" cy="29858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8000" dirty="0" smtClean="0"/>
              <a:t>Entry</a:t>
            </a:r>
            <a:r>
              <a:rPr lang="en-US" sz="9600" dirty="0" smtClean="0"/>
              <a:t> </a:t>
            </a:r>
            <a:endParaRPr lang="en-US" sz="9600" dirty="0"/>
          </a:p>
        </p:txBody>
      </p:sp>
      <p:sp>
        <p:nvSpPr>
          <p:cNvPr id="8" name="TextBox 7"/>
          <p:cNvSpPr txBox="1"/>
          <p:nvPr/>
        </p:nvSpPr>
        <p:spPr>
          <a:xfrm>
            <a:off x="462414" y="2016481"/>
            <a:ext cx="8205319" cy="4247317"/>
          </a:xfrm>
          <a:prstGeom prst="rect">
            <a:avLst/>
          </a:prstGeom>
          <a:noFill/>
        </p:spPr>
        <p:txBody>
          <a:bodyPr wrap="square" rtlCol="0" anchor="t">
            <a:spAutoFit/>
          </a:bodyPr>
          <a:lstStyle/>
          <a:p>
            <a:r>
              <a:rPr lang="en-US" i="1" dirty="0" smtClean="0">
                <a:sym typeface="Wingdings"/>
              </a:rPr>
              <a:t>R. rickettsii </a:t>
            </a:r>
            <a:r>
              <a:rPr lang="en-US" dirty="0" smtClean="0">
                <a:sym typeface="Wingdings"/>
              </a:rPr>
              <a:t> has two potential entry points for a human host.</a:t>
            </a:r>
          </a:p>
          <a:p>
            <a:pPr marL="342900" indent="-342900"/>
            <a:r>
              <a:rPr lang="en-US" dirty="0" smtClean="0">
                <a:sym typeface="Wingdings"/>
              </a:rPr>
              <a:t>(1)  The less common route, via the mucous membrane (ex. Conjunctiva) and lungs (ex. Aerosol). OR</a:t>
            </a:r>
          </a:p>
          <a:p>
            <a:r>
              <a:rPr lang="en-US" dirty="0" smtClean="0">
                <a:sym typeface="Wingdings"/>
              </a:rPr>
              <a:t>(2)   The primary route via the skin at the bite location.</a:t>
            </a:r>
          </a:p>
          <a:p>
            <a:pPr marL="800100" lvl="1" indent="-342900">
              <a:buAutoNum type="alphaLcParenBoth"/>
            </a:pPr>
            <a:r>
              <a:rPr lang="en-US" dirty="0" smtClean="0">
                <a:sym typeface="Wingdings"/>
              </a:rPr>
              <a:t>Afterwards, the bacteria inoculates on the dermis.</a:t>
            </a:r>
          </a:p>
          <a:p>
            <a:pPr marL="800100" lvl="1" indent="-342900">
              <a:buAutoNum type="alphaLcParenBoth"/>
            </a:pPr>
            <a:r>
              <a:rPr lang="en-US" dirty="0" smtClean="0">
                <a:sym typeface="Wingdings"/>
              </a:rPr>
              <a:t>From there it adheres and invades vascular endothelial cells.</a:t>
            </a:r>
          </a:p>
          <a:p>
            <a:pPr marL="800100" lvl="1" indent="-342900">
              <a:buAutoNum type="alphaLcParenBoth"/>
            </a:pPr>
            <a:r>
              <a:rPr lang="en-US" dirty="0" smtClean="0">
                <a:sym typeface="Wingdings"/>
              </a:rPr>
              <a:t>The bacteria then enter its obligate intracellular environment, necessary for downstream spread and replication. </a:t>
            </a:r>
          </a:p>
          <a:p>
            <a:r>
              <a:rPr lang="en-US" b="1" dirty="0" smtClean="0">
                <a:sym typeface="Wingdings"/>
              </a:rPr>
              <a:t>Adherence </a:t>
            </a:r>
            <a:r>
              <a:rPr lang="en-US" dirty="0" smtClean="0">
                <a:sym typeface="Wingdings"/>
              </a:rPr>
              <a:t>is the most important step for pathogenesis and is mediated by adhesion-receptor interaction.</a:t>
            </a:r>
          </a:p>
          <a:p>
            <a:pPr>
              <a:buFont typeface="Arial"/>
              <a:buChar char="•"/>
            </a:pPr>
            <a:r>
              <a:rPr lang="en-US" dirty="0" smtClean="0">
                <a:sym typeface="Wingdings"/>
              </a:rPr>
              <a:t> rOmpA and rOmpB are surface-exposed outer membranes/adhesions that attach to host cell’s surface receptors. </a:t>
            </a:r>
          </a:p>
          <a:p>
            <a:pPr>
              <a:buFont typeface="Arial"/>
              <a:buChar char="•"/>
            </a:pPr>
            <a:r>
              <a:rPr lang="en-US" dirty="0" smtClean="0">
                <a:sym typeface="Wingdings"/>
              </a:rPr>
              <a:t> rOmpA mediates bacterial adherence to endothelial cells.</a:t>
            </a:r>
          </a:p>
          <a:p>
            <a:pPr>
              <a:buFont typeface="Arial"/>
              <a:buChar char="•"/>
            </a:pPr>
            <a:r>
              <a:rPr lang="en-US" dirty="0" smtClean="0">
                <a:sym typeface="Wingdings"/>
              </a:rPr>
              <a:t> rOmpB is involved in adherence and internalization, it is a ligand for ku-70.</a:t>
            </a:r>
          </a:p>
          <a:p>
            <a:pPr>
              <a:buFont typeface="Arial"/>
              <a:buChar char="•"/>
            </a:pPr>
            <a:r>
              <a:rPr lang="en-US" dirty="0" smtClean="0">
                <a:sym typeface="Wingdings"/>
              </a:rPr>
              <a:t> Interaction with rOmpB leads to phagocytic internalization of bacteria.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Multiplication and Spread (1)</a:t>
            </a:r>
            <a:endParaRPr lang="en-US" dirty="0"/>
          </a:p>
        </p:txBody>
      </p:sp>
      <p:sp>
        <p:nvSpPr>
          <p:cNvPr id="4" name="TextBox 3"/>
          <p:cNvSpPr txBox="1"/>
          <p:nvPr/>
        </p:nvSpPr>
        <p:spPr>
          <a:xfrm>
            <a:off x="418984" y="291724"/>
            <a:ext cx="6533533" cy="4647426"/>
          </a:xfrm>
          <a:prstGeom prst="rect">
            <a:avLst/>
          </a:prstGeom>
          <a:noFill/>
        </p:spPr>
        <p:txBody>
          <a:bodyPr wrap="square" rtlCol="0">
            <a:spAutoFit/>
          </a:bodyPr>
          <a:lstStyle/>
          <a:p>
            <a:r>
              <a:rPr lang="en-US" sz="1400" dirty="0" smtClean="0"/>
              <a:t>After adhesion, the </a:t>
            </a:r>
            <a:r>
              <a:rPr lang="en-US" sz="1400" i="1" dirty="0" smtClean="0"/>
              <a:t>R. rickettsii </a:t>
            </a:r>
            <a:r>
              <a:rPr lang="en-US" sz="1400" dirty="0" smtClean="0"/>
              <a:t>induces actin rearrangement within host cells to cause internalization and further replication of the bacterium. There are two possible mechanisms for internalization: </a:t>
            </a:r>
          </a:p>
          <a:p>
            <a:pPr marL="342900" indent="-342900">
              <a:buAutoNum type="arabicParenBoth"/>
            </a:pPr>
            <a:r>
              <a:rPr lang="en-US" sz="1400" b="1" dirty="0" smtClean="0"/>
              <a:t>Zipper Mechanism</a:t>
            </a:r>
          </a:p>
          <a:p>
            <a:pPr marL="342900" indent="-342900">
              <a:buFontTx/>
              <a:buChar char="-"/>
            </a:pPr>
            <a:r>
              <a:rPr lang="en-US" sz="1400" dirty="0" smtClean="0"/>
              <a:t>Bacterial protein binds to host receptor on cell surface.</a:t>
            </a:r>
          </a:p>
          <a:p>
            <a:pPr marL="342900" indent="-342900">
              <a:buFontTx/>
              <a:buChar char="-"/>
            </a:pPr>
            <a:r>
              <a:rPr lang="en-US" sz="1400" dirty="0" smtClean="0"/>
              <a:t>This activates cell signaling pathway, which results in rearrangement of the cytoskeleton and for the host membrane to engulf the bacterium.</a:t>
            </a:r>
          </a:p>
          <a:p>
            <a:pPr marL="342900" indent="-342900"/>
            <a:r>
              <a:rPr lang="en-US" sz="1400" dirty="0" smtClean="0"/>
              <a:t>(2</a:t>
            </a:r>
            <a:r>
              <a:rPr lang="en-US" sz="1400" b="1" dirty="0" smtClean="0"/>
              <a:t>) Trigger Mechanism</a:t>
            </a:r>
          </a:p>
          <a:p>
            <a:pPr marL="342900" indent="-342900">
              <a:buFontTx/>
              <a:buChar char="-"/>
            </a:pPr>
            <a:r>
              <a:rPr lang="en-US" sz="1400" dirty="0" smtClean="0"/>
              <a:t>Trigger uses a specialized invasion system called Type 3 Secretion System (TTSS), unlike the zipper mechanism which also uses components of adhesion. </a:t>
            </a:r>
          </a:p>
          <a:p>
            <a:pPr marL="342900" indent="-342900">
              <a:buFontTx/>
              <a:buChar char="-"/>
            </a:pPr>
            <a:r>
              <a:rPr lang="en-US" sz="1400" dirty="0" smtClean="0"/>
              <a:t> TTSS forms a needle like structure on the bacteria’s surface and uses it to penetrate the host cell membrane. </a:t>
            </a:r>
          </a:p>
          <a:p>
            <a:pPr marL="342900" indent="-342900">
              <a:buFontTx/>
              <a:buChar char="-"/>
            </a:pPr>
            <a:r>
              <a:rPr lang="en-US" sz="1400" dirty="0" smtClean="0"/>
              <a:t>Various effectors proteins will then be released and cause host cell signaling molecules to rearrange the Cytoskeleton. </a:t>
            </a:r>
            <a:endParaRPr lang="en-US" sz="1400" dirty="0" smtClean="0"/>
          </a:p>
          <a:p>
            <a:endParaRPr lang="en-US" sz="1400" dirty="0" smtClean="0"/>
          </a:p>
          <a:p>
            <a:r>
              <a:rPr lang="en-US" sz="1400" dirty="0" smtClean="0"/>
              <a:t>Genome analysis revealed a lack of TTSS genes in multiple </a:t>
            </a:r>
            <a:r>
              <a:rPr lang="en-US" sz="1400" i="1" dirty="0" smtClean="0"/>
              <a:t>Rickettsia</a:t>
            </a:r>
            <a:r>
              <a:rPr lang="en-US" sz="1400" dirty="0" smtClean="0"/>
              <a:t> species, therefore it is suggested that the bacteria uses the zipper mechanism for invasion. The process beings when bacterial OmpB binds cellular Ku-70.</a:t>
            </a:r>
            <a:endParaRPr lang="en-US" sz="1400" dirty="0" smtClean="0"/>
          </a:p>
          <a:p>
            <a:pPr marL="342900" indent="-342900"/>
            <a:endParaRPr lang="en-US" sz="1400" dirty="0" smtClean="0"/>
          </a:p>
          <a:p>
            <a:pPr marL="342900" indent="-342900"/>
            <a:endParaRPr lang="en-US" sz="1400" dirty="0" smtClean="0"/>
          </a:p>
          <a:p>
            <a:endParaRPr lang="en-US" sz="1600" dirty="0"/>
          </a:p>
        </p:txBody>
      </p:sp>
      <p:pic>
        <p:nvPicPr>
          <p:cNvPr id="6" name="Picture 5"/>
          <p:cNvPicPr>
            <a:picLocks noChangeAspect="1"/>
          </p:cNvPicPr>
          <p:nvPr/>
        </p:nvPicPr>
        <p:blipFill>
          <a:blip r:embed="rId2"/>
          <a:stretch>
            <a:fillRect/>
          </a:stretch>
        </p:blipFill>
        <p:spPr>
          <a:xfrm>
            <a:off x="3629650" y="4530535"/>
            <a:ext cx="3210666" cy="1859503"/>
          </a:xfrm>
          <a:prstGeom prst="rect">
            <a:avLst/>
          </a:prstGeom>
        </p:spPr>
      </p:pic>
      <p:pic>
        <p:nvPicPr>
          <p:cNvPr id="7" name="Picture 6"/>
          <p:cNvPicPr>
            <a:picLocks noChangeAspect="1"/>
          </p:cNvPicPr>
          <p:nvPr/>
        </p:nvPicPr>
        <p:blipFill>
          <a:blip r:embed="rId3"/>
          <a:stretch>
            <a:fillRect/>
          </a:stretch>
        </p:blipFill>
        <p:spPr>
          <a:xfrm>
            <a:off x="418984" y="4530535"/>
            <a:ext cx="3070345" cy="18595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Multiplication and Spread </a:t>
            </a:r>
            <a:r>
              <a:rPr lang="en-US" dirty="0" smtClean="0"/>
              <a:t>(2)</a:t>
            </a:r>
            <a:endParaRPr lang="en-US" dirty="0"/>
          </a:p>
        </p:txBody>
      </p:sp>
      <p:sp>
        <p:nvSpPr>
          <p:cNvPr id="6" name="TextBox 5"/>
          <p:cNvSpPr txBox="1"/>
          <p:nvPr/>
        </p:nvSpPr>
        <p:spPr>
          <a:xfrm>
            <a:off x="467592" y="261881"/>
            <a:ext cx="6376414" cy="3539431"/>
          </a:xfrm>
          <a:prstGeom prst="rect">
            <a:avLst/>
          </a:prstGeom>
          <a:noFill/>
        </p:spPr>
        <p:txBody>
          <a:bodyPr wrap="square" rtlCol="0">
            <a:spAutoFit/>
          </a:bodyPr>
          <a:lstStyle/>
          <a:p>
            <a:r>
              <a:rPr lang="en-US" sz="1400" b="1" dirty="0" smtClean="0"/>
              <a:t>Internalization (Figure on Left):  </a:t>
            </a:r>
          </a:p>
          <a:p>
            <a:pPr>
              <a:buFont typeface="Arial"/>
              <a:buChar char="•"/>
            </a:pPr>
            <a:r>
              <a:rPr lang="en-US" sz="1400" dirty="0" smtClean="0"/>
              <a:t>Binding of OmpB and Ku-70 recruits c-cbl, which adds ubiquitin to Ku-70.</a:t>
            </a:r>
          </a:p>
          <a:p>
            <a:pPr>
              <a:buFont typeface="Arial"/>
              <a:buChar char="•"/>
            </a:pPr>
            <a:r>
              <a:rPr lang="en-US" sz="1400" dirty="0" smtClean="0"/>
              <a:t> This activates multiple signaling proteins such as CDC42, Arp 2/3 complex, phosphoinoside 3 kinase and C-src.  </a:t>
            </a:r>
          </a:p>
          <a:p>
            <a:pPr>
              <a:buFont typeface="Arial"/>
              <a:buChar char="•"/>
            </a:pPr>
            <a:r>
              <a:rPr lang="en-US" sz="1400" dirty="0" smtClean="0"/>
              <a:t> Arp 2/3 (an actin nucleating complex) is specially important as it will directly cause localized actin rearrangement around </a:t>
            </a:r>
            <a:r>
              <a:rPr lang="en-US" sz="1400" i="1" dirty="0" smtClean="0"/>
              <a:t>R. rickettsii</a:t>
            </a:r>
            <a:r>
              <a:rPr lang="en-US" sz="1400" dirty="0" smtClean="0"/>
              <a:t>, causing engulfment via phagosome.</a:t>
            </a:r>
          </a:p>
          <a:p>
            <a:pPr>
              <a:buFont typeface="Arial"/>
              <a:buChar char="•"/>
            </a:pPr>
            <a:endParaRPr lang="en-US" sz="1400" dirty="0" smtClean="0"/>
          </a:p>
          <a:p>
            <a:r>
              <a:rPr lang="en-US" sz="1400" b="1" dirty="0" smtClean="0"/>
              <a:t>Escape Part 1 (Figure on Right):</a:t>
            </a:r>
          </a:p>
          <a:p>
            <a:pPr>
              <a:buFont typeface="Arial"/>
              <a:buChar char="•"/>
            </a:pPr>
            <a:r>
              <a:rPr lang="en-US" sz="1400" dirty="0" smtClean="0"/>
              <a:t> To escape prior to lysosome fusion, </a:t>
            </a:r>
            <a:r>
              <a:rPr lang="en-US" sz="1400" i="1" dirty="0" smtClean="0"/>
              <a:t>R. rickettsii</a:t>
            </a:r>
            <a:r>
              <a:rPr lang="en-US" sz="1400" dirty="0" smtClean="0"/>
              <a:t> utilizes phospholipase D and hemolysin C, which have been shown to have memranolytic abilities.</a:t>
            </a:r>
          </a:p>
          <a:p>
            <a:pPr>
              <a:buFont typeface="Arial"/>
              <a:buChar char="•"/>
            </a:pPr>
            <a:r>
              <a:rPr lang="en-US" sz="1400" dirty="0" smtClean="0"/>
              <a:t> It is also possible to utilize phospholipase A2, but the exact escape procedure is still unknown.</a:t>
            </a:r>
          </a:p>
          <a:p>
            <a:pPr>
              <a:buFont typeface="Arial"/>
              <a:buChar char="•"/>
            </a:pPr>
            <a:r>
              <a:rPr lang="en-US" sz="1400" dirty="0" smtClean="0"/>
              <a:t> In the cytosol the bacterium will absorb the host nutrients to survive, grow and multiply. </a:t>
            </a:r>
          </a:p>
          <a:p>
            <a:pPr>
              <a:buFont typeface="Arial"/>
              <a:buChar char="•"/>
            </a:pPr>
            <a:endParaRPr lang="en-US" sz="1400" dirty="0"/>
          </a:p>
        </p:txBody>
      </p:sp>
      <p:pic>
        <p:nvPicPr>
          <p:cNvPr id="7" name="Picture 6"/>
          <p:cNvPicPr>
            <a:picLocks noChangeAspect="1"/>
          </p:cNvPicPr>
          <p:nvPr/>
        </p:nvPicPr>
        <p:blipFill>
          <a:blip r:embed="rId2"/>
          <a:stretch>
            <a:fillRect/>
          </a:stretch>
        </p:blipFill>
        <p:spPr>
          <a:xfrm>
            <a:off x="536823" y="3504155"/>
            <a:ext cx="3118976" cy="2941761"/>
          </a:xfrm>
          <a:prstGeom prst="rect">
            <a:avLst/>
          </a:prstGeom>
        </p:spPr>
      </p:pic>
      <p:pic>
        <p:nvPicPr>
          <p:cNvPr id="8" name="Picture 7"/>
          <p:cNvPicPr>
            <a:picLocks noChangeAspect="1"/>
          </p:cNvPicPr>
          <p:nvPr/>
        </p:nvPicPr>
        <p:blipFill>
          <a:blip r:embed="rId3"/>
          <a:stretch>
            <a:fillRect/>
          </a:stretch>
        </p:blipFill>
        <p:spPr>
          <a:xfrm>
            <a:off x="3655799" y="3338979"/>
            <a:ext cx="3188207" cy="3106937"/>
          </a:xfrm>
          <a:prstGeom prst="rect">
            <a:avLst/>
          </a:prstGeom>
        </p:spPr>
      </p:pic>
    </p:spTree>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662</TotalTime>
  <Words>2061</Words>
  <Application>Microsoft Macintosh PowerPoint</Application>
  <PresentationFormat>On-screen Show (4:3)</PresentationFormat>
  <Paragraphs>146</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Codex</vt:lpstr>
      <vt:lpstr>Slide 1</vt:lpstr>
      <vt:lpstr>    Case: A Red Rash</vt:lpstr>
      <vt:lpstr>Overview of Topics</vt:lpstr>
      <vt:lpstr>ENCOUNTER (1)</vt:lpstr>
      <vt:lpstr>ENCOUNTER (2)</vt:lpstr>
      <vt:lpstr>ENCOUNTER (3)</vt:lpstr>
      <vt:lpstr>Entry </vt:lpstr>
      <vt:lpstr>Multiplication and Spread (1)</vt:lpstr>
      <vt:lpstr>Multiplication and Spread (2)</vt:lpstr>
      <vt:lpstr>Multiplication and Spread (3)</vt:lpstr>
      <vt:lpstr>Bacterial Damage (1)</vt:lpstr>
      <vt:lpstr>Bacterial Damage (2)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Riley Ty</dc:creator>
  <cp:lastModifiedBy>Riley Ty</cp:lastModifiedBy>
  <cp:revision>38</cp:revision>
  <dcterms:created xsi:type="dcterms:W3CDTF">2017-11-11T20:11:08Z</dcterms:created>
  <dcterms:modified xsi:type="dcterms:W3CDTF">2017-11-12T07:13:19Z</dcterms:modified>
</cp:coreProperties>
</file>