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Arcade Gamer" panose="020B0604020202020204" charset="0"/>
      <p:regular r:id="rId12"/>
    </p:embeddedFont>
    <p:embeddedFont>
      <p:font typeface="Arimo" panose="020B0604020202020204" charset="0"/>
      <p:regular r:id="rId13"/>
    </p:embeddedFont>
    <p:embeddedFont>
      <p:font typeface="Atkinson Hyperlegible" pitchFamily="2" charset="0"/>
      <p:regular r:id="rId14"/>
      <p:bold r:id="rId15"/>
      <p:italic r:id="rId16"/>
      <p:boldItalic r:id="rId17"/>
    </p:embeddedFont>
    <p:embeddedFont>
      <p:font typeface="Atkinson Hyperlegible Bold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Disket Mono" panose="020B0604020202020204" charset="0"/>
      <p:regular r:id="rId23"/>
    </p:embeddedFont>
    <p:embeddedFont>
      <p:font typeface="Garet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2024" autoAdjust="0"/>
  </p:normalViewPr>
  <p:slideViewPr>
    <p:cSldViewPr>
      <p:cViewPr varScale="1">
        <p:scale>
          <a:sx n="32" d="100"/>
          <a:sy n="32" d="100"/>
        </p:scale>
        <p:origin x="1340" y="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07.06.2024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21" Type="http://schemas.openxmlformats.org/officeDocument/2006/relationships/image" Target="../media/image19.gif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0.gif"/><Relationship Id="rId18" Type="http://schemas.openxmlformats.org/officeDocument/2006/relationships/image" Target="../media/image35.png"/><Relationship Id="rId3" Type="http://schemas.openxmlformats.org/officeDocument/2006/relationships/image" Target="../media/image22.png"/><Relationship Id="rId21" Type="http://schemas.openxmlformats.org/officeDocument/2006/relationships/image" Target="../media/image38.svg"/><Relationship Id="rId7" Type="http://schemas.openxmlformats.org/officeDocument/2006/relationships/image" Target="../media/image26.svg"/><Relationship Id="rId12" Type="http://schemas.openxmlformats.org/officeDocument/2006/relationships/image" Target="../media/image29.gif"/><Relationship Id="rId17" Type="http://schemas.openxmlformats.org/officeDocument/2006/relationships/image" Target="../media/image34.svg"/><Relationship Id="rId25" Type="http://schemas.openxmlformats.org/officeDocument/2006/relationships/image" Target="../media/image42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8.svg"/><Relationship Id="rId24" Type="http://schemas.openxmlformats.org/officeDocument/2006/relationships/image" Target="../media/image41.png"/><Relationship Id="rId5" Type="http://schemas.openxmlformats.org/officeDocument/2006/relationships/image" Target="../media/image24.gif"/><Relationship Id="rId15" Type="http://schemas.openxmlformats.org/officeDocument/2006/relationships/image" Target="../media/image32.svg"/><Relationship Id="rId23" Type="http://schemas.openxmlformats.org/officeDocument/2006/relationships/image" Target="../media/image40.svg"/><Relationship Id="rId10" Type="http://schemas.openxmlformats.org/officeDocument/2006/relationships/image" Target="../media/image27.png"/><Relationship Id="rId19" Type="http://schemas.openxmlformats.org/officeDocument/2006/relationships/image" Target="../media/image36.svg"/><Relationship Id="rId4" Type="http://schemas.openxmlformats.org/officeDocument/2006/relationships/image" Target="../media/image23.svg"/><Relationship Id="rId9" Type="http://schemas.openxmlformats.org/officeDocument/2006/relationships/image" Target="../media/image8.sv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2.png"/><Relationship Id="rId7" Type="http://schemas.openxmlformats.org/officeDocument/2006/relationships/image" Target="../media/image4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2.png"/><Relationship Id="rId7" Type="http://schemas.openxmlformats.org/officeDocument/2006/relationships/image" Target="../media/image4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2.png"/><Relationship Id="rId7" Type="http://schemas.openxmlformats.org/officeDocument/2006/relationships/image" Target="../media/image4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23.svg"/><Relationship Id="rId9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3.svg"/><Relationship Id="rId3" Type="http://schemas.openxmlformats.org/officeDocument/2006/relationships/image" Target="../media/image22.png"/><Relationship Id="rId7" Type="http://schemas.openxmlformats.org/officeDocument/2006/relationships/image" Target="../media/image49.sv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4.svg"/><Relationship Id="rId5" Type="http://schemas.openxmlformats.org/officeDocument/2006/relationships/image" Target="../media/image47.png"/><Relationship Id="rId15" Type="http://schemas.openxmlformats.org/officeDocument/2006/relationships/image" Target="../media/image20.png"/><Relationship Id="rId10" Type="http://schemas.openxmlformats.org/officeDocument/2006/relationships/image" Target="../media/image3.png"/><Relationship Id="rId4" Type="http://schemas.openxmlformats.org/officeDocument/2006/relationships/image" Target="../media/image23.svg"/><Relationship Id="rId9" Type="http://schemas.openxmlformats.org/officeDocument/2006/relationships/image" Target="../media/image51.svg"/><Relationship Id="rId14" Type="http://schemas.openxmlformats.org/officeDocument/2006/relationships/image" Target="../media/image5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0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705109"/>
            <a:ext cx="18288000" cy="1163782"/>
            <a:chOff x="0" y="0"/>
            <a:chExt cx="24384000" cy="15517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0" cy="1551709"/>
            </a:xfrm>
            <a:custGeom>
              <a:avLst/>
              <a:gdLst/>
              <a:ahLst/>
              <a:cxnLst/>
              <a:rect l="l" t="t" r="r" b="b"/>
              <a:pathLst>
                <a:path w="8128000" h="1551709">
                  <a:moveTo>
                    <a:pt x="0" y="0"/>
                  </a:moveTo>
                  <a:lnTo>
                    <a:pt x="8128000" y="0"/>
                  </a:lnTo>
                  <a:lnTo>
                    <a:pt x="8128000" y="1551709"/>
                  </a:lnTo>
                  <a:lnTo>
                    <a:pt x="0" y="1551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8128000" y="0"/>
              <a:ext cx="8128000" cy="1551709"/>
            </a:xfrm>
            <a:custGeom>
              <a:avLst/>
              <a:gdLst/>
              <a:ahLst/>
              <a:cxnLst/>
              <a:rect l="l" t="t" r="r" b="b"/>
              <a:pathLst>
                <a:path w="8128000" h="1551709">
                  <a:moveTo>
                    <a:pt x="0" y="0"/>
                  </a:moveTo>
                  <a:lnTo>
                    <a:pt x="8128000" y="0"/>
                  </a:lnTo>
                  <a:lnTo>
                    <a:pt x="8128000" y="1551709"/>
                  </a:lnTo>
                  <a:lnTo>
                    <a:pt x="0" y="1551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6256000" y="0"/>
              <a:ext cx="8128000" cy="1551709"/>
            </a:xfrm>
            <a:custGeom>
              <a:avLst/>
              <a:gdLst/>
              <a:ahLst/>
              <a:cxnLst/>
              <a:rect l="l" t="t" r="r" b="b"/>
              <a:pathLst>
                <a:path w="8128000" h="1551709">
                  <a:moveTo>
                    <a:pt x="0" y="0"/>
                  </a:moveTo>
                  <a:lnTo>
                    <a:pt x="8128000" y="0"/>
                  </a:lnTo>
                  <a:lnTo>
                    <a:pt x="8128000" y="1551709"/>
                  </a:lnTo>
                  <a:lnTo>
                    <a:pt x="0" y="1551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1509980" y="1509980"/>
            <a:ext cx="15268040" cy="6685149"/>
            <a:chOff x="0" y="0"/>
            <a:chExt cx="4021212" cy="176069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21212" cy="1760698"/>
            </a:xfrm>
            <a:custGeom>
              <a:avLst/>
              <a:gdLst/>
              <a:ahLst/>
              <a:cxnLst/>
              <a:rect l="l" t="t" r="r" b="b"/>
              <a:pathLst>
                <a:path w="4021212" h="1760698">
                  <a:moveTo>
                    <a:pt x="24846" y="0"/>
                  </a:moveTo>
                  <a:lnTo>
                    <a:pt x="3996366" y="0"/>
                  </a:lnTo>
                  <a:cubicBezTo>
                    <a:pt x="4010088" y="0"/>
                    <a:pt x="4021212" y="11124"/>
                    <a:pt x="4021212" y="24846"/>
                  </a:cubicBezTo>
                  <a:lnTo>
                    <a:pt x="4021212" y="1735851"/>
                  </a:lnTo>
                  <a:cubicBezTo>
                    <a:pt x="4021212" y="1749574"/>
                    <a:pt x="4010088" y="1760698"/>
                    <a:pt x="3996366" y="1760698"/>
                  </a:cubicBezTo>
                  <a:lnTo>
                    <a:pt x="24846" y="1760698"/>
                  </a:lnTo>
                  <a:cubicBezTo>
                    <a:pt x="11124" y="1760698"/>
                    <a:pt x="0" y="1749574"/>
                    <a:pt x="0" y="1735851"/>
                  </a:cubicBezTo>
                  <a:lnTo>
                    <a:pt x="0" y="24846"/>
                  </a:lnTo>
                  <a:cubicBezTo>
                    <a:pt x="0" y="11124"/>
                    <a:pt x="11124" y="0"/>
                    <a:pt x="24846" y="0"/>
                  </a:cubicBezTo>
                  <a:close/>
                </a:path>
              </a:pathLst>
            </a:custGeom>
            <a:solidFill>
              <a:srgbClr val="000000"/>
            </a:solidFill>
            <a:ln w="47625" cap="rnd">
              <a:solidFill>
                <a:srgbClr val="21EF80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4021212" cy="1789273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341087" y="6151992"/>
            <a:ext cx="3370555" cy="3571879"/>
          </a:xfrm>
          <a:custGeom>
            <a:avLst/>
            <a:gdLst/>
            <a:ahLst/>
            <a:cxnLst/>
            <a:rect l="l" t="t" r="r" b="b"/>
            <a:pathLst>
              <a:path w="3370555" h="3571879">
                <a:moveTo>
                  <a:pt x="0" y="0"/>
                </a:moveTo>
                <a:lnTo>
                  <a:pt x="3370556" y="0"/>
                </a:lnTo>
                <a:lnTo>
                  <a:pt x="3370556" y="3571879"/>
                </a:lnTo>
                <a:lnTo>
                  <a:pt x="0" y="35718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072159" y="4568278"/>
            <a:ext cx="609559" cy="568552"/>
          </a:xfrm>
          <a:custGeom>
            <a:avLst/>
            <a:gdLst/>
            <a:ahLst/>
            <a:cxnLst/>
            <a:rect l="l" t="t" r="r" b="b"/>
            <a:pathLst>
              <a:path w="609559" h="568552">
                <a:moveTo>
                  <a:pt x="609559" y="0"/>
                </a:moveTo>
                <a:lnTo>
                  <a:pt x="0" y="0"/>
                </a:lnTo>
                <a:lnTo>
                  <a:pt x="0" y="568553"/>
                </a:lnTo>
                <a:lnTo>
                  <a:pt x="609559" y="568553"/>
                </a:lnTo>
                <a:lnTo>
                  <a:pt x="60955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2611" y="6287544"/>
            <a:ext cx="2196534" cy="938519"/>
          </a:xfrm>
          <a:custGeom>
            <a:avLst/>
            <a:gdLst/>
            <a:ahLst/>
            <a:cxnLst/>
            <a:rect l="l" t="t" r="r" b="b"/>
            <a:pathLst>
              <a:path w="2196534" h="938519">
                <a:moveTo>
                  <a:pt x="0" y="0"/>
                </a:moveTo>
                <a:lnTo>
                  <a:pt x="2196534" y="0"/>
                </a:lnTo>
                <a:lnTo>
                  <a:pt x="2196534" y="938519"/>
                </a:lnTo>
                <a:lnTo>
                  <a:pt x="0" y="9385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58670" y="6283551"/>
            <a:ext cx="2196534" cy="942513"/>
          </a:xfrm>
          <a:custGeom>
            <a:avLst/>
            <a:gdLst/>
            <a:ahLst/>
            <a:cxnLst/>
            <a:rect l="l" t="t" r="r" b="b"/>
            <a:pathLst>
              <a:path w="2196534" h="942513">
                <a:moveTo>
                  <a:pt x="0" y="0"/>
                </a:moveTo>
                <a:lnTo>
                  <a:pt x="2196534" y="0"/>
                </a:lnTo>
                <a:lnTo>
                  <a:pt x="2196534" y="942512"/>
                </a:lnTo>
                <a:lnTo>
                  <a:pt x="0" y="9425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5511053" y="682309"/>
            <a:ext cx="1952265" cy="336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63"/>
              </a:lnSpc>
            </a:pPr>
            <a:r>
              <a:rPr lang="en-US" sz="2199">
                <a:solidFill>
                  <a:srgbClr val="FF63D8"/>
                </a:solidFill>
                <a:latin typeface="Arcade Gamer"/>
              </a:rPr>
              <a:t>PLAYER 2</a:t>
            </a:r>
          </a:p>
        </p:txBody>
      </p:sp>
      <p:sp>
        <p:nvSpPr>
          <p:cNvPr id="15" name="Freeform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95009" y="596383"/>
            <a:ext cx="2377744" cy="432317"/>
          </a:xfrm>
          <a:custGeom>
            <a:avLst/>
            <a:gdLst/>
            <a:ahLst/>
            <a:cxnLst/>
            <a:rect l="l" t="t" r="r" b="b"/>
            <a:pathLst>
              <a:path w="2377744" h="432317">
                <a:moveTo>
                  <a:pt x="0" y="0"/>
                </a:moveTo>
                <a:lnTo>
                  <a:pt x="2377745" y="0"/>
                </a:lnTo>
                <a:lnTo>
                  <a:pt x="2377745" y="432317"/>
                </a:lnTo>
                <a:lnTo>
                  <a:pt x="0" y="43231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424017" y="670536"/>
            <a:ext cx="2087036" cy="379461"/>
          </a:xfrm>
          <a:custGeom>
            <a:avLst/>
            <a:gdLst/>
            <a:ahLst/>
            <a:cxnLst/>
            <a:rect l="l" t="t" r="r" b="b"/>
            <a:pathLst>
              <a:path w="2087036" h="379461">
                <a:moveTo>
                  <a:pt x="0" y="0"/>
                </a:moveTo>
                <a:lnTo>
                  <a:pt x="2087036" y="0"/>
                </a:lnTo>
                <a:lnTo>
                  <a:pt x="2087036" y="379461"/>
                </a:lnTo>
                <a:lnTo>
                  <a:pt x="0" y="37946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5433" y="6228904"/>
            <a:ext cx="2319577" cy="3476205"/>
          </a:xfrm>
          <a:custGeom>
            <a:avLst/>
            <a:gdLst/>
            <a:ahLst/>
            <a:cxnLst/>
            <a:rect l="l" t="t" r="r" b="b"/>
            <a:pathLst>
              <a:path w="2319577" h="3476205">
                <a:moveTo>
                  <a:pt x="0" y="0"/>
                </a:moveTo>
                <a:lnTo>
                  <a:pt x="2319576" y="0"/>
                </a:lnTo>
                <a:lnTo>
                  <a:pt x="2319576" y="3476205"/>
                </a:lnTo>
                <a:lnTo>
                  <a:pt x="0" y="347620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>
            <a:alphaModFix amt="71000"/>
          </a:blip>
          <a:srcRect/>
          <a:stretch>
            <a:fillRect/>
          </a:stretch>
        </p:blipFill>
        <p:spPr>
          <a:xfrm rot="604890">
            <a:off x="17509575" y="4896612"/>
            <a:ext cx="554300" cy="577396"/>
          </a:xfrm>
          <a:prstGeom prst="rect">
            <a:avLst/>
          </a:prstGeom>
        </p:spPr>
      </p:pic>
      <p:pic>
        <p:nvPicPr>
          <p:cNvPr id="19" name="Pictur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>
            <a:alphaModFix amt="71000"/>
          </a:blip>
          <a:srcRect/>
          <a:stretch>
            <a:fillRect/>
          </a:stretch>
        </p:blipFill>
        <p:spPr>
          <a:xfrm rot="-1221735">
            <a:off x="17085962" y="3338385"/>
            <a:ext cx="397359" cy="413915"/>
          </a:xfrm>
          <a:prstGeom prst="rect">
            <a:avLst/>
          </a:prstGeom>
        </p:spPr>
      </p:pic>
      <p:pic>
        <p:nvPicPr>
          <p:cNvPr id="20" name="Picture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>
            <a:alphaModFix amt="71000"/>
          </a:blip>
          <a:srcRect/>
          <a:stretch>
            <a:fillRect/>
          </a:stretch>
        </p:blipFill>
        <p:spPr>
          <a:xfrm>
            <a:off x="17517576" y="1957766"/>
            <a:ext cx="269149" cy="280364"/>
          </a:xfrm>
          <a:prstGeom prst="rect">
            <a:avLst/>
          </a:prstGeom>
        </p:spPr>
      </p:pic>
      <p:pic>
        <p:nvPicPr>
          <p:cNvPr id="21" name="Pictur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>
            <a:alphaModFix amt="71000"/>
          </a:blip>
          <a:srcRect/>
          <a:stretch>
            <a:fillRect/>
          </a:stretch>
        </p:blipFill>
        <p:spPr>
          <a:xfrm rot="-599390">
            <a:off x="421312" y="5056909"/>
            <a:ext cx="554300" cy="577396"/>
          </a:xfrm>
          <a:prstGeom prst="rect">
            <a:avLst/>
          </a:prstGeom>
        </p:spPr>
      </p:pic>
      <p:pic>
        <p:nvPicPr>
          <p:cNvPr id="22" name="Picture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>
            <a:alphaModFix amt="71000"/>
          </a:blip>
          <a:srcRect/>
          <a:stretch>
            <a:fillRect/>
          </a:stretch>
        </p:blipFill>
        <p:spPr>
          <a:xfrm rot="368085">
            <a:off x="788009" y="3418711"/>
            <a:ext cx="397359" cy="413915"/>
          </a:xfrm>
          <a:prstGeom prst="rect">
            <a:avLst/>
          </a:prstGeom>
        </p:spPr>
      </p:pic>
      <p:pic>
        <p:nvPicPr>
          <p:cNvPr id="23" name="Picture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>
            <a:alphaModFix amt="71000"/>
          </a:blip>
          <a:srcRect/>
          <a:stretch>
            <a:fillRect/>
          </a:stretch>
        </p:blipFill>
        <p:spPr>
          <a:xfrm rot="-980286">
            <a:off x="463881" y="1925570"/>
            <a:ext cx="269149" cy="280364"/>
          </a:xfrm>
          <a:prstGeom prst="rect">
            <a:avLst/>
          </a:prstGeom>
        </p:spPr>
      </p:pic>
      <p:sp>
        <p:nvSpPr>
          <p:cNvPr id="24" name="Freeform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76589" y="6542565"/>
            <a:ext cx="3305129" cy="3305129"/>
          </a:xfrm>
          <a:custGeom>
            <a:avLst/>
            <a:gdLst/>
            <a:ahLst/>
            <a:cxnLst/>
            <a:rect l="l" t="t" r="r" b="b"/>
            <a:pathLst>
              <a:path w="3305129" h="3305129">
                <a:moveTo>
                  <a:pt x="0" y="0"/>
                </a:moveTo>
                <a:lnTo>
                  <a:pt x="3305129" y="0"/>
                </a:lnTo>
                <a:lnTo>
                  <a:pt x="3305129" y="3305128"/>
                </a:lnTo>
                <a:lnTo>
                  <a:pt x="0" y="3305128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25" name="Freeform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06882" y="6434320"/>
            <a:ext cx="3521617" cy="3521617"/>
          </a:xfrm>
          <a:custGeom>
            <a:avLst/>
            <a:gdLst/>
            <a:ahLst/>
            <a:cxnLst/>
            <a:rect l="l" t="t" r="r" b="b"/>
            <a:pathLst>
              <a:path w="3521617" h="3521617">
                <a:moveTo>
                  <a:pt x="0" y="0"/>
                </a:moveTo>
                <a:lnTo>
                  <a:pt x="3521617" y="0"/>
                </a:lnTo>
                <a:lnTo>
                  <a:pt x="3521617" y="3521618"/>
                </a:lnTo>
                <a:lnTo>
                  <a:pt x="0" y="3521618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828291" y="639714"/>
            <a:ext cx="1866718" cy="336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63"/>
              </a:lnSpc>
            </a:pPr>
            <a:r>
              <a:rPr lang="en-US" sz="2199">
                <a:solidFill>
                  <a:srgbClr val="585EFF"/>
                </a:solidFill>
                <a:latin typeface="Arcade Gamer"/>
              </a:rPr>
              <a:t>PLAYER 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896250" y="4020687"/>
            <a:ext cx="8440213" cy="1597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53"/>
              </a:lnSpc>
              <a:spcBef>
                <a:spcPct val="0"/>
              </a:spcBef>
            </a:pPr>
            <a:r>
              <a:rPr lang="en-US" sz="3037">
                <a:solidFill>
                  <a:srgbClr val="FFFFFF"/>
                </a:solidFill>
                <a:latin typeface="Disket Mono"/>
              </a:rPr>
              <a:t>a tabletop role-playing game for building empathy and interpersonal skills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687567" y="2175873"/>
            <a:ext cx="14857578" cy="1632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5535">
                <a:solidFill>
                  <a:srgbClr val="FFFFFF"/>
                </a:solidFill>
                <a:latin typeface="Arcade Gamer"/>
              </a:rPr>
              <a:t>ACADEMIC CHOICES AND EXISTENTIAL PERILS </a:t>
            </a:r>
          </a:p>
        </p:txBody>
      </p:sp>
      <p:sp>
        <p:nvSpPr>
          <p:cNvPr id="29" name="TextBox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21769" y="682309"/>
            <a:ext cx="4244462" cy="336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2199">
                <a:solidFill>
                  <a:srgbClr val="FFFFFF"/>
                </a:solidFill>
                <a:latin typeface="Arcade Gamer"/>
              </a:rPr>
              <a:t>HIGHSCORE </a:t>
            </a:r>
            <a:r>
              <a:rPr lang="en-US" sz="2199">
                <a:solidFill>
                  <a:srgbClr val="21EF80"/>
                </a:solidFill>
                <a:latin typeface="Arcade Gamer"/>
              </a:rPr>
              <a:t>4242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06584" y="998830"/>
            <a:ext cx="5650752" cy="474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  <a:spcBef>
                <a:spcPct val="0"/>
              </a:spcBef>
            </a:pPr>
            <a:r>
              <a:rPr lang="en-US" sz="2700">
                <a:solidFill>
                  <a:srgbClr val="FFFFFF"/>
                </a:solidFill>
                <a:latin typeface="Disket Mono"/>
              </a:rPr>
              <a:t>jo scofield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424017" y="1009479"/>
            <a:ext cx="5650752" cy="474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  <a:spcBef>
                <a:spcPct val="0"/>
              </a:spcBef>
            </a:pPr>
            <a:r>
              <a:rPr lang="en-US" sz="2700">
                <a:solidFill>
                  <a:srgbClr val="FFFFFF"/>
                </a:solidFill>
                <a:latin typeface="Disket Mono"/>
              </a:rPr>
              <a:t>Jess Lowry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85970" y="2620426"/>
            <a:ext cx="18473970" cy="10391608"/>
          </a:xfrm>
          <a:custGeom>
            <a:avLst/>
            <a:gdLst/>
            <a:ahLst/>
            <a:cxnLst/>
            <a:rect l="l" t="t" r="r" b="b"/>
            <a:pathLst>
              <a:path w="18473970" h="10391608">
                <a:moveTo>
                  <a:pt x="0" y="0"/>
                </a:moveTo>
                <a:lnTo>
                  <a:pt x="18473970" y="0"/>
                </a:lnTo>
                <a:lnTo>
                  <a:pt x="18473970" y="10391608"/>
                </a:lnTo>
                <a:lnTo>
                  <a:pt x="0" y="103916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827317"/>
            <a:ext cx="16230600" cy="2672067"/>
            <a:chOff x="0" y="0"/>
            <a:chExt cx="4274726" cy="70375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703754"/>
            </a:xfrm>
            <a:custGeom>
              <a:avLst/>
              <a:gdLst/>
              <a:ahLst/>
              <a:cxnLst/>
              <a:rect l="l" t="t" r="r" b="b"/>
              <a:pathLst>
                <a:path w="4274726" h="703754">
                  <a:moveTo>
                    <a:pt x="23373" y="0"/>
                  </a:moveTo>
                  <a:lnTo>
                    <a:pt x="4251353" y="0"/>
                  </a:lnTo>
                  <a:cubicBezTo>
                    <a:pt x="4264261" y="0"/>
                    <a:pt x="4274726" y="10464"/>
                    <a:pt x="4274726" y="23373"/>
                  </a:cubicBezTo>
                  <a:lnTo>
                    <a:pt x="4274726" y="680382"/>
                  </a:lnTo>
                  <a:cubicBezTo>
                    <a:pt x="4274726" y="693290"/>
                    <a:pt x="4264261" y="703754"/>
                    <a:pt x="4251353" y="703754"/>
                  </a:cubicBezTo>
                  <a:lnTo>
                    <a:pt x="23373" y="703754"/>
                  </a:lnTo>
                  <a:cubicBezTo>
                    <a:pt x="10464" y="703754"/>
                    <a:pt x="0" y="693290"/>
                    <a:pt x="0" y="680382"/>
                  </a:cubicBezTo>
                  <a:lnTo>
                    <a:pt x="0" y="23373"/>
                  </a:lnTo>
                  <a:cubicBezTo>
                    <a:pt x="0" y="10464"/>
                    <a:pt x="10464" y="0"/>
                    <a:pt x="23373" y="0"/>
                  </a:cubicBezTo>
                  <a:close/>
                </a:path>
              </a:pathLst>
            </a:custGeom>
            <a:solidFill>
              <a:srgbClr val="000000"/>
            </a:solidFill>
            <a:ln w="47625" cap="rnd">
              <a:solidFill>
                <a:srgbClr val="21EF8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274726" cy="732329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23014" y="5315279"/>
            <a:ext cx="821672" cy="877409"/>
          </a:xfrm>
          <a:prstGeom prst="rect">
            <a:avLst/>
          </a:prstGeom>
        </p:spPr>
      </p:pic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05050" y="6597763"/>
            <a:ext cx="3657600" cy="551965"/>
          </a:xfrm>
          <a:custGeom>
            <a:avLst/>
            <a:gdLst/>
            <a:ahLst/>
            <a:cxnLst/>
            <a:rect l="l" t="t" r="r" b="b"/>
            <a:pathLst>
              <a:path w="3657600" h="551965">
                <a:moveTo>
                  <a:pt x="0" y="0"/>
                </a:moveTo>
                <a:lnTo>
                  <a:pt x="3657600" y="0"/>
                </a:lnTo>
                <a:lnTo>
                  <a:pt x="3657600" y="551965"/>
                </a:lnTo>
                <a:lnTo>
                  <a:pt x="0" y="5519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15200" y="6597763"/>
            <a:ext cx="3657600" cy="551965"/>
          </a:xfrm>
          <a:custGeom>
            <a:avLst/>
            <a:gdLst/>
            <a:ahLst/>
            <a:cxnLst/>
            <a:rect l="l" t="t" r="r" b="b"/>
            <a:pathLst>
              <a:path w="3657600" h="551965">
                <a:moveTo>
                  <a:pt x="0" y="0"/>
                </a:moveTo>
                <a:lnTo>
                  <a:pt x="3657600" y="0"/>
                </a:lnTo>
                <a:lnTo>
                  <a:pt x="3657600" y="551965"/>
                </a:lnTo>
                <a:lnTo>
                  <a:pt x="0" y="5519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25637" y="6597763"/>
            <a:ext cx="3657600" cy="551965"/>
          </a:xfrm>
          <a:custGeom>
            <a:avLst/>
            <a:gdLst/>
            <a:ahLst/>
            <a:cxnLst/>
            <a:rect l="l" t="t" r="r" b="b"/>
            <a:pathLst>
              <a:path w="3657600" h="551965">
                <a:moveTo>
                  <a:pt x="0" y="0"/>
                </a:moveTo>
                <a:lnTo>
                  <a:pt x="3657600" y="0"/>
                </a:lnTo>
                <a:lnTo>
                  <a:pt x="3657600" y="551965"/>
                </a:lnTo>
                <a:lnTo>
                  <a:pt x="0" y="5519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9410700" y="3006686"/>
            <a:ext cx="335928" cy="313329"/>
          </a:xfrm>
          <a:custGeom>
            <a:avLst/>
            <a:gdLst/>
            <a:ahLst/>
            <a:cxnLst/>
            <a:rect l="l" t="t" r="r" b="b"/>
            <a:pathLst>
              <a:path w="335928" h="313329">
                <a:moveTo>
                  <a:pt x="335928" y="0"/>
                </a:moveTo>
                <a:lnTo>
                  <a:pt x="0" y="0"/>
                </a:lnTo>
                <a:lnTo>
                  <a:pt x="0" y="313329"/>
                </a:lnTo>
                <a:lnTo>
                  <a:pt x="335928" y="313329"/>
                </a:lnTo>
                <a:lnTo>
                  <a:pt x="33592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0" y="9465127"/>
            <a:ext cx="21945600" cy="1103930"/>
            <a:chOff x="0" y="0"/>
            <a:chExt cx="29260800" cy="147190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753600" cy="1471907"/>
            </a:xfrm>
            <a:custGeom>
              <a:avLst/>
              <a:gdLst/>
              <a:ahLst/>
              <a:cxnLst/>
              <a:rect l="l" t="t" r="r" b="b"/>
              <a:pathLst>
                <a:path w="9753600" h="1471907">
                  <a:moveTo>
                    <a:pt x="0" y="0"/>
                  </a:moveTo>
                  <a:lnTo>
                    <a:pt x="9753600" y="0"/>
                  </a:lnTo>
                  <a:lnTo>
                    <a:pt x="9753600" y="1471907"/>
                  </a:lnTo>
                  <a:lnTo>
                    <a:pt x="0" y="14719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9753600" y="0"/>
              <a:ext cx="9753600" cy="1471907"/>
            </a:xfrm>
            <a:custGeom>
              <a:avLst/>
              <a:gdLst/>
              <a:ahLst/>
              <a:cxnLst/>
              <a:rect l="l" t="t" r="r" b="b"/>
              <a:pathLst>
                <a:path w="9753600" h="1471907">
                  <a:moveTo>
                    <a:pt x="0" y="0"/>
                  </a:moveTo>
                  <a:lnTo>
                    <a:pt x="9753600" y="0"/>
                  </a:lnTo>
                  <a:lnTo>
                    <a:pt x="9753600" y="1471907"/>
                  </a:lnTo>
                  <a:lnTo>
                    <a:pt x="0" y="14719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507200" y="0"/>
              <a:ext cx="9753600" cy="1471907"/>
            </a:xfrm>
            <a:custGeom>
              <a:avLst/>
              <a:gdLst/>
              <a:ahLst/>
              <a:cxnLst/>
              <a:rect l="l" t="t" r="r" b="b"/>
              <a:pathLst>
                <a:path w="9753600" h="1471907">
                  <a:moveTo>
                    <a:pt x="0" y="0"/>
                  </a:moveTo>
                  <a:lnTo>
                    <a:pt x="9753600" y="0"/>
                  </a:lnTo>
                  <a:lnTo>
                    <a:pt x="9753600" y="1471907"/>
                  </a:lnTo>
                  <a:lnTo>
                    <a:pt x="0" y="14719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15" name="Pictur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664955" y="5315279"/>
            <a:ext cx="772120" cy="877409"/>
          </a:xfrm>
          <a:prstGeom prst="rect">
            <a:avLst/>
          </a:prstGeom>
        </p:spPr>
      </p:pic>
      <p:pic>
        <p:nvPicPr>
          <p:cNvPr id="16" name="Pictur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3645205" y="5576517"/>
            <a:ext cx="1018464" cy="616171"/>
          </a:xfrm>
          <a:prstGeom prst="rect">
            <a:avLst/>
          </a:prstGeom>
        </p:spPr>
      </p:pic>
      <p:sp>
        <p:nvSpPr>
          <p:cNvPr id="17" name="Freeform 17"/>
          <p:cNvSpPr/>
          <p:nvPr/>
        </p:nvSpPr>
        <p:spPr>
          <a:xfrm>
            <a:off x="15019654" y="719461"/>
            <a:ext cx="2193866" cy="362985"/>
          </a:xfrm>
          <a:custGeom>
            <a:avLst/>
            <a:gdLst/>
            <a:ahLst/>
            <a:cxnLst/>
            <a:rect l="l" t="t" r="r" b="b"/>
            <a:pathLst>
              <a:path w="2193866" h="362985">
                <a:moveTo>
                  <a:pt x="0" y="0"/>
                </a:moveTo>
                <a:lnTo>
                  <a:pt x="2193866" y="0"/>
                </a:lnTo>
                <a:lnTo>
                  <a:pt x="2193866" y="362985"/>
                </a:lnTo>
                <a:lnTo>
                  <a:pt x="0" y="36298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77270" y="668737"/>
            <a:ext cx="1082363" cy="464432"/>
          </a:xfrm>
          <a:custGeom>
            <a:avLst/>
            <a:gdLst/>
            <a:ahLst/>
            <a:cxnLst/>
            <a:rect l="l" t="t" r="r" b="b"/>
            <a:pathLst>
              <a:path w="1082363" h="464432">
                <a:moveTo>
                  <a:pt x="0" y="0"/>
                </a:moveTo>
                <a:lnTo>
                  <a:pt x="1082364" y="0"/>
                </a:lnTo>
                <a:lnTo>
                  <a:pt x="1082364" y="464432"/>
                </a:lnTo>
                <a:lnTo>
                  <a:pt x="0" y="46443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2251760" y="572874"/>
            <a:ext cx="1211480" cy="624416"/>
            <a:chOff x="0" y="0"/>
            <a:chExt cx="1615307" cy="832555"/>
          </a:xfrm>
        </p:grpSpPr>
        <p:sp>
          <p:nvSpPr>
            <p:cNvPr id="20" name="TextBox 20"/>
            <p:cNvSpPr txBox="1"/>
            <p:nvPr/>
          </p:nvSpPr>
          <p:spPr>
            <a:xfrm>
              <a:off x="832555" y="182175"/>
              <a:ext cx="782752" cy="4457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63"/>
                </a:lnSpc>
              </a:pPr>
              <a:r>
                <a:rPr lang="en-US" sz="2199">
                  <a:solidFill>
                    <a:srgbClr val="FFFFFF"/>
                  </a:solidFill>
                  <a:latin typeface="Arcade Gamer"/>
                </a:rPr>
                <a:t>01</a:t>
              </a:r>
            </a:p>
          </p:txBody>
        </p:sp>
        <p:sp>
          <p:nvSpPr>
            <p:cNvPr id="21" name="Freeform 21"/>
            <p:cNvSpPr/>
            <p:nvPr/>
          </p:nvSpPr>
          <p:spPr>
            <a:xfrm rot="2775787">
              <a:off x="121853" y="121853"/>
              <a:ext cx="588848" cy="588848"/>
            </a:xfrm>
            <a:custGeom>
              <a:avLst/>
              <a:gdLst/>
              <a:ahLst/>
              <a:cxnLst/>
              <a:rect l="l" t="t" r="r" b="b"/>
              <a:pathLst>
                <a:path w="588848" h="588848">
                  <a:moveTo>
                    <a:pt x="0" y="0"/>
                  </a:moveTo>
                  <a:lnTo>
                    <a:pt x="588848" y="0"/>
                  </a:lnTo>
                  <a:lnTo>
                    <a:pt x="588848" y="588848"/>
                  </a:lnTo>
                  <a:lnTo>
                    <a:pt x="0" y="588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>
            <a:off x="5209095" y="713838"/>
            <a:ext cx="862336" cy="327152"/>
            <a:chOff x="0" y="0"/>
            <a:chExt cx="1149782" cy="436203"/>
          </a:xfrm>
        </p:grpSpPr>
        <p:sp>
          <p:nvSpPr>
            <p:cNvPr id="23" name="TextBox 23"/>
            <p:cNvSpPr txBox="1"/>
            <p:nvPr/>
          </p:nvSpPr>
          <p:spPr>
            <a:xfrm>
              <a:off x="367030" y="-9525"/>
              <a:ext cx="782752" cy="4457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63"/>
                </a:lnSpc>
              </a:pPr>
              <a:r>
                <a:rPr lang="en-US" sz="2199">
                  <a:solidFill>
                    <a:srgbClr val="FFFFFF"/>
                  </a:solidFill>
                  <a:latin typeface="Arcade Gamer"/>
                </a:rPr>
                <a:t>12</a:t>
              </a:r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20313"/>
              <a:ext cx="367030" cy="332329"/>
            </a:xfrm>
            <a:custGeom>
              <a:avLst/>
              <a:gdLst/>
              <a:ahLst/>
              <a:cxnLst/>
              <a:rect l="l" t="t" r="r" b="b"/>
              <a:pathLst>
                <a:path w="367030" h="332329">
                  <a:moveTo>
                    <a:pt x="0" y="0"/>
                  </a:moveTo>
                  <a:lnTo>
                    <a:pt x="367030" y="0"/>
                  </a:lnTo>
                  <a:lnTo>
                    <a:pt x="367030" y="332329"/>
                  </a:lnTo>
                  <a:lnTo>
                    <a:pt x="0" y="3323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3881134" y="688074"/>
            <a:ext cx="908861" cy="327152"/>
            <a:chOff x="0" y="0"/>
            <a:chExt cx="1211815" cy="436203"/>
          </a:xfrm>
        </p:grpSpPr>
        <p:sp>
          <p:nvSpPr>
            <p:cNvPr id="26" name="TextBox 26"/>
            <p:cNvSpPr txBox="1"/>
            <p:nvPr/>
          </p:nvSpPr>
          <p:spPr>
            <a:xfrm>
              <a:off x="429063" y="-9525"/>
              <a:ext cx="782752" cy="4457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63"/>
                </a:lnSpc>
              </a:pPr>
              <a:r>
                <a:rPr lang="en-US" sz="2199">
                  <a:solidFill>
                    <a:srgbClr val="FFFFFF"/>
                  </a:solidFill>
                  <a:latin typeface="Arcade Gamer"/>
                </a:rPr>
                <a:t>07</a:t>
              </a:r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58413"/>
              <a:ext cx="429063" cy="332329"/>
            </a:xfrm>
            <a:custGeom>
              <a:avLst/>
              <a:gdLst/>
              <a:ahLst/>
              <a:cxnLst/>
              <a:rect l="l" t="t" r="r" b="b"/>
              <a:pathLst>
                <a:path w="429063" h="332329">
                  <a:moveTo>
                    <a:pt x="0" y="0"/>
                  </a:moveTo>
                  <a:lnTo>
                    <a:pt x="429063" y="0"/>
                  </a:lnTo>
                  <a:lnTo>
                    <a:pt x="429063" y="332329"/>
                  </a:lnTo>
                  <a:lnTo>
                    <a:pt x="0" y="3323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8" name="TextBox 28"/>
          <p:cNvSpPr txBox="1"/>
          <p:nvPr/>
        </p:nvSpPr>
        <p:spPr>
          <a:xfrm>
            <a:off x="9963442" y="2896651"/>
            <a:ext cx="6563991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Arcade Gamer"/>
              </a:rPr>
              <a:t>WHAT WE WILL COVER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305050" y="7613186"/>
            <a:ext cx="3657600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Atkinson Hyperlegible"/>
              </a:rPr>
              <a:t>The Game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315200" y="7613186"/>
            <a:ext cx="3657600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Atkinson Hyperlegible"/>
              </a:rPr>
              <a:t>Demonstration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325637" y="7575086"/>
            <a:ext cx="3657600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Atkinson Hyperlegible"/>
              </a:rPr>
              <a:t>Questions and Feedback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659634" y="2510570"/>
            <a:ext cx="7217666" cy="1296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20"/>
              </a:lnSpc>
            </a:pPr>
            <a:r>
              <a:rPr lang="en-US" sz="8500">
                <a:solidFill>
                  <a:srgbClr val="FFFFFF"/>
                </a:solidFill>
                <a:latin typeface="Arcade Gamer"/>
              </a:rPr>
              <a:t>AGENDA</a:t>
            </a:r>
          </a:p>
        </p:txBody>
      </p:sp>
      <p:sp>
        <p:nvSpPr>
          <p:cNvPr id="33" name="Freeform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2752725" y="7751797"/>
            <a:ext cx="335928" cy="313329"/>
          </a:xfrm>
          <a:custGeom>
            <a:avLst/>
            <a:gdLst/>
            <a:ahLst/>
            <a:cxnLst/>
            <a:rect l="l" t="t" r="r" b="b"/>
            <a:pathLst>
              <a:path w="335928" h="313329">
                <a:moveTo>
                  <a:pt x="335928" y="0"/>
                </a:moveTo>
                <a:lnTo>
                  <a:pt x="0" y="0"/>
                </a:lnTo>
                <a:lnTo>
                  <a:pt x="0" y="313329"/>
                </a:lnTo>
                <a:lnTo>
                  <a:pt x="335928" y="313329"/>
                </a:lnTo>
                <a:lnTo>
                  <a:pt x="335928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393287" y="7751797"/>
            <a:ext cx="335928" cy="313329"/>
          </a:xfrm>
          <a:custGeom>
            <a:avLst/>
            <a:gdLst/>
            <a:ahLst/>
            <a:cxnLst/>
            <a:rect l="l" t="t" r="r" b="b"/>
            <a:pathLst>
              <a:path w="335928" h="313329">
                <a:moveTo>
                  <a:pt x="335927" y="0"/>
                </a:moveTo>
                <a:lnTo>
                  <a:pt x="0" y="0"/>
                </a:lnTo>
                <a:lnTo>
                  <a:pt x="0" y="313329"/>
                </a:lnTo>
                <a:lnTo>
                  <a:pt x="335927" y="313329"/>
                </a:lnTo>
                <a:lnTo>
                  <a:pt x="335927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2411075" y="7742272"/>
            <a:ext cx="335928" cy="313329"/>
          </a:xfrm>
          <a:custGeom>
            <a:avLst/>
            <a:gdLst/>
            <a:ahLst/>
            <a:cxnLst/>
            <a:rect l="l" t="t" r="r" b="b"/>
            <a:pathLst>
              <a:path w="335928" h="313329">
                <a:moveTo>
                  <a:pt x="335928" y="0"/>
                </a:moveTo>
                <a:lnTo>
                  <a:pt x="0" y="0"/>
                </a:lnTo>
                <a:lnTo>
                  <a:pt x="0" y="313329"/>
                </a:lnTo>
                <a:lnTo>
                  <a:pt x="335928" y="313329"/>
                </a:lnTo>
                <a:lnTo>
                  <a:pt x="335928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85970" y="2934751"/>
            <a:ext cx="18473970" cy="10391608"/>
          </a:xfrm>
          <a:custGeom>
            <a:avLst/>
            <a:gdLst/>
            <a:ahLst/>
            <a:cxnLst/>
            <a:rect l="l" t="t" r="r" b="b"/>
            <a:pathLst>
              <a:path w="18473970" h="10391608">
                <a:moveTo>
                  <a:pt x="0" y="0"/>
                </a:moveTo>
                <a:lnTo>
                  <a:pt x="18473970" y="0"/>
                </a:lnTo>
                <a:lnTo>
                  <a:pt x="18473970" y="10391608"/>
                </a:lnTo>
                <a:lnTo>
                  <a:pt x="0" y="103916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963692" y="2422686"/>
            <a:ext cx="14360615" cy="8089715"/>
            <a:chOff x="0" y="0"/>
            <a:chExt cx="3782220" cy="21306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82220" cy="2130624"/>
            </a:xfrm>
            <a:custGeom>
              <a:avLst/>
              <a:gdLst/>
              <a:ahLst/>
              <a:cxnLst/>
              <a:rect l="l" t="t" r="r" b="b"/>
              <a:pathLst>
                <a:path w="3782220" h="2130624">
                  <a:moveTo>
                    <a:pt x="26416" y="0"/>
                  </a:moveTo>
                  <a:lnTo>
                    <a:pt x="3755803" y="0"/>
                  </a:lnTo>
                  <a:cubicBezTo>
                    <a:pt x="3762809" y="0"/>
                    <a:pt x="3769528" y="2783"/>
                    <a:pt x="3774482" y="7737"/>
                  </a:cubicBezTo>
                  <a:cubicBezTo>
                    <a:pt x="3779436" y="12691"/>
                    <a:pt x="3782220" y="19410"/>
                    <a:pt x="3782220" y="26416"/>
                  </a:cubicBezTo>
                  <a:lnTo>
                    <a:pt x="3782220" y="2104208"/>
                  </a:lnTo>
                  <a:cubicBezTo>
                    <a:pt x="3782220" y="2118797"/>
                    <a:pt x="3770393" y="2130624"/>
                    <a:pt x="3755803" y="2130624"/>
                  </a:cubicBezTo>
                  <a:lnTo>
                    <a:pt x="26416" y="2130624"/>
                  </a:lnTo>
                  <a:cubicBezTo>
                    <a:pt x="11827" y="2130624"/>
                    <a:pt x="0" y="2118797"/>
                    <a:pt x="0" y="2104208"/>
                  </a:cubicBezTo>
                  <a:lnTo>
                    <a:pt x="0" y="26416"/>
                  </a:lnTo>
                  <a:cubicBezTo>
                    <a:pt x="0" y="11827"/>
                    <a:pt x="11827" y="0"/>
                    <a:pt x="26416" y="0"/>
                  </a:cubicBezTo>
                  <a:close/>
                </a:path>
              </a:pathLst>
            </a:custGeom>
            <a:solidFill>
              <a:srgbClr val="000000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3782220" cy="2197299"/>
            </a:xfrm>
            <a:prstGeom prst="rect">
              <a:avLst/>
            </a:prstGeom>
          </p:spPr>
          <p:txBody>
            <a:bodyPr lIns="254000" tIns="254000" rIns="254000" bIns="254000" rtlCol="0" anchor="t"/>
            <a:lstStyle/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Atkinson Hyperlegible Bold"/>
                </a:rPr>
                <a:t>What is a tabletop role-playing game (TTRPG)?</a:t>
              </a:r>
            </a:p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Atkinson Hyperlegible"/>
                </a:rPr>
                <a:t>A type of game where players create a character, explore the world, make decisions, and determine outcomes by rolling dice.</a:t>
              </a:r>
            </a:p>
            <a:p>
              <a:pPr algn="l">
                <a:lnSpc>
                  <a:spcPts val="4200"/>
                </a:lnSpc>
              </a:pPr>
              <a:endParaRPr lang="en-US" sz="3000">
                <a:solidFill>
                  <a:srgbClr val="FFFFFF"/>
                </a:solidFill>
                <a:latin typeface="Atkinson Hyperlegible"/>
              </a:endParaRPr>
            </a:p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Atkinson Hyperlegible Bold"/>
                </a:rPr>
                <a:t>Why an educational TTRPG?</a:t>
              </a:r>
            </a:p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Atkinson Hyperlegible"/>
                </a:rPr>
                <a:t>TTRPGs let participants experience the world from different perspectives, and therefore, are uniquely suited for building skills related to empathy.</a:t>
              </a:r>
            </a:p>
            <a:p>
              <a:pPr algn="l">
                <a:lnSpc>
                  <a:spcPts val="4200"/>
                </a:lnSpc>
              </a:pPr>
              <a:endParaRPr lang="en-US" sz="3000">
                <a:solidFill>
                  <a:srgbClr val="FFFFFF"/>
                </a:solidFill>
                <a:latin typeface="Atkinson Hyperlegible"/>
              </a:endParaRPr>
            </a:p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Atkinson Hyperlegible Bold"/>
                </a:rPr>
                <a:t>What is the game?</a:t>
              </a:r>
            </a:p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Atkinson Hyperlegible"/>
                </a:rPr>
                <a:t>The purpose of our game is to support the development of student-centred values, empathy and interpersonal skills in student support roles.</a:t>
              </a:r>
            </a:p>
            <a:p>
              <a:pPr algn="r">
                <a:lnSpc>
                  <a:spcPts val="3359"/>
                </a:lnSpc>
              </a:pPr>
              <a:endParaRPr lang="en-US" sz="3000">
                <a:solidFill>
                  <a:srgbClr val="FFFFFF"/>
                </a:solidFill>
                <a:latin typeface="Atkinson Hyperlegible"/>
              </a:endParaRPr>
            </a:p>
          </p:txBody>
        </p:sp>
      </p:grp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500583" y="2778086"/>
            <a:ext cx="335928" cy="313329"/>
          </a:xfrm>
          <a:custGeom>
            <a:avLst/>
            <a:gdLst/>
            <a:ahLst/>
            <a:cxnLst/>
            <a:rect l="l" t="t" r="r" b="b"/>
            <a:pathLst>
              <a:path w="335928" h="313329">
                <a:moveTo>
                  <a:pt x="335928" y="0"/>
                </a:moveTo>
                <a:lnTo>
                  <a:pt x="0" y="0"/>
                </a:lnTo>
                <a:lnTo>
                  <a:pt x="0" y="313329"/>
                </a:lnTo>
                <a:lnTo>
                  <a:pt x="335928" y="313329"/>
                </a:lnTo>
                <a:lnTo>
                  <a:pt x="33592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1009650"/>
            <a:ext cx="8632045" cy="1080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6999">
                <a:solidFill>
                  <a:srgbClr val="FFFFFF"/>
                </a:solidFill>
                <a:latin typeface="Arcade Gamer"/>
              </a:rPr>
              <a:t>THE GAME</a:t>
            </a:r>
          </a:p>
        </p:txBody>
      </p:sp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993844" y="1120855"/>
            <a:ext cx="821672" cy="877409"/>
          </a:xfrm>
          <a:prstGeom prst="rect">
            <a:avLst/>
          </a:prstGeom>
        </p:spPr>
      </p:pic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500583" y="4920188"/>
            <a:ext cx="335928" cy="313329"/>
          </a:xfrm>
          <a:custGeom>
            <a:avLst/>
            <a:gdLst/>
            <a:ahLst/>
            <a:cxnLst/>
            <a:rect l="l" t="t" r="r" b="b"/>
            <a:pathLst>
              <a:path w="335928" h="313329">
                <a:moveTo>
                  <a:pt x="335928" y="0"/>
                </a:moveTo>
                <a:lnTo>
                  <a:pt x="0" y="0"/>
                </a:lnTo>
                <a:lnTo>
                  <a:pt x="0" y="313329"/>
                </a:lnTo>
                <a:lnTo>
                  <a:pt x="335928" y="313329"/>
                </a:lnTo>
                <a:lnTo>
                  <a:pt x="33592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500583" y="7062317"/>
            <a:ext cx="335928" cy="313329"/>
          </a:xfrm>
          <a:custGeom>
            <a:avLst/>
            <a:gdLst/>
            <a:ahLst/>
            <a:cxnLst/>
            <a:rect l="l" t="t" r="r" b="b"/>
            <a:pathLst>
              <a:path w="335928" h="313329">
                <a:moveTo>
                  <a:pt x="335928" y="0"/>
                </a:moveTo>
                <a:lnTo>
                  <a:pt x="0" y="0"/>
                </a:lnTo>
                <a:lnTo>
                  <a:pt x="0" y="313329"/>
                </a:lnTo>
                <a:lnTo>
                  <a:pt x="335928" y="313329"/>
                </a:lnTo>
                <a:lnTo>
                  <a:pt x="33592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896651"/>
            <a:ext cx="18473970" cy="10391608"/>
          </a:xfrm>
          <a:custGeom>
            <a:avLst/>
            <a:gdLst/>
            <a:ahLst/>
            <a:cxnLst/>
            <a:rect l="l" t="t" r="r" b="b"/>
            <a:pathLst>
              <a:path w="18473970" h="10391608">
                <a:moveTo>
                  <a:pt x="0" y="0"/>
                </a:moveTo>
                <a:lnTo>
                  <a:pt x="18473970" y="0"/>
                </a:lnTo>
                <a:lnTo>
                  <a:pt x="18473970" y="10391608"/>
                </a:lnTo>
                <a:lnTo>
                  <a:pt x="0" y="103916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2401534"/>
            <a:ext cx="18288000" cy="5589429"/>
            <a:chOff x="0" y="0"/>
            <a:chExt cx="4816593" cy="1472113"/>
          </a:xfrm>
        </p:grpSpPr>
        <p:sp>
          <p:nvSpPr>
            <p:cNvPr id="4" name="Freeform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1472113"/>
            </a:xfrm>
            <a:custGeom>
              <a:avLst/>
              <a:gdLst/>
              <a:ahLst/>
              <a:cxnLst/>
              <a:rect l="l" t="t" r="r" b="b"/>
              <a:pathLst>
                <a:path w="4816592" h="1472113">
                  <a:moveTo>
                    <a:pt x="20743" y="0"/>
                  </a:moveTo>
                  <a:lnTo>
                    <a:pt x="4795849" y="0"/>
                  </a:lnTo>
                  <a:cubicBezTo>
                    <a:pt x="4801351" y="0"/>
                    <a:pt x="4806627" y="2185"/>
                    <a:pt x="4810517" y="6076"/>
                  </a:cubicBezTo>
                  <a:cubicBezTo>
                    <a:pt x="4814407" y="9966"/>
                    <a:pt x="4816592" y="15242"/>
                    <a:pt x="4816592" y="20743"/>
                  </a:cubicBezTo>
                  <a:lnTo>
                    <a:pt x="4816592" y="1451370"/>
                  </a:lnTo>
                  <a:cubicBezTo>
                    <a:pt x="4816592" y="1456871"/>
                    <a:pt x="4814407" y="1462147"/>
                    <a:pt x="4810517" y="1466037"/>
                  </a:cubicBezTo>
                  <a:cubicBezTo>
                    <a:pt x="4806627" y="1469928"/>
                    <a:pt x="4801351" y="1472113"/>
                    <a:pt x="4795849" y="1472113"/>
                  </a:cubicBezTo>
                  <a:lnTo>
                    <a:pt x="20743" y="1472113"/>
                  </a:lnTo>
                  <a:cubicBezTo>
                    <a:pt x="15242" y="1472113"/>
                    <a:pt x="9966" y="1469928"/>
                    <a:pt x="6076" y="1466037"/>
                  </a:cubicBezTo>
                  <a:cubicBezTo>
                    <a:pt x="2185" y="1462147"/>
                    <a:pt x="0" y="1456871"/>
                    <a:pt x="0" y="1451370"/>
                  </a:cubicBezTo>
                  <a:lnTo>
                    <a:pt x="0" y="20743"/>
                  </a:lnTo>
                  <a:cubicBezTo>
                    <a:pt x="0" y="15242"/>
                    <a:pt x="2185" y="9966"/>
                    <a:pt x="6076" y="6076"/>
                  </a:cubicBezTo>
                  <a:cubicBezTo>
                    <a:pt x="9966" y="2185"/>
                    <a:pt x="15242" y="0"/>
                    <a:pt x="20743" y="0"/>
                  </a:cubicBezTo>
                  <a:close/>
                </a:path>
              </a:pathLst>
            </a:custGeom>
            <a:solidFill>
              <a:srgbClr val="000000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4816593" cy="1548313"/>
            </a:xfrm>
            <a:prstGeom prst="rect">
              <a:avLst/>
            </a:prstGeom>
          </p:spPr>
          <p:txBody>
            <a:bodyPr lIns="254000" tIns="254000" rIns="254000" bIns="254000" rtlCol="0" anchor="t"/>
            <a:lstStyle/>
            <a:p>
              <a:pPr algn="l">
                <a:lnSpc>
                  <a:spcPts val="55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43075" y="2439634"/>
            <a:ext cx="7638660" cy="5430520"/>
            <a:chOff x="0" y="0"/>
            <a:chExt cx="2011828" cy="14302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11828" cy="1430260"/>
            </a:xfrm>
            <a:custGeom>
              <a:avLst/>
              <a:gdLst/>
              <a:ahLst/>
              <a:cxnLst/>
              <a:rect l="l" t="t" r="r" b="b"/>
              <a:pathLst>
                <a:path w="2011828" h="1430260">
                  <a:moveTo>
                    <a:pt x="49662" y="0"/>
                  </a:moveTo>
                  <a:lnTo>
                    <a:pt x="1962166" y="0"/>
                  </a:lnTo>
                  <a:cubicBezTo>
                    <a:pt x="1989593" y="0"/>
                    <a:pt x="2011828" y="22235"/>
                    <a:pt x="2011828" y="49662"/>
                  </a:cubicBezTo>
                  <a:lnTo>
                    <a:pt x="2011828" y="1380598"/>
                  </a:lnTo>
                  <a:cubicBezTo>
                    <a:pt x="2011828" y="1408026"/>
                    <a:pt x="1989593" y="1430260"/>
                    <a:pt x="1962166" y="1430260"/>
                  </a:cubicBezTo>
                  <a:lnTo>
                    <a:pt x="49662" y="1430260"/>
                  </a:lnTo>
                  <a:cubicBezTo>
                    <a:pt x="36491" y="1430260"/>
                    <a:pt x="23859" y="1425028"/>
                    <a:pt x="14546" y="1415715"/>
                  </a:cubicBezTo>
                  <a:cubicBezTo>
                    <a:pt x="5232" y="1406401"/>
                    <a:pt x="0" y="1393769"/>
                    <a:pt x="0" y="1380598"/>
                  </a:cubicBezTo>
                  <a:lnTo>
                    <a:pt x="0" y="49662"/>
                  </a:lnTo>
                  <a:cubicBezTo>
                    <a:pt x="0" y="22235"/>
                    <a:pt x="22235" y="0"/>
                    <a:pt x="49662" y="0"/>
                  </a:cubicBezTo>
                  <a:close/>
                </a:path>
              </a:pathLst>
            </a:custGeom>
            <a:solidFill>
              <a:srgbClr val="000000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2011828" cy="1506460"/>
            </a:xfrm>
            <a:prstGeom prst="rect">
              <a:avLst/>
            </a:prstGeom>
          </p:spPr>
          <p:txBody>
            <a:bodyPr lIns="254000" tIns="254000" rIns="254000" bIns="254000" rtlCol="0" anchor="t"/>
            <a:lstStyle/>
            <a:p>
              <a:pPr algn="l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tkinson Hyperlegible"/>
                </a:rPr>
                <a:t>Players choose:</a:t>
              </a:r>
            </a:p>
            <a:p>
              <a:pPr marL="863599" lvl="1" indent="-431800" algn="l">
                <a:lnSpc>
                  <a:spcPts val="5599"/>
                </a:lnSpc>
                <a:buAutoNum type="arabicPeriod"/>
              </a:pPr>
              <a:r>
                <a:rPr lang="en-US" sz="3999">
                  <a:solidFill>
                    <a:srgbClr val="FFFFFF"/>
                  </a:solidFill>
                  <a:latin typeface="Atkinson Hyperlegible"/>
                </a:rPr>
                <a:t> The student character they want to play</a:t>
              </a:r>
            </a:p>
            <a:p>
              <a:pPr marL="863599" lvl="1" indent="-431800" algn="l">
                <a:lnSpc>
                  <a:spcPts val="5599"/>
                </a:lnSpc>
                <a:buAutoNum type="arabicPeriod"/>
              </a:pPr>
              <a:r>
                <a:rPr lang="en-US" sz="3999">
                  <a:solidFill>
                    <a:srgbClr val="FFFFFF"/>
                  </a:solidFill>
                  <a:latin typeface="Atkinson Hyperlegible"/>
                </a:rPr>
                <a:t> A description of their character</a:t>
              </a:r>
            </a:p>
            <a:p>
              <a:pPr marL="863599" lvl="1" indent="-431800" algn="l">
                <a:lnSpc>
                  <a:spcPts val="5599"/>
                </a:lnSpc>
                <a:buAutoNum type="arabicPeriod"/>
              </a:pPr>
              <a:r>
                <a:rPr lang="en-US" sz="3999">
                  <a:solidFill>
                    <a:srgbClr val="FFFFFF"/>
                  </a:solidFill>
                  <a:latin typeface="Atkinson Hyperlegible"/>
                </a:rPr>
                <a:t> Two classes to fit into their schedule</a:t>
              </a:r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321422" y="2877601"/>
            <a:ext cx="335928" cy="313329"/>
          </a:xfrm>
          <a:custGeom>
            <a:avLst/>
            <a:gdLst/>
            <a:ahLst/>
            <a:cxnLst/>
            <a:rect l="l" t="t" r="r" b="b"/>
            <a:pathLst>
              <a:path w="335928" h="313329">
                <a:moveTo>
                  <a:pt x="335928" y="0"/>
                </a:moveTo>
                <a:lnTo>
                  <a:pt x="0" y="0"/>
                </a:lnTo>
                <a:lnTo>
                  <a:pt x="0" y="313329"/>
                </a:lnTo>
                <a:lnTo>
                  <a:pt x="335928" y="313329"/>
                </a:lnTo>
                <a:lnTo>
                  <a:pt x="33592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flipH="1">
            <a:off x="14018593" y="910726"/>
            <a:ext cx="1090041" cy="1297668"/>
          </a:xfrm>
          <a:prstGeom prst="rect">
            <a:avLst/>
          </a:prstGeom>
        </p:spPr>
      </p:pic>
      <p:sp>
        <p:nvSpPr>
          <p:cNvPr id="11" name="Freeform 11"/>
          <p:cNvSpPr/>
          <p:nvPr/>
        </p:nvSpPr>
        <p:spPr>
          <a:xfrm>
            <a:off x="10548817" y="7990963"/>
            <a:ext cx="5975724" cy="2053513"/>
          </a:xfrm>
          <a:custGeom>
            <a:avLst/>
            <a:gdLst/>
            <a:ahLst/>
            <a:cxnLst/>
            <a:rect l="l" t="t" r="r" b="b"/>
            <a:pathLst>
              <a:path w="5975724" h="2053513">
                <a:moveTo>
                  <a:pt x="0" y="0"/>
                </a:moveTo>
                <a:lnTo>
                  <a:pt x="5975724" y="0"/>
                </a:lnTo>
                <a:lnTo>
                  <a:pt x="5975724" y="2053513"/>
                </a:lnTo>
                <a:lnTo>
                  <a:pt x="0" y="20535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46194" t="-288213" r="-63754" b="-11913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28700" y="1009650"/>
            <a:ext cx="13326450" cy="1080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6999">
                <a:solidFill>
                  <a:srgbClr val="FFFFFF"/>
                </a:solidFill>
                <a:latin typeface="Arcade Gamer"/>
              </a:rPr>
              <a:t>CHARACTER BUILDING</a:t>
            </a:r>
          </a:p>
        </p:txBody>
      </p:sp>
      <p:sp>
        <p:nvSpPr>
          <p:cNvPr id="13" name="Freeform 13" descr="Players start by 1) selecting the student they want to play and one stat breakdown option. Then 2) the players write a description of their character with their character's name, and 3) players write down two classes in their schedule"/>
          <p:cNvSpPr/>
          <p:nvPr/>
        </p:nvSpPr>
        <p:spPr>
          <a:xfrm>
            <a:off x="10548817" y="2401534"/>
            <a:ext cx="5975724" cy="5494179"/>
          </a:xfrm>
          <a:custGeom>
            <a:avLst/>
            <a:gdLst/>
            <a:ahLst/>
            <a:cxnLst/>
            <a:rect l="l" t="t" r="r" b="b"/>
            <a:pathLst>
              <a:path w="5975724" h="5494179">
                <a:moveTo>
                  <a:pt x="0" y="0"/>
                </a:moveTo>
                <a:lnTo>
                  <a:pt x="5975724" y="0"/>
                </a:lnTo>
                <a:lnTo>
                  <a:pt x="5975724" y="5494179"/>
                </a:lnTo>
                <a:lnTo>
                  <a:pt x="0" y="549417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72333" t="-29356" r="-193514" b="-94469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0001356" y="2379565"/>
            <a:ext cx="857250" cy="1034172"/>
            <a:chOff x="0" y="0"/>
            <a:chExt cx="225778" cy="272375"/>
          </a:xfrm>
        </p:grpSpPr>
        <p:sp>
          <p:nvSpPr>
            <p:cNvPr id="15" name="Freeform 1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25778" cy="272375"/>
            </a:xfrm>
            <a:custGeom>
              <a:avLst/>
              <a:gdLst/>
              <a:ahLst/>
              <a:cxnLst/>
              <a:rect l="l" t="t" r="r" b="b"/>
              <a:pathLst>
                <a:path w="225778" h="272375">
                  <a:moveTo>
                    <a:pt x="112889" y="0"/>
                  </a:moveTo>
                  <a:lnTo>
                    <a:pt x="112889" y="0"/>
                  </a:lnTo>
                  <a:cubicBezTo>
                    <a:pt x="142829" y="0"/>
                    <a:pt x="171543" y="11894"/>
                    <a:pt x="192713" y="33064"/>
                  </a:cubicBezTo>
                  <a:cubicBezTo>
                    <a:pt x="213884" y="54235"/>
                    <a:pt x="225778" y="82949"/>
                    <a:pt x="225778" y="112889"/>
                  </a:cubicBezTo>
                  <a:lnTo>
                    <a:pt x="225778" y="159486"/>
                  </a:lnTo>
                  <a:cubicBezTo>
                    <a:pt x="225778" y="189426"/>
                    <a:pt x="213884" y="218139"/>
                    <a:pt x="192713" y="239310"/>
                  </a:cubicBezTo>
                  <a:cubicBezTo>
                    <a:pt x="171543" y="260481"/>
                    <a:pt x="142829" y="272375"/>
                    <a:pt x="112889" y="272375"/>
                  </a:cubicBezTo>
                  <a:lnTo>
                    <a:pt x="112889" y="272375"/>
                  </a:lnTo>
                  <a:cubicBezTo>
                    <a:pt x="82949" y="272375"/>
                    <a:pt x="54235" y="260481"/>
                    <a:pt x="33064" y="239310"/>
                  </a:cubicBezTo>
                  <a:cubicBezTo>
                    <a:pt x="11894" y="218139"/>
                    <a:pt x="0" y="189426"/>
                    <a:pt x="0" y="159486"/>
                  </a:cubicBezTo>
                  <a:lnTo>
                    <a:pt x="0" y="112889"/>
                  </a:lnTo>
                  <a:cubicBezTo>
                    <a:pt x="0" y="82949"/>
                    <a:pt x="11894" y="54235"/>
                    <a:pt x="33064" y="33064"/>
                  </a:cubicBezTo>
                  <a:cubicBezTo>
                    <a:pt x="54235" y="11894"/>
                    <a:pt x="82949" y="0"/>
                    <a:pt x="112889" y="0"/>
                  </a:cubicBezTo>
                  <a:close/>
                </a:path>
              </a:pathLst>
            </a:custGeom>
            <a:solidFill>
              <a:srgbClr val="000000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225778" cy="339050"/>
            </a:xfrm>
            <a:prstGeom prst="rect">
              <a:avLst/>
            </a:prstGeom>
          </p:spPr>
          <p:txBody>
            <a:bodyPr lIns="254000" tIns="254000" rIns="254000" bIns="254000" rtlCol="0" anchor="t"/>
            <a:lstStyle/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Atkinson Hyperlegible"/>
                </a:rPr>
                <a:t>1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001356" y="5026624"/>
            <a:ext cx="857250" cy="1034172"/>
            <a:chOff x="0" y="0"/>
            <a:chExt cx="225778" cy="272375"/>
          </a:xfrm>
        </p:grpSpPr>
        <p:sp>
          <p:nvSpPr>
            <p:cNvPr id="18" name="Freeform 1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25778" cy="272375"/>
            </a:xfrm>
            <a:custGeom>
              <a:avLst/>
              <a:gdLst/>
              <a:ahLst/>
              <a:cxnLst/>
              <a:rect l="l" t="t" r="r" b="b"/>
              <a:pathLst>
                <a:path w="225778" h="272375">
                  <a:moveTo>
                    <a:pt x="112889" y="0"/>
                  </a:moveTo>
                  <a:lnTo>
                    <a:pt x="112889" y="0"/>
                  </a:lnTo>
                  <a:cubicBezTo>
                    <a:pt x="142829" y="0"/>
                    <a:pt x="171543" y="11894"/>
                    <a:pt x="192713" y="33064"/>
                  </a:cubicBezTo>
                  <a:cubicBezTo>
                    <a:pt x="213884" y="54235"/>
                    <a:pt x="225778" y="82949"/>
                    <a:pt x="225778" y="112889"/>
                  </a:cubicBezTo>
                  <a:lnTo>
                    <a:pt x="225778" y="159486"/>
                  </a:lnTo>
                  <a:cubicBezTo>
                    <a:pt x="225778" y="189426"/>
                    <a:pt x="213884" y="218139"/>
                    <a:pt x="192713" y="239310"/>
                  </a:cubicBezTo>
                  <a:cubicBezTo>
                    <a:pt x="171543" y="260481"/>
                    <a:pt x="142829" y="272375"/>
                    <a:pt x="112889" y="272375"/>
                  </a:cubicBezTo>
                  <a:lnTo>
                    <a:pt x="112889" y="272375"/>
                  </a:lnTo>
                  <a:cubicBezTo>
                    <a:pt x="82949" y="272375"/>
                    <a:pt x="54235" y="260481"/>
                    <a:pt x="33064" y="239310"/>
                  </a:cubicBezTo>
                  <a:cubicBezTo>
                    <a:pt x="11894" y="218139"/>
                    <a:pt x="0" y="189426"/>
                    <a:pt x="0" y="159486"/>
                  </a:cubicBezTo>
                  <a:lnTo>
                    <a:pt x="0" y="112889"/>
                  </a:lnTo>
                  <a:cubicBezTo>
                    <a:pt x="0" y="82949"/>
                    <a:pt x="11894" y="54235"/>
                    <a:pt x="33064" y="33064"/>
                  </a:cubicBezTo>
                  <a:cubicBezTo>
                    <a:pt x="54235" y="11894"/>
                    <a:pt x="82949" y="0"/>
                    <a:pt x="112889" y="0"/>
                  </a:cubicBezTo>
                  <a:close/>
                </a:path>
              </a:pathLst>
            </a:custGeom>
            <a:solidFill>
              <a:srgbClr val="000000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225778" cy="339050"/>
            </a:xfrm>
            <a:prstGeom prst="rect">
              <a:avLst/>
            </a:prstGeom>
          </p:spPr>
          <p:txBody>
            <a:bodyPr lIns="254000" tIns="254000" rIns="254000" bIns="254000" rtlCol="0" anchor="t"/>
            <a:lstStyle/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Atkinson Hyperlegible"/>
                </a:rPr>
                <a:t>2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001356" y="7990963"/>
            <a:ext cx="857250" cy="1122007"/>
            <a:chOff x="0" y="0"/>
            <a:chExt cx="225778" cy="295508"/>
          </a:xfrm>
        </p:grpSpPr>
        <p:sp>
          <p:nvSpPr>
            <p:cNvPr id="21" name="Freeform 2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25778" cy="295508"/>
            </a:xfrm>
            <a:custGeom>
              <a:avLst/>
              <a:gdLst/>
              <a:ahLst/>
              <a:cxnLst/>
              <a:rect l="l" t="t" r="r" b="b"/>
              <a:pathLst>
                <a:path w="225778" h="295508">
                  <a:moveTo>
                    <a:pt x="112889" y="0"/>
                  </a:moveTo>
                  <a:lnTo>
                    <a:pt x="112889" y="0"/>
                  </a:lnTo>
                  <a:cubicBezTo>
                    <a:pt x="142829" y="0"/>
                    <a:pt x="171543" y="11894"/>
                    <a:pt x="192713" y="33064"/>
                  </a:cubicBezTo>
                  <a:cubicBezTo>
                    <a:pt x="213884" y="54235"/>
                    <a:pt x="225778" y="82949"/>
                    <a:pt x="225778" y="112889"/>
                  </a:cubicBezTo>
                  <a:lnTo>
                    <a:pt x="225778" y="182619"/>
                  </a:lnTo>
                  <a:cubicBezTo>
                    <a:pt x="225778" y="212559"/>
                    <a:pt x="213884" y="241273"/>
                    <a:pt x="192713" y="262444"/>
                  </a:cubicBezTo>
                  <a:cubicBezTo>
                    <a:pt x="171543" y="283614"/>
                    <a:pt x="142829" y="295508"/>
                    <a:pt x="112889" y="295508"/>
                  </a:cubicBezTo>
                  <a:lnTo>
                    <a:pt x="112889" y="295508"/>
                  </a:lnTo>
                  <a:cubicBezTo>
                    <a:pt x="82949" y="295508"/>
                    <a:pt x="54235" y="283614"/>
                    <a:pt x="33064" y="262444"/>
                  </a:cubicBezTo>
                  <a:cubicBezTo>
                    <a:pt x="11894" y="241273"/>
                    <a:pt x="0" y="212559"/>
                    <a:pt x="0" y="182619"/>
                  </a:cubicBezTo>
                  <a:lnTo>
                    <a:pt x="0" y="112889"/>
                  </a:lnTo>
                  <a:cubicBezTo>
                    <a:pt x="0" y="82949"/>
                    <a:pt x="11894" y="54235"/>
                    <a:pt x="33064" y="33064"/>
                  </a:cubicBezTo>
                  <a:cubicBezTo>
                    <a:pt x="54235" y="11894"/>
                    <a:pt x="82949" y="0"/>
                    <a:pt x="112889" y="0"/>
                  </a:cubicBezTo>
                  <a:close/>
                </a:path>
              </a:pathLst>
            </a:custGeom>
            <a:solidFill>
              <a:srgbClr val="000000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66675"/>
              <a:ext cx="225778" cy="362183"/>
            </a:xfrm>
            <a:prstGeom prst="rect">
              <a:avLst/>
            </a:prstGeom>
          </p:spPr>
          <p:txBody>
            <a:bodyPr lIns="254000" tIns="254000" rIns="254000" bIns="254000" rtlCol="0" anchor="t"/>
            <a:lstStyle/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Atkinson Hyperlegible"/>
                </a:rPr>
                <a:t>3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96651"/>
            <a:ext cx="18473970" cy="10391608"/>
          </a:xfrm>
          <a:custGeom>
            <a:avLst/>
            <a:gdLst/>
            <a:ahLst/>
            <a:cxnLst/>
            <a:rect l="l" t="t" r="r" b="b"/>
            <a:pathLst>
              <a:path w="18473970" h="10391608">
                <a:moveTo>
                  <a:pt x="0" y="0"/>
                </a:moveTo>
                <a:lnTo>
                  <a:pt x="18473970" y="0"/>
                </a:lnTo>
                <a:lnTo>
                  <a:pt x="18473970" y="10391608"/>
                </a:lnTo>
                <a:lnTo>
                  <a:pt x="0" y="103916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2401534"/>
            <a:ext cx="18288000" cy="5589429"/>
            <a:chOff x="0" y="0"/>
            <a:chExt cx="4816593" cy="1472113"/>
          </a:xfrm>
        </p:grpSpPr>
        <p:sp>
          <p:nvSpPr>
            <p:cNvPr id="4" name="Freeform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1472113"/>
            </a:xfrm>
            <a:custGeom>
              <a:avLst/>
              <a:gdLst/>
              <a:ahLst/>
              <a:cxnLst/>
              <a:rect l="l" t="t" r="r" b="b"/>
              <a:pathLst>
                <a:path w="4816592" h="1472113">
                  <a:moveTo>
                    <a:pt x="20743" y="0"/>
                  </a:moveTo>
                  <a:lnTo>
                    <a:pt x="4795849" y="0"/>
                  </a:lnTo>
                  <a:cubicBezTo>
                    <a:pt x="4801351" y="0"/>
                    <a:pt x="4806627" y="2185"/>
                    <a:pt x="4810517" y="6076"/>
                  </a:cubicBezTo>
                  <a:cubicBezTo>
                    <a:pt x="4814407" y="9966"/>
                    <a:pt x="4816592" y="15242"/>
                    <a:pt x="4816592" y="20743"/>
                  </a:cubicBezTo>
                  <a:lnTo>
                    <a:pt x="4816592" y="1451370"/>
                  </a:lnTo>
                  <a:cubicBezTo>
                    <a:pt x="4816592" y="1456871"/>
                    <a:pt x="4814407" y="1462147"/>
                    <a:pt x="4810517" y="1466037"/>
                  </a:cubicBezTo>
                  <a:cubicBezTo>
                    <a:pt x="4806627" y="1469928"/>
                    <a:pt x="4801351" y="1472113"/>
                    <a:pt x="4795849" y="1472113"/>
                  </a:cubicBezTo>
                  <a:lnTo>
                    <a:pt x="20743" y="1472113"/>
                  </a:lnTo>
                  <a:cubicBezTo>
                    <a:pt x="15242" y="1472113"/>
                    <a:pt x="9966" y="1469928"/>
                    <a:pt x="6076" y="1466037"/>
                  </a:cubicBezTo>
                  <a:cubicBezTo>
                    <a:pt x="2185" y="1462147"/>
                    <a:pt x="0" y="1456871"/>
                    <a:pt x="0" y="1451370"/>
                  </a:cubicBezTo>
                  <a:lnTo>
                    <a:pt x="0" y="20743"/>
                  </a:lnTo>
                  <a:cubicBezTo>
                    <a:pt x="0" y="15242"/>
                    <a:pt x="2185" y="9966"/>
                    <a:pt x="6076" y="6076"/>
                  </a:cubicBezTo>
                  <a:cubicBezTo>
                    <a:pt x="9966" y="2185"/>
                    <a:pt x="15242" y="0"/>
                    <a:pt x="20743" y="0"/>
                  </a:cubicBezTo>
                  <a:close/>
                </a:path>
              </a:pathLst>
            </a:custGeom>
            <a:solidFill>
              <a:srgbClr val="000000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4816593" cy="1548313"/>
            </a:xfrm>
            <a:prstGeom prst="rect">
              <a:avLst/>
            </a:prstGeom>
          </p:spPr>
          <p:txBody>
            <a:bodyPr lIns="254000" tIns="254000" rIns="254000" bIns="254000" rtlCol="0" anchor="t"/>
            <a:lstStyle/>
            <a:p>
              <a:pPr algn="l">
                <a:lnSpc>
                  <a:spcPts val="55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646560" y="2153200"/>
            <a:ext cx="8014363" cy="2611120"/>
            <a:chOff x="0" y="0"/>
            <a:chExt cx="2110779" cy="6877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10779" cy="687702"/>
            </a:xfrm>
            <a:custGeom>
              <a:avLst/>
              <a:gdLst/>
              <a:ahLst/>
              <a:cxnLst/>
              <a:rect l="l" t="t" r="r" b="b"/>
              <a:pathLst>
                <a:path w="2110779" h="687702">
                  <a:moveTo>
                    <a:pt x="47334" y="0"/>
                  </a:moveTo>
                  <a:lnTo>
                    <a:pt x="2063445" y="0"/>
                  </a:lnTo>
                  <a:cubicBezTo>
                    <a:pt x="2089587" y="0"/>
                    <a:pt x="2110779" y="21192"/>
                    <a:pt x="2110779" y="47334"/>
                  </a:cubicBezTo>
                  <a:lnTo>
                    <a:pt x="2110779" y="640368"/>
                  </a:lnTo>
                  <a:cubicBezTo>
                    <a:pt x="2110779" y="652922"/>
                    <a:pt x="2105792" y="664962"/>
                    <a:pt x="2096915" y="673839"/>
                  </a:cubicBezTo>
                  <a:cubicBezTo>
                    <a:pt x="2088038" y="682715"/>
                    <a:pt x="2075998" y="687702"/>
                    <a:pt x="2063445" y="687702"/>
                  </a:cubicBezTo>
                  <a:lnTo>
                    <a:pt x="47334" y="687702"/>
                  </a:lnTo>
                  <a:cubicBezTo>
                    <a:pt x="34780" y="687702"/>
                    <a:pt x="22741" y="682715"/>
                    <a:pt x="13864" y="673839"/>
                  </a:cubicBezTo>
                  <a:cubicBezTo>
                    <a:pt x="4987" y="664962"/>
                    <a:pt x="0" y="652922"/>
                    <a:pt x="0" y="640368"/>
                  </a:cubicBezTo>
                  <a:lnTo>
                    <a:pt x="0" y="47334"/>
                  </a:lnTo>
                  <a:cubicBezTo>
                    <a:pt x="0" y="34780"/>
                    <a:pt x="4987" y="22741"/>
                    <a:pt x="13864" y="13864"/>
                  </a:cubicBezTo>
                  <a:cubicBezTo>
                    <a:pt x="22741" y="4987"/>
                    <a:pt x="34780" y="0"/>
                    <a:pt x="47334" y="0"/>
                  </a:cubicBezTo>
                  <a:close/>
                </a:path>
              </a:pathLst>
            </a:custGeom>
            <a:solidFill>
              <a:srgbClr val="000000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2110779" cy="763902"/>
            </a:xfrm>
            <a:prstGeom prst="rect">
              <a:avLst/>
            </a:prstGeom>
          </p:spPr>
          <p:txBody>
            <a:bodyPr lIns="254000" tIns="254000" rIns="254000" bIns="254000" rtlCol="0" anchor="t"/>
            <a:lstStyle/>
            <a:p>
              <a:pPr algn="l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tkinson Hyperlegible"/>
                </a:rPr>
                <a:t>To attempt to complete an objective, players must use capacity (health or stamina).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01733" y="2153200"/>
            <a:ext cx="7163941" cy="2091690"/>
            <a:chOff x="0" y="0"/>
            <a:chExt cx="1886799" cy="55089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86799" cy="550898"/>
            </a:xfrm>
            <a:custGeom>
              <a:avLst/>
              <a:gdLst/>
              <a:ahLst/>
              <a:cxnLst/>
              <a:rect l="l" t="t" r="r" b="b"/>
              <a:pathLst>
                <a:path w="1886799" h="550898">
                  <a:moveTo>
                    <a:pt x="52953" y="0"/>
                  </a:moveTo>
                  <a:lnTo>
                    <a:pt x="1833846" y="0"/>
                  </a:lnTo>
                  <a:cubicBezTo>
                    <a:pt x="1847890" y="0"/>
                    <a:pt x="1861359" y="5579"/>
                    <a:pt x="1871289" y="15510"/>
                  </a:cubicBezTo>
                  <a:cubicBezTo>
                    <a:pt x="1881220" y="25440"/>
                    <a:pt x="1886799" y="38909"/>
                    <a:pt x="1886799" y="52953"/>
                  </a:cubicBezTo>
                  <a:lnTo>
                    <a:pt x="1886799" y="497945"/>
                  </a:lnTo>
                  <a:cubicBezTo>
                    <a:pt x="1886799" y="511989"/>
                    <a:pt x="1881220" y="525457"/>
                    <a:pt x="1871289" y="535388"/>
                  </a:cubicBezTo>
                  <a:cubicBezTo>
                    <a:pt x="1861359" y="545319"/>
                    <a:pt x="1847890" y="550898"/>
                    <a:pt x="1833846" y="550898"/>
                  </a:cubicBezTo>
                  <a:lnTo>
                    <a:pt x="52953" y="550898"/>
                  </a:lnTo>
                  <a:cubicBezTo>
                    <a:pt x="38909" y="550898"/>
                    <a:pt x="25440" y="545319"/>
                    <a:pt x="15510" y="535388"/>
                  </a:cubicBezTo>
                  <a:cubicBezTo>
                    <a:pt x="5579" y="525457"/>
                    <a:pt x="0" y="511989"/>
                    <a:pt x="0" y="497945"/>
                  </a:cubicBezTo>
                  <a:lnTo>
                    <a:pt x="0" y="52953"/>
                  </a:lnTo>
                  <a:cubicBezTo>
                    <a:pt x="0" y="38909"/>
                    <a:pt x="5579" y="25440"/>
                    <a:pt x="15510" y="15510"/>
                  </a:cubicBezTo>
                  <a:cubicBezTo>
                    <a:pt x="25440" y="5579"/>
                    <a:pt x="38909" y="0"/>
                    <a:pt x="52953" y="0"/>
                  </a:cubicBezTo>
                  <a:close/>
                </a:path>
              </a:pathLst>
            </a:custGeom>
            <a:solidFill>
              <a:srgbClr val="000000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1886799" cy="627098"/>
            </a:xfrm>
            <a:prstGeom prst="rect">
              <a:avLst/>
            </a:prstGeom>
          </p:spPr>
          <p:txBody>
            <a:bodyPr lIns="254000" tIns="254000" rIns="254000" bIns="254000" rtlCol="0" anchor="t"/>
            <a:lstStyle/>
            <a:p>
              <a:pPr algn="l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tkinson Hyperlegible"/>
                </a:rPr>
                <a:t>Players have 18 objectives, with a total of 21 actions.</a:t>
              </a:r>
            </a:p>
          </p:txBody>
        </p:sp>
      </p:grp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103881" y="2592847"/>
            <a:ext cx="335928" cy="313329"/>
          </a:xfrm>
          <a:custGeom>
            <a:avLst/>
            <a:gdLst/>
            <a:ahLst/>
            <a:cxnLst/>
            <a:rect l="l" t="t" r="r" b="b"/>
            <a:pathLst>
              <a:path w="335928" h="313329">
                <a:moveTo>
                  <a:pt x="335927" y="0"/>
                </a:moveTo>
                <a:lnTo>
                  <a:pt x="0" y="0"/>
                </a:lnTo>
                <a:lnTo>
                  <a:pt x="0" y="313329"/>
                </a:lnTo>
                <a:lnTo>
                  <a:pt x="335927" y="313329"/>
                </a:lnTo>
                <a:lnTo>
                  <a:pt x="33592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28700" y="1009650"/>
            <a:ext cx="13326450" cy="1080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6999">
                <a:solidFill>
                  <a:srgbClr val="FFFFFF"/>
                </a:solidFill>
                <a:latin typeface="Arcade Gamer"/>
              </a:rPr>
              <a:t>RULES</a:t>
            </a:r>
          </a:p>
        </p:txBody>
      </p:sp>
      <p:pic>
        <p:nvPicPr>
          <p:cNvPr id="14" name="Pictur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256564" y="918343"/>
            <a:ext cx="1000299" cy="1282435"/>
          </a:xfrm>
          <a:prstGeom prst="rect">
            <a:avLst/>
          </a:prstGeom>
        </p:spPr>
      </p:pic>
      <p:sp>
        <p:nvSpPr>
          <p:cNvPr id="15" name="Freeform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9144000" y="2592847"/>
            <a:ext cx="335928" cy="313329"/>
          </a:xfrm>
          <a:custGeom>
            <a:avLst/>
            <a:gdLst/>
            <a:ahLst/>
            <a:cxnLst/>
            <a:rect l="l" t="t" r="r" b="b"/>
            <a:pathLst>
              <a:path w="335928" h="313329">
                <a:moveTo>
                  <a:pt x="335928" y="0"/>
                </a:moveTo>
                <a:lnTo>
                  <a:pt x="0" y="0"/>
                </a:lnTo>
                <a:lnTo>
                  <a:pt x="0" y="313329"/>
                </a:lnTo>
                <a:lnTo>
                  <a:pt x="335928" y="313329"/>
                </a:lnTo>
                <a:lnTo>
                  <a:pt x="33592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 descr="Players complete objectives (shown in the picture are objectives for the athlete, with general objectives of: class, study, survival, and research project"/>
          <p:cNvSpPr/>
          <p:nvPr/>
        </p:nvSpPr>
        <p:spPr>
          <a:xfrm>
            <a:off x="1799678" y="4745270"/>
            <a:ext cx="6653751" cy="4967317"/>
          </a:xfrm>
          <a:custGeom>
            <a:avLst/>
            <a:gdLst/>
            <a:ahLst/>
            <a:cxnLst/>
            <a:rect l="l" t="t" r="r" b="b"/>
            <a:pathLst>
              <a:path w="6653751" h="4967317">
                <a:moveTo>
                  <a:pt x="0" y="0"/>
                </a:moveTo>
                <a:lnTo>
                  <a:pt x="6653751" y="0"/>
                </a:lnTo>
                <a:lnTo>
                  <a:pt x="6653751" y="4967317"/>
                </a:lnTo>
                <a:lnTo>
                  <a:pt x="0" y="496731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79430" t="-164579" r="-201969" b="-22794"/>
            </a:stretch>
          </a:blipFill>
        </p:spPr>
      </p:sp>
      <p:sp>
        <p:nvSpPr>
          <p:cNvPr id="17" name="Freeform 17" descr="Capacity meters are used to attempt an action - shown is the health and stamina meter"/>
          <p:cNvSpPr/>
          <p:nvPr/>
        </p:nvSpPr>
        <p:spPr>
          <a:xfrm>
            <a:off x="9874368" y="4745270"/>
            <a:ext cx="6650132" cy="4967317"/>
          </a:xfrm>
          <a:custGeom>
            <a:avLst/>
            <a:gdLst/>
            <a:ahLst/>
            <a:cxnLst/>
            <a:rect l="l" t="t" r="r" b="b"/>
            <a:pathLst>
              <a:path w="6650132" h="4967317">
                <a:moveTo>
                  <a:pt x="0" y="0"/>
                </a:moveTo>
                <a:lnTo>
                  <a:pt x="6650133" y="0"/>
                </a:lnTo>
                <a:lnTo>
                  <a:pt x="6650133" y="4967317"/>
                </a:lnTo>
                <a:lnTo>
                  <a:pt x="0" y="496731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45829" t="-31899" r="-64147" b="-101532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896651"/>
            <a:ext cx="18473970" cy="10391608"/>
          </a:xfrm>
          <a:custGeom>
            <a:avLst/>
            <a:gdLst/>
            <a:ahLst/>
            <a:cxnLst/>
            <a:rect l="l" t="t" r="r" b="b"/>
            <a:pathLst>
              <a:path w="18473970" h="10391608">
                <a:moveTo>
                  <a:pt x="0" y="0"/>
                </a:moveTo>
                <a:lnTo>
                  <a:pt x="18473970" y="0"/>
                </a:lnTo>
                <a:lnTo>
                  <a:pt x="18473970" y="10391608"/>
                </a:lnTo>
                <a:lnTo>
                  <a:pt x="0" y="103916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2401534"/>
            <a:ext cx="18288000" cy="5589429"/>
            <a:chOff x="0" y="0"/>
            <a:chExt cx="4816593" cy="1472113"/>
          </a:xfrm>
        </p:grpSpPr>
        <p:sp>
          <p:nvSpPr>
            <p:cNvPr id="4" name="Freeform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1472113"/>
            </a:xfrm>
            <a:custGeom>
              <a:avLst/>
              <a:gdLst/>
              <a:ahLst/>
              <a:cxnLst/>
              <a:rect l="l" t="t" r="r" b="b"/>
              <a:pathLst>
                <a:path w="4816592" h="1472113">
                  <a:moveTo>
                    <a:pt x="20743" y="0"/>
                  </a:moveTo>
                  <a:lnTo>
                    <a:pt x="4795849" y="0"/>
                  </a:lnTo>
                  <a:cubicBezTo>
                    <a:pt x="4801351" y="0"/>
                    <a:pt x="4806627" y="2185"/>
                    <a:pt x="4810517" y="6076"/>
                  </a:cubicBezTo>
                  <a:cubicBezTo>
                    <a:pt x="4814407" y="9966"/>
                    <a:pt x="4816592" y="15242"/>
                    <a:pt x="4816592" y="20743"/>
                  </a:cubicBezTo>
                  <a:lnTo>
                    <a:pt x="4816592" y="1451370"/>
                  </a:lnTo>
                  <a:cubicBezTo>
                    <a:pt x="4816592" y="1456871"/>
                    <a:pt x="4814407" y="1462147"/>
                    <a:pt x="4810517" y="1466037"/>
                  </a:cubicBezTo>
                  <a:cubicBezTo>
                    <a:pt x="4806627" y="1469928"/>
                    <a:pt x="4801351" y="1472113"/>
                    <a:pt x="4795849" y="1472113"/>
                  </a:cubicBezTo>
                  <a:lnTo>
                    <a:pt x="20743" y="1472113"/>
                  </a:lnTo>
                  <a:cubicBezTo>
                    <a:pt x="15242" y="1472113"/>
                    <a:pt x="9966" y="1469928"/>
                    <a:pt x="6076" y="1466037"/>
                  </a:cubicBezTo>
                  <a:cubicBezTo>
                    <a:pt x="2185" y="1462147"/>
                    <a:pt x="0" y="1456871"/>
                    <a:pt x="0" y="1451370"/>
                  </a:cubicBezTo>
                  <a:lnTo>
                    <a:pt x="0" y="20743"/>
                  </a:lnTo>
                  <a:cubicBezTo>
                    <a:pt x="0" y="15242"/>
                    <a:pt x="2185" y="9966"/>
                    <a:pt x="6076" y="6076"/>
                  </a:cubicBezTo>
                  <a:cubicBezTo>
                    <a:pt x="9966" y="2185"/>
                    <a:pt x="15242" y="0"/>
                    <a:pt x="20743" y="0"/>
                  </a:cubicBezTo>
                  <a:close/>
                </a:path>
              </a:pathLst>
            </a:custGeom>
            <a:solidFill>
              <a:srgbClr val="000000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4816593" cy="1548313"/>
            </a:xfrm>
            <a:prstGeom prst="rect">
              <a:avLst/>
            </a:prstGeom>
          </p:spPr>
          <p:txBody>
            <a:bodyPr lIns="254000" tIns="254000" rIns="254000" bIns="254000" rtlCol="0" anchor="t"/>
            <a:lstStyle/>
            <a:p>
              <a:pPr algn="l">
                <a:lnSpc>
                  <a:spcPts val="55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2353909"/>
            <a:ext cx="9042167" cy="1811020"/>
            <a:chOff x="0" y="0"/>
            <a:chExt cx="2381476" cy="47697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81476" cy="476976"/>
            </a:xfrm>
            <a:custGeom>
              <a:avLst/>
              <a:gdLst/>
              <a:ahLst/>
              <a:cxnLst/>
              <a:rect l="l" t="t" r="r" b="b"/>
              <a:pathLst>
                <a:path w="2381476" h="476976">
                  <a:moveTo>
                    <a:pt x="41954" y="0"/>
                  </a:moveTo>
                  <a:lnTo>
                    <a:pt x="2339522" y="0"/>
                  </a:lnTo>
                  <a:cubicBezTo>
                    <a:pt x="2350649" y="0"/>
                    <a:pt x="2361320" y="4420"/>
                    <a:pt x="2369188" y="12288"/>
                  </a:cubicBezTo>
                  <a:cubicBezTo>
                    <a:pt x="2377056" y="20156"/>
                    <a:pt x="2381476" y="30827"/>
                    <a:pt x="2381476" y="41954"/>
                  </a:cubicBezTo>
                  <a:lnTo>
                    <a:pt x="2381476" y="435023"/>
                  </a:lnTo>
                  <a:cubicBezTo>
                    <a:pt x="2381476" y="446149"/>
                    <a:pt x="2377056" y="456821"/>
                    <a:pt x="2369188" y="464688"/>
                  </a:cubicBezTo>
                  <a:cubicBezTo>
                    <a:pt x="2361320" y="472556"/>
                    <a:pt x="2350649" y="476976"/>
                    <a:pt x="2339522" y="476976"/>
                  </a:cubicBezTo>
                  <a:lnTo>
                    <a:pt x="41954" y="476976"/>
                  </a:lnTo>
                  <a:cubicBezTo>
                    <a:pt x="30827" y="476976"/>
                    <a:pt x="20156" y="472556"/>
                    <a:pt x="12288" y="464688"/>
                  </a:cubicBezTo>
                  <a:cubicBezTo>
                    <a:pt x="4420" y="456821"/>
                    <a:pt x="0" y="446149"/>
                    <a:pt x="0" y="435023"/>
                  </a:cubicBezTo>
                  <a:lnTo>
                    <a:pt x="0" y="41954"/>
                  </a:lnTo>
                  <a:cubicBezTo>
                    <a:pt x="0" y="30827"/>
                    <a:pt x="4420" y="20156"/>
                    <a:pt x="12288" y="12288"/>
                  </a:cubicBezTo>
                  <a:cubicBezTo>
                    <a:pt x="20156" y="4420"/>
                    <a:pt x="30827" y="0"/>
                    <a:pt x="41954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2381476" cy="553176"/>
            </a:xfrm>
            <a:prstGeom prst="rect">
              <a:avLst/>
            </a:prstGeom>
          </p:spPr>
          <p:txBody>
            <a:bodyPr lIns="254000" tIns="254000" rIns="254000" bIns="254000" rtlCol="0" anchor="t"/>
            <a:lstStyle/>
            <a:p>
              <a:pPr marL="0" lvl="0" indent="0" algn="l">
                <a:lnSpc>
                  <a:spcPts val="5599"/>
                </a:lnSpc>
                <a:spcBef>
                  <a:spcPct val="0"/>
                </a:spcBef>
              </a:pPr>
              <a:r>
                <a:rPr lang="en-US" sz="3999" u="none" strike="noStrike">
                  <a:solidFill>
                    <a:srgbClr val="FFFFFF"/>
                  </a:solidFill>
                  <a:latin typeface="Atkinson Hyperlegible"/>
                </a:rPr>
                <a:t>To determine if they succeeded, </a:t>
              </a:r>
            </a:p>
            <a:p>
              <a:pPr marL="0" lvl="0" indent="0" algn="l">
                <a:lnSpc>
                  <a:spcPts val="5599"/>
                </a:lnSpc>
                <a:spcBef>
                  <a:spcPct val="0"/>
                </a:spcBef>
              </a:pPr>
              <a:r>
                <a:rPr lang="en-US" sz="3999" u="none" strike="noStrike">
                  <a:solidFill>
                    <a:srgbClr val="FFFFFF"/>
                  </a:solidFill>
                  <a:latin typeface="Atkinson Hyperlegible"/>
                </a:rPr>
                <a:t>players roll two six-sided dice.</a:t>
              </a:r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07047" y="2751874"/>
            <a:ext cx="335928" cy="313329"/>
          </a:xfrm>
          <a:custGeom>
            <a:avLst/>
            <a:gdLst/>
            <a:ahLst/>
            <a:cxnLst/>
            <a:rect l="l" t="t" r="r" b="b"/>
            <a:pathLst>
              <a:path w="335928" h="313329">
                <a:moveTo>
                  <a:pt x="335928" y="0"/>
                </a:moveTo>
                <a:lnTo>
                  <a:pt x="0" y="0"/>
                </a:lnTo>
                <a:lnTo>
                  <a:pt x="0" y="313329"/>
                </a:lnTo>
                <a:lnTo>
                  <a:pt x="335928" y="313329"/>
                </a:lnTo>
                <a:lnTo>
                  <a:pt x="33592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8700" y="1009650"/>
            <a:ext cx="13326450" cy="1080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6999">
                <a:solidFill>
                  <a:srgbClr val="FFFFFF"/>
                </a:solidFill>
                <a:latin typeface="Arcade Gamer"/>
              </a:rPr>
              <a:t>RULES</a:t>
            </a:r>
          </a:p>
        </p:txBody>
      </p:sp>
      <p:pic>
        <p:nvPicPr>
          <p:cNvPr id="11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256564" y="918343"/>
            <a:ext cx="1000299" cy="1282435"/>
          </a:xfrm>
          <a:prstGeom prst="rect">
            <a:avLst/>
          </a:prstGeom>
        </p:spPr>
      </p:pic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9294135" y="2751874"/>
            <a:ext cx="335928" cy="313329"/>
          </a:xfrm>
          <a:custGeom>
            <a:avLst/>
            <a:gdLst/>
            <a:ahLst/>
            <a:cxnLst/>
            <a:rect l="l" t="t" r="r" b="b"/>
            <a:pathLst>
              <a:path w="335928" h="313329">
                <a:moveTo>
                  <a:pt x="335928" y="0"/>
                </a:moveTo>
                <a:lnTo>
                  <a:pt x="0" y="0"/>
                </a:lnTo>
                <a:lnTo>
                  <a:pt x="0" y="313329"/>
                </a:lnTo>
                <a:lnTo>
                  <a:pt x="335928" y="313329"/>
                </a:lnTo>
                <a:lnTo>
                  <a:pt x="33592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9789350" y="2353909"/>
            <a:ext cx="8196886" cy="2515870"/>
            <a:chOff x="0" y="0"/>
            <a:chExt cx="2158851" cy="66261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58851" cy="662616"/>
            </a:xfrm>
            <a:custGeom>
              <a:avLst/>
              <a:gdLst/>
              <a:ahLst/>
              <a:cxnLst/>
              <a:rect l="l" t="t" r="r" b="b"/>
              <a:pathLst>
                <a:path w="2158851" h="662616">
                  <a:moveTo>
                    <a:pt x="46280" y="0"/>
                  </a:moveTo>
                  <a:lnTo>
                    <a:pt x="2112570" y="0"/>
                  </a:lnTo>
                  <a:cubicBezTo>
                    <a:pt x="2138130" y="0"/>
                    <a:pt x="2158851" y="20720"/>
                    <a:pt x="2158851" y="46280"/>
                  </a:cubicBezTo>
                  <a:lnTo>
                    <a:pt x="2158851" y="616336"/>
                  </a:lnTo>
                  <a:cubicBezTo>
                    <a:pt x="2158851" y="628610"/>
                    <a:pt x="2153975" y="640382"/>
                    <a:pt x="2145296" y="649061"/>
                  </a:cubicBezTo>
                  <a:cubicBezTo>
                    <a:pt x="2136616" y="657740"/>
                    <a:pt x="2124845" y="662616"/>
                    <a:pt x="2112570" y="662616"/>
                  </a:cubicBezTo>
                  <a:lnTo>
                    <a:pt x="46280" y="662616"/>
                  </a:lnTo>
                  <a:cubicBezTo>
                    <a:pt x="34006" y="662616"/>
                    <a:pt x="22234" y="657740"/>
                    <a:pt x="13555" y="649061"/>
                  </a:cubicBezTo>
                  <a:cubicBezTo>
                    <a:pt x="4876" y="640382"/>
                    <a:pt x="0" y="628610"/>
                    <a:pt x="0" y="616336"/>
                  </a:cubicBezTo>
                  <a:lnTo>
                    <a:pt x="0" y="46280"/>
                  </a:lnTo>
                  <a:cubicBezTo>
                    <a:pt x="0" y="34006"/>
                    <a:pt x="4876" y="22234"/>
                    <a:pt x="13555" y="13555"/>
                  </a:cubicBezTo>
                  <a:cubicBezTo>
                    <a:pt x="22234" y="4876"/>
                    <a:pt x="34006" y="0"/>
                    <a:pt x="4628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76200"/>
              <a:ext cx="2158851" cy="738816"/>
            </a:xfrm>
            <a:prstGeom prst="rect">
              <a:avLst/>
            </a:prstGeom>
          </p:spPr>
          <p:txBody>
            <a:bodyPr lIns="254000" tIns="254000" rIns="254000" bIns="254000" rtlCol="0" anchor="t"/>
            <a:lstStyle/>
            <a:p>
              <a:pPr algn="l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tkinson Hyperlegible"/>
                </a:rPr>
                <a:t>If they fail, there is a complication. </a:t>
              </a:r>
            </a:p>
            <a:p>
              <a:pPr algn="l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tkinson Hyperlegible"/>
                </a:rPr>
                <a:t>Complications cost capacity (health or stamina).</a:t>
              </a:r>
            </a:p>
          </p:txBody>
        </p:sp>
      </p:grpSp>
      <p:sp>
        <p:nvSpPr>
          <p:cNvPr id="16" name="Freeform 16" descr="Rolling 6 and below is a fail, rolling 7-8 is a pass with a chance for complication, rolling 9-11 is a success, and rolling 12+ is a critical success (killed it)"/>
          <p:cNvSpPr/>
          <p:nvPr/>
        </p:nvSpPr>
        <p:spPr>
          <a:xfrm>
            <a:off x="607047" y="4869779"/>
            <a:ext cx="9065574" cy="2485722"/>
          </a:xfrm>
          <a:custGeom>
            <a:avLst/>
            <a:gdLst/>
            <a:ahLst/>
            <a:cxnLst/>
            <a:rect l="l" t="t" r="r" b="b"/>
            <a:pathLst>
              <a:path w="9065574" h="2485722">
                <a:moveTo>
                  <a:pt x="0" y="0"/>
                </a:moveTo>
                <a:lnTo>
                  <a:pt x="9065574" y="0"/>
                </a:lnTo>
                <a:lnTo>
                  <a:pt x="9065574" y="2485721"/>
                </a:lnTo>
                <a:lnTo>
                  <a:pt x="0" y="248572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45843" t="-482578" r="-64065" b="-53191"/>
            </a:stretch>
          </a:blipFill>
        </p:spPr>
      </p:sp>
      <p:sp>
        <p:nvSpPr>
          <p:cNvPr id="17" name="Freeform 17" descr="Complications are determined by rolling using the table, and can include family emergencies, getting called into work, car breaking down, and more"/>
          <p:cNvSpPr/>
          <p:nvPr/>
        </p:nvSpPr>
        <p:spPr>
          <a:xfrm>
            <a:off x="10246584" y="4869779"/>
            <a:ext cx="6879366" cy="5201472"/>
          </a:xfrm>
          <a:custGeom>
            <a:avLst/>
            <a:gdLst/>
            <a:ahLst/>
            <a:cxnLst/>
            <a:rect l="l" t="t" r="r" b="b"/>
            <a:pathLst>
              <a:path w="6879366" h="5201472">
                <a:moveTo>
                  <a:pt x="0" y="0"/>
                </a:moveTo>
                <a:lnTo>
                  <a:pt x="6879366" y="0"/>
                </a:lnTo>
                <a:lnTo>
                  <a:pt x="6879366" y="5201471"/>
                </a:lnTo>
                <a:lnTo>
                  <a:pt x="0" y="520147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66296" t="-108100" r="-144345" b="-23002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96651"/>
            <a:ext cx="18473970" cy="10391608"/>
          </a:xfrm>
          <a:custGeom>
            <a:avLst/>
            <a:gdLst/>
            <a:ahLst/>
            <a:cxnLst/>
            <a:rect l="l" t="t" r="r" b="b"/>
            <a:pathLst>
              <a:path w="18473970" h="10391608">
                <a:moveTo>
                  <a:pt x="0" y="0"/>
                </a:moveTo>
                <a:lnTo>
                  <a:pt x="18473970" y="0"/>
                </a:lnTo>
                <a:lnTo>
                  <a:pt x="18473970" y="10391608"/>
                </a:lnTo>
                <a:lnTo>
                  <a:pt x="0" y="103916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2401534"/>
            <a:ext cx="18288000" cy="5589429"/>
            <a:chOff x="0" y="0"/>
            <a:chExt cx="4816593" cy="1472113"/>
          </a:xfrm>
        </p:grpSpPr>
        <p:sp>
          <p:nvSpPr>
            <p:cNvPr id="4" name="Freeform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1472113"/>
            </a:xfrm>
            <a:custGeom>
              <a:avLst/>
              <a:gdLst/>
              <a:ahLst/>
              <a:cxnLst/>
              <a:rect l="l" t="t" r="r" b="b"/>
              <a:pathLst>
                <a:path w="4816592" h="1472113">
                  <a:moveTo>
                    <a:pt x="20743" y="0"/>
                  </a:moveTo>
                  <a:lnTo>
                    <a:pt x="4795849" y="0"/>
                  </a:lnTo>
                  <a:cubicBezTo>
                    <a:pt x="4801351" y="0"/>
                    <a:pt x="4806627" y="2185"/>
                    <a:pt x="4810517" y="6076"/>
                  </a:cubicBezTo>
                  <a:cubicBezTo>
                    <a:pt x="4814407" y="9966"/>
                    <a:pt x="4816592" y="15242"/>
                    <a:pt x="4816592" y="20743"/>
                  </a:cubicBezTo>
                  <a:lnTo>
                    <a:pt x="4816592" y="1451370"/>
                  </a:lnTo>
                  <a:cubicBezTo>
                    <a:pt x="4816592" y="1456871"/>
                    <a:pt x="4814407" y="1462147"/>
                    <a:pt x="4810517" y="1466037"/>
                  </a:cubicBezTo>
                  <a:cubicBezTo>
                    <a:pt x="4806627" y="1469928"/>
                    <a:pt x="4801351" y="1472113"/>
                    <a:pt x="4795849" y="1472113"/>
                  </a:cubicBezTo>
                  <a:lnTo>
                    <a:pt x="20743" y="1472113"/>
                  </a:lnTo>
                  <a:cubicBezTo>
                    <a:pt x="15242" y="1472113"/>
                    <a:pt x="9966" y="1469928"/>
                    <a:pt x="6076" y="1466037"/>
                  </a:cubicBezTo>
                  <a:cubicBezTo>
                    <a:pt x="2185" y="1462147"/>
                    <a:pt x="0" y="1456871"/>
                    <a:pt x="0" y="1451370"/>
                  </a:cubicBezTo>
                  <a:lnTo>
                    <a:pt x="0" y="20743"/>
                  </a:lnTo>
                  <a:cubicBezTo>
                    <a:pt x="0" y="15242"/>
                    <a:pt x="2185" y="9966"/>
                    <a:pt x="6076" y="6076"/>
                  </a:cubicBezTo>
                  <a:cubicBezTo>
                    <a:pt x="9966" y="2185"/>
                    <a:pt x="15242" y="0"/>
                    <a:pt x="20743" y="0"/>
                  </a:cubicBezTo>
                  <a:close/>
                </a:path>
              </a:pathLst>
            </a:custGeom>
            <a:solidFill>
              <a:srgbClr val="000000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4816593" cy="1548313"/>
            </a:xfrm>
            <a:prstGeom prst="rect">
              <a:avLst/>
            </a:prstGeom>
          </p:spPr>
          <p:txBody>
            <a:bodyPr lIns="254000" tIns="254000" rIns="254000" bIns="254000" rtlCol="0" anchor="t"/>
            <a:lstStyle/>
            <a:p>
              <a:pPr algn="l">
                <a:lnSpc>
                  <a:spcPts val="55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107086" y="2896651"/>
            <a:ext cx="12948596" cy="4962481"/>
            <a:chOff x="0" y="0"/>
            <a:chExt cx="3410330" cy="13069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10330" cy="1306991"/>
            </a:xfrm>
            <a:custGeom>
              <a:avLst/>
              <a:gdLst/>
              <a:ahLst/>
              <a:cxnLst/>
              <a:rect l="l" t="t" r="r" b="b"/>
              <a:pathLst>
                <a:path w="3410330" h="1306991">
                  <a:moveTo>
                    <a:pt x="29297" y="0"/>
                  </a:moveTo>
                  <a:lnTo>
                    <a:pt x="3381033" y="0"/>
                  </a:lnTo>
                  <a:cubicBezTo>
                    <a:pt x="3388803" y="0"/>
                    <a:pt x="3396255" y="3087"/>
                    <a:pt x="3401749" y="8581"/>
                  </a:cubicBezTo>
                  <a:cubicBezTo>
                    <a:pt x="3407243" y="14075"/>
                    <a:pt x="3410330" y="21527"/>
                    <a:pt x="3410330" y="29297"/>
                  </a:cubicBezTo>
                  <a:lnTo>
                    <a:pt x="3410330" y="1277694"/>
                  </a:lnTo>
                  <a:cubicBezTo>
                    <a:pt x="3410330" y="1293874"/>
                    <a:pt x="3397213" y="1306991"/>
                    <a:pt x="3381033" y="1306991"/>
                  </a:cubicBezTo>
                  <a:lnTo>
                    <a:pt x="29297" y="1306991"/>
                  </a:lnTo>
                  <a:cubicBezTo>
                    <a:pt x="13117" y="1306991"/>
                    <a:pt x="0" y="1293874"/>
                    <a:pt x="0" y="1277694"/>
                  </a:cubicBezTo>
                  <a:lnTo>
                    <a:pt x="0" y="29297"/>
                  </a:lnTo>
                  <a:cubicBezTo>
                    <a:pt x="0" y="13117"/>
                    <a:pt x="13117" y="0"/>
                    <a:pt x="29297" y="0"/>
                  </a:cubicBezTo>
                  <a:close/>
                </a:path>
              </a:pathLst>
            </a:custGeom>
            <a:solidFill>
              <a:srgbClr val="000000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3410330" cy="1383191"/>
            </a:xfrm>
            <a:prstGeom prst="rect">
              <a:avLst/>
            </a:prstGeom>
          </p:spPr>
          <p:txBody>
            <a:bodyPr lIns="254000" tIns="254000" rIns="254000" bIns="254000" rtlCol="0" anchor="t"/>
            <a:lstStyle/>
            <a:p>
              <a:pPr algn="l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tkinson Hyperlegible"/>
                </a:rPr>
                <a:t>Players can work together! Collaborating with others gives them bonuses to the die rolls.</a:t>
              </a:r>
            </a:p>
            <a:p>
              <a:pPr algn="l">
                <a:lnSpc>
                  <a:spcPts val="5599"/>
                </a:lnSpc>
              </a:pPr>
              <a:endParaRPr lang="en-US" sz="3999">
                <a:solidFill>
                  <a:srgbClr val="FFFFFF"/>
                </a:solidFill>
                <a:latin typeface="Atkinson Hyperlegible"/>
              </a:endParaRPr>
            </a:p>
            <a:p>
              <a:pPr algn="l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tkinson Hyperlegible"/>
                </a:rPr>
                <a:t>Additional mechanics: skip class or study before class.</a:t>
              </a:r>
            </a:p>
            <a:p>
              <a:pPr algn="l">
                <a:lnSpc>
                  <a:spcPts val="5599"/>
                </a:lnSpc>
              </a:pPr>
              <a:endParaRPr lang="en-US" sz="3999">
                <a:solidFill>
                  <a:srgbClr val="FFFFFF"/>
                </a:solidFill>
                <a:latin typeface="Atkinson Hyperlegible"/>
              </a:endParaRPr>
            </a:p>
            <a:p>
              <a:pPr algn="l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tkinson Hyperlegible Bold"/>
                </a:rPr>
                <a:t>Let’s play!</a:t>
              </a:r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507008" y="3337582"/>
            <a:ext cx="335928" cy="313329"/>
          </a:xfrm>
          <a:custGeom>
            <a:avLst/>
            <a:gdLst/>
            <a:ahLst/>
            <a:cxnLst/>
            <a:rect l="l" t="t" r="r" b="b"/>
            <a:pathLst>
              <a:path w="335928" h="313329">
                <a:moveTo>
                  <a:pt x="335928" y="0"/>
                </a:moveTo>
                <a:lnTo>
                  <a:pt x="0" y="0"/>
                </a:lnTo>
                <a:lnTo>
                  <a:pt x="0" y="313328"/>
                </a:lnTo>
                <a:lnTo>
                  <a:pt x="335928" y="313328"/>
                </a:lnTo>
                <a:lnTo>
                  <a:pt x="33592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8700" y="1009650"/>
            <a:ext cx="13326450" cy="1080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6999">
                <a:solidFill>
                  <a:srgbClr val="FFFFFF"/>
                </a:solidFill>
                <a:latin typeface="Arcade Gamer"/>
              </a:rPr>
              <a:t>RULES</a:t>
            </a:r>
          </a:p>
        </p:txBody>
      </p:sp>
      <p:pic>
        <p:nvPicPr>
          <p:cNvPr id="11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256564" y="918343"/>
            <a:ext cx="1000299" cy="1282435"/>
          </a:xfrm>
          <a:prstGeom prst="rect">
            <a:avLst/>
          </a:prstGeom>
        </p:spPr>
      </p:pic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507008" y="5435041"/>
            <a:ext cx="335928" cy="313329"/>
          </a:xfrm>
          <a:custGeom>
            <a:avLst/>
            <a:gdLst/>
            <a:ahLst/>
            <a:cxnLst/>
            <a:rect l="l" t="t" r="r" b="b"/>
            <a:pathLst>
              <a:path w="335928" h="313329">
                <a:moveTo>
                  <a:pt x="335928" y="0"/>
                </a:moveTo>
                <a:lnTo>
                  <a:pt x="0" y="0"/>
                </a:lnTo>
                <a:lnTo>
                  <a:pt x="0" y="313329"/>
                </a:lnTo>
                <a:lnTo>
                  <a:pt x="335928" y="313329"/>
                </a:lnTo>
                <a:lnTo>
                  <a:pt x="33592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85970" y="2934751"/>
            <a:ext cx="18473970" cy="10391608"/>
          </a:xfrm>
          <a:custGeom>
            <a:avLst/>
            <a:gdLst/>
            <a:ahLst/>
            <a:cxnLst/>
            <a:rect l="l" t="t" r="r" b="b"/>
            <a:pathLst>
              <a:path w="18473970" h="10391608">
                <a:moveTo>
                  <a:pt x="0" y="0"/>
                </a:moveTo>
                <a:lnTo>
                  <a:pt x="18473970" y="0"/>
                </a:lnTo>
                <a:lnTo>
                  <a:pt x="18473970" y="10391608"/>
                </a:lnTo>
                <a:lnTo>
                  <a:pt x="0" y="103916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963692" y="2456581"/>
            <a:ext cx="14360615" cy="8033787"/>
            <a:chOff x="0" y="0"/>
            <a:chExt cx="3782220" cy="21158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82220" cy="2115894"/>
            </a:xfrm>
            <a:custGeom>
              <a:avLst/>
              <a:gdLst/>
              <a:ahLst/>
              <a:cxnLst/>
              <a:rect l="l" t="t" r="r" b="b"/>
              <a:pathLst>
                <a:path w="3782220" h="2115894">
                  <a:moveTo>
                    <a:pt x="26416" y="0"/>
                  </a:moveTo>
                  <a:lnTo>
                    <a:pt x="3755803" y="0"/>
                  </a:lnTo>
                  <a:cubicBezTo>
                    <a:pt x="3762809" y="0"/>
                    <a:pt x="3769528" y="2783"/>
                    <a:pt x="3774482" y="7737"/>
                  </a:cubicBezTo>
                  <a:cubicBezTo>
                    <a:pt x="3779436" y="12691"/>
                    <a:pt x="3782220" y="19410"/>
                    <a:pt x="3782220" y="26416"/>
                  </a:cubicBezTo>
                  <a:lnTo>
                    <a:pt x="3782220" y="2089478"/>
                  </a:lnTo>
                  <a:cubicBezTo>
                    <a:pt x="3782220" y="2104068"/>
                    <a:pt x="3770393" y="2115894"/>
                    <a:pt x="3755803" y="2115894"/>
                  </a:cubicBezTo>
                  <a:lnTo>
                    <a:pt x="26416" y="2115894"/>
                  </a:lnTo>
                  <a:cubicBezTo>
                    <a:pt x="11827" y="2115894"/>
                    <a:pt x="0" y="2104068"/>
                    <a:pt x="0" y="2089478"/>
                  </a:cubicBezTo>
                  <a:lnTo>
                    <a:pt x="0" y="26416"/>
                  </a:lnTo>
                  <a:cubicBezTo>
                    <a:pt x="0" y="11827"/>
                    <a:pt x="11827" y="0"/>
                    <a:pt x="26416" y="0"/>
                  </a:cubicBezTo>
                  <a:close/>
                </a:path>
              </a:pathLst>
            </a:custGeom>
            <a:solidFill>
              <a:srgbClr val="000000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3782220" cy="2182569"/>
            </a:xfrm>
            <a:prstGeom prst="rect">
              <a:avLst/>
            </a:prstGeom>
          </p:spPr>
          <p:txBody>
            <a:bodyPr lIns="254000" tIns="254000" rIns="254000" bIns="254000" rtlCol="0" anchor="t"/>
            <a:lstStyle/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Atkinson Hyperlegible Bold"/>
                </a:rPr>
                <a:t>Challenges and Goals</a:t>
              </a:r>
            </a:p>
            <a:p>
              <a:pPr marL="647700" lvl="1" indent="-323850" algn="l">
                <a:lnSpc>
                  <a:spcPts val="4200"/>
                </a:lnSpc>
                <a:buFont typeface="Arial"/>
                <a:buChar char="•"/>
              </a:pPr>
              <a:r>
                <a:rPr lang="en-US" sz="3000">
                  <a:solidFill>
                    <a:srgbClr val="FFFFFF"/>
                  </a:solidFill>
                  <a:latin typeface="Atkinson Hyperlegible"/>
                </a:rPr>
                <a:t>What was your biggest challenge?</a:t>
              </a:r>
            </a:p>
            <a:p>
              <a:pPr marL="647700" lvl="1" indent="-323850" algn="l">
                <a:lnSpc>
                  <a:spcPts val="4200"/>
                </a:lnSpc>
                <a:buFont typeface="Arial"/>
                <a:buChar char="•"/>
              </a:pPr>
              <a:r>
                <a:rPr lang="en-US" sz="3000">
                  <a:solidFill>
                    <a:srgbClr val="FFFFFF"/>
                  </a:solidFill>
                  <a:latin typeface="Atkinson Hyperlegible"/>
                </a:rPr>
                <a:t>What impacted how many objectives you were able to complete?</a:t>
              </a:r>
            </a:p>
            <a:p>
              <a:pPr algn="l">
                <a:lnSpc>
                  <a:spcPts val="4200"/>
                </a:lnSpc>
              </a:pPr>
              <a:endParaRPr lang="en-US" sz="3000">
                <a:solidFill>
                  <a:srgbClr val="FFFFFF"/>
                </a:solidFill>
                <a:latin typeface="Atkinson Hyperlegible"/>
              </a:endParaRPr>
            </a:p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Atkinson Hyperlegible Bold"/>
                </a:rPr>
                <a:t>Connection to Student Experience</a:t>
              </a:r>
            </a:p>
            <a:p>
              <a:pPr marL="647700" lvl="1" indent="-323850" algn="l">
                <a:lnSpc>
                  <a:spcPts val="4200"/>
                </a:lnSpc>
                <a:buFont typeface="Arial"/>
                <a:buChar char="•"/>
              </a:pPr>
              <a:r>
                <a:rPr lang="en-US" sz="3000">
                  <a:solidFill>
                    <a:srgbClr val="FFFFFF"/>
                  </a:solidFill>
                  <a:latin typeface="Atkinson Hyperlegible"/>
                </a:rPr>
                <a:t>What resonated with your student experience?</a:t>
              </a:r>
            </a:p>
            <a:p>
              <a:pPr marL="647700" lvl="1" indent="-323850" algn="l">
                <a:lnSpc>
                  <a:spcPts val="4200"/>
                </a:lnSpc>
                <a:buFont typeface="Arial"/>
                <a:buChar char="•"/>
              </a:pPr>
              <a:r>
                <a:rPr lang="en-US" sz="3000">
                  <a:solidFill>
                    <a:srgbClr val="FFFFFF"/>
                  </a:solidFill>
                  <a:latin typeface="Atkinson Hyperlegible"/>
                </a:rPr>
                <a:t>Did you encounter anything that surprised you, or that you had not thought about before?</a:t>
              </a:r>
            </a:p>
            <a:p>
              <a:pPr algn="l">
                <a:lnSpc>
                  <a:spcPts val="4200"/>
                </a:lnSpc>
              </a:pPr>
              <a:endParaRPr lang="en-US" sz="3000">
                <a:solidFill>
                  <a:srgbClr val="FFFFFF"/>
                </a:solidFill>
                <a:latin typeface="Atkinson Hyperlegible"/>
              </a:endParaRPr>
            </a:p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Atkinson Hyperlegible Bold"/>
                </a:rPr>
                <a:t>Application to Tutoring Practice or Student Support Role</a:t>
              </a:r>
            </a:p>
            <a:p>
              <a:pPr marL="647700" lvl="1" indent="-323850" algn="l">
                <a:lnSpc>
                  <a:spcPts val="4200"/>
                </a:lnSpc>
                <a:buFont typeface="Arial"/>
                <a:buChar char="•"/>
              </a:pPr>
              <a:r>
                <a:rPr lang="en-US" sz="3000">
                  <a:solidFill>
                    <a:srgbClr val="FFFFFF"/>
                  </a:solidFill>
                  <a:latin typeface="Atkinson Hyperlegible"/>
                </a:rPr>
                <a:t>What take-aways do you have for your tutoring practice?</a:t>
              </a:r>
            </a:p>
            <a:p>
              <a:pPr marL="647700" lvl="1" indent="-323850" algn="l">
                <a:lnSpc>
                  <a:spcPts val="4200"/>
                </a:lnSpc>
                <a:buFont typeface="Arial"/>
                <a:buChar char="•"/>
              </a:pPr>
              <a:r>
                <a:rPr lang="en-US" sz="3000">
                  <a:solidFill>
                    <a:srgbClr val="FFFFFF"/>
                  </a:solidFill>
                  <a:latin typeface="Atkinson Hyperlegible"/>
                </a:rPr>
                <a:t>With all the demands on their time, how might your student character experience tutoring appointments?</a:t>
              </a:r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1399294" y="2787611"/>
            <a:ext cx="335928" cy="313329"/>
          </a:xfrm>
          <a:custGeom>
            <a:avLst/>
            <a:gdLst/>
            <a:ahLst/>
            <a:cxnLst/>
            <a:rect l="l" t="t" r="r" b="b"/>
            <a:pathLst>
              <a:path w="335928" h="313329">
                <a:moveTo>
                  <a:pt x="335928" y="0"/>
                </a:moveTo>
                <a:lnTo>
                  <a:pt x="0" y="0"/>
                </a:lnTo>
                <a:lnTo>
                  <a:pt x="0" y="313329"/>
                </a:lnTo>
                <a:lnTo>
                  <a:pt x="335928" y="313329"/>
                </a:lnTo>
                <a:lnTo>
                  <a:pt x="33592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1009650"/>
            <a:ext cx="13241713" cy="1080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6999">
                <a:solidFill>
                  <a:srgbClr val="FFFFFF"/>
                </a:solidFill>
                <a:latin typeface="Arcade Gamer"/>
              </a:rPr>
              <a:t>DEBRIEF AND DISCUSS</a:t>
            </a:r>
          </a:p>
        </p:txBody>
      </p:sp>
      <p:sp>
        <p:nvSpPr>
          <p:cNvPr id="8" name="Freeform 8"/>
          <p:cNvSpPr/>
          <p:nvPr/>
        </p:nvSpPr>
        <p:spPr>
          <a:xfrm flipH="1">
            <a:off x="1399294" y="4986836"/>
            <a:ext cx="335928" cy="313329"/>
          </a:xfrm>
          <a:custGeom>
            <a:avLst/>
            <a:gdLst/>
            <a:ahLst/>
            <a:cxnLst/>
            <a:rect l="l" t="t" r="r" b="b"/>
            <a:pathLst>
              <a:path w="335928" h="313329">
                <a:moveTo>
                  <a:pt x="335928" y="0"/>
                </a:moveTo>
                <a:lnTo>
                  <a:pt x="0" y="0"/>
                </a:lnTo>
                <a:lnTo>
                  <a:pt x="0" y="313328"/>
                </a:lnTo>
                <a:lnTo>
                  <a:pt x="335928" y="313328"/>
                </a:lnTo>
                <a:lnTo>
                  <a:pt x="33592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399294" y="7605720"/>
            <a:ext cx="335928" cy="313329"/>
          </a:xfrm>
          <a:custGeom>
            <a:avLst/>
            <a:gdLst/>
            <a:ahLst/>
            <a:cxnLst/>
            <a:rect l="l" t="t" r="r" b="b"/>
            <a:pathLst>
              <a:path w="335928" h="313329">
                <a:moveTo>
                  <a:pt x="335928" y="0"/>
                </a:moveTo>
                <a:lnTo>
                  <a:pt x="0" y="0"/>
                </a:lnTo>
                <a:lnTo>
                  <a:pt x="0" y="313329"/>
                </a:lnTo>
                <a:lnTo>
                  <a:pt x="335928" y="313329"/>
                </a:lnTo>
                <a:lnTo>
                  <a:pt x="33592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836966" y="1288158"/>
            <a:ext cx="894639" cy="5428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2985" y="2566701"/>
            <a:ext cx="18473970" cy="10057886"/>
            <a:chOff x="0" y="0"/>
            <a:chExt cx="24631960" cy="134105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31960" cy="13410515"/>
            </a:xfrm>
            <a:custGeom>
              <a:avLst/>
              <a:gdLst/>
              <a:ahLst/>
              <a:cxnLst/>
              <a:rect l="l" t="t" r="r" b="b"/>
              <a:pathLst>
                <a:path w="24631960" h="13410515">
                  <a:moveTo>
                    <a:pt x="0" y="0"/>
                  </a:moveTo>
                  <a:lnTo>
                    <a:pt x="24631960" y="0"/>
                  </a:lnTo>
                  <a:lnTo>
                    <a:pt x="24631960" y="13410515"/>
                  </a:lnTo>
                  <a:lnTo>
                    <a:pt x="0" y="13410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1659" b="-1659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9562553" y="1639325"/>
              <a:ext cx="3905451" cy="3905451"/>
            </a:xfrm>
            <a:custGeom>
              <a:avLst/>
              <a:gdLst/>
              <a:ahLst/>
              <a:cxnLst/>
              <a:rect l="l" t="t" r="r" b="b"/>
              <a:pathLst>
                <a:path w="3905451" h="3905451">
                  <a:moveTo>
                    <a:pt x="0" y="0"/>
                  </a:moveTo>
                  <a:lnTo>
                    <a:pt x="3905451" y="0"/>
                  </a:lnTo>
                  <a:lnTo>
                    <a:pt x="3905451" y="3905451"/>
                  </a:lnTo>
                  <a:lnTo>
                    <a:pt x="0" y="39054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9110478" y="306444"/>
              <a:ext cx="4809602" cy="907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Arimo"/>
                </a:rPr>
                <a:t>WANT A COPY WHEN </a:t>
              </a:r>
            </a:p>
            <a:p>
              <a:pPr marL="0" lvl="0" indent="0" algn="ctr">
                <a:lnSpc>
                  <a:spcPts val="2640"/>
                </a:lnSpc>
                <a:spcBef>
                  <a:spcPct val="0"/>
                </a:spcBef>
              </a:pPr>
              <a:r>
                <a:rPr lang="en-US" sz="2200">
                  <a:solidFill>
                    <a:srgbClr val="FFFFFF"/>
                  </a:solidFill>
                  <a:latin typeface="Arimo"/>
                </a:rPr>
                <a:t>WE PUBLISH?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9110478" y="5722576"/>
              <a:ext cx="4809602" cy="907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40"/>
                </a:lnSpc>
                <a:spcBef>
                  <a:spcPct val="0"/>
                </a:spcBef>
              </a:pPr>
              <a:r>
                <a:rPr lang="en-US" sz="2200">
                  <a:solidFill>
                    <a:srgbClr val="FFFFFF"/>
                  </a:solidFill>
                  <a:latin typeface="Arimo"/>
                </a:rPr>
                <a:t>OR JUST WANT TO STAY IN TOUCH - SCAN ABOVE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5182049" y="2934751"/>
            <a:ext cx="2828812" cy="987513"/>
          </a:xfrm>
          <a:custGeom>
            <a:avLst/>
            <a:gdLst/>
            <a:ahLst/>
            <a:cxnLst/>
            <a:rect l="l" t="t" r="r" b="b"/>
            <a:pathLst>
              <a:path w="2828812" h="987513">
                <a:moveTo>
                  <a:pt x="0" y="0"/>
                </a:moveTo>
                <a:lnTo>
                  <a:pt x="2828813" y="0"/>
                </a:lnTo>
                <a:lnTo>
                  <a:pt x="2828813" y="987512"/>
                </a:lnTo>
                <a:lnTo>
                  <a:pt x="0" y="9875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8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5190678" y="230851"/>
            <a:ext cx="2828812" cy="987513"/>
          </a:xfrm>
          <a:custGeom>
            <a:avLst/>
            <a:gdLst/>
            <a:ahLst/>
            <a:cxnLst/>
            <a:rect l="l" t="t" r="r" b="b"/>
            <a:pathLst>
              <a:path w="2828812" h="987513">
                <a:moveTo>
                  <a:pt x="2828813" y="0"/>
                </a:moveTo>
                <a:lnTo>
                  <a:pt x="0" y="0"/>
                </a:lnTo>
                <a:lnTo>
                  <a:pt x="0" y="987512"/>
                </a:lnTo>
                <a:lnTo>
                  <a:pt x="2828813" y="987512"/>
                </a:lnTo>
                <a:lnTo>
                  <a:pt x="2828813" y="0"/>
                </a:lnTo>
                <a:close/>
              </a:path>
            </a:pathLst>
          </a:custGeom>
          <a:blipFill>
            <a:blip r:embed="rId6">
              <a:alphaModFix amt="18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4275154" y="724607"/>
            <a:ext cx="9737693" cy="5405361"/>
            <a:chOff x="0" y="0"/>
            <a:chExt cx="2564660" cy="142363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64660" cy="1423634"/>
            </a:xfrm>
            <a:custGeom>
              <a:avLst/>
              <a:gdLst/>
              <a:ahLst/>
              <a:cxnLst/>
              <a:rect l="l" t="t" r="r" b="b"/>
              <a:pathLst>
                <a:path w="2564660" h="1423634">
                  <a:moveTo>
                    <a:pt x="38957" y="0"/>
                  </a:moveTo>
                  <a:lnTo>
                    <a:pt x="2525702" y="0"/>
                  </a:lnTo>
                  <a:cubicBezTo>
                    <a:pt x="2536035" y="0"/>
                    <a:pt x="2545943" y="4104"/>
                    <a:pt x="2553249" y="11410"/>
                  </a:cubicBezTo>
                  <a:cubicBezTo>
                    <a:pt x="2560555" y="18716"/>
                    <a:pt x="2564660" y="28625"/>
                    <a:pt x="2564660" y="38957"/>
                  </a:cubicBezTo>
                  <a:lnTo>
                    <a:pt x="2564660" y="1384677"/>
                  </a:lnTo>
                  <a:cubicBezTo>
                    <a:pt x="2564660" y="1395009"/>
                    <a:pt x="2560555" y="1404918"/>
                    <a:pt x="2553249" y="1412224"/>
                  </a:cubicBezTo>
                  <a:cubicBezTo>
                    <a:pt x="2545943" y="1419530"/>
                    <a:pt x="2536035" y="1423634"/>
                    <a:pt x="2525702" y="1423634"/>
                  </a:cubicBezTo>
                  <a:lnTo>
                    <a:pt x="38957" y="1423634"/>
                  </a:lnTo>
                  <a:cubicBezTo>
                    <a:pt x="28625" y="1423634"/>
                    <a:pt x="18716" y="1419530"/>
                    <a:pt x="11410" y="1412224"/>
                  </a:cubicBezTo>
                  <a:cubicBezTo>
                    <a:pt x="4104" y="1404918"/>
                    <a:pt x="0" y="1395009"/>
                    <a:pt x="0" y="1384677"/>
                  </a:cubicBezTo>
                  <a:lnTo>
                    <a:pt x="0" y="38957"/>
                  </a:lnTo>
                  <a:cubicBezTo>
                    <a:pt x="0" y="28625"/>
                    <a:pt x="4104" y="18716"/>
                    <a:pt x="11410" y="11410"/>
                  </a:cubicBezTo>
                  <a:cubicBezTo>
                    <a:pt x="18716" y="4104"/>
                    <a:pt x="28625" y="0"/>
                    <a:pt x="38957" y="0"/>
                  </a:cubicBezTo>
                  <a:close/>
                </a:path>
              </a:pathLst>
            </a:custGeom>
            <a:solidFill>
              <a:srgbClr val="000000"/>
            </a:solidFill>
            <a:ln w="47625" cap="rnd">
              <a:solidFill>
                <a:srgbClr val="21EF80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564660" cy="1452209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7191297" y="7989236"/>
            <a:ext cx="3615824" cy="1715873"/>
          </a:xfrm>
          <a:custGeom>
            <a:avLst/>
            <a:gdLst/>
            <a:ahLst/>
            <a:cxnLst/>
            <a:rect l="l" t="t" r="r" b="b"/>
            <a:pathLst>
              <a:path w="3615824" h="1715873">
                <a:moveTo>
                  <a:pt x="0" y="0"/>
                </a:moveTo>
                <a:lnTo>
                  <a:pt x="3615823" y="0"/>
                </a:lnTo>
                <a:lnTo>
                  <a:pt x="3615823" y="1715873"/>
                </a:lnTo>
                <a:lnTo>
                  <a:pt x="0" y="17158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0" y="9705109"/>
            <a:ext cx="18288000" cy="1163782"/>
            <a:chOff x="0" y="0"/>
            <a:chExt cx="24384000" cy="155170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0" cy="1551709"/>
            </a:xfrm>
            <a:custGeom>
              <a:avLst/>
              <a:gdLst/>
              <a:ahLst/>
              <a:cxnLst/>
              <a:rect l="l" t="t" r="r" b="b"/>
              <a:pathLst>
                <a:path w="8128000" h="1551709">
                  <a:moveTo>
                    <a:pt x="0" y="0"/>
                  </a:moveTo>
                  <a:lnTo>
                    <a:pt x="8128000" y="0"/>
                  </a:lnTo>
                  <a:lnTo>
                    <a:pt x="8128000" y="1551709"/>
                  </a:lnTo>
                  <a:lnTo>
                    <a:pt x="0" y="1551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8128000" y="0"/>
              <a:ext cx="8128000" cy="1551709"/>
            </a:xfrm>
            <a:custGeom>
              <a:avLst/>
              <a:gdLst/>
              <a:ahLst/>
              <a:cxnLst/>
              <a:rect l="l" t="t" r="r" b="b"/>
              <a:pathLst>
                <a:path w="8128000" h="1551709">
                  <a:moveTo>
                    <a:pt x="0" y="0"/>
                  </a:moveTo>
                  <a:lnTo>
                    <a:pt x="8128000" y="0"/>
                  </a:lnTo>
                  <a:lnTo>
                    <a:pt x="8128000" y="1551709"/>
                  </a:lnTo>
                  <a:lnTo>
                    <a:pt x="0" y="1551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6256000" y="0"/>
              <a:ext cx="8128000" cy="1551709"/>
            </a:xfrm>
            <a:custGeom>
              <a:avLst/>
              <a:gdLst/>
              <a:ahLst/>
              <a:cxnLst/>
              <a:rect l="l" t="t" r="r" b="b"/>
              <a:pathLst>
                <a:path w="8128000" h="1551709">
                  <a:moveTo>
                    <a:pt x="0" y="0"/>
                  </a:moveTo>
                  <a:lnTo>
                    <a:pt x="8128000" y="0"/>
                  </a:lnTo>
                  <a:lnTo>
                    <a:pt x="8128000" y="1551709"/>
                  </a:lnTo>
                  <a:lnTo>
                    <a:pt x="0" y="1551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624077" y="8186651"/>
            <a:ext cx="5219700" cy="1518458"/>
          </a:xfrm>
          <a:custGeom>
            <a:avLst/>
            <a:gdLst/>
            <a:ahLst/>
            <a:cxnLst/>
            <a:rect l="l" t="t" r="r" b="b"/>
            <a:pathLst>
              <a:path w="5219700" h="1518458">
                <a:moveTo>
                  <a:pt x="0" y="0"/>
                </a:moveTo>
                <a:lnTo>
                  <a:pt x="5219700" y="0"/>
                </a:lnTo>
                <a:lnTo>
                  <a:pt x="5219700" y="1518458"/>
                </a:lnTo>
                <a:lnTo>
                  <a:pt x="0" y="15184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950489" y="8186651"/>
            <a:ext cx="5219700" cy="1518458"/>
          </a:xfrm>
          <a:custGeom>
            <a:avLst/>
            <a:gdLst/>
            <a:ahLst/>
            <a:cxnLst/>
            <a:rect l="l" t="t" r="r" b="b"/>
            <a:pathLst>
              <a:path w="5219700" h="1518458">
                <a:moveTo>
                  <a:pt x="0" y="0"/>
                </a:moveTo>
                <a:lnTo>
                  <a:pt x="5219701" y="0"/>
                </a:lnTo>
                <a:lnTo>
                  <a:pt x="5219701" y="1518458"/>
                </a:lnTo>
                <a:lnTo>
                  <a:pt x="0" y="15184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19" name="Pictur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7277919" y="1561232"/>
            <a:ext cx="3732162" cy="1119649"/>
          </a:xfrm>
          <a:prstGeom prst="rect">
            <a:avLst/>
          </a:prstGeom>
        </p:spPr>
      </p:pic>
      <p:sp>
        <p:nvSpPr>
          <p:cNvPr id="20" name="Freeform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75823" y="6581711"/>
            <a:ext cx="3305129" cy="3305129"/>
          </a:xfrm>
          <a:custGeom>
            <a:avLst/>
            <a:gdLst/>
            <a:ahLst/>
            <a:cxnLst/>
            <a:rect l="l" t="t" r="r" b="b"/>
            <a:pathLst>
              <a:path w="3305129" h="3305129">
                <a:moveTo>
                  <a:pt x="0" y="0"/>
                </a:moveTo>
                <a:lnTo>
                  <a:pt x="3305129" y="0"/>
                </a:lnTo>
                <a:lnTo>
                  <a:pt x="3305129" y="3305129"/>
                </a:lnTo>
                <a:lnTo>
                  <a:pt x="0" y="330512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1" name="Freeform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15014" y="6425842"/>
            <a:ext cx="3521617" cy="3521617"/>
          </a:xfrm>
          <a:custGeom>
            <a:avLst/>
            <a:gdLst/>
            <a:ahLst/>
            <a:cxnLst/>
            <a:rect l="l" t="t" r="r" b="b"/>
            <a:pathLst>
              <a:path w="3521617" h="3521617">
                <a:moveTo>
                  <a:pt x="0" y="0"/>
                </a:moveTo>
                <a:lnTo>
                  <a:pt x="3521618" y="0"/>
                </a:lnTo>
                <a:lnTo>
                  <a:pt x="3521618" y="3521617"/>
                </a:lnTo>
                <a:lnTo>
                  <a:pt x="0" y="352161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flipH="1">
            <a:off x="1028700" y="2215334"/>
            <a:ext cx="2828812" cy="987513"/>
          </a:xfrm>
          <a:custGeom>
            <a:avLst/>
            <a:gdLst/>
            <a:ahLst/>
            <a:cxnLst/>
            <a:rect l="l" t="t" r="r" b="b"/>
            <a:pathLst>
              <a:path w="2828812" h="987513">
                <a:moveTo>
                  <a:pt x="2828812" y="0"/>
                </a:moveTo>
                <a:lnTo>
                  <a:pt x="0" y="0"/>
                </a:lnTo>
                <a:lnTo>
                  <a:pt x="0" y="987512"/>
                </a:lnTo>
                <a:lnTo>
                  <a:pt x="2828812" y="987512"/>
                </a:lnTo>
                <a:lnTo>
                  <a:pt x="2828812" y="0"/>
                </a:lnTo>
                <a:close/>
              </a:path>
            </a:pathLst>
          </a:custGeom>
          <a:blipFill>
            <a:blip r:embed="rId6">
              <a:alphaModFix amt="18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944547" y="8186651"/>
            <a:ext cx="5219700" cy="1518458"/>
          </a:xfrm>
          <a:custGeom>
            <a:avLst/>
            <a:gdLst/>
            <a:ahLst/>
            <a:cxnLst/>
            <a:rect l="l" t="t" r="r" b="b"/>
            <a:pathLst>
              <a:path w="5219700" h="1518458">
                <a:moveTo>
                  <a:pt x="0" y="0"/>
                </a:moveTo>
                <a:lnTo>
                  <a:pt x="5219701" y="0"/>
                </a:lnTo>
                <a:lnTo>
                  <a:pt x="5219701" y="1518458"/>
                </a:lnTo>
                <a:lnTo>
                  <a:pt x="0" y="15184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24"/>
          <p:cNvGrpSpPr/>
          <p:nvPr/>
        </p:nvGrpSpPr>
        <p:grpSpPr>
          <a:xfrm>
            <a:off x="4929369" y="2745646"/>
            <a:ext cx="8429262" cy="3004897"/>
            <a:chOff x="0" y="0"/>
            <a:chExt cx="11239015" cy="4006529"/>
          </a:xfrm>
        </p:grpSpPr>
        <p:sp>
          <p:nvSpPr>
            <p:cNvPr id="25" name="TextBox 25"/>
            <p:cNvSpPr txBox="1"/>
            <p:nvPr/>
          </p:nvSpPr>
          <p:spPr>
            <a:xfrm>
              <a:off x="0" y="-9525"/>
              <a:ext cx="11239015" cy="17248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20"/>
                </a:lnSpc>
              </a:pPr>
              <a:r>
                <a:rPr lang="en-US" sz="8500">
                  <a:solidFill>
                    <a:srgbClr val="FFFFFF"/>
                  </a:solidFill>
                  <a:latin typeface="Arcade Gamer"/>
                </a:rPr>
                <a:t>THANK YOU!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2177730"/>
              <a:ext cx="11239015" cy="182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>
                  <a:solidFill>
                    <a:srgbClr val="FFFFFF"/>
                  </a:solidFill>
                  <a:latin typeface="Garet"/>
                </a:rPr>
                <a:t>QUESTIONS AND FEEDBACK</a:t>
              </a:r>
            </a:p>
            <a:p>
              <a:pPr algn="ctr">
                <a:lnSpc>
                  <a:spcPts val="3600"/>
                </a:lnSpc>
              </a:pPr>
              <a:endParaRPr lang="en-US" sz="3000">
                <a:solidFill>
                  <a:srgbClr val="FFFFFF"/>
                </a:solidFill>
                <a:latin typeface="Garet"/>
              </a:endParaRPr>
            </a:p>
            <a:p>
              <a:pPr marL="0" lvl="0" indent="0" algn="ctr">
                <a:lnSpc>
                  <a:spcPts val="36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FFFFFF"/>
                  </a:solidFill>
                  <a:latin typeface="Garet"/>
                </a:rPr>
                <a:t>JO.SCOFIELD@UBC.CA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</Words>
  <Application>Microsoft Office PowerPoint</Application>
  <PresentationFormat>Custom</PresentationFormat>
  <Paragraphs>83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Arcade Gamer</vt:lpstr>
      <vt:lpstr>Arimo</vt:lpstr>
      <vt:lpstr>Garet</vt:lpstr>
      <vt:lpstr>Atkinson Hyperlegible Bold</vt:lpstr>
      <vt:lpstr>Disket Mono</vt:lpstr>
      <vt:lpstr>Atkinson Hyperlegible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Institute - Academic Choices and Existential Perils</dc:title>
  <dc:creator>Lowry, Jessica</dc:creator>
  <cp:lastModifiedBy>Lowry, Jessica</cp:lastModifiedBy>
  <cp:revision>2</cp:revision>
  <dcterms:created xsi:type="dcterms:W3CDTF">2006-08-16T00:00:00Z</dcterms:created>
  <dcterms:modified xsi:type="dcterms:W3CDTF">2024-06-07T22:38:34Z</dcterms:modified>
  <dc:identifier>DAGHHvLYHyk</dc:identifier>
</cp:coreProperties>
</file>