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78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549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7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87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50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06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66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02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82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15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81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CF6B7-1165-4E6D-AD59-383AC27B0273}" type="datetimeFigureOut">
              <a:rPr lang="en-CA" smtClean="0"/>
              <a:t>2017-01-28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C9284-B1E1-4335-8D5E-8F9F08F0F1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69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c-aspc.gc.ca/lab-bio/res/psds-ftss/strep-pyogenes-eng.php" TargetMode="External"/><Relationship Id="rId2" Type="http://schemas.openxmlformats.org/officeDocument/2006/relationships/hyperlink" Target="http://www.criver.com/files/pdfs/infectious-agents/rm_ld_r_staphylococcus_aureu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291932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 417 Case 1: School Sores</a:t>
            </a:r>
            <a:endParaRPr lang="en-CA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Bacterial Pathogenesis </a:t>
            </a:r>
            <a:r>
              <a:rPr lang="en-US" dirty="0" smtClean="0"/>
              <a:t>Summary </a:t>
            </a:r>
          </a:p>
          <a:p>
            <a:pPr algn="r"/>
            <a:r>
              <a:rPr lang="en-US" dirty="0" smtClean="0"/>
              <a:t>By: Sunny Chen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48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dirty="0" smtClean="0"/>
              <a:t>Multiplication and Spread</a:t>
            </a:r>
            <a:endParaRPr lang="en-CA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453449"/>
              </p:ext>
            </p:extLst>
          </p:nvPr>
        </p:nvGraphicFramePr>
        <p:xfrm>
          <a:off x="611560" y="1124744"/>
          <a:ext cx="8064897" cy="5515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219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i="1" dirty="0">
                          <a:effectLst/>
                        </a:rPr>
                        <a:t>S. aureus</a:t>
                      </a:r>
                      <a:endParaRPr lang="en-CA" sz="1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i="1" dirty="0">
                          <a:effectLst/>
                        </a:rPr>
                        <a:t>S. pyogenes</a:t>
                      </a:r>
                      <a:endParaRPr lang="en-CA" sz="1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387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Stay localized?</a:t>
                      </a:r>
                      <a:endParaRPr lang="en-CA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-stay localized most of the time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- occasionally spread to </a:t>
                      </a:r>
                      <a:r>
                        <a:rPr lang="en-CA" sz="1400" dirty="0" smtClean="0">
                          <a:effectLst/>
                        </a:rPr>
                        <a:t>bloodstream, </a:t>
                      </a:r>
                      <a:r>
                        <a:rPr lang="en-CA" sz="1400" dirty="0">
                          <a:effectLst/>
                        </a:rPr>
                        <a:t>causing bacteremia</a:t>
                      </a:r>
                      <a:endParaRPr lang="en-CA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- stay localized most of the time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r>
                        <a:rPr lang="en-CA" sz="1400" dirty="0" smtClean="0">
                          <a:effectLst/>
                        </a:rPr>
                        <a:t>- can enter bloodstream and causes other </a:t>
                      </a:r>
                      <a:r>
                        <a:rPr lang="en-CA" sz="1400" dirty="0" err="1" smtClean="0">
                          <a:effectLst/>
                        </a:rPr>
                        <a:t>nonsuppurative</a:t>
                      </a:r>
                      <a:r>
                        <a:rPr lang="en-CA" sz="1400" dirty="0" smtClean="0">
                          <a:effectLst/>
                        </a:rPr>
                        <a:t> complications;</a:t>
                      </a:r>
                      <a:r>
                        <a:rPr lang="en-CA" sz="1400" baseline="0" dirty="0" smtClean="0">
                          <a:effectLst/>
                        </a:rPr>
                        <a:t> </a:t>
                      </a:r>
                      <a:r>
                        <a:rPr lang="en-CA" sz="1400" dirty="0" smtClean="0">
                          <a:effectLst/>
                        </a:rPr>
                        <a:t>an important cause of toxic shock syndrome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3827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Secondary infections possible?</a:t>
                      </a:r>
                      <a:endParaRPr lang="en-CA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-secondary infections possible, sites include: skeletal muscles, meninges, kidney, heart, or in the lung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</a:rPr>
                        <a:t>-secondary </a:t>
                      </a:r>
                      <a:r>
                        <a:rPr lang="en-CA" sz="1400" dirty="0">
                          <a:effectLst/>
                        </a:rPr>
                        <a:t>infections </a:t>
                      </a:r>
                      <a:r>
                        <a:rPr lang="en-CA" sz="1400" baseline="0" dirty="0" smtClean="0">
                          <a:effectLst/>
                        </a:rPr>
                        <a:t> possible, </a:t>
                      </a:r>
                      <a:r>
                        <a:rPr lang="en-CA" sz="1400" dirty="0" smtClean="0">
                          <a:effectLst/>
                        </a:rPr>
                        <a:t>sites include  </a:t>
                      </a:r>
                      <a:r>
                        <a:rPr lang="en-CA" sz="1400" dirty="0" smtClean="0">
                          <a:effectLst/>
                        </a:rPr>
                        <a:t>(skin route)</a:t>
                      </a:r>
                      <a:r>
                        <a:rPr lang="en-CA" sz="1400" dirty="0" smtClean="0">
                          <a:effectLst/>
                        </a:rPr>
                        <a:t>:  </a:t>
                      </a:r>
                      <a:r>
                        <a:rPr lang="en-CA" sz="1400" dirty="0">
                          <a:effectLst/>
                        </a:rPr>
                        <a:t>the bone, other sites of the skin, muscles, the brain, and the </a:t>
                      </a:r>
                      <a:r>
                        <a:rPr lang="en-CA" sz="1400" dirty="0" smtClean="0">
                          <a:effectLst/>
                        </a:rPr>
                        <a:t>heart</a:t>
                      </a:r>
                      <a:r>
                        <a:rPr lang="en-CA" sz="1400" baseline="0" dirty="0" smtClean="0">
                          <a:effectLst/>
                        </a:rPr>
                        <a:t> –</a:t>
                      </a:r>
                      <a:r>
                        <a:rPr lang="en-CA" sz="1400" dirty="0" smtClean="0">
                          <a:effectLst/>
                        </a:rPr>
                        <a:t>cause </a:t>
                      </a:r>
                      <a:r>
                        <a:rPr lang="en-CA" sz="1400" dirty="0">
                          <a:effectLst/>
                        </a:rPr>
                        <a:t>joint or bone infections, destructive wound infections, myositis, meningitis, and endocarditis </a:t>
                      </a:r>
                      <a:endParaRPr lang="en-CA" sz="1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sng" dirty="0" smtClean="0">
                          <a:effectLst/>
                        </a:rPr>
                        <a:t>Or</a:t>
                      </a:r>
                      <a:endParaRPr lang="en-CA" sz="1400" u="sng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effectLst/>
                        </a:rPr>
                        <a:t>(respiratory route)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Sites include: </a:t>
                      </a:r>
                      <a:r>
                        <a:rPr lang="en-CA" sz="1400" dirty="0">
                          <a:effectLst/>
                        </a:rPr>
                        <a:t>sinus, middle ears, and the lungs </a:t>
                      </a:r>
                      <a:r>
                        <a:rPr lang="en-CA" sz="1400" dirty="0" smtClean="0">
                          <a:effectLst/>
                        </a:rPr>
                        <a:t>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cause</a:t>
                      </a:r>
                      <a:r>
                        <a:rPr lang="en-CA" sz="1400" baseline="0" dirty="0" smtClean="0">
                          <a:effectLst/>
                        </a:rPr>
                        <a:t> </a:t>
                      </a:r>
                      <a:r>
                        <a:rPr lang="en-CA" sz="1400" dirty="0" smtClean="0">
                          <a:effectLst/>
                        </a:rPr>
                        <a:t>sinusitis</a:t>
                      </a:r>
                      <a:r>
                        <a:rPr lang="en-CA" sz="1400" dirty="0">
                          <a:effectLst/>
                        </a:rPr>
                        <a:t>, otitis, and </a:t>
                      </a:r>
                      <a:r>
                        <a:rPr lang="en-CA" sz="1400" dirty="0" smtClean="0">
                          <a:effectLst/>
                        </a:rPr>
                        <a:t>pneumonia</a:t>
                      </a:r>
                      <a:endParaRPr lang="en-CA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2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Multiplication and Spread (Conti)—</a:t>
            </a:r>
            <a:br>
              <a:rPr lang="en-CA" dirty="0" smtClean="0"/>
            </a:br>
            <a:r>
              <a:rPr lang="en-CA" dirty="0" smtClean="0"/>
              <a:t>Extracellular vs. Intracellular?</a:t>
            </a:r>
            <a:endParaRPr lang="en-CA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000" i="1" dirty="0" smtClean="0"/>
              <a:t>S. aureus</a:t>
            </a:r>
          </a:p>
          <a:p>
            <a:pPr lvl="1"/>
            <a:r>
              <a:rPr lang="en-CA" sz="1700" dirty="0" smtClean="0"/>
              <a:t>remains </a:t>
            </a:r>
            <a:r>
              <a:rPr lang="en-CA" sz="1700" dirty="0"/>
              <a:t>extracellular for most of the diseases involved (e.g. furuncles, impetigo, abscesses, necrotizing pneumonia)</a:t>
            </a:r>
          </a:p>
          <a:p>
            <a:pPr lvl="1"/>
            <a:r>
              <a:rPr lang="en-CA" sz="1700" dirty="0" smtClean="0"/>
              <a:t>can </a:t>
            </a:r>
            <a:r>
              <a:rPr lang="en-CA" sz="1700" dirty="0"/>
              <a:t>be intracellular </a:t>
            </a:r>
            <a:r>
              <a:rPr lang="en-CA" sz="1700" dirty="0" smtClean="0"/>
              <a:t>sometimes; internalized </a:t>
            </a:r>
            <a:r>
              <a:rPr lang="en-CA" sz="1700" dirty="0"/>
              <a:t>by the host’s receptor-mediated endocytosis mechanism</a:t>
            </a:r>
          </a:p>
          <a:p>
            <a:pPr lvl="2"/>
            <a:r>
              <a:rPr lang="en-CA" sz="1700" dirty="0" smtClean="0"/>
              <a:t>express </a:t>
            </a:r>
            <a:r>
              <a:rPr lang="en-CA" sz="1700" dirty="0"/>
              <a:t>molecules that mimic endogenous ligands to cell receptors on their surface </a:t>
            </a:r>
            <a:r>
              <a:rPr lang="en-CA" sz="1700" dirty="0" smtClean="0"/>
              <a:t>        induces specific </a:t>
            </a:r>
            <a:r>
              <a:rPr lang="en-CA" sz="1700" dirty="0"/>
              <a:t>intracellular signaling cascades by the host </a:t>
            </a:r>
            <a:r>
              <a:rPr lang="en-CA" sz="1700" dirty="0" smtClean="0"/>
              <a:t>cell        endocytosis</a:t>
            </a:r>
            <a:endParaRPr lang="en-CA" sz="1700" dirty="0"/>
          </a:p>
          <a:p>
            <a:endParaRPr lang="en-CA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000" i="1" dirty="0" smtClean="0"/>
              <a:t>S. pyogenes</a:t>
            </a:r>
          </a:p>
          <a:p>
            <a:pPr lvl="1"/>
            <a:r>
              <a:rPr lang="en-CA" sz="1800" dirty="0"/>
              <a:t>generally an extracellular </a:t>
            </a:r>
            <a:r>
              <a:rPr lang="en-CA" sz="1800" dirty="0" smtClean="0"/>
              <a:t>pathogen</a:t>
            </a:r>
          </a:p>
          <a:p>
            <a:pPr lvl="1"/>
            <a:r>
              <a:rPr lang="en-CA" sz="1800" dirty="0" smtClean="0"/>
              <a:t>can </a:t>
            </a:r>
            <a:r>
              <a:rPr lang="en-CA" sz="1800" dirty="0"/>
              <a:t>survive within the host cells via expression of virulence factors to bypass the host immune response</a:t>
            </a:r>
          </a:p>
          <a:p>
            <a:endParaRPr lang="en-CA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3995936" y="458112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005844" y="535297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0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Multiplication and Spread (Conti)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CA" sz="1700" i="1" dirty="0" smtClean="0"/>
              <a:t>S. aureus</a:t>
            </a:r>
          </a:p>
          <a:p>
            <a:pPr lvl="1"/>
            <a:r>
              <a:rPr lang="en-CA" sz="1700" dirty="0" smtClean="0"/>
              <a:t>intracellular </a:t>
            </a:r>
            <a:r>
              <a:rPr lang="en-CA" sz="1700" dirty="0"/>
              <a:t>survival and multiplication of </a:t>
            </a:r>
            <a:r>
              <a:rPr lang="en-CA" sz="1700" i="1" dirty="0"/>
              <a:t>S. </a:t>
            </a:r>
            <a:r>
              <a:rPr lang="en-CA" sz="1700" i="1" dirty="0" smtClean="0"/>
              <a:t>aureus*</a:t>
            </a:r>
            <a:endParaRPr lang="en-CA" sz="1700" i="1" dirty="0"/>
          </a:p>
          <a:p>
            <a:pPr lvl="2"/>
            <a:r>
              <a:rPr lang="en-CA" sz="1700" dirty="0" err="1" smtClean="0"/>
              <a:t>FnBPs</a:t>
            </a:r>
            <a:r>
              <a:rPr lang="en-CA" sz="1700" dirty="0" smtClean="0"/>
              <a:t> </a:t>
            </a:r>
            <a:r>
              <a:rPr lang="en-CA" sz="1700" dirty="0"/>
              <a:t>(fibronectin- binding proteins)- a multifunctional </a:t>
            </a:r>
            <a:r>
              <a:rPr lang="en-CA" sz="1700" dirty="0" err="1"/>
              <a:t>adhesin</a:t>
            </a:r>
            <a:r>
              <a:rPr lang="en-CA" sz="1700" dirty="0"/>
              <a:t>; an efficient mediators of </a:t>
            </a:r>
            <a:r>
              <a:rPr lang="en-CA" sz="1700" i="1" dirty="0"/>
              <a:t>S. aureus </a:t>
            </a:r>
            <a:r>
              <a:rPr lang="en-CA" sz="1700" dirty="0"/>
              <a:t>internalization</a:t>
            </a:r>
          </a:p>
          <a:p>
            <a:pPr lvl="2"/>
            <a:r>
              <a:rPr lang="en-CA" sz="1700" dirty="0" smtClean="0"/>
              <a:t>evasion </a:t>
            </a:r>
            <a:r>
              <a:rPr lang="en-CA" sz="1700" dirty="0"/>
              <a:t>of lysosomal killing by the phagocytosed </a:t>
            </a:r>
            <a:r>
              <a:rPr lang="en-CA" sz="1700" i="1" dirty="0"/>
              <a:t>S. aureus </a:t>
            </a:r>
            <a:r>
              <a:rPr lang="en-CA" sz="1700" dirty="0"/>
              <a:t>pathogens </a:t>
            </a:r>
            <a:endParaRPr lang="en-CA" sz="1700" dirty="0" smtClean="0"/>
          </a:p>
          <a:p>
            <a:pPr lvl="3"/>
            <a:r>
              <a:rPr lang="en-CA" sz="1700" dirty="0" smtClean="0"/>
              <a:t>disintegrating </a:t>
            </a:r>
            <a:r>
              <a:rPr lang="en-CA" sz="1700" dirty="0"/>
              <a:t>the organelle membrane in order to translocate into the host cell </a:t>
            </a:r>
            <a:r>
              <a:rPr lang="en-CA" sz="1700" dirty="0" smtClean="0"/>
              <a:t>cytoplasm</a:t>
            </a:r>
          </a:p>
          <a:p>
            <a:pPr marL="514350" lvl="1" indent="0">
              <a:buNone/>
            </a:pPr>
            <a:r>
              <a:rPr lang="en-CA" sz="1200" dirty="0"/>
              <a:t>*</a:t>
            </a:r>
            <a:r>
              <a:rPr lang="en-CA" sz="1200" dirty="0" smtClean="0"/>
              <a:t>persistence </a:t>
            </a:r>
            <a:r>
              <a:rPr lang="en-CA" sz="1200" dirty="0"/>
              <a:t>and growth in the host cell depends on the bacteria’s strain, the differences in susceptibility of host cells to particular virulence factors, and gene expression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CA" sz="1700" i="1" dirty="0" smtClean="0"/>
              <a:t>S. pyogenes</a:t>
            </a:r>
          </a:p>
          <a:p>
            <a:pPr marL="400050" lvl="1" indent="0">
              <a:buNone/>
            </a:pPr>
            <a:r>
              <a:rPr lang="en-CA" sz="1700" dirty="0" smtClean="0"/>
              <a:t>-survive </a:t>
            </a:r>
            <a:r>
              <a:rPr lang="en-CA" sz="1700" dirty="0"/>
              <a:t>and persist in certain phagocytic cells </a:t>
            </a:r>
            <a:r>
              <a:rPr lang="en-CA" sz="1700" dirty="0" smtClean="0"/>
              <a:t>(e.g. macrophages </a:t>
            </a:r>
            <a:r>
              <a:rPr lang="en-CA" sz="1700" dirty="0"/>
              <a:t>and </a:t>
            </a:r>
            <a:r>
              <a:rPr lang="en-CA" sz="1700" dirty="0" err="1"/>
              <a:t>polymorphonuclear</a:t>
            </a:r>
            <a:r>
              <a:rPr lang="en-CA" sz="1700" dirty="0"/>
              <a:t> neutrophils (PMNs</a:t>
            </a:r>
            <a:r>
              <a:rPr lang="en-CA" sz="1700" dirty="0" smtClean="0"/>
              <a:t>)) </a:t>
            </a:r>
            <a:r>
              <a:rPr lang="en-CA" sz="1700" dirty="0"/>
              <a:t>through breaching phagocytic vacuoles (specific mechanism not clear)</a:t>
            </a:r>
          </a:p>
        </p:txBody>
      </p:sp>
    </p:spTree>
    <p:extLst>
      <p:ext uri="{BB962C8B-B14F-4D97-AF65-F5344CB8AC3E}">
        <p14:creationId xmlns:p14="http://schemas.microsoft.com/office/powerpoint/2010/main" val="34320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Bacterial Damage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 smtClean="0"/>
              <a:t>S. aureus </a:t>
            </a:r>
            <a:r>
              <a:rPr lang="en-CA" dirty="0" smtClean="0"/>
              <a:t>&amp; </a:t>
            </a:r>
            <a:r>
              <a:rPr lang="en-CA" i="1" dirty="0" smtClean="0"/>
              <a:t>S. pyogenes</a:t>
            </a:r>
          </a:p>
          <a:p>
            <a:pPr lvl="1"/>
            <a:r>
              <a:rPr lang="en-CA" dirty="0" smtClean="0"/>
              <a:t>both </a:t>
            </a:r>
            <a:r>
              <a:rPr lang="en-CA" dirty="0"/>
              <a:t>direct damage and indirect damage </a:t>
            </a:r>
            <a:r>
              <a:rPr lang="en-CA" dirty="0" smtClean="0"/>
              <a:t>possible</a:t>
            </a:r>
          </a:p>
          <a:p>
            <a:pPr lvl="2"/>
            <a:r>
              <a:rPr lang="en-CA" dirty="0" smtClean="0"/>
              <a:t>Direct damages from toxins and enzymes</a:t>
            </a:r>
          </a:p>
          <a:p>
            <a:pPr lvl="2"/>
            <a:r>
              <a:rPr lang="en-CA" dirty="0" smtClean="0"/>
              <a:t>Indirect damages from host cell immune response</a:t>
            </a:r>
            <a:endParaRPr lang="en-CA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4294967295"/>
          </p:nvPr>
        </p:nvSpPr>
        <p:spPr>
          <a:xfrm flipH="1">
            <a:off x="9144000" y="1600201"/>
            <a:ext cx="3564904" cy="2404864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55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Bacterial Damage (Conti.)</a:t>
            </a:r>
            <a:endParaRPr lang="en-CA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sz="3100" i="1" dirty="0" smtClean="0"/>
              <a:t>S. aureus</a:t>
            </a:r>
            <a:r>
              <a:rPr lang="en-CA" sz="3100" dirty="0" smtClean="0"/>
              <a:t>—Toxins</a:t>
            </a:r>
          </a:p>
          <a:p>
            <a:pPr lvl="1"/>
            <a:r>
              <a:rPr lang="en-CA" sz="2300" dirty="0"/>
              <a:t>Pore-forming exotoxins (i.e. α, β, δ, γ toxins, and </a:t>
            </a:r>
            <a:r>
              <a:rPr lang="en-CA" sz="2300" dirty="0" err="1" smtClean="0"/>
              <a:t>leukocidins</a:t>
            </a:r>
            <a:r>
              <a:rPr lang="en-CA" sz="2300" dirty="0" smtClean="0"/>
              <a:t>)</a:t>
            </a:r>
          </a:p>
          <a:p>
            <a:pPr lvl="2"/>
            <a:r>
              <a:rPr lang="en-CA" sz="2300" dirty="0" smtClean="0"/>
              <a:t>cause </a:t>
            </a:r>
            <a:r>
              <a:rPr lang="en-CA" sz="2300" dirty="0"/>
              <a:t>pore formation in the membrane of the host cell that damages the cellular membranes of the host </a:t>
            </a:r>
            <a:r>
              <a:rPr lang="en-CA" sz="2300" dirty="0" smtClean="0"/>
              <a:t>cells;</a:t>
            </a:r>
          </a:p>
          <a:p>
            <a:pPr lvl="2"/>
            <a:r>
              <a:rPr lang="en-CA" sz="2300" dirty="0" smtClean="0"/>
              <a:t>α </a:t>
            </a:r>
            <a:r>
              <a:rPr lang="en-CA" sz="2300" dirty="0" smtClean="0"/>
              <a:t>toxin</a:t>
            </a:r>
            <a:r>
              <a:rPr lang="en-CA" sz="2300" dirty="0"/>
              <a:t>, in particular, </a:t>
            </a:r>
            <a:r>
              <a:rPr lang="en-CA" sz="2300" dirty="0" smtClean="0"/>
              <a:t>damages </a:t>
            </a:r>
            <a:r>
              <a:rPr lang="en-CA" sz="2300" dirty="0"/>
              <a:t>membranes of platelets and monocytes</a:t>
            </a:r>
          </a:p>
          <a:p>
            <a:pPr lvl="1"/>
            <a:r>
              <a:rPr lang="en-CA" sz="2300" dirty="0" err="1" smtClean="0"/>
              <a:t>Superantigens</a:t>
            </a:r>
            <a:endParaRPr lang="en-CA" sz="2300" dirty="0"/>
          </a:p>
          <a:p>
            <a:pPr lvl="2"/>
            <a:r>
              <a:rPr lang="en-CA" sz="2300" dirty="0" smtClean="0"/>
              <a:t>responsible </a:t>
            </a:r>
            <a:r>
              <a:rPr lang="en-CA" sz="2300" dirty="0"/>
              <a:t>for much more severe systemic consequences. </a:t>
            </a:r>
          </a:p>
          <a:p>
            <a:pPr lvl="2"/>
            <a:r>
              <a:rPr lang="en-CA" sz="2300" dirty="0"/>
              <a:t>e.g. enterotoxins and Toxic Shock Syndrome </a:t>
            </a:r>
            <a:r>
              <a:rPr lang="en-CA" sz="2300" dirty="0" smtClean="0"/>
              <a:t>toxins</a:t>
            </a:r>
          </a:p>
          <a:p>
            <a:pPr lvl="3"/>
            <a:r>
              <a:rPr lang="en-CA" sz="2500" dirty="0" smtClean="0"/>
              <a:t>result </a:t>
            </a:r>
            <a:r>
              <a:rPr lang="en-CA" sz="2500" dirty="0"/>
              <a:t>in massive uncontrolled cytokine release by immune cells which can systemically circulate, binding to MHC2 of antigen-presenting cells and T-cell receptors of </a:t>
            </a:r>
            <a:r>
              <a:rPr lang="en-CA" sz="2500" dirty="0" smtClean="0"/>
              <a:t>T-cells      Septic shock       low </a:t>
            </a:r>
            <a:r>
              <a:rPr lang="en-CA" sz="2500" dirty="0"/>
              <a:t>blood pressure and abnormalities </a:t>
            </a:r>
            <a:r>
              <a:rPr lang="en-CA" sz="2500" dirty="0" smtClean="0"/>
              <a:t> in </a:t>
            </a:r>
            <a:r>
              <a:rPr lang="en-CA" sz="2500" dirty="0"/>
              <a:t>cellular </a:t>
            </a:r>
            <a:r>
              <a:rPr lang="en-CA" sz="2500" dirty="0" smtClean="0"/>
              <a:t>metabolism       can </a:t>
            </a:r>
            <a:r>
              <a:rPr lang="en-CA" sz="2500" dirty="0"/>
              <a:t>result in death</a:t>
            </a:r>
          </a:p>
          <a:p>
            <a:endParaRPr lang="en-CA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i="1" dirty="0" smtClean="0"/>
              <a:t>S. pyogenes</a:t>
            </a:r>
            <a:r>
              <a:rPr lang="en-CA" dirty="0" smtClean="0"/>
              <a:t>—Toxins</a:t>
            </a:r>
          </a:p>
          <a:p>
            <a:pPr lvl="1"/>
            <a:r>
              <a:rPr lang="en-CA" sz="2500" dirty="0" err="1"/>
              <a:t>superantigens</a:t>
            </a:r>
            <a:endParaRPr lang="en-CA" sz="2500" dirty="0"/>
          </a:p>
          <a:p>
            <a:pPr lvl="2"/>
            <a:r>
              <a:rPr lang="en-CA" sz="2500" dirty="0"/>
              <a:t>E.g. Pyrogenic exotoxins, four main types (i.e. 4 Streptococcal Pyrogenic Exotoxins A, B, C, F (SPE A, B, C, F</a:t>
            </a:r>
            <a:r>
              <a:rPr lang="en-CA" sz="2500" dirty="0" smtClean="0"/>
              <a:t>)) </a:t>
            </a:r>
            <a:r>
              <a:rPr lang="en-CA" sz="2500" dirty="0"/>
              <a:t>result in signs of rashes present during scarlet fever, and </a:t>
            </a:r>
            <a:r>
              <a:rPr lang="en-CA" sz="2500" dirty="0" smtClean="0"/>
              <a:t>can:</a:t>
            </a:r>
          </a:p>
          <a:p>
            <a:pPr lvl="3"/>
            <a:r>
              <a:rPr lang="en-CA" sz="2500" dirty="0" smtClean="0"/>
              <a:t>cause </a:t>
            </a:r>
            <a:r>
              <a:rPr lang="en-CA" sz="2500" dirty="0"/>
              <a:t>impetigo to </a:t>
            </a:r>
            <a:r>
              <a:rPr lang="en-CA" sz="2500" dirty="0" smtClean="0"/>
              <a:t>develop</a:t>
            </a:r>
          </a:p>
          <a:p>
            <a:pPr lvl="3"/>
            <a:r>
              <a:rPr lang="en-CA" sz="2500" dirty="0" smtClean="0"/>
              <a:t>Release of massive </a:t>
            </a:r>
            <a:r>
              <a:rPr lang="en-CA" sz="2500" dirty="0"/>
              <a:t>uncontrolled cytokine </a:t>
            </a:r>
            <a:r>
              <a:rPr lang="en-CA" sz="2500" dirty="0" smtClean="0"/>
              <a:t>by </a:t>
            </a:r>
            <a:r>
              <a:rPr lang="en-CA" sz="2500" dirty="0"/>
              <a:t>immune cells </a:t>
            </a:r>
            <a:r>
              <a:rPr lang="en-CA" sz="2500" dirty="0" smtClean="0"/>
              <a:t>       can </a:t>
            </a:r>
            <a:r>
              <a:rPr lang="en-CA" sz="2500" dirty="0"/>
              <a:t>systemically circulate, </a:t>
            </a:r>
            <a:r>
              <a:rPr lang="en-CA" sz="2500" dirty="0" smtClean="0"/>
              <a:t>bind to </a:t>
            </a:r>
            <a:r>
              <a:rPr lang="en-CA" sz="2500" dirty="0"/>
              <a:t>MHC2 of antigen-presenting cells and T-cell receptors of </a:t>
            </a:r>
            <a:r>
              <a:rPr lang="en-CA" sz="2500" dirty="0" smtClean="0"/>
              <a:t>T-cell       febrile</a:t>
            </a:r>
            <a:r>
              <a:rPr lang="en-CA" sz="2500" dirty="0"/>
              <a:t>, T cell and cytokine responses are </a:t>
            </a:r>
            <a:r>
              <a:rPr lang="en-CA" sz="2500" dirty="0" smtClean="0"/>
              <a:t>generated         damage </a:t>
            </a:r>
            <a:r>
              <a:rPr lang="en-CA" sz="2500" dirty="0"/>
              <a:t>to the host and shock symptoms  </a:t>
            </a:r>
            <a:r>
              <a:rPr lang="en-CA" sz="2500" dirty="0" smtClean="0"/>
              <a:t>(</a:t>
            </a:r>
            <a:r>
              <a:rPr lang="en-CA" sz="2500" dirty="0" err="1" smtClean="0"/>
              <a:t>e.g.low</a:t>
            </a:r>
            <a:r>
              <a:rPr lang="en-CA" sz="2500" dirty="0" smtClean="0"/>
              <a:t> </a:t>
            </a:r>
            <a:r>
              <a:rPr lang="en-CA" sz="2500" dirty="0"/>
              <a:t>blood pressure, </a:t>
            </a:r>
            <a:r>
              <a:rPr lang="en-CA" sz="2500" dirty="0" smtClean="0"/>
              <a:t>fever</a:t>
            </a:r>
            <a:r>
              <a:rPr lang="en-CA" sz="2500" dirty="0"/>
              <a:t>)</a:t>
            </a:r>
          </a:p>
          <a:p>
            <a:endParaRPr lang="en-CA" dirty="0" smtClean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635896" y="54452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081940" y="510488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851920" y="494116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8460432" y="249289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7380312" y="363244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660232" y="429309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164288" y="465313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4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Bacterial Damage (Conti.)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1700" i="1" dirty="0" smtClean="0"/>
              <a:t>S. aureus</a:t>
            </a:r>
            <a:r>
              <a:rPr lang="en-CA" sz="1700" dirty="0" smtClean="0"/>
              <a:t>—Toxins (Conti.)</a:t>
            </a:r>
          </a:p>
          <a:p>
            <a:pPr lvl="1"/>
            <a:r>
              <a:rPr lang="en-CA" sz="1700" dirty="0" smtClean="0"/>
              <a:t>Enterotoxins</a:t>
            </a:r>
          </a:p>
          <a:p>
            <a:pPr lvl="2"/>
            <a:r>
              <a:rPr lang="en-CA" sz="1700" dirty="0" smtClean="0"/>
              <a:t>responsible </a:t>
            </a:r>
            <a:r>
              <a:rPr lang="en-CA" sz="1700" dirty="0"/>
              <a:t>for diarrhea and other gastrointestinal complications (if the infection spreads to the gastrointestinal tract)</a:t>
            </a:r>
          </a:p>
          <a:p>
            <a:pPr lvl="1"/>
            <a:r>
              <a:rPr lang="en-CA" sz="1700" dirty="0" err="1"/>
              <a:t>Epidermolytic</a:t>
            </a:r>
            <a:r>
              <a:rPr lang="en-CA" sz="1700" dirty="0"/>
              <a:t> </a:t>
            </a:r>
            <a:r>
              <a:rPr lang="en-CA" sz="1700" dirty="0" smtClean="0"/>
              <a:t>Toxin</a:t>
            </a:r>
          </a:p>
          <a:p>
            <a:pPr lvl="2"/>
            <a:r>
              <a:rPr lang="en-CA" sz="1700" dirty="0" smtClean="0"/>
              <a:t>causes </a:t>
            </a:r>
            <a:r>
              <a:rPr lang="en-CA" sz="1700" dirty="0"/>
              <a:t>blistering and loss of skin at the site in infection, contributing to impetigo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1700" i="1" dirty="0" smtClean="0"/>
              <a:t>S. pyogenes</a:t>
            </a:r>
            <a:r>
              <a:rPr lang="en-CA" sz="1700" dirty="0" smtClean="0"/>
              <a:t>—Toxins (Conti.)</a:t>
            </a:r>
          </a:p>
          <a:p>
            <a:pPr lvl="1"/>
            <a:r>
              <a:rPr lang="en-CA" sz="1700" dirty="0" err="1"/>
              <a:t>Hemolysins</a:t>
            </a:r>
            <a:endParaRPr lang="en-CA" sz="1700" dirty="0"/>
          </a:p>
          <a:p>
            <a:pPr lvl="2"/>
            <a:r>
              <a:rPr lang="en-CA" sz="1700" dirty="0" err="1"/>
              <a:t>Streptolysin</a:t>
            </a:r>
            <a:r>
              <a:rPr lang="en-CA" sz="1700" dirty="0"/>
              <a:t> O and </a:t>
            </a:r>
            <a:r>
              <a:rPr lang="en-CA" sz="1700" dirty="0" err="1"/>
              <a:t>Streptolysin</a:t>
            </a:r>
            <a:r>
              <a:rPr lang="en-CA" sz="1700" dirty="0"/>
              <a:t> </a:t>
            </a:r>
            <a:r>
              <a:rPr lang="en-CA" sz="1700" dirty="0" smtClean="0"/>
              <a:t>S</a:t>
            </a:r>
          </a:p>
          <a:p>
            <a:pPr lvl="3"/>
            <a:r>
              <a:rPr lang="en-CA" sz="1700" dirty="0" err="1" smtClean="0"/>
              <a:t>leukocidins</a:t>
            </a:r>
            <a:r>
              <a:rPr lang="en-CA" sz="1700" dirty="0" smtClean="0"/>
              <a:t> that causes disruption of cellular membranes by forming unregulated pores       disruption of cellular membranes/ interferes with the functions and integrity of the cellular membrane      cell death</a:t>
            </a:r>
          </a:p>
          <a:p>
            <a:pPr lvl="3"/>
            <a:r>
              <a:rPr lang="en-CA" sz="1700" dirty="0" err="1" smtClean="0"/>
              <a:t>Streptolysin</a:t>
            </a:r>
            <a:r>
              <a:rPr lang="en-CA" sz="1700" dirty="0" smtClean="0"/>
              <a:t> </a:t>
            </a:r>
            <a:r>
              <a:rPr lang="en-CA" sz="1700" dirty="0"/>
              <a:t>O—an oxygen labile </a:t>
            </a:r>
            <a:r>
              <a:rPr lang="en-CA" sz="1700" dirty="0" err="1" smtClean="0"/>
              <a:t>leukocidin</a:t>
            </a:r>
            <a:r>
              <a:rPr lang="en-CA" sz="1700" dirty="0" smtClean="0"/>
              <a:t> that </a:t>
            </a:r>
            <a:r>
              <a:rPr lang="en-CA" sz="1700" dirty="0"/>
              <a:t>targets a large range of </a:t>
            </a:r>
            <a:r>
              <a:rPr lang="en-CA" sz="1700" dirty="0" smtClean="0"/>
              <a:t>cells; highly </a:t>
            </a:r>
            <a:r>
              <a:rPr lang="en-CA" sz="1700" dirty="0"/>
              <a:t>immunogenic</a:t>
            </a:r>
          </a:p>
          <a:p>
            <a:pPr lvl="3"/>
            <a:r>
              <a:rPr lang="en-CA" sz="1700" dirty="0" err="1"/>
              <a:t>Streptolysin</a:t>
            </a:r>
            <a:r>
              <a:rPr lang="en-CA" sz="1700" dirty="0"/>
              <a:t> S— targets </a:t>
            </a:r>
            <a:r>
              <a:rPr lang="en-CA" sz="1700" dirty="0" err="1"/>
              <a:t>polymorphonuclear</a:t>
            </a:r>
            <a:r>
              <a:rPr lang="en-CA" sz="1700" dirty="0"/>
              <a:t> leukocytes and their subcellular </a:t>
            </a:r>
            <a:r>
              <a:rPr lang="en-CA" sz="1700" dirty="0" smtClean="0"/>
              <a:t>organelles; non-immunogenic</a:t>
            </a:r>
            <a:endParaRPr lang="en-CA" sz="1700" dirty="0"/>
          </a:p>
          <a:p>
            <a:endParaRPr lang="en-CA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7236296" y="4032087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7884368" y="299695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Bacterial Damage (Conti.)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i="1" dirty="0" smtClean="0"/>
              <a:t>S. aureus</a:t>
            </a:r>
            <a:r>
              <a:rPr lang="en-CA" dirty="0" smtClean="0"/>
              <a:t> (Enzymes)</a:t>
            </a:r>
          </a:p>
          <a:p>
            <a:pPr lvl="1"/>
            <a:r>
              <a:rPr lang="en-CA" dirty="0"/>
              <a:t>E.g. </a:t>
            </a:r>
            <a:r>
              <a:rPr lang="en-CA" dirty="0" err="1"/>
              <a:t>staphylokinases</a:t>
            </a:r>
            <a:r>
              <a:rPr lang="en-CA" dirty="0"/>
              <a:t>, collagenases and proteases degrade or interfere with host cellular proteins, inhibiting their functions</a:t>
            </a:r>
          </a:p>
          <a:p>
            <a:pPr lvl="2"/>
            <a:r>
              <a:rPr lang="en-CA" dirty="0" err="1"/>
              <a:t>Staphylokinases</a:t>
            </a:r>
            <a:r>
              <a:rPr lang="en-CA" dirty="0"/>
              <a:t>—specific to </a:t>
            </a:r>
            <a:r>
              <a:rPr lang="en-CA" i="1" dirty="0" err="1"/>
              <a:t>S.aureus</a:t>
            </a:r>
            <a:r>
              <a:rPr lang="en-CA" i="1" dirty="0"/>
              <a:t> </a:t>
            </a:r>
            <a:r>
              <a:rPr lang="en-CA" dirty="0"/>
              <a:t>and activates plasminogen to form plasmin, which digest fibrin </a:t>
            </a:r>
            <a:r>
              <a:rPr lang="en-CA" dirty="0" smtClean="0"/>
              <a:t>clots    disrupts </a:t>
            </a:r>
            <a:r>
              <a:rPr lang="en-CA" dirty="0"/>
              <a:t>the fibrin meshwork which </a:t>
            </a:r>
            <a:r>
              <a:rPr lang="en-CA" dirty="0" smtClean="0"/>
              <a:t>often forms </a:t>
            </a:r>
            <a:r>
              <a:rPr lang="en-CA" dirty="0"/>
              <a:t>to keep an infection localized</a:t>
            </a:r>
          </a:p>
          <a:p>
            <a:pPr lvl="2"/>
            <a:r>
              <a:rPr lang="en-CA" dirty="0"/>
              <a:t>Collagenases—a class of enzymes that break down peptide bonds in collagen, a main extracellular matrix protein found in tissues and prominent on epidermal </a:t>
            </a:r>
            <a:r>
              <a:rPr lang="en-CA" dirty="0" smtClean="0"/>
              <a:t>tissues          tissue </a:t>
            </a:r>
            <a:r>
              <a:rPr lang="en-CA" dirty="0"/>
              <a:t>integrity </a:t>
            </a:r>
            <a:r>
              <a:rPr lang="en-CA" dirty="0" smtClean="0"/>
              <a:t>decreases         rashes </a:t>
            </a:r>
            <a:r>
              <a:rPr lang="en-CA" dirty="0"/>
              <a:t>and inflammation of the area occurs during Impetigo</a:t>
            </a:r>
          </a:p>
          <a:p>
            <a:pPr lvl="2"/>
            <a:r>
              <a:rPr lang="en-CA" dirty="0" smtClean="0"/>
              <a:t>Proteases— </a:t>
            </a:r>
            <a:r>
              <a:rPr lang="en-CA" dirty="0"/>
              <a:t>proteolytic enzymes, mainly function to digest and breakdown bonds within host proteins, which inhibits the function of the protease-targeted protein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i="1" dirty="0" smtClean="0"/>
              <a:t>S. pyogenes </a:t>
            </a:r>
            <a:r>
              <a:rPr lang="en-CA" dirty="0" smtClean="0"/>
              <a:t>(Enzymes)</a:t>
            </a:r>
          </a:p>
          <a:p>
            <a:pPr lvl="1"/>
            <a:r>
              <a:rPr lang="en-CA" dirty="0" err="1"/>
              <a:t>Streptodornases</a:t>
            </a:r>
            <a:r>
              <a:rPr lang="en-CA" dirty="0"/>
              <a:t> A,B,C,D</a:t>
            </a:r>
          </a:p>
          <a:p>
            <a:pPr lvl="2"/>
            <a:r>
              <a:rPr lang="en-CA" dirty="0" err="1"/>
              <a:t>deoxyribonuclease</a:t>
            </a:r>
            <a:r>
              <a:rPr lang="en-CA" dirty="0"/>
              <a:t> activities that degrades DNA, responsible for the breakdown of cellular DNA</a:t>
            </a:r>
          </a:p>
          <a:p>
            <a:pPr lvl="1"/>
            <a:r>
              <a:rPr lang="en-CA" dirty="0" err="1"/>
              <a:t>Streptokinases</a:t>
            </a:r>
            <a:endParaRPr lang="en-CA" dirty="0"/>
          </a:p>
          <a:p>
            <a:pPr lvl="2"/>
            <a:r>
              <a:rPr lang="en-CA" dirty="0"/>
              <a:t>breakdown proteins via proteolysis, interferes with cellular functions</a:t>
            </a:r>
          </a:p>
          <a:p>
            <a:pPr lvl="1"/>
            <a:r>
              <a:rPr lang="en-CA" dirty="0"/>
              <a:t>Hyaluronidases</a:t>
            </a:r>
          </a:p>
          <a:p>
            <a:pPr lvl="2"/>
            <a:r>
              <a:rPr lang="en-CA" dirty="0"/>
              <a:t>degrade host hyaluronic acid found in host connective tissue</a:t>
            </a:r>
          </a:p>
          <a:p>
            <a:endParaRPr lang="en-CA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3923928" y="306896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915816" y="43651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411760" y="45175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Bacterial Damage—</a:t>
            </a:r>
            <a:r>
              <a:rPr lang="en-CA" dirty="0"/>
              <a:t>Link to signs and </a:t>
            </a:r>
            <a:r>
              <a:rPr lang="en-CA" dirty="0" smtClean="0"/>
              <a:t>symptoms of impetigo</a:t>
            </a:r>
            <a:endParaRPr lang="en-CA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i="1" dirty="0" smtClean="0"/>
              <a:t>S. aureus</a:t>
            </a:r>
          </a:p>
          <a:p>
            <a:pPr lvl="1"/>
            <a:r>
              <a:rPr lang="en-CA" dirty="0"/>
              <a:t>Red sores due to</a:t>
            </a:r>
            <a:r>
              <a:rPr lang="en-CA" dirty="0" smtClean="0"/>
              <a:t>:</a:t>
            </a:r>
          </a:p>
          <a:p>
            <a:pPr lvl="2"/>
            <a:r>
              <a:rPr lang="en-CA" dirty="0" smtClean="0"/>
              <a:t>Mixed effects of toxins and enzymes:</a:t>
            </a:r>
            <a:endParaRPr lang="en-CA" dirty="0"/>
          </a:p>
          <a:p>
            <a:pPr lvl="3"/>
            <a:r>
              <a:rPr lang="en-CA" dirty="0"/>
              <a:t>a combination of proteolytic modification enzymes that degrade /</a:t>
            </a:r>
            <a:r>
              <a:rPr lang="en-CA" dirty="0" smtClean="0"/>
              <a:t>interfere </a:t>
            </a:r>
            <a:r>
              <a:rPr lang="en-CA" dirty="0"/>
              <a:t>with cell and tissue populations, </a:t>
            </a:r>
            <a:r>
              <a:rPr lang="en-CA" dirty="0" err="1"/>
              <a:t>superantigens</a:t>
            </a:r>
            <a:r>
              <a:rPr lang="en-CA" dirty="0"/>
              <a:t> that cause the release of cytokines resulting in inflammation, and cell damage through exotoxins </a:t>
            </a:r>
            <a:r>
              <a:rPr lang="en-CA" dirty="0" smtClean="0"/>
              <a:t>e.g. α-toxin </a:t>
            </a:r>
            <a:r>
              <a:rPr lang="en-CA" dirty="0"/>
              <a:t>and </a:t>
            </a:r>
            <a:r>
              <a:rPr lang="en-CA" dirty="0" err="1"/>
              <a:t>leukocidins</a:t>
            </a:r>
            <a:endParaRPr lang="en-CA" dirty="0"/>
          </a:p>
          <a:p>
            <a:r>
              <a:rPr lang="en-CA" i="1" dirty="0" smtClean="0"/>
              <a:t>S. pyogenes</a:t>
            </a:r>
          </a:p>
          <a:p>
            <a:pPr lvl="1"/>
            <a:r>
              <a:rPr lang="en-CA" dirty="0"/>
              <a:t>signs of </a:t>
            </a:r>
            <a:r>
              <a:rPr lang="en-CA" dirty="0" smtClean="0"/>
              <a:t>blisters/impetigo due to:</a:t>
            </a:r>
          </a:p>
          <a:p>
            <a:pPr lvl="2"/>
            <a:r>
              <a:rPr lang="en-CA" dirty="0" smtClean="0"/>
              <a:t>Mixed effects of </a:t>
            </a:r>
            <a:r>
              <a:rPr lang="en-CA" dirty="0"/>
              <a:t>toxins and </a:t>
            </a:r>
            <a:r>
              <a:rPr lang="en-CA" dirty="0" smtClean="0"/>
              <a:t>enzymes</a:t>
            </a:r>
          </a:p>
          <a:p>
            <a:pPr lvl="3"/>
            <a:r>
              <a:rPr lang="en-CA" dirty="0" smtClean="0"/>
              <a:t>Results in the </a:t>
            </a:r>
            <a:r>
              <a:rPr lang="en-CA" dirty="0"/>
              <a:t>proteolysis of the epidermal and sub-epidermal layers of </a:t>
            </a:r>
            <a:r>
              <a:rPr lang="en-CA" dirty="0" smtClean="0"/>
              <a:t>tissues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7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Bacterial Damage—caused by own immune system 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antimicrobial agents released by immune cells would:</a:t>
            </a:r>
          </a:p>
          <a:p>
            <a:pPr lvl="2"/>
            <a:r>
              <a:rPr lang="en-CA" dirty="0" smtClean="0"/>
              <a:t>kill the bacteria</a:t>
            </a:r>
          </a:p>
          <a:p>
            <a:pPr lvl="2"/>
            <a:r>
              <a:rPr lang="en-CA" dirty="0" smtClean="0"/>
              <a:t>damage the host tissues and cells at the same time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69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Additional Sources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u="sng" dirty="0">
                <a:hlinkClick r:id="rId2"/>
              </a:rPr>
              <a:t>http://</a:t>
            </a:r>
            <a:r>
              <a:rPr lang="en-CA" sz="2000" u="sng" dirty="0" smtClean="0">
                <a:hlinkClick r:id="rId2"/>
              </a:rPr>
              <a:t>www.criver.com/files/pdfs/infectious-agents/rm_ld_r_staphylococcus_aureus.aspx</a:t>
            </a:r>
            <a:endParaRPr lang="en-CA" sz="2000" u="sng" dirty="0" smtClean="0"/>
          </a:p>
          <a:p>
            <a:endParaRPr lang="en-CA" sz="2000" dirty="0"/>
          </a:p>
          <a:p>
            <a:r>
              <a:rPr lang="en-CA" sz="2000" u="sng" dirty="0">
                <a:hlinkClick r:id="rId3"/>
              </a:rPr>
              <a:t>http://</a:t>
            </a:r>
            <a:r>
              <a:rPr lang="en-CA" sz="2000" u="sng" dirty="0" smtClean="0">
                <a:hlinkClick r:id="rId3"/>
              </a:rPr>
              <a:t>www.phac-aspc.gc.ca/lab-bio/res/psds-ftss/strep-pyogenes-eng.php</a:t>
            </a:r>
            <a:endParaRPr lang="en-CA" sz="2000" u="sng" dirty="0" smtClean="0"/>
          </a:p>
          <a:p>
            <a:endParaRPr lang="en-CA" sz="2000" dirty="0"/>
          </a:p>
          <a:p>
            <a:r>
              <a:rPr lang="en-CA" sz="2000" u="sng" dirty="0">
                <a:hlinkClick r:id="rId4"/>
              </a:rPr>
              <a:t>https://www.ncbi.nlm.nih.gov/pmc/articles/PMC2919328/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Two </a:t>
            </a:r>
            <a:r>
              <a:rPr lang="en-CA" sz="4000" dirty="0" smtClean="0"/>
              <a:t>bacteria species </a:t>
            </a:r>
            <a:r>
              <a:rPr lang="en-CA" sz="4000" dirty="0"/>
              <a:t>present in this case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fr-CA" i="1" dirty="0"/>
              <a:t>Staphylococcus aureus </a:t>
            </a:r>
            <a:r>
              <a:rPr lang="fr-CA" dirty="0"/>
              <a:t>(</a:t>
            </a:r>
            <a:r>
              <a:rPr lang="fr-CA" i="1" dirty="0"/>
              <a:t>S. a</a:t>
            </a:r>
            <a:r>
              <a:rPr lang="fr-CA" i="1" dirty="0" smtClean="0"/>
              <a:t>ureus</a:t>
            </a:r>
            <a:r>
              <a:rPr lang="fr-CA" dirty="0" smtClean="0"/>
              <a:t>, left figure)</a:t>
            </a:r>
          </a:p>
          <a:p>
            <a:r>
              <a:rPr lang="fr-CA" dirty="0" smtClean="0"/>
              <a:t>2.</a:t>
            </a:r>
            <a:r>
              <a:rPr lang="fr-CA" dirty="0"/>
              <a:t> </a:t>
            </a:r>
            <a:r>
              <a:rPr lang="fr-CA" i="1" dirty="0"/>
              <a:t>Streptococcus pyogenes</a:t>
            </a:r>
            <a:r>
              <a:rPr lang="fr-CA" dirty="0"/>
              <a:t> (</a:t>
            </a:r>
            <a:r>
              <a:rPr lang="fr-CA" i="1" dirty="0"/>
              <a:t>S. p</a:t>
            </a:r>
            <a:r>
              <a:rPr lang="fr-CA" i="1" dirty="0" smtClean="0"/>
              <a:t>yogenes</a:t>
            </a:r>
            <a:r>
              <a:rPr lang="fr-CA" dirty="0" smtClean="0"/>
              <a:t>, right figure )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5" y="3789715"/>
            <a:ext cx="378041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70" y="3593232"/>
            <a:ext cx="4026024" cy="32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5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CA" dirty="0" smtClean="0"/>
              <a:t>Thank you!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20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Encounter-Part 1</a:t>
            </a:r>
            <a:endParaRPr lang="en-CA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793194"/>
              </p:ext>
            </p:extLst>
          </p:nvPr>
        </p:nvGraphicFramePr>
        <p:xfrm>
          <a:off x="683568" y="1700807"/>
          <a:ext cx="7776864" cy="4576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382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i="1" dirty="0">
                          <a:effectLst/>
                        </a:rPr>
                        <a:t>S. aureus</a:t>
                      </a:r>
                      <a:endParaRPr lang="en-CA" sz="18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i="1" dirty="0">
                          <a:effectLst/>
                        </a:rPr>
                        <a:t>S. pyogenes</a:t>
                      </a:r>
                      <a:endParaRPr lang="en-CA" sz="18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Geographical distribution</a:t>
                      </a:r>
                      <a:endParaRPr lang="en-CA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Largely present </a:t>
                      </a:r>
                      <a:r>
                        <a:rPr lang="en-CA" sz="1800" u="sng" dirty="0">
                          <a:effectLst/>
                        </a:rPr>
                        <a:t>everywhere</a:t>
                      </a:r>
                      <a:r>
                        <a:rPr lang="en-CA" sz="1800" dirty="0">
                          <a:effectLst/>
                        </a:rPr>
                        <a:t>, especially </a:t>
                      </a:r>
                      <a:r>
                        <a:rPr lang="en-CA" sz="1800" u="sng" dirty="0">
                          <a:effectLst/>
                        </a:rPr>
                        <a:t>warm weather area</a:t>
                      </a:r>
                      <a:r>
                        <a:rPr lang="en-CA" sz="1800" dirty="0">
                          <a:effectLst/>
                        </a:rPr>
                        <a:t>; (MRSA commonly reported in temperate and usually affluent regions)</a:t>
                      </a:r>
                      <a:endParaRPr lang="en-CA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Far more common in </a:t>
                      </a:r>
                      <a:r>
                        <a:rPr lang="en-CA" sz="1800" u="sng" dirty="0">
                          <a:effectLst/>
                        </a:rPr>
                        <a:t>tropical regions</a:t>
                      </a:r>
                      <a:r>
                        <a:rPr lang="en-CA" sz="1800" dirty="0">
                          <a:effectLst/>
                        </a:rPr>
                        <a:t>, </a:t>
                      </a:r>
                      <a:r>
                        <a:rPr lang="en-CA" sz="1800" u="sng" dirty="0">
                          <a:effectLst/>
                        </a:rPr>
                        <a:t>warm weather areas</a:t>
                      </a:r>
                      <a:endParaRPr lang="en-CA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Human body distribution</a:t>
                      </a:r>
                      <a:endParaRPr lang="en-CA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Part of </a:t>
                      </a:r>
                      <a:r>
                        <a:rPr lang="en-CA" sz="1800" u="sng" dirty="0">
                          <a:effectLst/>
                        </a:rPr>
                        <a:t>human body normal flora</a:t>
                      </a:r>
                      <a:r>
                        <a:rPr lang="en-CA" sz="1800" dirty="0">
                          <a:effectLst/>
                        </a:rPr>
                        <a:t>, usually reside under the </a:t>
                      </a:r>
                      <a:r>
                        <a:rPr lang="en-CA" sz="1800" u="sng" dirty="0">
                          <a:effectLst/>
                        </a:rPr>
                        <a:t>skin, anterior nares of the nasopharynx, throat </a:t>
                      </a:r>
                      <a:r>
                        <a:rPr lang="en-CA" sz="1800" u="none" dirty="0">
                          <a:effectLst/>
                        </a:rPr>
                        <a:t>and</a:t>
                      </a:r>
                      <a:r>
                        <a:rPr lang="en-CA" sz="1800" u="sng" dirty="0">
                          <a:effectLst/>
                        </a:rPr>
                        <a:t> hair</a:t>
                      </a:r>
                      <a:endParaRPr lang="en-CA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Part of </a:t>
                      </a:r>
                      <a:r>
                        <a:rPr lang="en-CA" sz="1800" u="sng" dirty="0">
                          <a:effectLst/>
                        </a:rPr>
                        <a:t>human body normal flora</a:t>
                      </a:r>
                      <a:r>
                        <a:rPr lang="en-CA" sz="1800" dirty="0">
                          <a:effectLst/>
                        </a:rPr>
                        <a:t>, present in </a:t>
                      </a:r>
                      <a:r>
                        <a:rPr lang="en-CA" sz="1800" u="sng" dirty="0">
                          <a:effectLst/>
                        </a:rPr>
                        <a:t>epithelial surfaces </a:t>
                      </a:r>
                      <a:r>
                        <a:rPr lang="en-CA" sz="1800" u="none" dirty="0">
                          <a:effectLst/>
                        </a:rPr>
                        <a:t>and</a:t>
                      </a:r>
                      <a:r>
                        <a:rPr lang="en-CA" sz="1800" u="sng" dirty="0">
                          <a:effectLst/>
                        </a:rPr>
                        <a:t> respiratory tract</a:t>
                      </a:r>
                      <a:r>
                        <a:rPr lang="en-CA" sz="1800" dirty="0">
                          <a:effectLst/>
                        </a:rPr>
                        <a:t> (e.g. the nasopharyngeal mucosa (throat) and skin)</a:t>
                      </a:r>
                      <a:endParaRPr lang="en-CA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4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Encounter-Part 2</a:t>
            </a:r>
            <a:endParaRPr lang="en-CA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591879"/>
              </p:ext>
            </p:extLst>
          </p:nvPr>
        </p:nvGraphicFramePr>
        <p:xfrm>
          <a:off x="539552" y="1628800"/>
          <a:ext cx="7920879" cy="4537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37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i="1" dirty="0">
                          <a:effectLst/>
                        </a:rPr>
                        <a:t>S. aureus</a:t>
                      </a:r>
                      <a:endParaRPr lang="en-CA" sz="18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i="1" dirty="0">
                          <a:effectLst/>
                        </a:rPr>
                        <a:t>S. pyogenes</a:t>
                      </a:r>
                      <a:endParaRPr lang="en-CA" sz="18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suitable in these human body areas?</a:t>
                      </a:r>
                      <a:endParaRPr lang="en-CA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conditions (i.e.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and pH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in these areas are suitable for the organisms</a:t>
                      </a:r>
                      <a:endParaRPr lang="en-CA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conditions (i.e.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and CO</a:t>
                      </a:r>
                      <a:r>
                        <a:rPr lang="en-CA" sz="1800" u="sng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concentration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are very suitable for the organisms </a:t>
                      </a:r>
                      <a:endParaRPr lang="en-CA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Transmission Route </a:t>
                      </a:r>
                      <a:endParaRPr lang="en-CA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Transmitted through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aerosol or direct contact with fomites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infected animals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infected people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flora</a:t>
                      </a:r>
                      <a:endParaRPr lang="en-CA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Transmitted via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respiratory droplets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 contact with nasal discharge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skin contact with impetigo lesions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transmit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 to human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via </a:t>
                      </a:r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contaminated food source</a:t>
                      </a:r>
                      <a:endParaRPr lang="en-CA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100" dirty="0"/>
              <a:t>How may </a:t>
            </a:r>
            <a:r>
              <a:rPr lang="en-CA" sz="3100" dirty="0" smtClean="0"/>
              <a:t>Stephanie </a:t>
            </a:r>
            <a:r>
              <a:rPr lang="en-CA" sz="3100" dirty="0"/>
              <a:t>come in contact with the bacteria?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Two possibilities:</a:t>
            </a:r>
            <a:endParaRPr lang="en-CA" dirty="0" smtClean="0"/>
          </a:p>
          <a:p>
            <a:pPr lvl="1"/>
            <a:r>
              <a:rPr lang="en-CA" dirty="0" smtClean="0"/>
              <a:t>Since both </a:t>
            </a:r>
            <a:r>
              <a:rPr lang="en-CA" i="1" dirty="0" smtClean="0"/>
              <a:t>S. aureus</a:t>
            </a:r>
            <a:r>
              <a:rPr lang="en-CA" dirty="0" smtClean="0"/>
              <a:t> and </a:t>
            </a:r>
            <a:r>
              <a:rPr lang="en-CA" i="1" dirty="0" smtClean="0"/>
              <a:t>S. pyogenes</a:t>
            </a:r>
            <a:r>
              <a:rPr lang="en-CA" dirty="0" smtClean="0"/>
              <a:t> are parts </a:t>
            </a:r>
            <a:r>
              <a:rPr lang="en-CA" dirty="0"/>
              <a:t>of the normal flora, they can be introduced to the broken part of the skin (e.g. due to scratch and cut</a:t>
            </a:r>
            <a:r>
              <a:rPr lang="en-CA" dirty="0" smtClean="0"/>
              <a:t>)</a:t>
            </a:r>
          </a:p>
          <a:p>
            <a:pPr lvl="1"/>
            <a:endParaRPr lang="en-CA" dirty="0"/>
          </a:p>
          <a:p>
            <a:pPr lvl="1"/>
            <a:r>
              <a:rPr lang="en-CA" dirty="0" smtClean="0"/>
              <a:t>Stephanie </a:t>
            </a:r>
            <a:r>
              <a:rPr lang="en-CA" dirty="0"/>
              <a:t>may pick up the bacteria from elsewhere (e.g. another person, food, other environmental sources) and probably because of her poor hand washing practices (as being a kid), bacteria are left on her hands and can contaminate other parts of the body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47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Entry-Part 1</a:t>
            </a:r>
            <a:endParaRPr lang="en-CA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114896"/>
              </p:ext>
            </p:extLst>
          </p:nvPr>
        </p:nvGraphicFramePr>
        <p:xfrm>
          <a:off x="467544" y="1772816"/>
          <a:ext cx="8280921" cy="417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675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effectLst/>
                        </a:rPr>
                        <a:t>S. aureus</a:t>
                      </a:r>
                      <a:endParaRPr lang="en-CA" sz="18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effectLst/>
                        </a:rPr>
                        <a:t>S. pyogenes</a:t>
                      </a:r>
                      <a:endParaRPr lang="en-CA" sz="18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Entry</a:t>
                      </a:r>
                      <a:endParaRPr lang="en-CA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Enter the host via </a:t>
                      </a:r>
                      <a:r>
                        <a:rPr lang="en-CA" sz="1800" u="sng" dirty="0">
                          <a:effectLst/>
                        </a:rPr>
                        <a:t>broken skin</a:t>
                      </a:r>
                      <a:endParaRPr lang="en-CA" sz="1800" u="sng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Enter the host via </a:t>
                      </a:r>
                      <a:r>
                        <a:rPr lang="en-CA" sz="1800" u="sng" dirty="0">
                          <a:effectLst/>
                        </a:rPr>
                        <a:t>broken skin</a:t>
                      </a:r>
                      <a:r>
                        <a:rPr lang="en-CA" sz="1800" dirty="0">
                          <a:effectLst/>
                        </a:rPr>
                        <a:t> or via </a:t>
                      </a:r>
                      <a:r>
                        <a:rPr lang="en-CA" sz="1800" u="sng" dirty="0">
                          <a:effectLst/>
                        </a:rPr>
                        <a:t>upper respiratory tract</a:t>
                      </a:r>
                      <a:endParaRPr lang="en-CA" sz="1800" u="sng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9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Residence</a:t>
                      </a:r>
                      <a:endParaRPr lang="en-CA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Reside in the </a:t>
                      </a:r>
                      <a:r>
                        <a:rPr lang="en-CA" sz="1800" u="sng" dirty="0">
                          <a:effectLst/>
                        </a:rPr>
                        <a:t>localized tissues</a:t>
                      </a:r>
                      <a:r>
                        <a:rPr lang="en-CA" sz="1800" dirty="0">
                          <a:effectLst/>
                        </a:rPr>
                        <a:t> of the entry site, later position near </a:t>
                      </a:r>
                      <a:r>
                        <a:rPr lang="en-CA" sz="1800" u="sng" dirty="0">
                          <a:effectLst/>
                        </a:rPr>
                        <a:t>throat, ear, mouth </a:t>
                      </a:r>
                      <a:r>
                        <a:rPr lang="en-CA" sz="1800" u="none" dirty="0">
                          <a:effectLst/>
                        </a:rPr>
                        <a:t>and</a:t>
                      </a:r>
                      <a:r>
                        <a:rPr lang="en-CA" sz="1800" u="sng" dirty="0">
                          <a:effectLst/>
                        </a:rPr>
                        <a:t> sinus</a:t>
                      </a:r>
                      <a:endParaRPr lang="en-CA" sz="1800" u="sng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Reside in both </a:t>
                      </a:r>
                      <a:r>
                        <a:rPr lang="en-CA" sz="1800" u="sng" dirty="0">
                          <a:effectLst/>
                        </a:rPr>
                        <a:t>skin</a:t>
                      </a:r>
                      <a:r>
                        <a:rPr lang="en-CA" sz="1800" dirty="0">
                          <a:effectLst/>
                        </a:rPr>
                        <a:t> and </a:t>
                      </a:r>
                      <a:r>
                        <a:rPr lang="en-CA" sz="1800" u="sng" dirty="0">
                          <a:effectLst/>
                        </a:rPr>
                        <a:t>throat</a:t>
                      </a:r>
                      <a:r>
                        <a:rPr lang="en-CA" sz="1800" dirty="0">
                          <a:effectLst/>
                        </a:rPr>
                        <a:t> after entry</a:t>
                      </a:r>
                      <a:endParaRPr lang="en-CA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8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Entry-Part 2: </a:t>
            </a:r>
            <a:r>
              <a:rPr lang="en-CA" sz="2800" dirty="0"/>
              <a:t>Molecular/cellular/physiological factor at site specificity and initial adherence step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i="1" dirty="0" smtClean="0"/>
              <a:t>S. aureus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MSCRAMM </a:t>
            </a:r>
            <a:r>
              <a:rPr lang="en-CA" dirty="0"/>
              <a:t>(Microbial surface components recognizing adhesive matrix molecules): a variety of molecules </a:t>
            </a:r>
            <a:r>
              <a:rPr lang="en-CA" dirty="0" smtClean="0"/>
              <a:t>used for </a:t>
            </a:r>
            <a:r>
              <a:rPr lang="en-CA" dirty="0"/>
              <a:t>adhering and invading host epithelial cells</a:t>
            </a:r>
          </a:p>
          <a:p>
            <a:pPr marL="400050" lvl="1" indent="0">
              <a:buNone/>
            </a:pPr>
            <a:endParaRPr lang="en-CA" dirty="0"/>
          </a:p>
          <a:p>
            <a:pPr lvl="1"/>
            <a:r>
              <a:rPr lang="en-CA" dirty="0" smtClean="0"/>
              <a:t>Clumping </a:t>
            </a:r>
            <a:r>
              <a:rPr lang="en-CA" dirty="0"/>
              <a:t>factor B and wall-associated teichoic </a:t>
            </a:r>
            <a:r>
              <a:rPr lang="en-CA" dirty="0" smtClean="0"/>
              <a:t>acid: </a:t>
            </a:r>
            <a:r>
              <a:rPr lang="en-CA" dirty="0"/>
              <a:t>have proven roles in nasal colonization</a:t>
            </a:r>
          </a:p>
          <a:p>
            <a:pPr marL="400050" lvl="1" indent="0">
              <a:buNone/>
            </a:pPr>
            <a:endParaRPr lang="en-CA" dirty="0"/>
          </a:p>
          <a:p>
            <a:pPr lvl="1"/>
            <a:r>
              <a:rPr lang="en-CA" dirty="0" smtClean="0"/>
              <a:t>Catalase </a:t>
            </a:r>
            <a:r>
              <a:rPr lang="en-CA" dirty="0"/>
              <a:t>and </a:t>
            </a:r>
            <a:r>
              <a:rPr lang="en-CA" dirty="0" smtClean="0"/>
              <a:t>other antioxidants: neutralize </a:t>
            </a:r>
            <a:r>
              <a:rPr lang="en-CA" dirty="0"/>
              <a:t>hydrogen peroxide secreted by other bacteria (e.g. </a:t>
            </a:r>
            <a:r>
              <a:rPr lang="en-CA" i="1" dirty="0"/>
              <a:t>S. pneumoniae</a:t>
            </a:r>
            <a:r>
              <a:rPr lang="en-CA" dirty="0"/>
              <a:t>) to compete for the same niche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i="1" dirty="0" smtClean="0"/>
              <a:t>S. pyogenes</a:t>
            </a:r>
          </a:p>
          <a:p>
            <a:endParaRPr lang="en-CA" i="1" dirty="0" smtClean="0"/>
          </a:p>
          <a:p>
            <a:pPr lvl="1"/>
            <a:r>
              <a:rPr lang="en-CA" dirty="0" smtClean="0"/>
              <a:t>Different </a:t>
            </a:r>
            <a:r>
              <a:rPr lang="en-CA" dirty="0" err="1"/>
              <a:t>adhesins</a:t>
            </a:r>
            <a:r>
              <a:rPr lang="en-CA" dirty="0"/>
              <a:t> expressed under the influence of different environmental </a:t>
            </a:r>
            <a:r>
              <a:rPr lang="en-CA" dirty="0" smtClean="0"/>
              <a:t>factors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Important components in bacterial adherence: M protein, </a:t>
            </a:r>
            <a:r>
              <a:rPr lang="en-CA" dirty="0" smtClean="0"/>
              <a:t>fibronectin-binding </a:t>
            </a:r>
            <a:r>
              <a:rPr lang="en-CA" dirty="0"/>
              <a:t>proteins (protein F</a:t>
            </a:r>
            <a:r>
              <a:rPr lang="en-CA" dirty="0" smtClean="0"/>
              <a:t>), </a:t>
            </a:r>
            <a:r>
              <a:rPr lang="en-CA" dirty="0" err="1" smtClean="0"/>
              <a:t>lipoteichoic</a:t>
            </a:r>
            <a:r>
              <a:rPr lang="en-CA" dirty="0" smtClean="0"/>
              <a:t> acid (LTA)</a:t>
            </a:r>
            <a:endParaRPr lang="en-CA" dirty="0" smtClean="0"/>
          </a:p>
          <a:p>
            <a:pPr lvl="2"/>
            <a:r>
              <a:rPr lang="en-CA" sz="2400" dirty="0" smtClean="0"/>
              <a:t>Details next page</a:t>
            </a:r>
            <a:endParaRPr lang="en-CA" sz="2400" dirty="0"/>
          </a:p>
          <a:p>
            <a:endParaRPr lang="en-CA" i="1" dirty="0" smtClean="0"/>
          </a:p>
          <a:p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5010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Entry-Part 2: </a:t>
            </a:r>
            <a:r>
              <a:rPr lang="en-CA" sz="2800" dirty="0" smtClean="0"/>
              <a:t>Molecular/cellular/physiological factor at site specificity and initial adherence step (Conti)</a:t>
            </a:r>
            <a:endParaRPr lang="en-CA" sz="28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000" i="1" dirty="0" smtClean="0"/>
              <a:t>S. aureus</a:t>
            </a:r>
          </a:p>
          <a:p>
            <a:pPr lvl="1"/>
            <a:r>
              <a:rPr lang="en-CA" sz="1700" dirty="0"/>
              <a:t>F</a:t>
            </a:r>
            <a:r>
              <a:rPr lang="en-CA" sz="1700" dirty="0" smtClean="0"/>
              <a:t>ibrinogen/fibrin binding protein (the clumping factor): promote attachment to blood clots and traumatized tissue</a:t>
            </a:r>
          </a:p>
          <a:p>
            <a:pPr marL="400050" lvl="1" indent="0">
              <a:buNone/>
            </a:pPr>
            <a:r>
              <a:rPr lang="en-CA" sz="1700" dirty="0" smtClean="0"/>
              <a:t> </a:t>
            </a:r>
          </a:p>
          <a:p>
            <a:pPr lvl="2"/>
            <a:r>
              <a:rPr lang="en-CA" sz="1700" dirty="0"/>
              <a:t>F</a:t>
            </a:r>
            <a:r>
              <a:rPr lang="en-CA" sz="1700" dirty="0" smtClean="0"/>
              <a:t>ibronectin and fibrinogen-binding proteins: same purpose as above</a:t>
            </a:r>
          </a:p>
          <a:p>
            <a:pPr marL="857250" lvl="2" indent="0">
              <a:buNone/>
            </a:pPr>
            <a:r>
              <a:rPr lang="en-CA" sz="1700" dirty="0" smtClean="0"/>
              <a:t> </a:t>
            </a:r>
          </a:p>
          <a:p>
            <a:pPr lvl="2"/>
            <a:r>
              <a:rPr lang="en-CA" sz="1700" dirty="0" smtClean="0"/>
              <a:t>Fibronectin: present on epithelial and endothelial surfaces as well as being a component of blood clot</a:t>
            </a:r>
          </a:p>
          <a:p>
            <a:pPr lvl="2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000" i="1" dirty="0" smtClean="0"/>
              <a:t>S. pyogenes</a:t>
            </a:r>
          </a:p>
          <a:p>
            <a:pPr lvl="1"/>
            <a:r>
              <a:rPr lang="en-CA" sz="1700" dirty="0"/>
              <a:t>M </a:t>
            </a:r>
            <a:r>
              <a:rPr lang="en-CA" sz="1700" dirty="0" smtClean="0"/>
              <a:t>protein: facilitates </a:t>
            </a:r>
            <a:r>
              <a:rPr lang="en-CA" sz="1700" dirty="0"/>
              <a:t>attachment via host </a:t>
            </a:r>
            <a:r>
              <a:rPr lang="en-CA" sz="1700" dirty="0" smtClean="0"/>
              <a:t>keratinocytes  </a:t>
            </a:r>
            <a:r>
              <a:rPr lang="en-CA" sz="1700" dirty="0"/>
              <a:t>  </a:t>
            </a:r>
            <a:r>
              <a:rPr lang="en-CA" sz="1700" dirty="0" smtClean="0"/>
              <a:t>upregulates </a:t>
            </a:r>
            <a:r>
              <a:rPr lang="en-CA" sz="1700" dirty="0"/>
              <a:t>production of IL-1 </a:t>
            </a:r>
            <a:r>
              <a:rPr lang="en-CA" sz="1700" dirty="0" smtClean="0"/>
              <a:t>and </a:t>
            </a:r>
            <a:r>
              <a:rPr lang="en-CA" sz="1700" dirty="0"/>
              <a:t>prostaglandin </a:t>
            </a:r>
            <a:r>
              <a:rPr lang="en-CA" sz="1700" dirty="0" smtClean="0"/>
              <a:t>E2</a:t>
            </a:r>
          </a:p>
          <a:p>
            <a:pPr marL="457200" lvl="1" indent="0">
              <a:buNone/>
            </a:pPr>
            <a:endParaRPr lang="en-CA" sz="1700" dirty="0" smtClean="0"/>
          </a:p>
          <a:p>
            <a:pPr lvl="1"/>
            <a:r>
              <a:rPr lang="en-CA" sz="1700" dirty="0"/>
              <a:t>Protein F: promotes streptococcal adherence </a:t>
            </a:r>
            <a:endParaRPr lang="en-CA" sz="1700" dirty="0" smtClean="0"/>
          </a:p>
          <a:p>
            <a:pPr lvl="2"/>
            <a:r>
              <a:rPr lang="en-CA" sz="1700" dirty="0" smtClean="0"/>
              <a:t>By binding </a:t>
            </a:r>
            <a:r>
              <a:rPr lang="en-CA" sz="1700" dirty="0"/>
              <a:t>to the amino terminus of fibronectin on mucosal </a:t>
            </a:r>
            <a:r>
              <a:rPr lang="en-CA" sz="1700" dirty="0" smtClean="0"/>
              <a:t>surfaces              making </a:t>
            </a:r>
            <a:r>
              <a:rPr lang="en-CA" sz="1700" dirty="0"/>
              <a:t>nasal and oral cavities highly susceptible to infection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7526464" y="2374347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7467242" y="464718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1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Entry-Part 2: </a:t>
            </a:r>
            <a:r>
              <a:rPr lang="en-CA" sz="2800" dirty="0" smtClean="0"/>
              <a:t>Molecular/cellular/physiological factor at site specificity and initial adherence step (Conti)</a:t>
            </a:r>
            <a:endParaRPr lang="en-CA" sz="28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8000" i="1" dirty="0" smtClean="0"/>
              <a:t>S. aureus</a:t>
            </a:r>
          </a:p>
          <a:p>
            <a:endParaRPr lang="en-CA" sz="2400" i="1" dirty="0" smtClean="0"/>
          </a:p>
          <a:p>
            <a:pPr lvl="1"/>
            <a:r>
              <a:rPr lang="en-CA" sz="6800" dirty="0" smtClean="0"/>
              <a:t>Receptors(specific in strains cause osteomyelitis and septic arthritis): promote attachment to collagen </a:t>
            </a:r>
          </a:p>
          <a:p>
            <a:pPr lvl="1"/>
            <a:endParaRPr lang="en-CA" sz="6800" dirty="0" smtClean="0"/>
          </a:p>
          <a:p>
            <a:pPr lvl="2"/>
            <a:r>
              <a:rPr lang="en-CA" sz="6800" dirty="0" smtClean="0"/>
              <a:t>might be important in promoting bacterial attachment to damaged tissue where underlying layers have been exposed</a:t>
            </a:r>
          </a:p>
          <a:p>
            <a:pPr lvl="2"/>
            <a:endParaRPr lang="en-CA" sz="6800" dirty="0" smtClean="0"/>
          </a:p>
          <a:p>
            <a:pPr lvl="1"/>
            <a:r>
              <a:rPr lang="en-CA" sz="6800" dirty="0" err="1" smtClean="0"/>
              <a:t>agr</a:t>
            </a:r>
            <a:r>
              <a:rPr lang="en-CA" sz="6800" dirty="0" smtClean="0"/>
              <a:t>: quorum sensing locus-responsible for commensalism; only activated if transported to unfamiliar tissues</a:t>
            </a:r>
          </a:p>
          <a:p>
            <a:endParaRPr lang="en-CA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CA" sz="2000" i="1" dirty="0" smtClean="0"/>
              <a:t>S. pyogenes</a:t>
            </a:r>
          </a:p>
          <a:p>
            <a:pPr lvl="1"/>
            <a:r>
              <a:rPr lang="en-CA" sz="1700" dirty="0" smtClean="0"/>
              <a:t>LTA</a:t>
            </a:r>
            <a:r>
              <a:rPr lang="en-CA" sz="1700" dirty="0"/>
              <a:t>: act as an </a:t>
            </a:r>
            <a:r>
              <a:rPr lang="en-CA" sz="1700" dirty="0" err="1"/>
              <a:t>adhesin</a:t>
            </a:r>
            <a:r>
              <a:rPr lang="en-CA" sz="1700" dirty="0"/>
              <a:t> </a:t>
            </a:r>
            <a:endParaRPr lang="en-CA" sz="1700" dirty="0" smtClean="0"/>
          </a:p>
          <a:p>
            <a:pPr lvl="2"/>
            <a:r>
              <a:rPr lang="en-CA" sz="1700" dirty="0" smtClean="0"/>
              <a:t>By </a:t>
            </a:r>
            <a:r>
              <a:rPr lang="en-CA" sz="1700" dirty="0"/>
              <a:t>reacting with bacterial surface molecules (e.g. M protein) through its negatively charged polyglycerol phosphate backbone and positively charged residues of surface proteins </a:t>
            </a:r>
          </a:p>
        </p:txBody>
      </p:sp>
    </p:spTree>
    <p:extLst>
      <p:ext uri="{BB962C8B-B14F-4D97-AF65-F5344CB8AC3E}">
        <p14:creationId xmlns:p14="http://schemas.microsoft.com/office/powerpoint/2010/main" val="17604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1645</Words>
  <Application>Microsoft Office PowerPoint</Application>
  <PresentationFormat>全屏显示(4:3)</PresentationFormat>
  <Paragraphs>177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PATH 417 Case 1: School Sores</vt:lpstr>
      <vt:lpstr>Two bacteria species present in this case </vt:lpstr>
      <vt:lpstr>Encounter-Part 1</vt:lpstr>
      <vt:lpstr>Encounter-Part 2</vt:lpstr>
      <vt:lpstr>How may Stephanie come in contact with the bacteria? </vt:lpstr>
      <vt:lpstr>Entry-Part 1</vt:lpstr>
      <vt:lpstr>Entry-Part 2: Molecular/cellular/physiological factor at site specificity and initial adherence step</vt:lpstr>
      <vt:lpstr>Entry-Part 2: Molecular/cellular/physiological factor at site specificity and initial adherence step (Conti)</vt:lpstr>
      <vt:lpstr>Entry-Part 2: Molecular/cellular/physiological factor at site specificity and initial adherence step (Conti)</vt:lpstr>
      <vt:lpstr>Multiplication and Spread</vt:lpstr>
      <vt:lpstr>Multiplication and Spread (Conti)— Extracellular vs. Intracellular?</vt:lpstr>
      <vt:lpstr>Multiplication and Spread (Conti)</vt:lpstr>
      <vt:lpstr>Bacterial Damage</vt:lpstr>
      <vt:lpstr>Bacterial Damage (Conti.)</vt:lpstr>
      <vt:lpstr>Bacterial Damage (Conti.)</vt:lpstr>
      <vt:lpstr>Bacterial Damage (Conti.)</vt:lpstr>
      <vt:lpstr>Bacterial Damage—Link to signs and symptoms of impetigo</vt:lpstr>
      <vt:lpstr>Bacterial Damage—caused by own immune system  </vt:lpstr>
      <vt:lpstr>Additional Sources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417 Case 1: School Sores</dc:title>
  <dc:creator>sunny chen</dc:creator>
  <cp:lastModifiedBy>sunny chen</cp:lastModifiedBy>
  <cp:revision>55</cp:revision>
  <dcterms:created xsi:type="dcterms:W3CDTF">2017-01-28T23:46:45Z</dcterms:created>
  <dcterms:modified xsi:type="dcterms:W3CDTF">2017-01-29T03:38:35Z</dcterms:modified>
</cp:coreProperties>
</file>