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47"/>
  </p:notesMasterIdLst>
  <p:sldIdLst>
    <p:sldId id="264" r:id="rId3"/>
    <p:sldId id="284" r:id="rId4"/>
    <p:sldId id="345" r:id="rId5"/>
    <p:sldId id="346" r:id="rId6"/>
    <p:sldId id="342" r:id="rId7"/>
    <p:sldId id="259" r:id="rId8"/>
    <p:sldId id="260" r:id="rId9"/>
    <p:sldId id="337" r:id="rId10"/>
    <p:sldId id="338" r:id="rId11"/>
    <p:sldId id="339" r:id="rId12"/>
    <p:sldId id="340" r:id="rId13"/>
    <p:sldId id="341" r:id="rId14"/>
    <p:sldId id="336" r:id="rId15"/>
    <p:sldId id="258" r:id="rId16"/>
    <p:sldId id="322" r:id="rId17"/>
    <p:sldId id="319" r:id="rId18"/>
    <p:sldId id="301" r:id="rId19"/>
    <p:sldId id="270" r:id="rId20"/>
    <p:sldId id="343" r:id="rId21"/>
    <p:sldId id="333" r:id="rId22"/>
    <p:sldId id="268" r:id="rId23"/>
    <p:sldId id="302" r:id="rId24"/>
    <p:sldId id="271" r:id="rId25"/>
    <p:sldId id="323" r:id="rId26"/>
    <p:sldId id="306" r:id="rId27"/>
    <p:sldId id="307" r:id="rId28"/>
    <p:sldId id="308" r:id="rId29"/>
    <p:sldId id="309" r:id="rId30"/>
    <p:sldId id="310" r:id="rId31"/>
    <p:sldId id="312" r:id="rId32"/>
    <p:sldId id="311" r:id="rId33"/>
    <p:sldId id="313" r:id="rId34"/>
    <p:sldId id="316" r:id="rId35"/>
    <p:sldId id="317" r:id="rId36"/>
    <p:sldId id="318" r:id="rId37"/>
    <p:sldId id="321" r:id="rId38"/>
    <p:sldId id="280" r:id="rId39"/>
    <p:sldId id="332" r:id="rId40"/>
    <p:sldId id="305" r:id="rId41"/>
    <p:sldId id="344" r:id="rId42"/>
    <p:sldId id="303" r:id="rId43"/>
    <p:sldId id="304" r:id="rId44"/>
    <p:sldId id="314" r:id="rId45"/>
    <p:sldId id="3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D7514A-2419-0462-6069-0E3CF9392225}" name="mbontas@student.ubc.ca" initials="m" userId="S::mbontas@student.ubc.ca::d3928afb-57d6-460c-af45-664bd8f12df0" providerId="AD"/>
  <p188:author id="{18FAFE70-5909-B688-6932-A164BB50F4F6}" name="Kho, Jacqueline" initials="KJ" userId="S::jacqueline.kho@ubc.ca::3f8a926e-4a5f-4fb1-b876-67afb802e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00"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more, Kevin" userId="2f694e01-abd8-453f-85d5-2768980273b5" providerId="ADAL" clId="{9A4D29E2-A233-4953-B51F-CC5E8B4FBDFF}"/>
    <pc:docChg chg="undo redo custSel addSld delSld modSld">
      <pc:chgData name="Gilmore, Kevin" userId="2f694e01-abd8-453f-85d5-2768980273b5" providerId="ADAL" clId="{9A4D29E2-A233-4953-B51F-CC5E8B4FBDFF}" dt="2025-07-08T21:03:39.778" v="256" actId="6549"/>
      <pc:docMkLst>
        <pc:docMk/>
      </pc:docMkLst>
      <pc:sldChg chg="modSp mod">
        <pc:chgData name="Gilmore, Kevin" userId="2f694e01-abd8-453f-85d5-2768980273b5" providerId="ADAL" clId="{9A4D29E2-A233-4953-B51F-CC5E8B4FBDFF}" dt="2025-07-08T21:01:12.129" v="63" actId="20577"/>
        <pc:sldMkLst>
          <pc:docMk/>
          <pc:sldMk cId="730625712" sldId="284"/>
        </pc:sldMkLst>
        <pc:spChg chg="mod">
          <ac:chgData name="Gilmore, Kevin" userId="2f694e01-abd8-453f-85d5-2768980273b5" providerId="ADAL" clId="{9A4D29E2-A233-4953-B51F-CC5E8B4FBDFF}" dt="2025-07-08T21:01:12.129" v="63" actId="20577"/>
          <ac:spMkLst>
            <pc:docMk/>
            <pc:sldMk cId="730625712" sldId="284"/>
            <ac:spMk id="18" creationId="{8F2419CB-40A6-42BF-AC1D-534BE74CADA9}"/>
          </ac:spMkLst>
        </pc:spChg>
      </pc:sldChg>
      <pc:sldChg chg="modSp del mod">
        <pc:chgData name="Gilmore, Kevin" userId="2f694e01-abd8-453f-85d5-2768980273b5" providerId="ADAL" clId="{9A4D29E2-A233-4953-B51F-CC5E8B4FBDFF}" dt="2025-07-08T21:03:07" v="207" actId="47"/>
        <pc:sldMkLst>
          <pc:docMk/>
          <pc:sldMk cId="1337052365" sldId="334"/>
        </pc:sldMkLst>
        <pc:spChg chg="mod ord">
          <ac:chgData name="Gilmore, Kevin" userId="2f694e01-abd8-453f-85d5-2768980273b5" providerId="ADAL" clId="{9A4D29E2-A233-4953-B51F-CC5E8B4FBDFF}" dt="2025-07-08T21:02:59.675" v="206" actId="20577"/>
          <ac:spMkLst>
            <pc:docMk/>
            <pc:sldMk cId="1337052365" sldId="334"/>
            <ac:spMk id="2" creationId="{67F93199-627E-CB15-414C-7A9E7F400A30}"/>
          </ac:spMkLst>
        </pc:spChg>
        <pc:spChg chg="mod">
          <ac:chgData name="Gilmore, Kevin" userId="2f694e01-abd8-453f-85d5-2768980273b5" providerId="ADAL" clId="{9A4D29E2-A233-4953-B51F-CC5E8B4FBDFF}" dt="2025-07-08T21:00:42.831" v="40" actId="14100"/>
          <ac:spMkLst>
            <pc:docMk/>
            <pc:sldMk cId="1337052365" sldId="334"/>
            <ac:spMk id="3" creationId="{29913AAE-8CE4-4255-BEBF-89FAE445E7DF}"/>
          </ac:spMkLst>
        </pc:spChg>
      </pc:sldChg>
      <pc:sldChg chg="del">
        <pc:chgData name="Gilmore, Kevin" userId="2f694e01-abd8-453f-85d5-2768980273b5" providerId="ADAL" clId="{9A4D29E2-A233-4953-B51F-CC5E8B4FBDFF}" dt="2025-07-08T21:03:13.934" v="208" actId="47"/>
        <pc:sldMkLst>
          <pc:docMk/>
          <pc:sldMk cId="300296718" sldId="335"/>
        </pc:sldMkLst>
      </pc:sldChg>
      <pc:sldChg chg="modSp add mod">
        <pc:chgData name="Gilmore, Kevin" userId="2f694e01-abd8-453f-85d5-2768980273b5" providerId="ADAL" clId="{9A4D29E2-A233-4953-B51F-CC5E8B4FBDFF}" dt="2025-07-08T21:02:46.277" v="193" actId="20577"/>
        <pc:sldMkLst>
          <pc:docMk/>
          <pc:sldMk cId="519547130" sldId="345"/>
        </pc:sldMkLst>
        <pc:spChg chg="mod">
          <ac:chgData name="Gilmore, Kevin" userId="2f694e01-abd8-453f-85d5-2768980273b5" providerId="ADAL" clId="{9A4D29E2-A233-4953-B51F-CC5E8B4FBDFF}" dt="2025-07-08T21:01:39.312" v="119" actId="20577"/>
          <ac:spMkLst>
            <pc:docMk/>
            <pc:sldMk cId="519547130" sldId="345"/>
            <ac:spMk id="2" creationId="{67F93199-627E-CB15-414C-7A9E7F400A30}"/>
          </ac:spMkLst>
        </pc:spChg>
        <pc:spChg chg="mod">
          <ac:chgData name="Gilmore, Kevin" userId="2f694e01-abd8-453f-85d5-2768980273b5" providerId="ADAL" clId="{9A4D29E2-A233-4953-B51F-CC5E8B4FBDFF}" dt="2025-07-08T21:02:46.277" v="193" actId="20577"/>
          <ac:spMkLst>
            <pc:docMk/>
            <pc:sldMk cId="519547130" sldId="345"/>
            <ac:spMk id="18" creationId="{8F2419CB-40A6-42BF-AC1D-534BE74CADA9}"/>
          </ac:spMkLst>
        </pc:spChg>
      </pc:sldChg>
      <pc:sldChg chg="modSp add mod">
        <pc:chgData name="Gilmore, Kevin" userId="2f694e01-abd8-453f-85d5-2768980273b5" providerId="ADAL" clId="{9A4D29E2-A233-4953-B51F-CC5E8B4FBDFF}" dt="2025-07-08T21:03:39.778" v="256" actId="6549"/>
        <pc:sldMkLst>
          <pc:docMk/>
          <pc:sldMk cId="4126913362" sldId="346"/>
        </pc:sldMkLst>
        <pc:spChg chg="mod">
          <ac:chgData name="Gilmore, Kevin" userId="2f694e01-abd8-453f-85d5-2768980273b5" providerId="ADAL" clId="{9A4D29E2-A233-4953-B51F-CC5E8B4FBDFF}" dt="2025-07-08T21:03:28.102" v="254" actId="6549"/>
          <ac:spMkLst>
            <pc:docMk/>
            <pc:sldMk cId="4126913362" sldId="346"/>
            <ac:spMk id="2" creationId="{67F93199-627E-CB15-414C-7A9E7F400A30}"/>
          </ac:spMkLst>
        </pc:spChg>
        <pc:spChg chg="mod">
          <ac:chgData name="Gilmore, Kevin" userId="2f694e01-abd8-453f-85d5-2768980273b5" providerId="ADAL" clId="{9A4D29E2-A233-4953-B51F-CC5E8B4FBDFF}" dt="2025-07-08T21:03:39.778" v="256" actId="6549"/>
          <ac:spMkLst>
            <pc:docMk/>
            <pc:sldMk cId="4126913362" sldId="346"/>
            <ac:spMk id="18" creationId="{8F2419CB-40A6-42BF-AC1D-534BE74CAD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34F3C-9EDE-4E0F-8805-BED2A8A56225}" type="datetimeFigureOut">
              <a:rPr lang="en-CA" smtClean="0"/>
              <a:t>2025-07-08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FC4B4-BF50-4B2D-8B54-91127D0A1681}" type="slidenum">
              <a:rPr lang="en-CA" smtClean="0"/>
              <a:t>‹#›</a:t>
            </a:fld>
            <a:endParaRPr lang="en-CA"/>
          </a:p>
        </p:txBody>
      </p:sp>
    </p:spTree>
    <p:extLst>
      <p:ext uri="{BB962C8B-B14F-4D97-AF65-F5344CB8AC3E}">
        <p14:creationId xmlns:p14="http://schemas.microsoft.com/office/powerpoint/2010/main" val="264760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CHANGE IMAGES</a:t>
            </a:r>
            <a:endParaRPr lang="en-CA" dirty="0"/>
          </a:p>
        </p:txBody>
      </p:sp>
      <p:sp>
        <p:nvSpPr>
          <p:cNvPr id="4" name="Slide Number Placeholder 3"/>
          <p:cNvSpPr>
            <a:spLocks noGrp="1"/>
          </p:cNvSpPr>
          <p:nvPr>
            <p:ph type="sldNum" sz="quarter" idx="5"/>
          </p:nvPr>
        </p:nvSpPr>
        <p:spPr/>
        <p:txBody>
          <a:bodyPr/>
          <a:lstStyle/>
          <a:p>
            <a:fld id="{5F4FC4B4-BF50-4B2D-8B54-91127D0A1681}" type="slidenum">
              <a:rPr lang="en-CA" smtClean="0"/>
              <a:t>14</a:t>
            </a:fld>
            <a:endParaRPr lang="en-CA"/>
          </a:p>
        </p:txBody>
      </p:sp>
    </p:spTree>
    <p:extLst>
      <p:ext uri="{BB962C8B-B14F-4D97-AF65-F5344CB8AC3E}">
        <p14:creationId xmlns:p14="http://schemas.microsoft.com/office/powerpoint/2010/main" val="333578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4FC4B4-BF50-4B2D-8B54-91127D0A1681}" type="slidenum">
              <a:rPr lang="en-CA" smtClean="0"/>
              <a:t>20</a:t>
            </a:fld>
            <a:endParaRPr lang="en-CA"/>
          </a:p>
        </p:txBody>
      </p:sp>
    </p:spTree>
    <p:extLst>
      <p:ext uri="{BB962C8B-B14F-4D97-AF65-F5344CB8AC3E}">
        <p14:creationId xmlns:p14="http://schemas.microsoft.com/office/powerpoint/2010/main" val="342702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Arial" panose="020B0604020202020204" pitchFamily="34" charset="0"/>
              </a:rPr>
              <a:t> Taps and dies are cutting tools used to create threads on components such as screws, bolts, nuts and to create a threaded hole to screw components into.</a:t>
            </a:r>
          </a:p>
          <a:p>
            <a:pPr algn="l"/>
            <a:r>
              <a:rPr lang="en-US" b="0" i="0">
                <a:solidFill>
                  <a:srgbClr val="333333"/>
                </a:solidFill>
                <a:effectLst/>
                <a:latin typeface="Arial" panose="020B0604020202020204" pitchFamily="34" charset="0"/>
              </a:rPr>
              <a:t>A tap is a threaded tool that cuts or forms threads in the female portion of a mating pair. Therefore, a tap will create threads in the inside of a hole. On the other hand, a die is a threaded tool that cuts or forms threads in the male portion of a mating pair. Therefore, a die will create threads on a cylindrical rods surface to create a screw or bolt. Both a tap and a die create new threads or repair damaged threads.</a:t>
            </a:r>
          </a:p>
          <a:p>
            <a:endParaRPr lang="en-CA"/>
          </a:p>
        </p:txBody>
      </p:sp>
      <p:sp>
        <p:nvSpPr>
          <p:cNvPr id="4" name="Slide Number Placeholder 3"/>
          <p:cNvSpPr>
            <a:spLocks noGrp="1"/>
          </p:cNvSpPr>
          <p:nvPr>
            <p:ph type="sldNum" sz="quarter" idx="5"/>
          </p:nvPr>
        </p:nvSpPr>
        <p:spPr/>
        <p:txBody>
          <a:bodyPr/>
          <a:lstStyle/>
          <a:p>
            <a:fld id="{BE317C40-DBD4-4418-B281-6DBEFB784834}" type="slidenum">
              <a:rPr lang="en-CA" smtClean="0"/>
              <a:t>35</a:t>
            </a:fld>
            <a:endParaRPr lang="en-CA"/>
          </a:p>
        </p:txBody>
      </p:sp>
    </p:spTree>
    <p:extLst>
      <p:ext uri="{BB962C8B-B14F-4D97-AF65-F5344CB8AC3E}">
        <p14:creationId xmlns:p14="http://schemas.microsoft.com/office/powerpoint/2010/main" val="286319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F4FC4B4-BF50-4B2D-8B54-91127D0A1681}" type="slidenum">
              <a:rPr lang="en-CA" smtClean="0"/>
              <a:t>44</a:t>
            </a:fld>
            <a:endParaRPr lang="en-CA"/>
          </a:p>
        </p:txBody>
      </p:sp>
    </p:spTree>
    <p:extLst>
      <p:ext uri="{BB962C8B-B14F-4D97-AF65-F5344CB8AC3E}">
        <p14:creationId xmlns:p14="http://schemas.microsoft.com/office/powerpoint/2010/main" val="16952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8BD9-7541-2348-E5E5-4B239D753C15}"/>
              </a:ext>
            </a:extLst>
          </p:cNvPr>
          <p:cNvSpPr>
            <a:spLocks noGrp="1"/>
          </p:cNvSpPr>
          <p:nvPr>
            <p:ph type="ctrTitle" hasCustomPrompt="1"/>
          </p:nvPr>
        </p:nvSpPr>
        <p:spPr>
          <a:xfrm>
            <a:off x="102743" y="1268858"/>
            <a:ext cx="5152488" cy="3353942"/>
          </a:xfrm>
        </p:spPr>
        <p:txBody>
          <a:bodyPr anchor="b"/>
          <a:lstStyle>
            <a:lvl1pPr algn="ctr">
              <a:defRPr sz="6000" b="1">
                <a:solidFill>
                  <a:schemeClr val="bg1"/>
                </a:solidFill>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EE31F255-92C6-D6FB-0376-A59A0112EEEF}"/>
              </a:ext>
            </a:extLst>
          </p:cNvPr>
          <p:cNvSpPr>
            <a:spLocks noGrp="1"/>
          </p:cNvSpPr>
          <p:nvPr>
            <p:ph type="subTitle" idx="1"/>
          </p:nvPr>
        </p:nvSpPr>
        <p:spPr>
          <a:xfrm>
            <a:off x="102744" y="4661694"/>
            <a:ext cx="515248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3AF1024-1717-3EEF-3E32-3DE7C7289E5D}"/>
              </a:ext>
            </a:extLst>
          </p:cNvPr>
          <p:cNvSpPr>
            <a:spLocks noGrp="1"/>
          </p:cNvSpPr>
          <p:nvPr>
            <p:ph type="dt" sz="half" idx="10"/>
          </p:nvPr>
        </p:nvSpPr>
        <p:spPr/>
        <p:txBody>
          <a:bodyPr/>
          <a:lstStyle>
            <a:lvl1pPr>
              <a:defRPr>
                <a:solidFill>
                  <a:schemeClr val="bg1"/>
                </a:solidFill>
              </a:defRPr>
            </a:lvl1pPr>
          </a:lstStyle>
          <a:p>
            <a:fld id="{AC76A75B-3C1E-4E66-96AD-017BB29AFF4A}" type="datetimeFigureOut">
              <a:rPr lang="en-CA" smtClean="0"/>
              <a:pPr/>
              <a:t>2025-07-08</a:t>
            </a:fld>
            <a:endParaRPr lang="en-CA"/>
          </a:p>
        </p:txBody>
      </p:sp>
      <p:sp>
        <p:nvSpPr>
          <p:cNvPr id="5" name="Footer Placeholder 4">
            <a:extLst>
              <a:ext uri="{FF2B5EF4-FFF2-40B4-BE49-F238E27FC236}">
                <a16:creationId xmlns:a16="http://schemas.microsoft.com/office/drawing/2014/main" id="{11909C77-5C1B-6B7C-8AE7-9C07E9804BCF}"/>
              </a:ext>
            </a:extLst>
          </p:cNvPr>
          <p:cNvSpPr>
            <a:spLocks noGrp="1"/>
          </p:cNvSpPr>
          <p:nvPr>
            <p:ph type="ftr" sz="quarter" idx="11"/>
          </p:nvPr>
        </p:nvSpPr>
        <p:spPr/>
        <p:txBody>
          <a:bodyPr/>
          <a:lstStyle>
            <a:lvl1pPr>
              <a:defRPr>
                <a:solidFill>
                  <a:schemeClr val="bg1"/>
                </a:solidFill>
              </a:defRPr>
            </a:lvl1pPr>
          </a:lstStyle>
          <a:p>
            <a:endParaRPr lang="en-CA"/>
          </a:p>
        </p:txBody>
      </p:sp>
      <p:sp>
        <p:nvSpPr>
          <p:cNvPr id="6" name="Slide Number Placeholder 5">
            <a:extLst>
              <a:ext uri="{FF2B5EF4-FFF2-40B4-BE49-F238E27FC236}">
                <a16:creationId xmlns:a16="http://schemas.microsoft.com/office/drawing/2014/main" id="{F42F05DE-43B6-ECED-0DC2-1D820E715C6D}"/>
              </a:ext>
            </a:extLst>
          </p:cNvPr>
          <p:cNvSpPr>
            <a:spLocks noGrp="1"/>
          </p:cNvSpPr>
          <p:nvPr>
            <p:ph type="sldNum" sz="quarter" idx="12"/>
          </p:nvPr>
        </p:nvSpPr>
        <p:spPr/>
        <p:txBody>
          <a:bodyPr/>
          <a:lstStyle>
            <a:lvl1pPr>
              <a:defRPr>
                <a:solidFill>
                  <a:schemeClr val="bg1"/>
                </a:solidFill>
              </a:defRPr>
            </a:lvl1pPr>
          </a:lstStyle>
          <a:p>
            <a:fld id="{E82343A0-2E36-4AE8-A4A1-C85DDAFC0339}" type="slidenum">
              <a:rPr lang="en-CA" smtClean="0"/>
              <a:pPr/>
              <a:t>‹#›</a:t>
            </a:fld>
            <a:endParaRPr lang="en-CA"/>
          </a:p>
        </p:txBody>
      </p:sp>
    </p:spTree>
    <p:extLst>
      <p:ext uri="{BB962C8B-B14F-4D97-AF65-F5344CB8AC3E}">
        <p14:creationId xmlns:p14="http://schemas.microsoft.com/office/powerpoint/2010/main" val="65552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CB43-2574-E5B4-5703-C6D61DCE8CA5}"/>
              </a:ext>
            </a:extLst>
          </p:cNvPr>
          <p:cNvSpPr>
            <a:spLocks noGrp="1"/>
          </p:cNvSpPr>
          <p:nvPr>
            <p:ph type="title" hasCustomPrompt="1"/>
          </p:nvPr>
        </p:nvSpPr>
        <p:spPr>
          <a:xfrm>
            <a:off x="0" y="0"/>
            <a:ext cx="12192000" cy="1325563"/>
          </a:xfrm>
          <a:solidFill>
            <a:schemeClr val="tx1"/>
          </a:solidFill>
        </p:spPr>
        <p:txBody>
          <a:bodyPr/>
          <a:lstStyle>
            <a:lvl1pPr algn="l">
              <a:defRPr b="1">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A65A93-E45A-B56C-8780-45D5A13C2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9E7179-429C-3F02-296A-C58860B1C1AA}"/>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E8AD79C2-AE23-1E73-BDCA-8CB2FB4358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08E52D-5C0F-BF7B-ED8D-ED5B9A3FCBBD}"/>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69516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9A6FA9A-D2C3-746C-9667-FA9C5F884ACC}"/>
              </a:ext>
            </a:extLst>
          </p:cNvPr>
          <p:cNvGrpSpPr/>
          <p:nvPr userDrawn="1"/>
        </p:nvGrpSpPr>
        <p:grpSpPr>
          <a:xfrm>
            <a:off x="7872000" y="0"/>
            <a:ext cx="4320000" cy="4320000"/>
            <a:chOff x="991456" y="1812175"/>
            <a:chExt cx="2160000" cy="2160000"/>
          </a:xfrm>
        </p:grpSpPr>
        <p:sp>
          <p:nvSpPr>
            <p:cNvPr id="8" name="Partial Circle 7">
              <a:extLst>
                <a:ext uri="{FF2B5EF4-FFF2-40B4-BE49-F238E27FC236}">
                  <a16:creationId xmlns:a16="http://schemas.microsoft.com/office/drawing/2014/main" id="{BD26A0FF-D82C-EB69-4D3A-E69C633D01F3}"/>
                </a:ext>
              </a:extLst>
            </p:cNvPr>
            <p:cNvSpPr/>
            <p:nvPr userDrawn="1"/>
          </p:nvSpPr>
          <p:spPr>
            <a:xfrm>
              <a:off x="991456" y="2892175"/>
              <a:ext cx="1080000" cy="1080000"/>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Partial Circle 8">
              <a:extLst>
                <a:ext uri="{FF2B5EF4-FFF2-40B4-BE49-F238E27FC236}">
                  <a16:creationId xmlns:a16="http://schemas.microsoft.com/office/drawing/2014/main" id="{8C44DE71-881E-AD01-4320-AF80053CC612}"/>
                </a:ext>
              </a:extLst>
            </p:cNvPr>
            <p:cNvSpPr/>
            <p:nvPr userDrawn="1"/>
          </p:nvSpPr>
          <p:spPr>
            <a:xfrm>
              <a:off x="991456" y="1812175"/>
              <a:ext cx="1080000" cy="1080000"/>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Partial Circle 9">
              <a:extLst>
                <a:ext uri="{FF2B5EF4-FFF2-40B4-BE49-F238E27FC236}">
                  <a16:creationId xmlns:a16="http://schemas.microsoft.com/office/drawing/2014/main" id="{EBD73E05-1A60-AFF5-0A7A-F26FDCF319BF}"/>
                </a:ext>
              </a:extLst>
            </p:cNvPr>
            <p:cNvSpPr/>
            <p:nvPr userDrawn="1"/>
          </p:nvSpPr>
          <p:spPr>
            <a:xfrm rot="10800000">
              <a:off x="2071456" y="2892175"/>
              <a:ext cx="1080000" cy="1080000"/>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Partial Circle 10">
              <a:extLst>
                <a:ext uri="{FF2B5EF4-FFF2-40B4-BE49-F238E27FC236}">
                  <a16:creationId xmlns:a16="http://schemas.microsoft.com/office/drawing/2014/main" id="{C6106F1A-CC8E-6012-25AE-29E51B8BCDB7}"/>
                </a:ext>
              </a:extLst>
            </p:cNvPr>
            <p:cNvSpPr/>
            <p:nvPr userDrawn="1"/>
          </p:nvSpPr>
          <p:spPr>
            <a:xfrm rot="10800000">
              <a:off x="2071456" y="1812175"/>
              <a:ext cx="1080000" cy="1080000"/>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2" name="Title 1">
            <a:extLst>
              <a:ext uri="{FF2B5EF4-FFF2-40B4-BE49-F238E27FC236}">
                <a16:creationId xmlns:a16="http://schemas.microsoft.com/office/drawing/2014/main" id="{3959BA20-3814-2569-29CE-543DE7D9E4B6}"/>
              </a:ext>
            </a:extLst>
          </p:cNvPr>
          <p:cNvSpPr>
            <a:spLocks noGrp="1"/>
          </p:cNvSpPr>
          <p:nvPr>
            <p:ph type="title" hasCustomPrompt="1"/>
          </p:nvPr>
        </p:nvSpPr>
        <p:spPr>
          <a:xfrm>
            <a:off x="790753" y="1833028"/>
            <a:ext cx="10515600" cy="2852737"/>
          </a:xfrm>
        </p:spPr>
        <p:txBody>
          <a:bodyPr anchor="b"/>
          <a:lstStyle>
            <a:lvl1pPr>
              <a:defRPr sz="6000" b="1"/>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8D68AF-ABF9-B28B-9C70-627977091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CB1B4E-8C23-8127-A8E7-E3FDCDFDB8CB}"/>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645BF94B-109A-A9C3-833C-D1DFA8C6CA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2AD230-4B99-9ECE-BACD-890DE4B0322D}"/>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173000381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BA20-3814-2569-29CE-543DE7D9E4B6}"/>
              </a:ext>
            </a:extLst>
          </p:cNvPr>
          <p:cNvSpPr>
            <a:spLocks noGrp="1"/>
          </p:cNvSpPr>
          <p:nvPr>
            <p:ph type="title" hasCustomPrompt="1"/>
          </p:nvPr>
        </p:nvSpPr>
        <p:spPr>
          <a:xfrm>
            <a:off x="790753" y="1833028"/>
            <a:ext cx="10515600" cy="2852737"/>
          </a:xfrm>
        </p:spPr>
        <p:txBody>
          <a:bodyPr anchor="b"/>
          <a:lstStyle>
            <a:lvl1pPr>
              <a:defRPr sz="6000" b="1"/>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8D68AF-ABF9-B28B-9C70-627977091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CB1B4E-8C23-8127-A8E7-E3FDCDFDB8CB}"/>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645BF94B-109A-A9C3-833C-D1DFA8C6CA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2AD230-4B99-9ECE-BACD-890DE4B0322D}"/>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323141830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8CB2-8732-88FB-5D91-1D10899ACAB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F46256-147E-DA52-C52D-60424088C7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0DF72F-1256-F75F-2D07-D95827C10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F05209A-6387-6DFB-F9B3-CEAA8A489C6F}"/>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6" name="Footer Placeholder 5">
            <a:extLst>
              <a:ext uri="{FF2B5EF4-FFF2-40B4-BE49-F238E27FC236}">
                <a16:creationId xmlns:a16="http://schemas.microsoft.com/office/drawing/2014/main" id="{B938A85D-DFAF-DFEA-36E8-463513EA07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19CEE6-6544-4393-0ECA-4119CA6FCE8E}"/>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98238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203D-3493-CEA9-96A0-CBCC0DB312F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ACAD180-23AC-071D-8324-A7072836D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B511B-9331-6282-3F91-64EC45D5AA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0C2B4DC-6281-44E1-6F67-AD65D9009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8FF3F-B38C-276C-E3C6-4383650C0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3DAA7A-FA6C-8EE0-6E66-F6AB92E898D5}"/>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8" name="Footer Placeholder 7">
            <a:extLst>
              <a:ext uri="{FF2B5EF4-FFF2-40B4-BE49-F238E27FC236}">
                <a16:creationId xmlns:a16="http://schemas.microsoft.com/office/drawing/2014/main" id="{6A58680B-0CF2-1343-2248-F001F9B1237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6C3540-03A2-F21B-8B82-3FB1F0E3C02B}"/>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216097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C030-1979-CBF4-C523-CF8431302A64}"/>
              </a:ext>
            </a:extLst>
          </p:cNvPr>
          <p:cNvSpPr>
            <a:spLocks noGrp="1"/>
          </p:cNvSpPr>
          <p:nvPr>
            <p:ph type="title" hasCustomPrompt="1"/>
          </p:nvPr>
        </p:nvSpPr>
        <p:spPr>
          <a:xfrm>
            <a:off x="838200" y="359989"/>
            <a:ext cx="10515600" cy="1325563"/>
          </a:xfrm>
        </p:spPr>
        <p:txBody>
          <a:bodyPr/>
          <a:lstStyle>
            <a:lvl1pPr>
              <a:defRPr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4A032BF2-157C-919B-9723-566AE9EB8BF8}"/>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4" name="Footer Placeholder 3">
            <a:extLst>
              <a:ext uri="{FF2B5EF4-FFF2-40B4-BE49-F238E27FC236}">
                <a16:creationId xmlns:a16="http://schemas.microsoft.com/office/drawing/2014/main" id="{2969C26C-C478-E635-B67F-F111156CC0B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A48CBE3-528A-2A86-0E9A-552C7FF7D86A}"/>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34465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ECBEF-5774-F086-179C-C00BC93BB453}"/>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3" name="Footer Placeholder 2">
            <a:extLst>
              <a:ext uri="{FF2B5EF4-FFF2-40B4-BE49-F238E27FC236}">
                <a16:creationId xmlns:a16="http://schemas.microsoft.com/office/drawing/2014/main" id="{F13E884A-2808-3247-F9FC-71BD96804BC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E32E62A-A9A2-04BC-CC39-DAEFE0B5AE2F}"/>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52437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3FFA-0845-990E-049E-3B758856D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9BFE8D4-D6B3-1915-C1B4-EB017AF3C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D70FF95-6E0B-8FA0-C06E-E8030865C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36940-7E86-64AB-DCBF-243BDB10F877}"/>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6" name="Footer Placeholder 5">
            <a:extLst>
              <a:ext uri="{FF2B5EF4-FFF2-40B4-BE49-F238E27FC236}">
                <a16:creationId xmlns:a16="http://schemas.microsoft.com/office/drawing/2014/main" id="{F3916D1F-8A6C-186C-2305-1A200C6774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7F0606-9D56-2AFB-E27E-D714F8CB706A}"/>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365342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720E-2E47-9AA9-11FD-EB13E749C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847AB8-6248-AE67-B6B0-713B93D79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BF554C-3299-6804-CB90-71E2A1228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68A0C-0104-A62F-D0D5-7BC8618F6A25}"/>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6" name="Footer Placeholder 5">
            <a:extLst>
              <a:ext uri="{FF2B5EF4-FFF2-40B4-BE49-F238E27FC236}">
                <a16:creationId xmlns:a16="http://schemas.microsoft.com/office/drawing/2014/main" id="{26E58224-22E4-0498-8BD9-F30138A488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21E9B6-E434-50CB-2E3C-32D394E77B86}"/>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31711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D89F-0FB6-6829-1AFF-7AC021EECF7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CB10AE-82D8-E5CB-0E9C-2A8A9A5F7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8EC7F2-7A32-0277-2ADD-AFE92E412F2F}"/>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FBA2EB43-59F3-B6D0-2DCA-3209F3AE90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CAA650-ACAB-0F5D-E348-30F4EC9798E9}"/>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28051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315C9-3640-8F7A-5E9D-8881FD5186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AAE39DF-6A8F-4369-23F9-470DC75F04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619FCF-6B36-0C92-2862-CB4DDF9577F3}"/>
              </a:ext>
            </a:extLst>
          </p:cNvPr>
          <p:cNvSpPr>
            <a:spLocks noGrp="1"/>
          </p:cNvSpPr>
          <p:nvPr>
            <p:ph type="dt" sz="half" idx="10"/>
          </p:nvPr>
        </p:nvSpPr>
        <p:spPr/>
        <p:txBody>
          <a:body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32406C21-E79E-557F-A7F9-C2339C1E51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4691C4-0D60-7653-CA81-0B81BFED0BDC}"/>
              </a:ext>
            </a:extLst>
          </p:cNvPr>
          <p:cNvSpPr>
            <a:spLocks noGrp="1"/>
          </p:cNvSpPr>
          <p:nvPr>
            <p:ph type="sldNum" sz="quarter" idx="12"/>
          </p:nvPr>
        </p:nvSpPr>
        <p:spPr/>
        <p:txBody>
          <a:bodyPr/>
          <a:lstStyle/>
          <a:p>
            <a:fld id="{E82343A0-2E36-4AE8-A4A1-C85DDAFC0339}" type="slidenum">
              <a:rPr lang="en-CA" smtClean="0"/>
              <a:t>‹#›</a:t>
            </a:fld>
            <a:endParaRPr lang="en-CA"/>
          </a:p>
        </p:txBody>
      </p:sp>
    </p:spTree>
    <p:extLst>
      <p:ext uri="{BB962C8B-B14F-4D97-AF65-F5344CB8AC3E}">
        <p14:creationId xmlns:p14="http://schemas.microsoft.com/office/powerpoint/2010/main" val="421562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16CB6-4E95-BA2D-D09B-E74D722C5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08E6E26-B319-0B40-A4C5-0267594B1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3B1DB1-A222-A2C7-E4AD-F7A33CD045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6A75B-3C1E-4E66-96AD-017BB29AFF4A}" type="datetimeFigureOut">
              <a:rPr lang="en-CA" smtClean="0"/>
              <a:t>2025-07-08</a:t>
            </a:fld>
            <a:endParaRPr lang="en-CA"/>
          </a:p>
        </p:txBody>
      </p:sp>
      <p:sp>
        <p:nvSpPr>
          <p:cNvPr id="5" name="Footer Placeholder 4">
            <a:extLst>
              <a:ext uri="{FF2B5EF4-FFF2-40B4-BE49-F238E27FC236}">
                <a16:creationId xmlns:a16="http://schemas.microsoft.com/office/drawing/2014/main" id="{9DF06ECF-783E-D08E-0CE1-3D003E9A0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0D83D46-6ACD-045C-11F9-4306781F1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343A0-2E36-4AE8-A4A1-C85DDAFC0339}" type="slidenum">
              <a:rPr lang="en-CA" smtClean="0"/>
              <a:t>‹#›</a:t>
            </a:fld>
            <a:endParaRPr lang="en-CA"/>
          </a:p>
        </p:txBody>
      </p:sp>
    </p:spTree>
    <p:extLst>
      <p:ext uri="{BB962C8B-B14F-4D97-AF65-F5344CB8AC3E}">
        <p14:creationId xmlns:p14="http://schemas.microsoft.com/office/powerpoint/2010/main" val="2927106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LuAWYN8jfp8?start=193&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3.xml"/><Relationship Id="rId1" Type="http://schemas.openxmlformats.org/officeDocument/2006/relationships/video" Target="https://www.youtube.com/embed/7Ws-WMBVO7s?feature=oembed" TargetMode="Externa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mailto:Kevin.gilmore@ubc.ca"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Rupinder.Dhesi@ubc.ca" TargetMode="External"/><Relationship Id="rId4" Type="http://schemas.openxmlformats.org/officeDocument/2006/relationships/hyperlink" Target="mailto:Jacqueline.kho@ub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ookaspace.sbme.ubc.ca/Web/index.php?redirect=%2FWeb%2Fdashboard.php%3F"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28B-CABC-57EF-8861-ED04023E21E9}"/>
              </a:ext>
            </a:extLst>
          </p:cNvPr>
          <p:cNvSpPr>
            <a:spLocks noGrp="1"/>
          </p:cNvSpPr>
          <p:nvPr>
            <p:ph type="ctrTitle"/>
          </p:nvPr>
        </p:nvSpPr>
        <p:spPr>
          <a:xfrm>
            <a:off x="171450" y="1697038"/>
            <a:ext cx="4959350" cy="2387600"/>
          </a:xfrm>
        </p:spPr>
        <p:txBody>
          <a:bodyPr/>
          <a:lstStyle/>
          <a:p>
            <a:r>
              <a:rPr lang="en-CA" b="1">
                <a:solidFill>
                  <a:schemeClr val="bg1"/>
                </a:solidFill>
              </a:rPr>
              <a:t>SBME Makerspace</a:t>
            </a:r>
          </a:p>
        </p:txBody>
      </p:sp>
      <p:sp>
        <p:nvSpPr>
          <p:cNvPr id="3" name="Subtitle 2">
            <a:extLst>
              <a:ext uri="{FF2B5EF4-FFF2-40B4-BE49-F238E27FC236}">
                <a16:creationId xmlns:a16="http://schemas.microsoft.com/office/drawing/2014/main" id="{B30D2D64-EEC1-C566-F770-727A45804AA2}"/>
              </a:ext>
            </a:extLst>
          </p:cNvPr>
          <p:cNvSpPr>
            <a:spLocks noGrp="1"/>
          </p:cNvSpPr>
          <p:nvPr>
            <p:ph type="subTitle" idx="1"/>
          </p:nvPr>
        </p:nvSpPr>
        <p:spPr>
          <a:xfrm>
            <a:off x="881368" y="4084638"/>
            <a:ext cx="3212459" cy="1655762"/>
          </a:xfrm>
        </p:spPr>
        <p:txBody>
          <a:bodyPr vert="horz" lIns="91440" tIns="45720" rIns="91440" bIns="45720" rtlCol="0" anchor="t">
            <a:normAutofit/>
          </a:bodyPr>
          <a:lstStyle/>
          <a:p>
            <a:r>
              <a:rPr lang="en-CA">
                <a:solidFill>
                  <a:schemeClr val="bg1"/>
                </a:solidFill>
              </a:rPr>
              <a:t>Power Tools and Equipment Training</a:t>
            </a:r>
          </a:p>
        </p:txBody>
      </p:sp>
      <p:sp>
        <p:nvSpPr>
          <p:cNvPr id="4" name="Slide Number Placeholder 3">
            <a:extLst>
              <a:ext uri="{FF2B5EF4-FFF2-40B4-BE49-F238E27FC236}">
                <a16:creationId xmlns:a16="http://schemas.microsoft.com/office/drawing/2014/main" id="{93284A2B-1645-C58A-6428-F5A76E553688}"/>
              </a:ext>
            </a:extLst>
          </p:cNvPr>
          <p:cNvSpPr>
            <a:spLocks noGrp="1"/>
          </p:cNvSpPr>
          <p:nvPr>
            <p:ph type="sldNum" sz="quarter" idx="12"/>
          </p:nvPr>
        </p:nvSpPr>
        <p:spPr/>
        <p:txBody>
          <a:bodyPr/>
          <a:lstStyle/>
          <a:p>
            <a:fld id="{330EA680-D336-4FF7-8B7A-9848BB0A1C32}" type="slidenum">
              <a:rPr lang="en-US" dirty="0" smtClean="0">
                <a:solidFill>
                  <a:schemeClr val="tx1"/>
                </a:solidFill>
              </a:rPr>
              <a:t>1</a:t>
            </a:fld>
            <a:endParaRPr lang="en-US">
              <a:solidFill>
                <a:schemeClr val="tx1"/>
              </a:solidFill>
            </a:endParaRPr>
          </a:p>
        </p:txBody>
      </p:sp>
    </p:spTree>
    <p:extLst>
      <p:ext uri="{BB962C8B-B14F-4D97-AF65-F5344CB8AC3E}">
        <p14:creationId xmlns:p14="http://schemas.microsoft.com/office/powerpoint/2010/main" val="280720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0F85B-F9F3-4946-BEDA-26BC6EFF79E0}"/>
              </a:ext>
            </a:extLst>
          </p:cNvPr>
          <p:cNvPicPr>
            <a:picLocks noChangeAspect="1"/>
          </p:cNvPicPr>
          <p:nvPr/>
        </p:nvPicPr>
        <p:blipFill>
          <a:blip r:embed="rId2"/>
          <a:stretch>
            <a:fillRect/>
          </a:stretch>
        </p:blipFill>
        <p:spPr>
          <a:xfrm>
            <a:off x="2089146" y="1325563"/>
            <a:ext cx="10102854" cy="5474141"/>
          </a:xfrm>
          <a:prstGeom prst="rect">
            <a:avLst/>
          </a:prstGeom>
        </p:spPr>
      </p:pic>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0" y="1562101"/>
            <a:ext cx="2089146" cy="863600"/>
          </a:xfrm>
        </p:spPr>
        <p:txBody>
          <a:bodyPr>
            <a:noAutofit/>
          </a:bodyPr>
          <a:lstStyle/>
          <a:p>
            <a:r>
              <a:rPr lang="en-US" sz="2200" dirty="0"/>
              <a:t>Model settings (scale, orientation ,etc.) can be edited.</a:t>
            </a:r>
          </a:p>
          <a:p>
            <a:endParaRPr lang="en-US" sz="2200" dirty="0"/>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 </a:t>
            </a:r>
            <a:r>
              <a:rPr lang="en-CA" dirty="0"/>
              <a:t>Setup</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Rectangle 4">
            <a:extLst>
              <a:ext uri="{FF2B5EF4-FFF2-40B4-BE49-F238E27FC236}">
                <a16:creationId xmlns:a16="http://schemas.microsoft.com/office/drawing/2014/main" id="{D5EE6B5E-5B01-459E-B3C0-A43F4748F370}"/>
              </a:ext>
            </a:extLst>
          </p:cNvPr>
          <p:cNvSpPr/>
          <p:nvPr/>
        </p:nvSpPr>
        <p:spPr>
          <a:xfrm>
            <a:off x="2070100" y="2755900"/>
            <a:ext cx="482600" cy="30353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2536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0F85B-F9F3-4946-BEDA-26BC6EFF79E0}"/>
              </a:ext>
            </a:extLst>
          </p:cNvPr>
          <p:cNvPicPr>
            <a:picLocks noChangeAspect="1"/>
          </p:cNvPicPr>
          <p:nvPr/>
        </p:nvPicPr>
        <p:blipFill>
          <a:blip r:embed="rId2"/>
          <a:stretch>
            <a:fillRect/>
          </a:stretch>
        </p:blipFill>
        <p:spPr>
          <a:xfrm>
            <a:off x="2089146" y="1325563"/>
            <a:ext cx="10102854" cy="5474141"/>
          </a:xfrm>
          <a:prstGeom prst="rect">
            <a:avLst/>
          </a:prstGeom>
        </p:spPr>
      </p:pic>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0" y="1562101"/>
            <a:ext cx="2089146" cy="863600"/>
          </a:xfrm>
        </p:spPr>
        <p:txBody>
          <a:bodyPr>
            <a:noAutofit/>
          </a:bodyPr>
          <a:lstStyle/>
          <a:p>
            <a:r>
              <a:rPr lang="en-US" sz="2200" dirty="0"/>
              <a:t>To finalize print, select “Slice”.</a:t>
            </a:r>
          </a:p>
          <a:p>
            <a:endParaRPr lang="en-US" sz="2200" dirty="0"/>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 </a:t>
            </a:r>
            <a:r>
              <a:rPr lang="en-CA" dirty="0"/>
              <a:t>Setup</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Rectangle 4">
            <a:extLst>
              <a:ext uri="{FF2B5EF4-FFF2-40B4-BE49-F238E27FC236}">
                <a16:creationId xmlns:a16="http://schemas.microsoft.com/office/drawing/2014/main" id="{D5EE6B5E-5B01-459E-B3C0-A43F4748F370}"/>
              </a:ext>
            </a:extLst>
          </p:cNvPr>
          <p:cNvSpPr/>
          <p:nvPr/>
        </p:nvSpPr>
        <p:spPr>
          <a:xfrm>
            <a:off x="9499600" y="6273800"/>
            <a:ext cx="2425700" cy="3683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262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F1748B5-4611-4B8F-8113-63504DF0CE06}"/>
              </a:ext>
            </a:extLst>
          </p:cNvPr>
          <p:cNvPicPr>
            <a:picLocks noChangeAspect="1"/>
          </p:cNvPicPr>
          <p:nvPr/>
        </p:nvPicPr>
        <p:blipFill>
          <a:blip r:embed="rId2"/>
          <a:stretch>
            <a:fillRect/>
          </a:stretch>
        </p:blipFill>
        <p:spPr>
          <a:xfrm>
            <a:off x="1993900" y="1235620"/>
            <a:ext cx="10163486" cy="5563563"/>
          </a:xfrm>
          <a:prstGeom prst="rect">
            <a:avLst/>
          </a:prstGeom>
        </p:spPr>
      </p:pic>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0" y="1562100"/>
            <a:ext cx="2089146" cy="3530599"/>
          </a:xfrm>
        </p:spPr>
        <p:txBody>
          <a:bodyPr>
            <a:noAutofit/>
          </a:bodyPr>
          <a:lstStyle/>
          <a:p>
            <a:r>
              <a:rPr lang="en-US" sz="2200" dirty="0"/>
              <a:t>Check print for an obvious errors and confirm print length and material usage.</a:t>
            </a:r>
          </a:p>
          <a:p>
            <a:endParaRPr lang="en-US" sz="2200" dirty="0"/>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 </a:t>
            </a:r>
            <a:r>
              <a:rPr lang="en-CA" dirty="0"/>
              <a:t>Setup</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Rectangle 4">
            <a:extLst>
              <a:ext uri="{FF2B5EF4-FFF2-40B4-BE49-F238E27FC236}">
                <a16:creationId xmlns:a16="http://schemas.microsoft.com/office/drawing/2014/main" id="{D5EE6B5E-5B01-459E-B3C0-A43F4748F370}"/>
              </a:ext>
            </a:extLst>
          </p:cNvPr>
          <p:cNvSpPr/>
          <p:nvPr/>
        </p:nvSpPr>
        <p:spPr>
          <a:xfrm>
            <a:off x="9410700" y="5715000"/>
            <a:ext cx="2578100" cy="9779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88F323A-2243-4CEB-BE46-7DA2B9A90BD5}"/>
              </a:ext>
            </a:extLst>
          </p:cNvPr>
          <p:cNvSpPr/>
          <p:nvPr/>
        </p:nvSpPr>
        <p:spPr>
          <a:xfrm>
            <a:off x="4216400" y="3098800"/>
            <a:ext cx="2578100" cy="31369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664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838200" y="1562100"/>
            <a:ext cx="10731500" cy="4614863"/>
          </a:xfrm>
        </p:spPr>
        <p:txBody>
          <a:bodyPr>
            <a:noAutofit/>
          </a:bodyPr>
          <a:lstStyle/>
          <a:p>
            <a:r>
              <a:rPr lang="en-US" sz="2200" dirty="0"/>
              <a:t>Safety guards must be in place at all times</a:t>
            </a:r>
          </a:p>
          <a:p>
            <a:r>
              <a:rPr lang="en-US" sz="2200" dirty="0"/>
              <a:t>Never push a blade or sharp tool toward any part of your body.</a:t>
            </a:r>
          </a:p>
          <a:p>
            <a:r>
              <a:rPr lang="en-US" sz="2200" dirty="0"/>
              <a:t>Do not use gloves with rotatory equipment.</a:t>
            </a:r>
          </a:p>
          <a:p>
            <a:r>
              <a:rPr lang="en-US" sz="2200" dirty="0"/>
              <a:t>Do not work with small pieces on power machinery. Use hand tools instead.</a:t>
            </a:r>
          </a:p>
          <a:p>
            <a:r>
              <a:rPr lang="en-US" sz="2200" dirty="0"/>
              <a:t>Always secure the work piece with clamps or a vise. </a:t>
            </a:r>
          </a:p>
          <a:p>
            <a:r>
              <a:rPr lang="en-US" sz="2200" dirty="0"/>
              <a:t>Always wait for the tool to fully stop before reaching for your stock.</a:t>
            </a:r>
          </a:p>
          <a:p>
            <a:r>
              <a:rPr lang="en-US" sz="2200" dirty="0"/>
              <a:t>Never remove metal chips, turnings, or shavings with your hands. </a:t>
            </a:r>
          </a:p>
          <a:p>
            <a:r>
              <a:rPr lang="en-US" sz="2200" dirty="0"/>
              <a:t>No running or horseplay. </a:t>
            </a:r>
          </a:p>
          <a:p>
            <a:r>
              <a:rPr lang="en-US" sz="2200" dirty="0"/>
              <a:t>If you are unsure of how to operate any equipment or doubts on whether you are using the right tool, ask the your TA or technician! </a:t>
            </a:r>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a:t>Workshop</a:t>
            </a:r>
            <a:r>
              <a:rPr lang="en-CA"/>
              <a:t> Safety Rules</a:t>
            </a:r>
            <a:endParaRPr lang="en-US"/>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Tree>
    <p:extLst>
      <p:ext uri="{BB962C8B-B14F-4D97-AF65-F5344CB8AC3E}">
        <p14:creationId xmlns:p14="http://schemas.microsoft.com/office/powerpoint/2010/main" val="160282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501172" y="1816039"/>
            <a:ext cx="5986929" cy="4351338"/>
          </a:xfrm>
        </p:spPr>
        <p:txBody>
          <a:bodyPr>
            <a:normAutofit lnSpcReduction="10000"/>
          </a:bodyPr>
          <a:lstStyle/>
          <a:p>
            <a:r>
              <a:rPr lang="en-US" dirty="0"/>
              <a:t>Protective eyewear must be worn at all times in SBME 1011.</a:t>
            </a:r>
          </a:p>
          <a:p>
            <a:r>
              <a:rPr lang="en-US" dirty="0"/>
              <a:t>Long hair must be tied back. </a:t>
            </a:r>
          </a:p>
          <a:p>
            <a:r>
              <a:rPr lang="en-US" dirty="0"/>
              <a:t>No loose clothing, including scarves, ties, long necklaces, bracelets, rings, long sleeves, etc.</a:t>
            </a:r>
          </a:p>
          <a:p>
            <a:r>
              <a:rPr lang="en-US" dirty="0"/>
              <a:t>Open-toed footwear is not permitted in the shop.</a:t>
            </a:r>
          </a:p>
          <a:p>
            <a:r>
              <a:rPr lang="en-US" dirty="0"/>
              <a:t>Ear protection, gloves, masks, </a:t>
            </a:r>
            <a:r>
              <a:rPr lang="en-US" dirty="0" err="1"/>
              <a:t>etc</a:t>
            </a:r>
            <a:r>
              <a:rPr lang="en-US" dirty="0"/>
              <a:t> also provided.</a:t>
            </a:r>
          </a:p>
          <a:p>
            <a:endParaRPr lang="en-CA" dirty="0"/>
          </a:p>
        </p:txBody>
      </p:sp>
      <p:sp>
        <p:nvSpPr>
          <p:cNvPr id="7" name="Title 1">
            <a:extLst>
              <a:ext uri="{FF2B5EF4-FFF2-40B4-BE49-F238E27FC236}">
                <a16:creationId xmlns:a16="http://schemas.microsoft.com/office/drawing/2014/main" id="{FA57F4FF-2D84-74EA-CAC5-845185F76C55}"/>
              </a:ext>
            </a:extLst>
          </p:cNvPr>
          <p:cNvSpPr>
            <a:spLocks noGrp="1"/>
          </p:cNvSpPr>
          <p:nvPr>
            <p:ph type="title"/>
          </p:nvPr>
        </p:nvSpPr>
        <p:spPr>
          <a:xfrm>
            <a:off x="0" y="0"/>
            <a:ext cx="12192000" cy="1325563"/>
          </a:xfrm>
        </p:spPr>
        <p:txBody>
          <a:bodyPr/>
          <a:lstStyle/>
          <a:p>
            <a:pPr algn="ctr"/>
            <a:r>
              <a:rPr lang="en-CA"/>
              <a:t>PPE Guidelines</a:t>
            </a:r>
            <a:endParaRPr lang="en-US"/>
          </a:p>
        </p:txBody>
      </p:sp>
      <p:grpSp>
        <p:nvGrpSpPr>
          <p:cNvPr id="8" name="Group 7">
            <a:extLst>
              <a:ext uri="{FF2B5EF4-FFF2-40B4-BE49-F238E27FC236}">
                <a16:creationId xmlns:a16="http://schemas.microsoft.com/office/drawing/2014/main" id="{8E746BF6-F3DA-ABD5-CF99-775946C03168}"/>
              </a:ext>
            </a:extLst>
          </p:cNvPr>
          <p:cNvGrpSpPr/>
          <p:nvPr/>
        </p:nvGrpSpPr>
        <p:grpSpPr>
          <a:xfrm>
            <a:off x="53447" y="58295"/>
            <a:ext cx="1633633" cy="400111"/>
            <a:chOff x="21772" y="244928"/>
            <a:chExt cx="2406744" cy="618014"/>
          </a:xfrm>
        </p:grpSpPr>
        <p:grpSp>
          <p:nvGrpSpPr>
            <p:cNvPr id="9" name="Group 8">
              <a:extLst>
                <a:ext uri="{FF2B5EF4-FFF2-40B4-BE49-F238E27FC236}">
                  <a16:creationId xmlns:a16="http://schemas.microsoft.com/office/drawing/2014/main" id="{2868CD15-43D9-61DC-DE5E-B53EFD9B7F27}"/>
                </a:ext>
              </a:extLst>
            </p:cNvPr>
            <p:cNvGrpSpPr/>
            <p:nvPr/>
          </p:nvGrpSpPr>
          <p:grpSpPr>
            <a:xfrm>
              <a:off x="1093120" y="357043"/>
              <a:ext cx="433494" cy="427213"/>
              <a:chOff x="441229" y="481793"/>
              <a:chExt cx="677335" cy="719821"/>
            </a:xfrm>
          </p:grpSpPr>
          <p:sp>
            <p:nvSpPr>
              <p:cNvPr id="12" name="Partial Circle 11">
                <a:extLst>
                  <a:ext uri="{FF2B5EF4-FFF2-40B4-BE49-F238E27FC236}">
                    <a16:creationId xmlns:a16="http://schemas.microsoft.com/office/drawing/2014/main" id="{69332608-BAED-B7B1-FAEE-441BAE5D6D0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5E838157-14D5-F5E2-122F-42F7A5CB5228}"/>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tial Circle 14">
                <a:extLst>
                  <a:ext uri="{FF2B5EF4-FFF2-40B4-BE49-F238E27FC236}">
                    <a16:creationId xmlns:a16="http://schemas.microsoft.com/office/drawing/2014/main" id="{890F6EEE-C7C3-88B4-8A31-2E6FB2AAB611}"/>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tial Circle 15">
                <a:extLst>
                  <a:ext uri="{FF2B5EF4-FFF2-40B4-BE49-F238E27FC236}">
                    <a16:creationId xmlns:a16="http://schemas.microsoft.com/office/drawing/2014/main" id="{EF0489CC-58CB-EB45-FF08-0A4307502290}"/>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CE727054-7AB8-2D87-5AC3-6A8D09713491}"/>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1" name="TextBox 10">
              <a:extLst>
                <a:ext uri="{FF2B5EF4-FFF2-40B4-BE49-F238E27FC236}">
                  <a16:creationId xmlns:a16="http://schemas.microsoft.com/office/drawing/2014/main" id="{FDFB6592-CE54-4B09-C29E-929EA22B8B39}"/>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18" name="Picture 17">
            <a:extLst>
              <a:ext uri="{FF2B5EF4-FFF2-40B4-BE49-F238E27FC236}">
                <a16:creationId xmlns:a16="http://schemas.microsoft.com/office/drawing/2014/main" id="{0CB35D7C-8651-41EE-BD3F-7D1E18941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51117" y="2017117"/>
            <a:ext cx="5532437" cy="4149328"/>
          </a:xfrm>
          <a:prstGeom prst="rect">
            <a:avLst/>
          </a:prstGeom>
        </p:spPr>
      </p:pic>
    </p:spTree>
    <p:extLst>
      <p:ext uri="{BB962C8B-B14F-4D97-AF65-F5344CB8AC3E}">
        <p14:creationId xmlns:p14="http://schemas.microsoft.com/office/powerpoint/2010/main" val="317708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DA12-BFB1-49FE-A7C9-73D2A0E6FD0B}"/>
              </a:ext>
            </a:extLst>
          </p:cNvPr>
          <p:cNvSpPr>
            <a:spLocks noGrp="1"/>
          </p:cNvSpPr>
          <p:nvPr>
            <p:ph type="title"/>
          </p:nvPr>
        </p:nvSpPr>
        <p:spPr/>
        <p:txBody>
          <a:bodyPr/>
          <a:lstStyle/>
          <a:p>
            <a:r>
              <a:rPr lang="en-US"/>
              <a:t>Laser Cutting and Engraving</a:t>
            </a:r>
            <a:endParaRPr lang="en-CA"/>
          </a:p>
        </p:txBody>
      </p:sp>
    </p:spTree>
    <p:extLst>
      <p:ext uri="{BB962C8B-B14F-4D97-AF65-F5344CB8AC3E}">
        <p14:creationId xmlns:p14="http://schemas.microsoft.com/office/powerpoint/2010/main" val="186750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A15711-10AC-7C57-6965-EBF5D1E08438}"/>
              </a:ext>
            </a:extLst>
          </p:cNvPr>
          <p:cNvSpPr>
            <a:spLocks noGrp="1"/>
          </p:cNvSpPr>
          <p:nvPr>
            <p:ph type="title"/>
          </p:nvPr>
        </p:nvSpPr>
        <p:spPr>
          <a:xfrm>
            <a:off x="0" y="0"/>
            <a:ext cx="12192000" cy="1325563"/>
          </a:xfrm>
        </p:spPr>
        <p:txBody>
          <a:bodyPr/>
          <a:lstStyle/>
          <a:p>
            <a:pPr algn="ctr"/>
            <a:r>
              <a:rPr lang="en-CA" dirty="0"/>
              <a:t>Laser Cutting Examples</a:t>
            </a:r>
            <a:endParaRPr lang="en-US" dirty="0"/>
          </a:p>
        </p:txBody>
      </p:sp>
      <p:grpSp>
        <p:nvGrpSpPr>
          <p:cNvPr id="7" name="Group 6">
            <a:extLst>
              <a:ext uri="{FF2B5EF4-FFF2-40B4-BE49-F238E27FC236}">
                <a16:creationId xmlns:a16="http://schemas.microsoft.com/office/drawing/2014/main" id="{AB7BD789-F4D9-40EC-5A81-80C2630DA511}"/>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AB87ECA7-C489-C8DC-D57A-EB18EBF785D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99E71431-F191-22F7-2C9B-E41C11EA232B}"/>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2123C9CC-ED9C-D29A-0BCA-C57F2C3E503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B1B069C2-18F6-AC94-4E3C-4FBEAD094BE4}"/>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C30169C-6D4A-2216-F733-C93C851CF8A4}"/>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4D02786F-8A4B-F324-DADA-9FBBD9649424}"/>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16C69362-F179-CA35-97B0-8A7EBD7BAE4E}"/>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1030" name="Picture 6" descr="Make a Laser Cut Card Wallet (FREE PATTERN) | MAKESUPPLY">
            <a:extLst>
              <a:ext uri="{FF2B5EF4-FFF2-40B4-BE49-F238E27FC236}">
                <a16:creationId xmlns:a16="http://schemas.microsoft.com/office/drawing/2014/main" id="{14CE1BBE-5D50-6F2D-A4B8-094BDDF5BB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47"/>
          <a:stretch/>
        </p:blipFill>
        <p:spPr bwMode="auto">
          <a:xfrm>
            <a:off x="6336101" y="1488799"/>
            <a:ext cx="2837619" cy="22293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F5FCAF7-D3E0-022D-BD2C-C62B8D2B3F3E}"/>
              </a:ext>
            </a:extLst>
          </p:cNvPr>
          <p:cNvPicPr>
            <a:picLocks noChangeAspect="1"/>
          </p:cNvPicPr>
          <p:nvPr/>
        </p:nvPicPr>
        <p:blipFill rotWithShape="1">
          <a:blip r:embed="rId3"/>
          <a:srcRect l="18782" r="22766"/>
          <a:stretch/>
        </p:blipFill>
        <p:spPr>
          <a:xfrm>
            <a:off x="9274079" y="1488799"/>
            <a:ext cx="2247900" cy="2227283"/>
          </a:xfrm>
          <a:prstGeom prst="rect">
            <a:avLst/>
          </a:prstGeom>
        </p:spPr>
      </p:pic>
      <p:pic>
        <p:nvPicPr>
          <p:cNvPr id="24" name="Picture 23">
            <a:extLst>
              <a:ext uri="{FF2B5EF4-FFF2-40B4-BE49-F238E27FC236}">
                <a16:creationId xmlns:a16="http://schemas.microsoft.com/office/drawing/2014/main" id="{8A006F6C-BCE6-BEFA-82E0-41B7A354FE55}"/>
              </a:ext>
            </a:extLst>
          </p:cNvPr>
          <p:cNvPicPr>
            <a:picLocks noChangeAspect="1"/>
          </p:cNvPicPr>
          <p:nvPr/>
        </p:nvPicPr>
        <p:blipFill>
          <a:blip r:embed="rId4"/>
          <a:stretch>
            <a:fillRect/>
          </a:stretch>
        </p:blipFill>
        <p:spPr>
          <a:xfrm>
            <a:off x="319340" y="4197463"/>
            <a:ext cx="2186516" cy="2231963"/>
          </a:xfrm>
          <a:prstGeom prst="rect">
            <a:avLst/>
          </a:prstGeom>
        </p:spPr>
      </p:pic>
      <p:pic>
        <p:nvPicPr>
          <p:cNvPr id="1032" name="Picture 8" descr="Issue Preview: Engraving Cork, Textile Dye-Sub Printing, and Wall Graphics  | GRAPHICS PRO">
            <a:extLst>
              <a:ext uri="{FF2B5EF4-FFF2-40B4-BE49-F238E27FC236}">
                <a16:creationId xmlns:a16="http://schemas.microsoft.com/office/drawing/2014/main" id="{5685E9EB-0904-5E92-2E0A-9823839138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10" r="32890"/>
          <a:stretch/>
        </p:blipFill>
        <p:spPr bwMode="auto">
          <a:xfrm>
            <a:off x="6329842" y="4187732"/>
            <a:ext cx="2161974" cy="22383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exible Wood and clasps — s k i v v i e ' s laser cut goodness">
            <a:extLst>
              <a:ext uri="{FF2B5EF4-FFF2-40B4-BE49-F238E27FC236}">
                <a16:creationId xmlns:a16="http://schemas.microsoft.com/office/drawing/2014/main" id="{58D11E7B-76AF-31CD-4375-8D6452AAFA0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69" t="14469" r="14326" b="23077"/>
          <a:stretch/>
        </p:blipFill>
        <p:spPr bwMode="auto">
          <a:xfrm>
            <a:off x="2937322" y="1486698"/>
            <a:ext cx="2541782" cy="22293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ASER CUT BOXES – CUSTOM MADE WOODEN BOXES THAT YOU'LL LOVE – Melbourne Laser  Cutter">
            <a:extLst>
              <a:ext uri="{FF2B5EF4-FFF2-40B4-BE49-F238E27FC236}">
                <a16:creationId xmlns:a16="http://schemas.microsoft.com/office/drawing/2014/main" id="{608941BF-A218-FD90-082A-57DADC0FCB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386" t="6715" r="10039" b="7277"/>
          <a:stretch/>
        </p:blipFill>
        <p:spPr bwMode="auto">
          <a:xfrm>
            <a:off x="319340" y="1488800"/>
            <a:ext cx="2541600" cy="22272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C6CAD17-2370-EB2E-6716-726866311636}"/>
              </a:ext>
            </a:extLst>
          </p:cNvPr>
          <p:cNvSpPr txBox="1"/>
          <p:nvPr/>
        </p:nvSpPr>
        <p:spPr>
          <a:xfrm>
            <a:off x="319340" y="3699356"/>
            <a:ext cx="5159764" cy="369332"/>
          </a:xfrm>
          <a:prstGeom prst="rect">
            <a:avLst/>
          </a:prstGeom>
          <a:noFill/>
        </p:spPr>
        <p:txBody>
          <a:bodyPr wrap="square" rtlCol="0">
            <a:spAutoFit/>
          </a:bodyPr>
          <a:lstStyle/>
          <a:p>
            <a:pPr algn="ctr"/>
            <a:r>
              <a:rPr lang="en-CA" dirty="0"/>
              <a:t>Wood cutting and engraving for 3D structures</a:t>
            </a:r>
          </a:p>
        </p:txBody>
      </p:sp>
      <p:sp>
        <p:nvSpPr>
          <p:cNvPr id="26" name="TextBox 25">
            <a:extLst>
              <a:ext uri="{FF2B5EF4-FFF2-40B4-BE49-F238E27FC236}">
                <a16:creationId xmlns:a16="http://schemas.microsoft.com/office/drawing/2014/main" id="{5BAB482B-5C80-34E4-741D-F9F6004E2592}"/>
              </a:ext>
            </a:extLst>
          </p:cNvPr>
          <p:cNvSpPr txBox="1"/>
          <p:nvPr/>
        </p:nvSpPr>
        <p:spPr>
          <a:xfrm>
            <a:off x="6336101" y="3716082"/>
            <a:ext cx="5185878" cy="369332"/>
          </a:xfrm>
          <a:prstGeom prst="rect">
            <a:avLst/>
          </a:prstGeom>
          <a:noFill/>
        </p:spPr>
        <p:txBody>
          <a:bodyPr wrap="square" rtlCol="0">
            <a:spAutoFit/>
          </a:bodyPr>
          <a:lstStyle/>
          <a:p>
            <a:pPr algn="ctr"/>
            <a:r>
              <a:rPr lang="en-CA" dirty="0"/>
              <a:t>Textile and leather cutting and engraving</a:t>
            </a:r>
          </a:p>
        </p:txBody>
      </p:sp>
      <p:pic>
        <p:nvPicPr>
          <p:cNvPr id="28" name="Picture 27">
            <a:extLst>
              <a:ext uri="{FF2B5EF4-FFF2-40B4-BE49-F238E27FC236}">
                <a16:creationId xmlns:a16="http://schemas.microsoft.com/office/drawing/2014/main" id="{C1CBD322-5163-0AF6-05A6-A9C06EBA0884}"/>
              </a:ext>
            </a:extLst>
          </p:cNvPr>
          <p:cNvPicPr>
            <a:picLocks noChangeAspect="1"/>
          </p:cNvPicPr>
          <p:nvPr/>
        </p:nvPicPr>
        <p:blipFill rotWithShape="1">
          <a:blip r:embed="rId8"/>
          <a:srcRect l="-2889" r="7387"/>
          <a:stretch/>
        </p:blipFill>
        <p:spPr>
          <a:xfrm>
            <a:off x="2505856" y="4197463"/>
            <a:ext cx="2973248" cy="2249785"/>
          </a:xfrm>
          <a:prstGeom prst="rect">
            <a:avLst/>
          </a:prstGeom>
        </p:spPr>
      </p:pic>
      <p:sp>
        <p:nvSpPr>
          <p:cNvPr id="29" name="TextBox 28">
            <a:extLst>
              <a:ext uri="{FF2B5EF4-FFF2-40B4-BE49-F238E27FC236}">
                <a16:creationId xmlns:a16="http://schemas.microsoft.com/office/drawing/2014/main" id="{D8454C8C-B689-41BE-DC45-58DD95375459}"/>
              </a:ext>
            </a:extLst>
          </p:cNvPr>
          <p:cNvSpPr txBox="1"/>
          <p:nvPr/>
        </p:nvSpPr>
        <p:spPr>
          <a:xfrm>
            <a:off x="319340" y="6426106"/>
            <a:ext cx="5159764" cy="369332"/>
          </a:xfrm>
          <a:prstGeom prst="rect">
            <a:avLst/>
          </a:prstGeom>
          <a:noFill/>
        </p:spPr>
        <p:txBody>
          <a:bodyPr wrap="square" rtlCol="0">
            <a:spAutoFit/>
          </a:bodyPr>
          <a:lstStyle/>
          <a:p>
            <a:pPr algn="ctr"/>
            <a:r>
              <a:rPr lang="en-CA" dirty="0"/>
              <a:t>Acrylic cutting and engraving</a:t>
            </a:r>
          </a:p>
        </p:txBody>
      </p:sp>
      <p:pic>
        <p:nvPicPr>
          <p:cNvPr id="31" name="Picture 30">
            <a:extLst>
              <a:ext uri="{FF2B5EF4-FFF2-40B4-BE49-F238E27FC236}">
                <a16:creationId xmlns:a16="http://schemas.microsoft.com/office/drawing/2014/main" id="{E014A93F-C3F8-795F-7A7F-CD6D6E30BF98}"/>
              </a:ext>
            </a:extLst>
          </p:cNvPr>
          <p:cNvPicPr>
            <a:picLocks noChangeAspect="1"/>
          </p:cNvPicPr>
          <p:nvPr/>
        </p:nvPicPr>
        <p:blipFill>
          <a:blip r:embed="rId9"/>
          <a:stretch>
            <a:fillRect/>
          </a:stretch>
        </p:blipFill>
        <p:spPr>
          <a:xfrm>
            <a:off x="9201613" y="4177497"/>
            <a:ext cx="2320366" cy="2238374"/>
          </a:xfrm>
          <a:prstGeom prst="rect">
            <a:avLst/>
          </a:prstGeom>
        </p:spPr>
      </p:pic>
      <p:sp>
        <p:nvSpPr>
          <p:cNvPr id="32" name="TextBox 31">
            <a:extLst>
              <a:ext uri="{FF2B5EF4-FFF2-40B4-BE49-F238E27FC236}">
                <a16:creationId xmlns:a16="http://schemas.microsoft.com/office/drawing/2014/main" id="{18EA7EA0-288B-4324-94F0-A59FC34A472F}"/>
              </a:ext>
            </a:extLst>
          </p:cNvPr>
          <p:cNvSpPr txBox="1"/>
          <p:nvPr/>
        </p:nvSpPr>
        <p:spPr>
          <a:xfrm>
            <a:off x="6329842" y="6423908"/>
            <a:ext cx="2161974" cy="369332"/>
          </a:xfrm>
          <a:prstGeom prst="rect">
            <a:avLst/>
          </a:prstGeom>
          <a:noFill/>
        </p:spPr>
        <p:txBody>
          <a:bodyPr wrap="square" rtlCol="0">
            <a:spAutoFit/>
          </a:bodyPr>
          <a:lstStyle/>
          <a:p>
            <a:pPr algn="ctr"/>
            <a:r>
              <a:rPr lang="en-CA" dirty="0"/>
              <a:t>Cork engraving</a:t>
            </a:r>
          </a:p>
        </p:txBody>
      </p:sp>
      <p:sp>
        <p:nvSpPr>
          <p:cNvPr id="33" name="TextBox 32">
            <a:extLst>
              <a:ext uri="{FF2B5EF4-FFF2-40B4-BE49-F238E27FC236}">
                <a16:creationId xmlns:a16="http://schemas.microsoft.com/office/drawing/2014/main" id="{4E29400D-BEA8-E0E4-5AF1-9E22328CCA70}"/>
              </a:ext>
            </a:extLst>
          </p:cNvPr>
          <p:cNvSpPr txBox="1"/>
          <p:nvPr/>
        </p:nvSpPr>
        <p:spPr>
          <a:xfrm>
            <a:off x="9201613" y="6415870"/>
            <a:ext cx="2320365" cy="369332"/>
          </a:xfrm>
          <a:prstGeom prst="rect">
            <a:avLst/>
          </a:prstGeom>
          <a:noFill/>
        </p:spPr>
        <p:txBody>
          <a:bodyPr wrap="square" rtlCol="0">
            <a:spAutoFit/>
          </a:bodyPr>
          <a:lstStyle/>
          <a:p>
            <a:pPr algn="ctr"/>
            <a:r>
              <a:rPr lang="en-CA" dirty="0"/>
              <a:t>Aluminium engraving</a:t>
            </a:r>
          </a:p>
        </p:txBody>
      </p:sp>
    </p:spTree>
    <p:extLst>
      <p:ext uri="{BB962C8B-B14F-4D97-AF65-F5344CB8AC3E}">
        <p14:creationId xmlns:p14="http://schemas.microsoft.com/office/powerpoint/2010/main" val="103031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US"/>
              <a:t>E</a:t>
            </a:r>
            <a:r>
              <a:rPr lang="en-CA" err="1"/>
              <a:t>pilog</a:t>
            </a:r>
            <a:r>
              <a:rPr lang="en-CA"/>
              <a:t> Fusion Pro 36 Laser Cutter</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descr="Fusion Pro Laser Series">
            <a:extLst>
              <a:ext uri="{FF2B5EF4-FFF2-40B4-BE49-F238E27FC236}">
                <a16:creationId xmlns:a16="http://schemas.microsoft.com/office/drawing/2014/main" id="{7B23C7EE-D343-AF76-913D-543FF04D0291}"/>
              </a:ext>
            </a:extLst>
          </p:cNvPr>
          <p:cNvPicPr>
            <a:picLocks noChangeAspect="1"/>
          </p:cNvPicPr>
          <p:nvPr/>
        </p:nvPicPr>
        <p:blipFill rotWithShape="1">
          <a:blip r:embed="rId2"/>
          <a:srcRect t="12306"/>
          <a:stretch/>
        </p:blipFill>
        <p:spPr>
          <a:xfrm>
            <a:off x="7080727" y="1448656"/>
            <a:ext cx="5111273" cy="336572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69590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ea typeface="+mn-lt"/>
                <a:cs typeface="+mn-lt"/>
              </a:rPr>
              <a:t>used to cut, score, and engrave a variety of materials</a:t>
            </a:r>
          </a:p>
          <a:p>
            <a:pPr marL="0" indent="0">
              <a:spcBef>
                <a:spcPts val="3000"/>
              </a:spcBef>
              <a:buNone/>
            </a:pPr>
            <a:r>
              <a:rPr lang="en-CA" b="1" dirty="0"/>
              <a:t>MATERIALS:</a:t>
            </a:r>
            <a:r>
              <a:rPr lang="en-CA" dirty="0"/>
              <a:t> </a:t>
            </a:r>
          </a:p>
          <a:p>
            <a:pPr marL="615950" indent="-342900">
              <a:spcBef>
                <a:spcPts val="600"/>
              </a:spcBef>
            </a:pPr>
            <a:r>
              <a:rPr lang="en-CA" dirty="0">
                <a:cs typeface="Arial"/>
              </a:rPr>
              <a:t>Cutting/Scoring: acrylic, </a:t>
            </a:r>
            <a:r>
              <a:rPr lang="en-CA" dirty="0" err="1">
                <a:cs typeface="Arial"/>
              </a:rPr>
              <a:t>delrin</a:t>
            </a:r>
            <a:r>
              <a:rPr lang="en-CA" dirty="0">
                <a:cs typeface="Arial"/>
              </a:rPr>
              <a:t>, fabric, fiberglass, wood, and more…</a:t>
            </a:r>
          </a:p>
          <a:p>
            <a:pPr marL="615950" indent="-342900">
              <a:spcBef>
                <a:spcPts val="600"/>
              </a:spcBef>
            </a:pPr>
            <a:r>
              <a:rPr lang="en-CA" dirty="0">
                <a:cs typeface="Arial"/>
              </a:rPr>
              <a:t>Engraving: most plastics, anodized metals, glass, fabric, wood, and more...</a:t>
            </a:r>
          </a:p>
          <a:p>
            <a:pPr marL="0" indent="0">
              <a:spcBef>
                <a:spcPts val="3000"/>
              </a:spcBef>
              <a:buNone/>
            </a:pPr>
            <a:r>
              <a:rPr lang="en-US" b="1" dirty="0"/>
              <a:t>REQUIREMENTS:</a:t>
            </a:r>
            <a:r>
              <a:rPr lang="en-US" dirty="0"/>
              <a:t> </a:t>
            </a:r>
            <a:r>
              <a:rPr lang="en-US" dirty="0">
                <a:ea typeface="+mn-lt"/>
                <a:cs typeface="+mn-lt"/>
              </a:rPr>
              <a:t>Fume extractor and air pump must be switched on!</a:t>
            </a:r>
          </a:p>
        </p:txBody>
      </p:sp>
      <p:sp>
        <p:nvSpPr>
          <p:cNvPr id="6" name="TextBox 5">
            <a:extLst>
              <a:ext uri="{FF2B5EF4-FFF2-40B4-BE49-F238E27FC236}">
                <a16:creationId xmlns:a16="http://schemas.microsoft.com/office/drawing/2014/main" id="{EB1279F7-FDF6-337A-7EA8-E42F08923331}"/>
              </a:ext>
            </a:extLst>
          </p:cNvPr>
          <p:cNvSpPr txBox="1"/>
          <p:nvPr/>
        </p:nvSpPr>
        <p:spPr>
          <a:xfrm>
            <a:off x="7386655" y="4725957"/>
            <a:ext cx="4499416" cy="369332"/>
          </a:xfrm>
          <a:prstGeom prst="rect">
            <a:avLst/>
          </a:prstGeom>
          <a:noFill/>
        </p:spPr>
        <p:txBody>
          <a:bodyPr wrap="square">
            <a:spAutoFit/>
          </a:bodyPr>
          <a:lstStyle/>
          <a:p>
            <a:pPr algn="ctr"/>
            <a:r>
              <a:rPr lang="en-US">
                <a:ea typeface="+mn-lt"/>
                <a:cs typeface="+mn-lt"/>
              </a:rPr>
              <a:t>Epilog Fusion Pro 36 Laser 36”x24” </a:t>
            </a:r>
            <a:endParaRPr lang="en-CA"/>
          </a:p>
        </p:txBody>
      </p:sp>
      <p:sp>
        <p:nvSpPr>
          <p:cNvPr id="16" name="Content Placeholder 2">
            <a:extLst>
              <a:ext uri="{FF2B5EF4-FFF2-40B4-BE49-F238E27FC236}">
                <a16:creationId xmlns:a16="http://schemas.microsoft.com/office/drawing/2014/main" id="{B1DD9E18-9096-4944-BBBE-8B4E69D75EBC}"/>
              </a:ext>
            </a:extLst>
          </p:cNvPr>
          <p:cNvSpPr txBox="1">
            <a:spLocks/>
          </p:cNvSpPr>
          <p:nvPr/>
        </p:nvSpPr>
        <p:spPr>
          <a:xfrm>
            <a:off x="7475022" y="5095289"/>
            <a:ext cx="4716978" cy="161822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0"/>
              </a:spcBef>
              <a:buNone/>
            </a:pPr>
            <a:r>
              <a:rPr lang="en-CA" b="1" dirty="0"/>
              <a:t>SOFTWARE: </a:t>
            </a:r>
            <a:r>
              <a:rPr lang="en-CA" dirty="0">
                <a:ea typeface="+mn-lt"/>
                <a:cs typeface="+mn-lt"/>
              </a:rPr>
              <a:t>CorelDraw / </a:t>
            </a:r>
            <a:r>
              <a:rPr lang="en-CA" dirty="0" err="1">
                <a:ea typeface="+mn-lt"/>
                <a:cs typeface="+mn-lt"/>
              </a:rPr>
              <a:t>InkScape</a:t>
            </a:r>
            <a:r>
              <a:rPr lang="en-CA" dirty="0">
                <a:ea typeface="+mn-lt"/>
                <a:cs typeface="+mn-lt"/>
              </a:rPr>
              <a:t> and </a:t>
            </a:r>
            <a:r>
              <a:rPr lang="en-CA" dirty="0" err="1">
                <a:ea typeface="+mn-lt"/>
                <a:cs typeface="+mn-lt"/>
              </a:rPr>
              <a:t>Epilog</a:t>
            </a:r>
            <a:r>
              <a:rPr lang="en-CA" dirty="0">
                <a:ea typeface="+mn-lt"/>
                <a:cs typeface="+mn-lt"/>
              </a:rPr>
              <a:t> Job Suite</a:t>
            </a:r>
            <a:endParaRPr lang="en-US" dirty="0">
              <a:ea typeface="+mn-lt"/>
              <a:cs typeface="+mn-lt"/>
            </a:endParaRPr>
          </a:p>
        </p:txBody>
      </p:sp>
    </p:spTree>
    <p:extLst>
      <p:ext uri="{BB962C8B-B14F-4D97-AF65-F5344CB8AC3E}">
        <p14:creationId xmlns:p14="http://schemas.microsoft.com/office/powerpoint/2010/main" val="411031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6F21-BEFC-40DE-AC10-F00EEFDB4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9B467-9176-2EFB-61B0-4C6533793257}"/>
              </a:ext>
            </a:extLst>
          </p:cNvPr>
          <p:cNvSpPr>
            <a:spLocks noGrp="1"/>
          </p:cNvSpPr>
          <p:nvPr>
            <p:ph type="title"/>
          </p:nvPr>
        </p:nvSpPr>
        <p:spPr/>
        <p:txBody>
          <a:bodyPr/>
          <a:lstStyle/>
          <a:p>
            <a:pPr algn="ctr"/>
            <a:r>
              <a:rPr lang="en-CA"/>
              <a:t>Principles of Laser Cutting</a:t>
            </a:r>
            <a:endParaRPr lang="en-US"/>
          </a:p>
        </p:txBody>
      </p:sp>
      <p:sp>
        <p:nvSpPr>
          <p:cNvPr id="4" name="Slide Number Placeholder 3">
            <a:extLst>
              <a:ext uri="{FF2B5EF4-FFF2-40B4-BE49-F238E27FC236}">
                <a16:creationId xmlns:a16="http://schemas.microsoft.com/office/drawing/2014/main" id="{05B8D70A-69EA-5EFA-0ED5-73AE26DFEF19}"/>
              </a:ext>
            </a:extLst>
          </p:cNvPr>
          <p:cNvSpPr>
            <a:spLocks noGrp="1"/>
          </p:cNvSpPr>
          <p:nvPr>
            <p:ph type="sldNum" sz="quarter" idx="12"/>
          </p:nvPr>
        </p:nvSpPr>
        <p:spPr/>
        <p:txBody>
          <a:bodyPr/>
          <a:lstStyle/>
          <a:p>
            <a:fld id="{E82343A0-2E36-4AE8-A4A1-C85DDAFC0339}" type="slidenum">
              <a:rPr lang="en-CA" dirty="0" smtClean="0">
                <a:solidFill>
                  <a:schemeClr val="tx1"/>
                </a:solidFill>
              </a:rPr>
              <a:t>18</a:t>
            </a:fld>
            <a:endParaRPr lang="en-US">
              <a:solidFill>
                <a:schemeClr val="tx1"/>
              </a:solidFill>
              <a:cs typeface="Arial"/>
            </a:endParaRPr>
          </a:p>
        </p:txBody>
      </p:sp>
      <p:grpSp>
        <p:nvGrpSpPr>
          <p:cNvPr id="15" name="Group 14">
            <a:extLst>
              <a:ext uri="{FF2B5EF4-FFF2-40B4-BE49-F238E27FC236}">
                <a16:creationId xmlns:a16="http://schemas.microsoft.com/office/drawing/2014/main" id="{D09A85E0-0E80-4342-ABC9-65C1670B3490}"/>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01E8B66B-F669-321B-E48E-21EE566753E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07FAC0A5-A000-9A04-9948-8D505BF54A5C}"/>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C855B01D-00EF-B2D9-14E2-1CA1A464A06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B0E21BB-473A-249F-F148-63DDC03356FD}"/>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79CB15F-6064-6891-7ABB-8B29FF4FF517}"/>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D08999D6-826A-4306-94F8-74B18EFD033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F29514EB-F7B3-66A4-F00F-A649A9ACF6D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grpSp>
        <p:nvGrpSpPr>
          <p:cNvPr id="6" name="Group 5">
            <a:extLst>
              <a:ext uri="{FF2B5EF4-FFF2-40B4-BE49-F238E27FC236}">
                <a16:creationId xmlns:a16="http://schemas.microsoft.com/office/drawing/2014/main" id="{4020C06A-78F4-6B81-C4A7-1BD294CA7F38}"/>
              </a:ext>
            </a:extLst>
          </p:cNvPr>
          <p:cNvGrpSpPr/>
          <p:nvPr/>
        </p:nvGrpSpPr>
        <p:grpSpPr>
          <a:xfrm>
            <a:off x="5707105" y="1377911"/>
            <a:ext cx="5644062" cy="5167025"/>
            <a:chOff x="2249215" y="1456443"/>
            <a:chExt cx="5644062" cy="5167025"/>
          </a:xfrm>
        </p:grpSpPr>
        <p:pic>
          <p:nvPicPr>
            <p:cNvPr id="23" name="Picture 22" descr="A screenshot of a computer&#10;&#10;Description automatically generated">
              <a:extLst>
                <a:ext uri="{FF2B5EF4-FFF2-40B4-BE49-F238E27FC236}">
                  <a16:creationId xmlns:a16="http://schemas.microsoft.com/office/drawing/2014/main" id="{AA9BEFFD-CDF5-106A-45EC-4AECD53E69C9}"/>
                </a:ext>
              </a:extLst>
            </p:cNvPr>
            <p:cNvPicPr>
              <a:picLocks noChangeAspect="1"/>
            </p:cNvPicPr>
            <p:nvPr/>
          </p:nvPicPr>
          <p:blipFill rotWithShape="1">
            <a:blip r:embed="rId2"/>
            <a:srcRect l="24856" r="18933"/>
            <a:stretch/>
          </p:blipFill>
          <p:spPr>
            <a:xfrm>
              <a:off x="2585545" y="1456443"/>
              <a:ext cx="5307732" cy="5167025"/>
            </a:xfrm>
            <a:prstGeom prst="rect">
              <a:avLst/>
            </a:prstGeom>
          </p:spPr>
        </p:pic>
        <p:cxnSp>
          <p:nvCxnSpPr>
            <p:cNvPr id="24" name="Straight Arrow Connector 23">
              <a:extLst>
                <a:ext uri="{FF2B5EF4-FFF2-40B4-BE49-F238E27FC236}">
                  <a16:creationId xmlns:a16="http://schemas.microsoft.com/office/drawing/2014/main" id="{479B3B0E-1806-A67F-CB8A-E54EBDD9839E}"/>
                </a:ext>
              </a:extLst>
            </p:cNvPr>
            <p:cNvCxnSpPr>
              <a:cxnSpLocks/>
            </p:cNvCxnSpPr>
            <p:nvPr/>
          </p:nvCxnSpPr>
          <p:spPr>
            <a:xfrm flipV="1">
              <a:off x="3403000" y="3961704"/>
              <a:ext cx="549680" cy="84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BE24B78-C4D2-AA6E-812C-5CC362396159}"/>
                </a:ext>
              </a:extLst>
            </p:cNvPr>
            <p:cNvSpPr txBox="1"/>
            <p:nvPr/>
          </p:nvSpPr>
          <p:spPr>
            <a:xfrm>
              <a:off x="2249215" y="3891029"/>
              <a:ext cx="117202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CA" sz="1600"/>
                <a:t>Cutting</a:t>
              </a:r>
              <a:endParaRPr lang="en-US" sz="1400"/>
            </a:p>
          </p:txBody>
        </p:sp>
        <p:cxnSp>
          <p:nvCxnSpPr>
            <p:cNvPr id="26" name="Straight Arrow Connector 25">
              <a:extLst>
                <a:ext uri="{FF2B5EF4-FFF2-40B4-BE49-F238E27FC236}">
                  <a16:creationId xmlns:a16="http://schemas.microsoft.com/office/drawing/2014/main" id="{FD7DF7F9-8B2C-096B-BE46-37A4B1A94B23}"/>
                </a:ext>
              </a:extLst>
            </p:cNvPr>
            <p:cNvCxnSpPr>
              <a:cxnSpLocks/>
            </p:cNvCxnSpPr>
            <p:nvPr/>
          </p:nvCxnSpPr>
          <p:spPr>
            <a:xfrm>
              <a:off x="3403000" y="4059711"/>
              <a:ext cx="307152" cy="174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21264F-36F1-680F-5910-AE6D8333F43D}"/>
                </a:ext>
              </a:extLst>
            </p:cNvPr>
            <p:cNvSpPr txBox="1"/>
            <p:nvPr/>
          </p:nvSpPr>
          <p:spPr>
            <a:xfrm>
              <a:off x="2249216" y="4479698"/>
              <a:ext cx="126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CA" sz="1600"/>
                <a:t>Engraving</a:t>
              </a:r>
              <a:endParaRPr lang="en-US" sz="1600"/>
            </a:p>
          </p:txBody>
        </p:sp>
        <p:cxnSp>
          <p:nvCxnSpPr>
            <p:cNvPr id="28" name="Straight Arrow Connector 27">
              <a:extLst>
                <a:ext uri="{FF2B5EF4-FFF2-40B4-BE49-F238E27FC236}">
                  <a16:creationId xmlns:a16="http://schemas.microsoft.com/office/drawing/2014/main" id="{F3106DFF-7C69-7B8B-094D-1547E682F4FD}"/>
                </a:ext>
              </a:extLst>
            </p:cNvPr>
            <p:cNvCxnSpPr>
              <a:cxnSpLocks/>
            </p:cNvCxnSpPr>
            <p:nvPr/>
          </p:nvCxnSpPr>
          <p:spPr>
            <a:xfrm flipV="1">
              <a:off x="3461615" y="4648471"/>
              <a:ext cx="491065" cy="3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C2865E7F-C21C-C7CD-519D-B009E81A8DF8}"/>
              </a:ext>
            </a:extLst>
          </p:cNvPr>
          <p:cNvSpPr txBox="1"/>
          <p:nvPr/>
        </p:nvSpPr>
        <p:spPr>
          <a:xfrm>
            <a:off x="-308855" y="1427079"/>
            <a:ext cx="6097695" cy="1949252"/>
          </a:xfrm>
          <a:prstGeom prst="rect">
            <a:avLst/>
          </a:prstGeom>
          <a:noFill/>
        </p:spPr>
        <p:txBody>
          <a:bodyPr wrap="square">
            <a:spAutoFit/>
          </a:bodyPr>
          <a:lstStyle/>
          <a:p>
            <a:pPr marL="457200">
              <a:spcBef>
                <a:spcPts val="1000"/>
              </a:spcBef>
            </a:pPr>
            <a:r>
              <a:rPr lang="en-CA" sz="2600" dirty="0">
                <a:cs typeface="Arial"/>
              </a:rPr>
              <a:t>Action Defined by Element Line Thickness (L):</a:t>
            </a:r>
          </a:p>
          <a:p>
            <a:pPr marL="457200">
              <a:spcBef>
                <a:spcPts val="1000"/>
              </a:spcBef>
            </a:pPr>
            <a:r>
              <a:rPr lang="en-CA" sz="2600" b="1" dirty="0">
                <a:cs typeface="Arial"/>
              </a:rPr>
              <a:t>Cutting/Vector</a:t>
            </a:r>
            <a:r>
              <a:rPr lang="en-CA" sz="2600" dirty="0">
                <a:cs typeface="Arial"/>
              </a:rPr>
              <a:t>: L ≤ 0.1 </a:t>
            </a:r>
            <a:r>
              <a:rPr lang="en-CA" sz="2600" dirty="0" err="1">
                <a:cs typeface="Arial"/>
              </a:rPr>
              <a:t>pt</a:t>
            </a:r>
            <a:r>
              <a:rPr lang="en-CA" sz="2600" dirty="0">
                <a:cs typeface="Arial"/>
              </a:rPr>
              <a:t> (Hairline) </a:t>
            </a:r>
          </a:p>
          <a:p>
            <a:pPr marL="457200">
              <a:spcBef>
                <a:spcPts val="1000"/>
              </a:spcBef>
            </a:pPr>
            <a:r>
              <a:rPr lang="en-CA" sz="2600" b="1" dirty="0">
                <a:cs typeface="Arial"/>
              </a:rPr>
              <a:t>Engraving</a:t>
            </a:r>
            <a:r>
              <a:rPr lang="en-CA" sz="2600" dirty="0">
                <a:cs typeface="Arial"/>
              </a:rPr>
              <a:t>: L ≥ 0.1 </a:t>
            </a:r>
            <a:r>
              <a:rPr lang="en-CA" sz="2600" dirty="0" err="1">
                <a:cs typeface="Arial"/>
              </a:rPr>
              <a:t>pt</a:t>
            </a:r>
            <a:endParaRPr lang="en-CA" sz="2600" dirty="0">
              <a:cs typeface="Arial"/>
            </a:endParaRPr>
          </a:p>
        </p:txBody>
      </p:sp>
      <p:sp>
        <p:nvSpPr>
          <p:cNvPr id="17" name="Rectangle 16">
            <a:extLst>
              <a:ext uri="{FF2B5EF4-FFF2-40B4-BE49-F238E27FC236}">
                <a16:creationId xmlns:a16="http://schemas.microsoft.com/office/drawing/2014/main" id="{3CABD5A8-5B44-6A7F-4195-0AF25F495109}"/>
              </a:ext>
            </a:extLst>
          </p:cNvPr>
          <p:cNvSpPr/>
          <p:nvPr/>
        </p:nvSpPr>
        <p:spPr>
          <a:xfrm>
            <a:off x="9837671" y="1377911"/>
            <a:ext cx="2217690" cy="5188117"/>
          </a:xfrm>
          <a:prstGeom prst="rect">
            <a:avLst/>
          </a:prstGeom>
          <a:solidFill>
            <a:schemeClr val="bg1">
              <a:lumMod val="65000"/>
              <a:alpha val="6117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A screenshot of a computer&#10;&#10;Description automatically generated">
            <a:extLst>
              <a:ext uri="{FF2B5EF4-FFF2-40B4-BE49-F238E27FC236}">
                <a16:creationId xmlns:a16="http://schemas.microsoft.com/office/drawing/2014/main" id="{54F3DF4A-F955-EE41-2BE6-9F72BFEA3D06}"/>
              </a:ext>
            </a:extLst>
          </p:cNvPr>
          <p:cNvPicPr>
            <a:picLocks noChangeAspect="1"/>
          </p:cNvPicPr>
          <p:nvPr/>
        </p:nvPicPr>
        <p:blipFill rotWithShape="1">
          <a:blip r:embed="rId3"/>
          <a:srcRect l="28953" t="9833" r="52060" b="33004"/>
          <a:stretch/>
        </p:blipFill>
        <p:spPr>
          <a:xfrm>
            <a:off x="10456715" y="1703850"/>
            <a:ext cx="1447637" cy="3597085"/>
          </a:xfrm>
          <a:prstGeom prst="rect">
            <a:avLst/>
          </a:prstGeom>
          <a:ln w="28575">
            <a:solidFill>
              <a:srgbClr val="FF0000"/>
            </a:solidFill>
          </a:ln>
        </p:spPr>
      </p:pic>
      <p:cxnSp>
        <p:nvCxnSpPr>
          <p:cNvPr id="21" name="Straight Connector 20">
            <a:extLst>
              <a:ext uri="{FF2B5EF4-FFF2-40B4-BE49-F238E27FC236}">
                <a16:creationId xmlns:a16="http://schemas.microsoft.com/office/drawing/2014/main" id="{26697C44-71BE-E71B-770F-065B568B9EB5}"/>
              </a:ext>
            </a:extLst>
          </p:cNvPr>
          <p:cNvCxnSpPr>
            <a:cxnSpLocks/>
          </p:cNvCxnSpPr>
          <p:nvPr/>
        </p:nvCxnSpPr>
        <p:spPr>
          <a:xfrm flipV="1">
            <a:off x="9669504" y="1651502"/>
            <a:ext cx="787211" cy="114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A026C0-DA3A-3B82-BC1B-B83434AEC09F}"/>
              </a:ext>
            </a:extLst>
          </p:cNvPr>
          <p:cNvCxnSpPr>
            <a:cxnSpLocks/>
          </p:cNvCxnSpPr>
          <p:nvPr/>
        </p:nvCxnSpPr>
        <p:spPr>
          <a:xfrm>
            <a:off x="9680014" y="2154621"/>
            <a:ext cx="776701" cy="3146314"/>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descr="A round piece of wood with a cat face on it&#10;&#10;Description automatically generated">
            <a:extLst>
              <a:ext uri="{FF2B5EF4-FFF2-40B4-BE49-F238E27FC236}">
                <a16:creationId xmlns:a16="http://schemas.microsoft.com/office/drawing/2014/main" id="{743D84A6-536A-5954-E5F3-13FCD84B2C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747" r="28375" b="8859"/>
          <a:stretch/>
        </p:blipFill>
        <p:spPr>
          <a:xfrm rot="5400000">
            <a:off x="319589" y="3676607"/>
            <a:ext cx="2447854" cy="2735372"/>
          </a:xfrm>
          <a:prstGeom prst="rect">
            <a:avLst/>
          </a:prstGeom>
        </p:spPr>
      </p:pic>
      <p:pic>
        <p:nvPicPr>
          <p:cNvPr id="35" name="Picture 34" descr="A wooden box with a snowflake carved on it&#10;&#10;Description automatically generated">
            <a:extLst>
              <a:ext uri="{FF2B5EF4-FFF2-40B4-BE49-F238E27FC236}">
                <a16:creationId xmlns:a16="http://schemas.microsoft.com/office/drawing/2014/main" id="{6ABC67A0-094C-5CD8-1316-183767F5A6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813" t="24443" r="29808" b="16896"/>
          <a:stretch/>
        </p:blipFill>
        <p:spPr>
          <a:xfrm rot="5400000">
            <a:off x="3223874" y="3734604"/>
            <a:ext cx="2463592" cy="2619379"/>
          </a:xfrm>
          <a:prstGeom prst="rect">
            <a:avLst/>
          </a:prstGeom>
        </p:spPr>
      </p:pic>
    </p:spTree>
    <p:extLst>
      <p:ext uri="{BB962C8B-B14F-4D97-AF65-F5344CB8AC3E}">
        <p14:creationId xmlns:p14="http://schemas.microsoft.com/office/powerpoint/2010/main" val="400219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A6F21-BEFC-40DE-AC10-F00EEFDB4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9B467-9176-2EFB-61B0-4C6533793257}"/>
              </a:ext>
            </a:extLst>
          </p:cNvPr>
          <p:cNvSpPr>
            <a:spLocks noGrp="1"/>
          </p:cNvSpPr>
          <p:nvPr>
            <p:ph type="title"/>
          </p:nvPr>
        </p:nvSpPr>
        <p:spPr/>
        <p:txBody>
          <a:bodyPr/>
          <a:lstStyle/>
          <a:p>
            <a:pPr algn="ctr"/>
            <a:r>
              <a:rPr lang="en-CA"/>
              <a:t>Principles of Laser Cutting</a:t>
            </a:r>
            <a:endParaRPr lang="en-US"/>
          </a:p>
        </p:txBody>
      </p:sp>
      <p:sp>
        <p:nvSpPr>
          <p:cNvPr id="4" name="Slide Number Placeholder 3">
            <a:extLst>
              <a:ext uri="{FF2B5EF4-FFF2-40B4-BE49-F238E27FC236}">
                <a16:creationId xmlns:a16="http://schemas.microsoft.com/office/drawing/2014/main" id="{05B8D70A-69EA-5EFA-0ED5-73AE26DFEF19}"/>
              </a:ext>
            </a:extLst>
          </p:cNvPr>
          <p:cNvSpPr>
            <a:spLocks noGrp="1"/>
          </p:cNvSpPr>
          <p:nvPr>
            <p:ph type="sldNum" sz="quarter" idx="12"/>
          </p:nvPr>
        </p:nvSpPr>
        <p:spPr/>
        <p:txBody>
          <a:bodyPr/>
          <a:lstStyle/>
          <a:p>
            <a:fld id="{E82343A0-2E36-4AE8-A4A1-C85DDAFC0339}" type="slidenum">
              <a:rPr lang="en-CA" dirty="0" smtClean="0">
                <a:solidFill>
                  <a:schemeClr val="tx1"/>
                </a:solidFill>
              </a:rPr>
              <a:t>19</a:t>
            </a:fld>
            <a:endParaRPr lang="en-US">
              <a:solidFill>
                <a:schemeClr val="tx1"/>
              </a:solidFill>
              <a:cs typeface="Arial"/>
            </a:endParaRPr>
          </a:p>
        </p:txBody>
      </p:sp>
      <p:grpSp>
        <p:nvGrpSpPr>
          <p:cNvPr id="15" name="Group 14">
            <a:extLst>
              <a:ext uri="{FF2B5EF4-FFF2-40B4-BE49-F238E27FC236}">
                <a16:creationId xmlns:a16="http://schemas.microsoft.com/office/drawing/2014/main" id="{D09A85E0-0E80-4342-ABC9-65C1670B3490}"/>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01E8B66B-F669-321B-E48E-21EE566753E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07FAC0A5-A000-9A04-9948-8D505BF54A5C}"/>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C855B01D-00EF-B2D9-14E2-1CA1A464A06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B0E21BB-473A-249F-F148-63DDC03356FD}"/>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79CB15F-6064-6891-7ABB-8B29FF4FF517}"/>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D08999D6-826A-4306-94F8-74B18EFD033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F29514EB-F7B3-66A4-F00F-A649A9ACF6D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Online Media 2" title="Laser Engraving and Cutting a Plastic High School Campus Map with an Epilog Laser Engraver">
            <a:hlinkClick r:id="" action="ppaction://media"/>
            <a:extLst>
              <a:ext uri="{FF2B5EF4-FFF2-40B4-BE49-F238E27FC236}">
                <a16:creationId xmlns:a16="http://schemas.microsoft.com/office/drawing/2014/main" id="{614D9CA0-5B7E-420D-8164-24639077AE30}"/>
              </a:ext>
            </a:extLst>
          </p:cNvPr>
          <p:cNvPicPr>
            <a:picLocks noRot="1" noChangeAspect="1"/>
          </p:cNvPicPr>
          <p:nvPr>
            <a:videoFile r:link="rId1"/>
          </p:nvPr>
        </p:nvPicPr>
        <p:blipFill>
          <a:blip r:embed="rId3"/>
          <a:stretch>
            <a:fillRect/>
          </a:stretch>
        </p:blipFill>
        <p:spPr>
          <a:xfrm>
            <a:off x="1372445" y="1383858"/>
            <a:ext cx="9447110" cy="5337617"/>
          </a:xfrm>
          <a:prstGeom prst="rect">
            <a:avLst/>
          </a:prstGeom>
        </p:spPr>
      </p:pic>
    </p:spTree>
    <p:extLst>
      <p:ext uri="{BB962C8B-B14F-4D97-AF65-F5344CB8AC3E}">
        <p14:creationId xmlns:p14="http://schemas.microsoft.com/office/powerpoint/2010/main" val="34491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09B-137D-2883-08FB-CEE71F72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93199-627E-CB15-414C-7A9E7F400A30}"/>
              </a:ext>
            </a:extLst>
          </p:cNvPr>
          <p:cNvSpPr>
            <a:spLocks noGrp="1"/>
          </p:cNvSpPr>
          <p:nvPr>
            <p:ph type="title"/>
          </p:nvPr>
        </p:nvSpPr>
        <p:spPr/>
        <p:txBody>
          <a:bodyPr/>
          <a:lstStyle/>
          <a:p>
            <a:pPr algn="ctr"/>
            <a:r>
              <a:rPr lang="en-US" dirty="0"/>
              <a:t>Eq</a:t>
            </a:r>
            <a:r>
              <a:rPr lang="en-CA" dirty="0"/>
              <a:t>uipment in the Makerspace</a:t>
            </a:r>
          </a:p>
        </p:txBody>
      </p:sp>
      <p:sp>
        <p:nvSpPr>
          <p:cNvPr id="4" name="Slide Number Placeholder 3">
            <a:extLst>
              <a:ext uri="{FF2B5EF4-FFF2-40B4-BE49-F238E27FC236}">
                <a16:creationId xmlns:a16="http://schemas.microsoft.com/office/drawing/2014/main" id="{7395323E-C27B-6528-1F8C-91835FCDDE27}"/>
              </a:ext>
            </a:extLst>
          </p:cNvPr>
          <p:cNvSpPr>
            <a:spLocks noGrp="1"/>
          </p:cNvSpPr>
          <p:nvPr>
            <p:ph type="sldNum" sz="quarter" idx="12"/>
          </p:nvPr>
        </p:nvSpPr>
        <p:spPr/>
        <p:txBody>
          <a:bodyPr/>
          <a:lstStyle/>
          <a:p>
            <a:fld id="{E82343A0-2E36-4AE8-A4A1-C85DDAFC0339}" type="slidenum">
              <a:rPr lang="en-CA" dirty="0" smtClean="0">
                <a:solidFill>
                  <a:schemeClr val="tx1"/>
                </a:solidFill>
              </a:rPr>
              <a:t>2</a:t>
            </a:fld>
            <a:endParaRPr lang="en-US">
              <a:solidFill>
                <a:schemeClr val="tx1"/>
              </a:solidFill>
              <a:cs typeface="Arial"/>
            </a:endParaRPr>
          </a:p>
        </p:txBody>
      </p:sp>
      <p:grpSp>
        <p:nvGrpSpPr>
          <p:cNvPr id="15" name="Group 14">
            <a:extLst>
              <a:ext uri="{FF2B5EF4-FFF2-40B4-BE49-F238E27FC236}">
                <a16:creationId xmlns:a16="http://schemas.microsoft.com/office/drawing/2014/main" id="{9F263B4B-A248-51F3-E7CA-694C66259796}"/>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87B01FF2-884C-75D9-F5B4-70C84E7AE51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835784CC-F471-101B-5D8C-BB54F2919D4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DDF5F49-357D-D8CA-4F1D-EF32FF84DC2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9B045770-9F7B-CF2A-C832-38664006D01F}"/>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1C2B9C22-A1A7-7A98-3C2E-E4F8CED58D30}"/>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CCB846ED-BA38-A55D-56D1-045D961ECCD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BE5D8075-15BA-5D5C-75A6-286CBEE52CB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8F2419CB-40A6-42BF-AC1D-534BE74CADA9}"/>
              </a:ext>
            </a:extLst>
          </p:cNvPr>
          <p:cNvSpPr txBox="1"/>
          <p:nvPr/>
        </p:nvSpPr>
        <p:spPr>
          <a:xfrm>
            <a:off x="756379" y="2010078"/>
            <a:ext cx="10679242" cy="4437112"/>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685800" indent="-457200">
              <a:spcBef>
                <a:spcPts val="1000"/>
              </a:spcBef>
              <a:buFont typeface="Arial" panose="020B0604020202020204" pitchFamily="34" charset="0"/>
              <a:buChar char="•"/>
            </a:pPr>
            <a:r>
              <a:rPr lang="en-CA" sz="2800" dirty="0">
                <a:cs typeface="Arial"/>
              </a:rPr>
              <a:t>3D Printers (SLA and FDM)</a:t>
            </a:r>
          </a:p>
          <a:p>
            <a:pPr marL="685800" indent="-457200">
              <a:spcBef>
                <a:spcPts val="1000"/>
              </a:spcBef>
              <a:buFont typeface="Arial" panose="020B0604020202020204" pitchFamily="34" charset="0"/>
              <a:buChar char="•"/>
            </a:pPr>
            <a:r>
              <a:rPr lang="en-CA" sz="2800" dirty="0">
                <a:cs typeface="Arial"/>
              </a:rPr>
              <a:t>Electronics Equipment</a:t>
            </a:r>
          </a:p>
          <a:p>
            <a:pPr marL="685800" indent="-457200">
              <a:spcBef>
                <a:spcPts val="1000"/>
              </a:spcBef>
              <a:buFont typeface="Arial" panose="020B0604020202020204" pitchFamily="34" charset="0"/>
              <a:buChar char="•"/>
            </a:pPr>
            <a:r>
              <a:rPr lang="en-CA" sz="2800" dirty="0">
                <a:cs typeface="Arial"/>
              </a:rPr>
              <a:t>CNC Machine</a:t>
            </a:r>
          </a:p>
          <a:p>
            <a:pPr marL="685800" indent="-457200">
              <a:spcBef>
                <a:spcPts val="1000"/>
              </a:spcBef>
              <a:buFont typeface="Arial" panose="020B0604020202020204" pitchFamily="34" charset="0"/>
              <a:buChar char="•"/>
            </a:pPr>
            <a:r>
              <a:rPr lang="en-CA" sz="2800" dirty="0">
                <a:cs typeface="Arial"/>
              </a:rPr>
              <a:t>Laser Cutter </a:t>
            </a:r>
            <a:endParaRPr lang="en-US" sz="2800" dirty="0">
              <a:cs typeface="Arial"/>
            </a:endParaRPr>
          </a:p>
          <a:p>
            <a:pPr marL="685800" indent="-457200">
              <a:spcBef>
                <a:spcPts val="1000"/>
              </a:spcBef>
              <a:buFont typeface="Arial" panose="020B0604020202020204" pitchFamily="34" charset="0"/>
              <a:buChar char="•"/>
            </a:pPr>
            <a:r>
              <a:rPr lang="en-CA" sz="2800" dirty="0">
                <a:cs typeface="Arial"/>
              </a:rPr>
              <a:t>Soldering Station</a:t>
            </a:r>
          </a:p>
          <a:p>
            <a:pPr marL="685800" indent="-457200">
              <a:spcBef>
                <a:spcPts val="1000"/>
              </a:spcBef>
              <a:buFont typeface="Arial" panose="020B0604020202020204" pitchFamily="34" charset="0"/>
              <a:buChar char="•"/>
            </a:pPr>
            <a:r>
              <a:rPr lang="en-CA" sz="2800" dirty="0">
                <a:cs typeface="Arial"/>
              </a:rPr>
              <a:t>Drill Press</a:t>
            </a:r>
          </a:p>
          <a:p>
            <a:pPr marL="685800" indent="-457200">
              <a:spcBef>
                <a:spcPts val="1000"/>
              </a:spcBef>
              <a:buFont typeface="Arial" panose="020B0604020202020204" pitchFamily="34" charset="0"/>
              <a:buChar char="•"/>
            </a:pPr>
            <a:r>
              <a:rPr lang="en-CA" sz="2800" dirty="0">
                <a:cs typeface="Arial"/>
              </a:rPr>
              <a:t>Sanding Station</a:t>
            </a:r>
          </a:p>
          <a:p>
            <a:pPr marL="685800" indent="-457200">
              <a:spcBef>
                <a:spcPts val="1000"/>
              </a:spcBef>
              <a:buFont typeface="Arial" panose="020B0604020202020204" pitchFamily="34" charset="0"/>
              <a:buChar char="•"/>
            </a:pPr>
            <a:r>
              <a:rPr lang="en-CA" sz="2800" dirty="0">
                <a:cs typeface="Arial"/>
              </a:rPr>
              <a:t>Bandsaw</a:t>
            </a:r>
          </a:p>
          <a:p>
            <a:pPr marL="685800" indent="-457200">
              <a:spcBef>
                <a:spcPts val="1000"/>
              </a:spcBef>
              <a:buFont typeface="Arial" panose="020B0604020202020204" pitchFamily="34" charset="0"/>
              <a:buChar char="•"/>
            </a:pPr>
            <a:r>
              <a:rPr lang="en-CA" sz="2800" dirty="0">
                <a:cs typeface="Arial"/>
              </a:rPr>
              <a:t>Compound Mitre Saw</a:t>
            </a:r>
          </a:p>
          <a:p>
            <a:pPr marL="685800" indent="-457200">
              <a:spcBef>
                <a:spcPts val="1000"/>
              </a:spcBef>
              <a:buFont typeface="Arial" panose="020B0604020202020204" pitchFamily="34" charset="0"/>
              <a:buChar char="•"/>
            </a:pPr>
            <a:r>
              <a:rPr lang="en-CA" sz="2800" dirty="0">
                <a:cs typeface="Arial"/>
              </a:rPr>
              <a:t>Handheld Power Tools</a:t>
            </a:r>
          </a:p>
          <a:p>
            <a:pPr marL="685800" indent="-457200">
              <a:spcBef>
                <a:spcPts val="1000"/>
              </a:spcBef>
              <a:buFont typeface="Arial" panose="020B0604020202020204" pitchFamily="34" charset="0"/>
              <a:buChar char="•"/>
            </a:pPr>
            <a:r>
              <a:rPr lang="en-CA" sz="2800" dirty="0">
                <a:cs typeface="Arial"/>
              </a:rPr>
              <a:t>Waterjet Cutter</a:t>
            </a:r>
          </a:p>
          <a:p>
            <a:pPr marL="685800" indent="-457200">
              <a:spcBef>
                <a:spcPts val="1000"/>
              </a:spcBef>
              <a:buFont typeface="Arial" panose="020B0604020202020204" pitchFamily="34" charset="0"/>
              <a:buChar char="•"/>
            </a:pPr>
            <a:r>
              <a:rPr lang="en-CA" sz="2800" dirty="0">
                <a:cs typeface="Arial"/>
              </a:rPr>
              <a:t>Benchtop Shears</a:t>
            </a:r>
          </a:p>
          <a:p>
            <a:pPr marL="685800" indent="-457200">
              <a:spcBef>
                <a:spcPts val="1000"/>
              </a:spcBef>
              <a:buFont typeface="Arial" panose="020B0604020202020204" pitchFamily="34" charset="0"/>
              <a:buChar char="•"/>
            </a:pPr>
            <a:r>
              <a:rPr lang="en-CA" sz="2800" dirty="0">
                <a:cs typeface="Arial"/>
              </a:rPr>
              <a:t>Finger Brake</a:t>
            </a:r>
          </a:p>
          <a:p>
            <a:pPr marL="685800" indent="-457200">
              <a:spcBef>
                <a:spcPts val="1000"/>
              </a:spcBef>
              <a:buFont typeface="Arial" panose="020B0604020202020204" pitchFamily="34" charset="0"/>
              <a:buChar char="•"/>
            </a:pPr>
            <a:r>
              <a:rPr lang="en-CA" sz="2800" dirty="0">
                <a:cs typeface="Arial"/>
              </a:rPr>
              <a:t>Bench Grinder</a:t>
            </a:r>
          </a:p>
          <a:p>
            <a:pPr marL="685800" indent="-457200">
              <a:spcBef>
                <a:spcPts val="1000"/>
              </a:spcBef>
              <a:buFont typeface="Arial" panose="020B0604020202020204" pitchFamily="34" charset="0"/>
              <a:buChar char="•"/>
            </a:pPr>
            <a:r>
              <a:rPr lang="en-CA" sz="2800" dirty="0">
                <a:cs typeface="Arial"/>
              </a:rPr>
              <a:t>Spot Welder</a:t>
            </a:r>
          </a:p>
          <a:p>
            <a:pPr marL="685800" indent="-457200">
              <a:spcBef>
                <a:spcPts val="1000"/>
              </a:spcBef>
              <a:buFont typeface="Arial" panose="020B0604020202020204" pitchFamily="34" charset="0"/>
              <a:buChar char="•"/>
            </a:pPr>
            <a:r>
              <a:rPr lang="en-CA" sz="2800" dirty="0">
                <a:cs typeface="Arial"/>
              </a:rPr>
              <a:t>Wood Lathe</a:t>
            </a:r>
          </a:p>
        </p:txBody>
      </p:sp>
    </p:spTree>
    <p:extLst>
      <p:ext uri="{BB962C8B-B14F-4D97-AF65-F5344CB8AC3E}">
        <p14:creationId xmlns:p14="http://schemas.microsoft.com/office/powerpoint/2010/main" val="73062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DA12-BFB1-49FE-A7C9-73D2A0E6FD0B}"/>
              </a:ext>
            </a:extLst>
          </p:cNvPr>
          <p:cNvSpPr>
            <a:spLocks noGrp="1"/>
          </p:cNvSpPr>
          <p:nvPr>
            <p:ph type="title"/>
          </p:nvPr>
        </p:nvSpPr>
        <p:spPr/>
        <p:txBody>
          <a:bodyPr/>
          <a:lstStyle/>
          <a:p>
            <a:r>
              <a:rPr lang="en-US" dirty="0"/>
              <a:t>Soldering and </a:t>
            </a:r>
            <a:br>
              <a:rPr lang="en-US" dirty="0"/>
            </a:br>
            <a:r>
              <a:rPr lang="en-US" dirty="0"/>
              <a:t>Electronic Prototyping</a:t>
            </a:r>
            <a:endParaRPr lang="en-CA" dirty="0"/>
          </a:p>
        </p:txBody>
      </p:sp>
    </p:spTree>
    <p:extLst>
      <p:ext uri="{BB962C8B-B14F-4D97-AF65-F5344CB8AC3E}">
        <p14:creationId xmlns:p14="http://schemas.microsoft.com/office/powerpoint/2010/main" val="150636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43C62-AA70-15B7-53C1-794203519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E706B-BA59-101E-08F2-693B9ACA63E6}"/>
              </a:ext>
            </a:extLst>
          </p:cNvPr>
          <p:cNvSpPr>
            <a:spLocks noGrp="1"/>
          </p:cNvSpPr>
          <p:nvPr>
            <p:ph type="title"/>
          </p:nvPr>
        </p:nvSpPr>
        <p:spPr/>
        <p:txBody>
          <a:bodyPr/>
          <a:lstStyle/>
          <a:p>
            <a:pPr algn="ctr"/>
            <a:r>
              <a:rPr lang="en-CA"/>
              <a:t>Soldering Station</a:t>
            </a:r>
            <a:endParaRPr lang="en-CA" b="0"/>
          </a:p>
        </p:txBody>
      </p:sp>
      <p:sp>
        <p:nvSpPr>
          <p:cNvPr id="4" name="Slide Number Placeholder 3">
            <a:extLst>
              <a:ext uri="{FF2B5EF4-FFF2-40B4-BE49-F238E27FC236}">
                <a16:creationId xmlns:a16="http://schemas.microsoft.com/office/drawing/2014/main" id="{ED1FAED6-F175-15D8-E66C-85FA41E21C77}"/>
              </a:ext>
            </a:extLst>
          </p:cNvPr>
          <p:cNvSpPr>
            <a:spLocks noGrp="1"/>
          </p:cNvSpPr>
          <p:nvPr>
            <p:ph type="sldNum" sz="quarter" idx="12"/>
          </p:nvPr>
        </p:nvSpPr>
        <p:spPr/>
        <p:txBody>
          <a:bodyPr/>
          <a:lstStyle/>
          <a:p>
            <a:fld id="{E82343A0-2E36-4AE8-A4A1-C85DDAFC0339}" type="slidenum">
              <a:rPr lang="en-CA" dirty="0" smtClean="0">
                <a:solidFill>
                  <a:schemeClr val="tx1"/>
                </a:solidFill>
              </a:rPr>
              <a:t>21</a:t>
            </a:fld>
            <a:endParaRPr lang="en-US">
              <a:solidFill>
                <a:schemeClr val="tx1"/>
              </a:solidFill>
              <a:cs typeface="Arial"/>
            </a:endParaRPr>
          </a:p>
        </p:txBody>
      </p:sp>
      <p:grpSp>
        <p:nvGrpSpPr>
          <p:cNvPr id="15" name="Group 14">
            <a:extLst>
              <a:ext uri="{FF2B5EF4-FFF2-40B4-BE49-F238E27FC236}">
                <a16:creationId xmlns:a16="http://schemas.microsoft.com/office/drawing/2014/main" id="{B3DE1DB7-4A01-AA10-7CD3-DD8E36F5840D}"/>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95C4A19B-0BA7-F54C-6EB8-9C473A0A14C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36C1C3C8-5BD0-5012-CFAC-72E590EFB42E}"/>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A98434BB-7FD1-F56A-882B-64FCC4D6410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81372A81-B9B8-F442-7C88-76AA61F53989}"/>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BAAC3FBB-CDBD-E6A2-7451-24219D96B057}"/>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C20373F0-C34E-ED40-7585-36153F681EE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2592904-572B-21FA-613D-7EDED03DA86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76CB595D-E11A-DF6F-E301-67A5D55BB715}"/>
              </a:ext>
            </a:extLst>
          </p:cNvPr>
          <p:cNvSpPr txBox="1"/>
          <p:nvPr/>
        </p:nvSpPr>
        <p:spPr>
          <a:xfrm>
            <a:off x="69973" y="1613349"/>
            <a:ext cx="8632779"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CA" sz="2800" b="1" i="1">
                <a:cs typeface="Arial"/>
              </a:rPr>
              <a:t>What is soldering?</a:t>
            </a:r>
          </a:p>
          <a:p>
            <a:pPr>
              <a:spcBef>
                <a:spcPts val="1000"/>
              </a:spcBef>
            </a:pPr>
            <a:r>
              <a:rPr lang="en-CA" sz="2800">
                <a:cs typeface="Arial"/>
              </a:rPr>
              <a:t>Soldering is the process of joining metallic surfaces together using a filler metal called solder. The solder acts as a metallic "glue" and allows electrical currents to flow across the joint surfaces.</a:t>
            </a:r>
          </a:p>
          <a:p>
            <a:pPr>
              <a:spcBef>
                <a:spcPts val="1000"/>
              </a:spcBef>
            </a:pPr>
            <a:r>
              <a:rPr lang="en-CA" sz="2800" b="1">
                <a:cs typeface="Arial"/>
              </a:rPr>
              <a:t>Wire strippers</a:t>
            </a:r>
            <a:r>
              <a:rPr lang="en-CA" sz="2800">
                <a:cs typeface="Arial"/>
              </a:rPr>
              <a:t> are used to remove wire insulation before soldering. </a:t>
            </a:r>
            <a:r>
              <a:rPr lang="en-CA" sz="2800" b="1">
                <a:cs typeface="Arial"/>
              </a:rPr>
              <a:t> </a:t>
            </a:r>
            <a:endParaRPr lang="en-CA" sz="2800">
              <a:cs typeface="Arial"/>
            </a:endParaRPr>
          </a:p>
          <a:p>
            <a:pPr>
              <a:spcBef>
                <a:spcPts val="1000"/>
              </a:spcBef>
            </a:pPr>
            <a:r>
              <a:rPr lang="en-CA" sz="2800" b="1">
                <a:cs typeface="Arial"/>
              </a:rPr>
              <a:t>Heat guns </a:t>
            </a:r>
            <a:r>
              <a:rPr lang="en-CA" sz="2800">
                <a:cs typeface="Arial"/>
              </a:rPr>
              <a:t>are used to heat shrink cable tubing which cover exposed soldering surfaces.</a:t>
            </a:r>
            <a:endParaRPr lang="en-CA"/>
          </a:p>
        </p:txBody>
      </p:sp>
      <p:pic>
        <p:nvPicPr>
          <p:cNvPr id="5" name="Picture 4" descr="Weller WLC100 40-Watt Soldering Station Free 2 day Shipping | Reverb">
            <a:extLst>
              <a:ext uri="{FF2B5EF4-FFF2-40B4-BE49-F238E27FC236}">
                <a16:creationId xmlns:a16="http://schemas.microsoft.com/office/drawing/2014/main" id="{5EAD5086-ED5F-0D85-3651-D0EA87AD80F1}"/>
              </a:ext>
            </a:extLst>
          </p:cNvPr>
          <p:cNvPicPr>
            <a:picLocks noChangeAspect="1"/>
          </p:cNvPicPr>
          <p:nvPr/>
        </p:nvPicPr>
        <p:blipFill>
          <a:blip r:embed="rId2"/>
          <a:stretch>
            <a:fillRect/>
          </a:stretch>
        </p:blipFill>
        <p:spPr>
          <a:xfrm>
            <a:off x="8724897" y="1746116"/>
            <a:ext cx="3237089" cy="2145158"/>
          </a:xfrm>
          <a:prstGeom prst="rect">
            <a:avLst/>
          </a:prstGeom>
        </p:spPr>
      </p:pic>
      <p:pic>
        <p:nvPicPr>
          <p:cNvPr id="6" name="Picture 5" descr="Hand Held Hot Air Gun with Switch (Black) - EU Plug">
            <a:extLst>
              <a:ext uri="{FF2B5EF4-FFF2-40B4-BE49-F238E27FC236}">
                <a16:creationId xmlns:a16="http://schemas.microsoft.com/office/drawing/2014/main" id="{06D2805F-AEBB-8975-C297-CF98F3B3050A}"/>
              </a:ext>
            </a:extLst>
          </p:cNvPr>
          <p:cNvPicPr>
            <a:picLocks noChangeAspect="1"/>
          </p:cNvPicPr>
          <p:nvPr/>
        </p:nvPicPr>
        <p:blipFill>
          <a:blip r:embed="rId3"/>
          <a:stretch>
            <a:fillRect/>
          </a:stretch>
        </p:blipFill>
        <p:spPr>
          <a:xfrm>
            <a:off x="9860844" y="4068233"/>
            <a:ext cx="2157589" cy="2157589"/>
          </a:xfrm>
          <a:prstGeom prst="rect">
            <a:avLst/>
          </a:prstGeom>
        </p:spPr>
      </p:pic>
      <p:pic>
        <p:nvPicPr>
          <p:cNvPr id="8" name="Picture 7" descr="Wiha 57816 - Wire Strippers &amp; Cutters 6.0&quot; - Canucktools.ca">
            <a:extLst>
              <a:ext uri="{FF2B5EF4-FFF2-40B4-BE49-F238E27FC236}">
                <a16:creationId xmlns:a16="http://schemas.microsoft.com/office/drawing/2014/main" id="{54A702CA-A03A-7950-8B60-64726A7C241B}"/>
              </a:ext>
            </a:extLst>
          </p:cNvPr>
          <p:cNvPicPr>
            <a:picLocks noChangeAspect="1"/>
          </p:cNvPicPr>
          <p:nvPr/>
        </p:nvPicPr>
        <p:blipFill>
          <a:blip r:embed="rId4"/>
          <a:stretch>
            <a:fillRect/>
          </a:stretch>
        </p:blipFill>
        <p:spPr>
          <a:xfrm rot="5400000">
            <a:off x="8202789" y="4603459"/>
            <a:ext cx="2037645" cy="1037751"/>
          </a:xfrm>
          <a:prstGeom prst="rect">
            <a:avLst/>
          </a:prstGeom>
        </p:spPr>
      </p:pic>
    </p:spTree>
    <p:extLst>
      <p:ext uri="{BB962C8B-B14F-4D97-AF65-F5344CB8AC3E}">
        <p14:creationId xmlns:p14="http://schemas.microsoft.com/office/powerpoint/2010/main" val="382094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01C67-D1EA-23D8-3537-77DDA261A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AAEDA-712D-96D7-97AD-63C3DB136FAE}"/>
              </a:ext>
            </a:extLst>
          </p:cNvPr>
          <p:cNvSpPr>
            <a:spLocks noGrp="1"/>
          </p:cNvSpPr>
          <p:nvPr>
            <p:ph type="title"/>
          </p:nvPr>
        </p:nvSpPr>
        <p:spPr/>
        <p:txBody>
          <a:bodyPr/>
          <a:lstStyle/>
          <a:p>
            <a:pPr algn="ctr"/>
            <a:r>
              <a:rPr lang="en-CA"/>
              <a:t>Soldering Station</a:t>
            </a:r>
            <a:endParaRPr lang="en-CA" b="0"/>
          </a:p>
        </p:txBody>
      </p:sp>
      <p:sp>
        <p:nvSpPr>
          <p:cNvPr id="4" name="Slide Number Placeholder 3">
            <a:extLst>
              <a:ext uri="{FF2B5EF4-FFF2-40B4-BE49-F238E27FC236}">
                <a16:creationId xmlns:a16="http://schemas.microsoft.com/office/drawing/2014/main" id="{20944CE5-A778-535F-2AEB-450730D1B1A3}"/>
              </a:ext>
            </a:extLst>
          </p:cNvPr>
          <p:cNvSpPr>
            <a:spLocks noGrp="1"/>
          </p:cNvSpPr>
          <p:nvPr>
            <p:ph type="sldNum" sz="quarter" idx="12"/>
          </p:nvPr>
        </p:nvSpPr>
        <p:spPr/>
        <p:txBody>
          <a:bodyPr/>
          <a:lstStyle/>
          <a:p>
            <a:fld id="{E82343A0-2E36-4AE8-A4A1-C85DDAFC0339}" type="slidenum">
              <a:rPr lang="en-CA" dirty="0" smtClean="0">
                <a:solidFill>
                  <a:schemeClr val="tx1"/>
                </a:solidFill>
              </a:rPr>
              <a:t>22</a:t>
            </a:fld>
            <a:endParaRPr lang="en-US">
              <a:solidFill>
                <a:schemeClr val="tx1"/>
              </a:solidFill>
              <a:cs typeface="Arial"/>
            </a:endParaRPr>
          </a:p>
        </p:txBody>
      </p:sp>
      <p:grpSp>
        <p:nvGrpSpPr>
          <p:cNvPr id="15" name="Group 14">
            <a:extLst>
              <a:ext uri="{FF2B5EF4-FFF2-40B4-BE49-F238E27FC236}">
                <a16:creationId xmlns:a16="http://schemas.microsoft.com/office/drawing/2014/main" id="{35D71561-1F7F-79D9-5F8A-08A9049CB2DF}"/>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BD44A67E-5E82-F1A9-90C1-0A26B11B226E}"/>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D5F02013-5C78-A35E-CE02-6A2D7EB5DF2C}"/>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89F0F85E-D280-1B3D-049D-B9D05892F98E}"/>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54BF131D-C25C-D3D5-FBD9-CCCBDC55A0F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CC1184D1-3A84-5FE4-7406-7322DA2E354C}"/>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98D812E2-9854-10E8-3A37-9C6618DDB694}"/>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AED81CA3-412C-F8B1-8E34-A39FBFF5F082}"/>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EA75DCE4-720E-3CCE-AE5A-DF1562785C4A}"/>
              </a:ext>
            </a:extLst>
          </p:cNvPr>
          <p:cNvSpPr txBox="1"/>
          <p:nvPr/>
        </p:nvSpPr>
        <p:spPr>
          <a:xfrm>
            <a:off x="53916" y="1568340"/>
            <a:ext cx="5902278" cy="5114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CA" sz="2800" b="1" i="1" dirty="0">
                <a:cs typeface="Arial"/>
              </a:rPr>
              <a:t>Do's</a:t>
            </a:r>
          </a:p>
          <a:p>
            <a:pPr marL="457200" indent="-279400">
              <a:spcBef>
                <a:spcPts val="1000"/>
              </a:spcBef>
              <a:buFont typeface="Arial"/>
              <a:buChar char="•"/>
            </a:pPr>
            <a:r>
              <a:rPr lang="en-CA" sz="2000" dirty="0">
                <a:cs typeface="Arial"/>
              </a:rPr>
              <a:t>Plug soldering iron to wall timer &amp; set soldering time</a:t>
            </a:r>
          </a:p>
          <a:p>
            <a:pPr marL="457200" indent="-279400">
              <a:spcBef>
                <a:spcPts val="1000"/>
              </a:spcBef>
              <a:buFont typeface="Arial"/>
              <a:buChar char="•"/>
            </a:pPr>
            <a:r>
              <a:rPr lang="en-CA" sz="2000" dirty="0">
                <a:cs typeface="Arial"/>
              </a:rPr>
              <a:t>Turn on exhaust hood to extract soldering fumes</a:t>
            </a:r>
          </a:p>
          <a:p>
            <a:pPr marL="457200" indent="-279400">
              <a:spcBef>
                <a:spcPts val="1000"/>
              </a:spcBef>
              <a:buFont typeface="Arial"/>
              <a:buChar char="•"/>
            </a:pPr>
            <a:r>
              <a:rPr lang="en-CA" sz="2000" dirty="0">
                <a:cs typeface="Arial"/>
              </a:rPr>
              <a:t>Hold wires to be heated with tweezers or clamps</a:t>
            </a:r>
          </a:p>
          <a:p>
            <a:pPr marL="457200" indent="-279400">
              <a:spcBef>
                <a:spcPts val="1000"/>
              </a:spcBef>
              <a:buFont typeface="Arial"/>
              <a:buChar char="•"/>
            </a:pPr>
            <a:r>
              <a:rPr lang="en-CA" sz="2000" dirty="0">
                <a:cs typeface="Arial"/>
              </a:rPr>
              <a:t>Keep cleaning sponge wet during use</a:t>
            </a:r>
          </a:p>
          <a:p>
            <a:pPr marL="457200" indent="-279400">
              <a:spcBef>
                <a:spcPts val="1000"/>
              </a:spcBef>
              <a:buFont typeface="Arial"/>
              <a:buChar char="•"/>
            </a:pPr>
            <a:r>
              <a:rPr lang="en-CA" sz="2000" dirty="0">
                <a:cs typeface="Arial"/>
              </a:rPr>
              <a:t>Return soldering iron to its stand when not in use</a:t>
            </a:r>
          </a:p>
          <a:p>
            <a:pPr marL="457200" indent="-279400">
              <a:spcBef>
                <a:spcPts val="1000"/>
              </a:spcBef>
              <a:buFont typeface="Arial"/>
              <a:buChar char="•"/>
            </a:pPr>
            <a:r>
              <a:rPr lang="en-CA" sz="2000" dirty="0">
                <a:cs typeface="Arial"/>
              </a:rPr>
              <a:t>Turn soldering iron off and unplug when finished</a:t>
            </a:r>
          </a:p>
          <a:p>
            <a:pPr marL="457200" indent="-279400">
              <a:spcBef>
                <a:spcPts val="1000"/>
              </a:spcBef>
              <a:buFont typeface="Arial"/>
              <a:buChar char="•"/>
            </a:pPr>
            <a:r>
              <a:rPr lang="en-CA" sz="2000" dirty="0">
                <a:cs typeface="Arial"/>
              </a:rPr>
              <a:t>Vent soldering fumes.</a:t>
            </a:r>
          </a:p>
        </p:txBody>
      </p:sp>
      <p:sp>
        <p:nvSpPr>
          <p:cNvPr id="3" name="TextBox 2">
            <a:extLst>
              <a:ext uri="{FF2B5EF4-FFF2-40B4-BE49-F238E27FC236}">
                <a16:creationId xmlns:a16="http://schemas.microsoft.com/office/drawing/2014/main" id="{1D724193-872F-73BA-9F84-5D1680188F08}"/>
              </a:ext>
            </a:extLst>
          </p:cNvPr>
          <p:cNvSpPr txBox="1"/>
          <p:nvPr/>
        </p:nvSpPr>
        <p:spPr>
          <a:xfrm>
            <a:off x="5756506" y="1566880"/>
            <a:ext cx="6438499" cy="44986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CA" sz="2800" b="1" i="1" dirty="0">
                <a:cs typeface="Arial"/>
              </a:rPr>
              <a:t>Don't</a:t>
            </a:r>
          </a:p>
          <a:p>
            <a:pPr marL="457200" indent="-279400">
              <a:spcBef>
                <a:spcPts val="1000"/>
              </a:spcBef>
              <a:buFont typeface="Arial"/>
              <a:buChar char="•"/>
            </a:pPr>
            <a:r>
              <a:rPr lang="en-CA" sz="2000" dirty="0">
                <a:cs typeface="Arial"/>
              </a:rPr>
              <a:t>Never touch the soldering iron tip... 400°C! </a:t>
            </a:r>
          </a:p>
          <a:p>
            <a:pPr marL="457200" indent="-279400">
              <a:spcBef>
                <a:spcPts val="1000"/>
              </a:spcBef>
              <a:buFont typeface="Arial"/>
              <a:buChar char="•"/>
            </a:pPr>
            <a:r>
              <a:rPr lang="en-CA" sz="2000" dirty="0">
                <a:cs typeface="Arial"/>
              </a:rPr>
              <a:t>Never put down the soldering iron directly on workbench</a:t>
            </a:r>
          </a:p>
          <a:p>
            <a:pPr marL="457200" indent="-279400">
              <a:spcBef>
                <a:spcPts val="1000"/>
              </a:spcBef>
              <a:buFont typeface="Arial"/>
              <a:buChar char="•"/>
            </a:pPr>
            <a:r>
              <a:rPr lang="en-CA" sz="2000" dirty="0">
                <a:cs typeface="Arial"/>
              </a:rPr>
              <a:t>Don't melt plastic with the soldering tip</a:t>
            </a:r>
          </a:p>
          <a:p>
            <a:pPr marL="457200" indent="-279400">
              <a:spcBef>
                <a:spcPts val="1000"/>
              </a:spcBef>
              <a:buFont typeface="Arial"/>
              <a:buChar char="•"/>
            </a:pPr>
            <a:r>
              <a:rPr lang="en-CA" sz="2000" dirty="0">
                <a:cs typeface="Arial"/>
              </a:rPr>
              <a:t>Don't inhale flux fumes</a:t>
            </a:r>
          </a:p>
          <a:p>
            <a:pPr marL="457200" indent="-279400">
              <a:spcBef>
                <a:spcPts val="1000"/>
              </a:spcBef>
              <a:buFont typeface="Arial"/>
              <a:buChar char="•"/>
            </a:pPr>
            <a:r>
              <a:rPr lang="en-CA" sz="2000" dirty="0">
                <a:cs typeface="Arial"/>
              </a:rPr>
              <a:t>Don't expose heat gun to surrounding electrical components</a:t>
            </a:r>
          </a:p>
          <a:p>
            <a:pPr marL="457200" indent="-279400">
              <a:spcBef>
                <a:spcPts val="1000"/>
              </a:spcBef>
              <a:buFont typeface="Arial"/>
              <a:buChar char="•"/>
            </a:pPr>
            <a:r>
              <a:rPr lang="en-CA" sz="2000" dirty="0">
                <a:cs typeface="Arial"/>
              </a:rPr>
              <a:t>Don't store heat shrinks near heat gun</a:t>
            </a:r>
          </a:p>
          <a:p>
            <a:pPr marL="457200" indent="-279400">
              <a:spcBef>
                <a:spcPts val="1000"/>
              </a:spcBef>
              <a:buFont typeface="Arial"/>
              <a:buChar char="•"/>
            </a:pPr>
            <a:r>
              <a:rPr lang="en-CA" sz="2000" dirty="0">
                <a:cs typeface="Arial"/>
              </a:rPr>
              <a:t>Don’t use solder wire that is not from the Makerspace (we do not allow lead solder wire)</a:t>
            </a:r>
          </a:p>
        </p:txBody>
      </p:sp>
    </p:spTree>
    <p:extLst>
      <p:ext uri="{BB962C8B-B14F-4D97-AF65-F5344CB8AC3E}">
        <p14:creationId xmlns:p14="http://schemas.microsoft.com/office/powerpoint/2010/main" val="169575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6936-9A26-BA6D-DB15-F1ED3985D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4492A-EA93-9A6A-2E0F-79572095CC18}"/>
              </a:ext>
            </a:extLst>
          </p:cNvPr>
          <p:cNvSpPr>
            <a:spLocks noGrp="1"/>
          </p:cNvSpPr>
          <p:nvPr>
            <p:ph type="title"/>
          </p:nvPr>
        </p:nvSpPr>
        <p:spPr/>
        <p:txBody>
          <a:bodyPr/>
          <a:lstStyle/>
          <a:p>
            <a:pPr algn="ctr"/>
            <a:r>
              <a:rPr lang="en-CA"/>
              <a:t>Soldering Station</a:t>
            </a:r>
            <a:endParaRPr lang="en-CA" b="0"/>
          </a:p>
        </p:txBody>
      </p:sp>
      <p:sp>
        <p:nvSpPr>
          <p:cNvPr id="4" name="Slide Number Placeholder 3">
            <a:extLst>
              <a:ext uri="{FF2B5EF4-FFF2-40B4-BE49-F238E27FC236}">
                <a16:creationId xmlns:a16="http://schemas.microsoft.com/office/drawing/2014/main" id="{CBB6E4FD-093D-66B1-C3EC-D2F22A5505D0}"/>
              </a:ext>
            </a:extLst>
          </p:cNvPr>
          <p:cNvSpPr>
            <a:spLocks noGrp="1"/>
          </p:cNvSpPr>
          <p:nvPr>
            <p:ph type="sldNum" sz="quarter" idx="12"/>
          </p:nvPr>
        </p:nvSpPr>
        <p:spPr/>
        <p:txBody>
          <a:bodyPr/>
          <a:lstStyle/>
          <a:p>
            <a:fld id="{E82343A0-2E36-4AE8-A4A1-C85DDAFC0339}" type="slidenum">
              <a:rPr lang="en-CA" dirty="0" smtClean="0">
                <a:solidFill>
                  <a:schemeClr val="tx1"/>
                </a:solidFill>
              </a:rPr>
              <a:t>23</a:t>
            </a:fld>
            <a:endParaRPr lang="en-US">
              <a:solidFill>
                <a:schemeClr val="tx1"/>
              </a:solidFill>
              <a:cs typeface="Arial"/>
            </a:endParaRPr>
          </a:p>
        </p:txBody>
      </p:sp>
      <p:grpSp>
        <p:nvGrpSpPr>
          <p:cNvPr id="15" name="Group 14">
            <a:extLst>
              <a:ext uri="{FF2B5EF4-FFF2-40B4-BE49-F238E27FC236}">
                <a16:creationId xmlns:a16="http://schemas.microsoft.com/office/drawing/2014/main" id="{252FD1C8-7AE7-7722-C8AA-40DC1B67C90E}"/>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BF7D11D3-040E-13FB-66C1-87407CC01D2D}"/>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3578E952-0CDF-E840-298E-82F0507652D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F2887F0E-24AE-BC82-9103-9CDD05D1A58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2D65D7BD-9915-FFF8-5D09-0E6FEFDEAC97}"/>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84E045A5-A1FF-F182-79D9-F30D8C2480C7}"/>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5FE9D89A-A98E-F48E-E0F3-ABDAFCE86CAE}"/>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B62CDDBC-A56D-FF53-E681-2A8EC15BCF0B}"/>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1750EBC4-7F20-535F-DE7E-CC1F74BC31DD}"/>
              </a:ext>
            </a:extLst>
          </p:cNvPr>
          <p:cNvSpPr txBox="1"/>
          <p:nvPr/>
        </p:nvSpPr>
        <p:spPr>
          <a:xfrm>
            <a:off x="283343" y="1791928"/>
            <a:ext cx="60151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CA" sz="2800" b="1" i="1">
                <a:cs typeface="Arial"/>
              </a:rPr>
              <a:t>Breadboard Soldering</a:t>
            </a:r>
            <a:endParaRPr lang="en-US"/>
          </a:p>
        </p:txBody>
      </p:sp>
      <p:sp>
        <p:nvSpPr>
          <p:cNvPr id="3" name="TextBox 2">
            <a:extLst>
              <a:ext uri="{FF2B5EF4-FFF2-40B4-BE49-F238E27FC236}">
                <a16:creationId xmlns:a16="http://schemas.microsoft.com/office/drawing/2014/main" id="{F35B5703-EDA8-A14F-16E1-06559D48DBDB}"/>
              </a:ext>
            </a:extLst>
          </p:cNvPr>
          <p:cNvSpPr txBox="1"/>
          <p:nvPr/>
        </p:nvSpPr>
        <p:spPr>
          <a:xfrm>
            <a:off x="6099066" y="1791928"/>
            <a:ext cx="5888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CA" sz="2800" b="1" i="1">
                <a:cs typeface="Arial"/>
              </a:rPr>
              <a:t>Component Soldering</a:t>
            </a:r>
            <a:endParaRPr lang="en-US"/>
          </a:p>
        </p:txBody>
      </p:sp>
      <p:pic>
        <p:nvPicPr>
          <p:cNvPr id="8" name="Picture 7" descr="How To Solder: A Beginner's Guide | Informática, Informatica y computacion,  Circuito electrónico">
            <a:extLst>
              <a:ext uri="{FF2B5EF4-FFF2-40B4-BE49-F238E27FC236}">
                <a16:creationId xmlns:a16="http://schemas.microsoft.com/office/drawing/2014/main" id="{1CF4C52F-5951-60FC-1BD1-6ED50939894D}"/>
              </a:ext>
            </a:extLst>
          </p:cNvPr>
          <p:cNvPicPr>
            <a:picLocks noChangeAspect="1"/>
          </p:cNvPicPr>
          <p:nvPr/>
        </p:nvPicPr>
        <p:blipFill rotWithShape="1">
          <a:blip r:embed="rId2"/>
          <a:srcRect t="10635" r="257" b="-172"/>
          <a:stretch/>
        </p:blipFill>
        <p:spPr>
          <a:xfrm>
            <a:off x="1778341" y="2334317"/>
            <a:ext cx="3088927" cy="4156990"/>
          </a:xfrm>
          <a:prstGeom prst="rect">
            <a:avLst/>
          </a:prstGeom>
        </p:spPr>
      </p:pic>
      <p:pic>
        <p:nvPicPr>
          <p:cNvPr id="17" name="Picture 16" descr="JOIN THE WIRES">
            <a:extLst>
              <a:ext uri="{FF2B5EF4-FFF2-40B4-BE49-F238E27FC236}">
                <a16:creationId xmlns:a16="http://schemas.microsoft.com/office/drawing/2014/main" id="{7B6DB33B-9712-F9C2-D17E-5AB0CB00D127}"/>
              </a:ext>
            </a:extLst>
          </p:cNvPr>
          <p:cNvPicPr>
            <a:picLocks noChangeAspect="1"/>
          </p:cNvPicPr>
          <p:nvPr/>
        </p:nvPicPr>
        <p:blipFill rotWithShape="1">
          <a:blip r:embed="rId3"/>
          <a:srcRect l="11568" t="16230" r="12853" b="12827"/>
          <a:stretch/>
        </p:blipFill>
        <p:spPr>
          <a:xfrm>
            <a:off x="7264400" y="2332956"/>
            <a:ext cx="1783971" cy="1639071"/>
          </a:xfrm>
          <a:prstGeom prst="rect">
            <a:avLst/>
          </a:prstGeom>
        </p:spPr>
      </p:pic>
      <p:pic>
        <p:nvPicPr>
          <p:cNvPr id="21" name="Picture 20" descr="A soldering iron with a red wire&#10;&#10;Description automatically generated">
            <a:extLst>
              <a:ext uri="{FF2B5EF4-FFF2-40B4-BE49-F238E27FC236}">
                <a16:creationId xmlns:a16="http://schemas.microsoft.com/office/drawing/2014/main" id="{16A20B9D-AB48-0AA0-A5BA-05F8BDDA0DB7}"/>
              </a:ext>
            </a:extLst>
          </p:cNvPr>
          <p:cNvPicPr>
            <a:picLocks noChangeAspect="1"/>
          </p:cNvPicPr>
          <p:nvPr/>
        </p:nvPicPr>
        <p:blipFill>
          <a:blip r:embed="rId4"/>
          <a:stretch>
            <a:fillRect/>
          </a:stretch>
        </p:blipFill>
        <p:spPr>
          <a:xfrm>
            <a:off x="6639278" y="3970321"/>
            <a:ext cx="4811889" cy="2115712"/>
          </a:xfrm>
          <a:prstGeom prst="rect">
            <a:avLst/>
          </a:prstGeom>
        </p:spPr>
      </p:pic>
      <p:sp>
        <p:nvSpPr>
          <p:cNvPr id="22" name="Arrow: Left-Right 21">
            <a:extLst>
              <a:ext uri="{FF2B5EF4-FFF2-40B4-BE49-F238E27FC236}">
                <a16:creationId xmlns:a16="http://schemas.microsoft.com/office/drawing/2014/main" id="{EEBE57A4-C934-8C16-22FC-0F038A4D1446}"/>
              </a:ext>
            </a:extLst>
          </p:cNvPr>
          <p:cNvSpPr/>
          <p:nvPr/>
        </p:nvSpPr>
        <p:spPr>
          <a:xfrm rot="20880000">
            <a:off x="9115777" y="5818400"/>
            <a:ext cx="395111" cy="148166"/>
          </a:xfrm>
          <a:prstGeom prst="leftRightArrow">
            <a:avLst/>
          </a:prstGeom>
          <a:solidFill>
            <a:schemeClr val="accent6">
              <a:lumMod val="50000"/>
            </a:schemeClr>
          </a:solidFill>
          <a:ln>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lose up of a needle&#10;&#10;Description automatically generated">
            <a:extLst>
              <a:ext uri="{FF2B5EF4-FFF2-40B4-BE49-F238E27FC236}">
                <a16:creationId xmlns:a16="http://schemas.microsoft.com/office/drawing/2014/main" id="{5915C68D-2621-7053-D14C-EB72F594AEEF}"/>
              </a:ext>
            </a:extLst>
          </p:cNvPr>
          <p:cNvPicPr>
            <a:picLocks noChangeAspect="1"/>
          </p:cNvPicPr>
          <p:nvPr/>
        </p:nvPicPr>
        <p:blipFill rotWithShape="1">
          <a:blip r:embed="rId5"/>
          <a:srcRect l="28642" t="253" r="9136" b="14453"/>
          <a:stretch/>
        </p:blipFill>
        <p:spPr>
          <a:xfrm>
            <a:off x="9042399" y="2332956"/>
            <a:ext cx="1776905" cy="1638379"/>
          </a:xfrm>
          <a:prstGeom prst="rect">
            <a:avLst/>
          </a:prstGeom>
        </p:spPr>
      </p:pic>
    </p:spTree>
    <p:extLst>
      <p:ext uri="{BB962C8B-B14F-4D97-AF65-F5344CB8AC3E}">
        <p14:creationId xmlns:p14="http://schemas.microsoft.com/office/powerpoint/2010/main" val="325580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6C9A-2530-4E52-8BCA-BFA0D9ED6F7D}"/>
              </a:ext>
            </a:extLst>
          </p:cNvPr>
          <p:cNvSpPr>
            <a:spLocks noGrp="1"/>
          </p:cNvSpPr>
          <p:nvPr>
            <p:ph type="title"/>
          </p:nvPr>
        </p:nvSpPr>
        <p:spPr/>
        <p:txBody>
          <a:bodyPr/>
          <a:lstStyle/>
          <a:p>
            <a:r>
              <a:rPr lang="en-US"/>
              <a:t>Power Tools and </a:t>
            </a:r>
            <a:br>
              <a:rPr lang="en-US"/>
            </a:br>
            <a:r>
              <a:rPr lang="en-US"/>
              <a:t>Hand Tools</a:t>
            </a:r>
            <a:endParaRPr lang="en-CA"/>
          </a:p>
        </p:txBody>
      </p:sp>
      <p:sp>
        <p:nvSpPr>
          <p:cNvPr id="3" name="Text Placeholder 2">
            <a:extLst>
              <a:ext uri="{FF2B5EF4-FFF2-40B4-BE49-F238E27FC236}">
                <a16:creationId xmlns:a16="http://schemas.microsoft.com/office/drawing/2014/main" id="{ACC818CD-1151-4D79-9296-12339493A44C}"/>
              </a:ext>
            </a:extLst>
          </p:cNvPr>
          <p:cNvSpPr>
            <a:spLocks noGrp="1"/>
          </p:cNvSpPr>
          <p:nvPr>
            <p:ph type="body" idx="1"/>
          </p:nvPr>
        </p:nvSpPr>
        <p:spPr/>
        <p:txBody>
          <a:bodyPr/>
          <a:lstStyle/>
          <a:p>
            <a:r>
              <a:rPr lang="en-US" dirty="0"/>
              <a:t>Anything that creates dust (sawdust, metal shavings, etc.) must be used in the SBME 1011 workshop space!</a:t>
            </a:r>
            <a:endParaRPr lang="en-CA" dirty="0"/>
          </a:p>
        </p:txBody>
      </p:sp>
    </p:spTree>
    <p:extLst>
      <p:ext uri="{BB962C8B-B14F-4D97-AF65-F5344CB8AC3E}">
        <p14:creationId xmlns:p14="http://schemas.microsoft.com/office/powerpoint/2010/main" val="57266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Drill Press</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93895" y="1691828"/>
            <a:ext cx="1853632" cy="428714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72638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cs typeface="Arial"/>
              </a:rPr>
              <a:t>To bore controlled and straight holes into pieces at defined depths. </a:t>
            </a:r>
            <a:r>
              <a:rPr lang="en-CA" dirty="0">
                <a:cs typeface="Arial"/>
              </a:rPr>
              <a:t>Can be straight or at an angle (table tilt: -45° to 45°).</a:t>
            </a:r>
            <a:endParaRPr lang="en-US" dirty="0">
              <a:cs typeface="Arial"/>
            </a:endParaRPr>
          </a:p>
          <a:p>
            <a:pPr marL="0" indent="0">
              <a:spcBef>
                <a:spcPts val="3000"/>
              </a:spcBef>
              <a:buNone/>
            </a:pPr>
            <a:r>
              <a:rPr lang="en-CA" b="1" dirty="0"/>
              <a:t>MATERIALS:</a:t>
            </a:r>
            <a:r>
              <a:rPr lang="en-CA" dirty="0"/>
              <a:t> Aluminum, wood, and plastic</a:t>
            </a:r>
          </a:p>
          <a:p>
            <a:pPr marL="457200">
              <a:spcBef>
                <a:spcPts val="1000"/>
              </a:spcBef>
              <a:buFont typeface="Arial"/>
              <a:buChar char="•"/>
            </a:pPr>
            <a:r>
              <a:rPr lang="en-CA" sz="2400" dirty="0">
                <a:cs typeface="Arial"/>
              </a:rPr>
              <a:t>Working area: 9-½" x 9-½" (241 x 241 mm)</a:t>
            </a:r>
            <a:endParaRPr lang="en-US" sz="2400" dirty="0">
              <a:cs typeface="Arial"/>
            </a:endParaRPr>
          </a:p>
          <a:p>
            <a:pPr marL="457200">
              <a:spcBef>
                <a:spcPts val="1000"/>
              </a:spcBef>
              <a:buFont typeface="Arial"/>
              <a:buChar char="•"/>
            </a:pPr>
            <a:r>
              <a:rPr lang="en-US" sz="2400" dirty="0">
                <a:cs typeface="Arial"/>
              </a:rPr>
              <a:t>Thickness: defined by drill bit specifications</a:t>
            </a:r>
            <a:endParaRPr lang="en-CA" sz="2400" dirty="0"/>
          </a:p>
          <a:p>
            <a:pPr marL="0" indent="0">
              <a:spcBef>
                <a:spcPts val="3000"/>
              </a:spcBef>
              <a:buNone/>
            </a:pPr>
            <a:r>
              <a:rPr lang="en-US" b="1" dirty="0"/>
              <a:t>REQUIREMENTS:</a:t>
            </a:r>
            <a:r>
              <a:rPr lang="en-US" dirty="0"/>
              <a:t> </a:t>
            </a:r>
            <a:r>
              <a:rPr lang="en-US" dirty="0">
                <a:ea typeface="+mn-lt"/>
                <a:cs typeface="+mn-lt"/>
              </a:rPr>
              <a:t>Safety Glasses, No Gloves / Rings or Loose Jewelry / Clothing</a:t>
            </a:r>
          </a:p>
        </p:txBody>
      </p:sp>
    </p:spTree>
    <p:extLst>
      <p:ext uri="{BB962C8B-B14F-4D97-AF65-F5344CB8AC3E}">
        <p14:creationId xmlns:p14="http://schemas.microsoft.com/office/powerpoint/2010/main" val="107521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6579-5737-5DBE-3796-833B7DD0E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FEDF6-18BA-E125-A8EC-D5C0A5D4FDF0}"/>
              </a:ext>
            </a:extLst>
          </p:cNvPr>
          <p:cNvSpPr>
            <a:spLocks noGrp="1"/>
          </p:cNvSpPr>
          <p:nvPr>
            <p:ph type="title"/>
          </p:nvPr>
        </p:nvSpPr>
        <p:spPr/>
        <p:txBody>
          <a:bodyPr/>
          <a:lstStyle/>
          <a:p>
            <a:pPr algn="ctr"/>
            <a:r>
              <a:rPr lang="en-CA">
                <a:cs typeface="Arial"/>
              </a:rPr>
              <a:t>Drill Press</a:t>
            </a:r>
            <a:endParaRPr lang="en-CA"/>
          </a:p>
        </p:txBody>
      </p:sp>
      <p:sp>
        <p:nvSpPr>
          <p:cNvPr id="4" name="Slide Number Placeholder 3">
            <a:extLst>
              <a:ext uri="{FF2B5EF4-FFF2-40B4-BE49-F238E27FC236}">
                <a16:creationId xmlns:a16="http://schemas.microsoft.com/office/drawing/2014/main" id="{6C9D3857-07D4-961C-1B7A-39EC19D1B686}"/>
              </a:ext>
            </a:extLst>
          </p:cNvPr>
          <p:cNvSpPr>
            <a:spLocks noGrp="1"/>
          </p:cNvSpPr>
          <p:nvPr>
            <p:ph type="sldNum" sz="quarter" idx="12"/>
          </p:nvPr>
        </p:nvSpPr>
        <p:spPr/>
        <p:txBody>
          <a:bodyPr/>
          <a:lstStyle/>
          <a:p>
            <a:fld id="{E82343A0-2E36-4AE8-A4A1-C85DDAFC0339}" type="slidenum">
              <a:rPr lang="en-CA" dirty="0" smtClean="0">
                <a:solidFill>
                  <a:schemeClr val="tx1"/>
                </a:solidFill>
              </a:rPr>
              <a:t>26</a:t>
            </a:fld>
            <a:endParaRPr lang="en-US">
              <a:solidFill>
                <a:schemeClr val="tx1"/>
              </a:solidFill>
              <a:cs typeface="Arial"/>
            </a:endParaRPr>
          </a:p>
        </p:txBody>
      </p:sp>
      <p:grpSp>
        <p:nvGrpSpPr>
          <p:cNvPr id="15" name="Group 14">
            <a:extLst>
              <a:ext uri="{FF2B5EF4-FFF2-40B4-BE49-F238E27FC236}">
                <a16:creationId xmlns:a16="http://schemas.microsoft.com/office/drawing/2014/main" id="{DC53143A-78E5-0063-44E9-602B6C02A979}"/>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EEF55886-4BFF-A240-4E58-120F504852BB}"/>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5D4E8A9B-0EA2-394B-D5F2-BB714AE94EFE}"/>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2E1FAE4B-C2A8-6971-1761-6DF1C8F4A1E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87C1C1B-9A42-D8C7-8AB9-6C86B8EDC200}"/>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616D85C-F419-BD70-74EB-2FABDE2AC6D6}"/>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675136A-3BD8-5DA8-7386-EC0A5C85EBAA}"/>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97274B1F-086E-4D22-6729-109B59F04347}"/>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9" name="TextBox 18">
            <a:extLst>
              <a:ext uri="{FF2B5EF4-FFF2-40B4-BE49-F238E27FC236}">
                <a16:creationId xmlns:a16="http://schemas.microsoft.com/office/drawing/2014/main" id="{5C8C0D22-9A92-FA2C-1E12-13930A1C2146}"/>
              </a:ext>
            </a:extLst>
          </p:cNvPr>
          <p:cNvSpPr txBox="1"/>
          <p:nvPr/>
        </p:nvSpPr>
        <p:spPr>
          <a:xfrm>
            <a:off x="493987" y="1492469"/>
            <a:ext cx="10205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US" sz="2800">
              <a:cs typeface="Arial"/>
            </a:endParaRPr>
          </a:p>
        </p:txBody>
      </p:sp>
      <p:sp>
        <p:nvSpPr>
          <p:cNvPr id="3" name="Content Placeholder 2">
            <a:extLst>
              <a:ext uri="{FF2B5EF4-FFF2-40B4-BE49-F238E27FC236}">
                <a16:creationId xmlns:a16="http://schemas.microsoft.com/office/drawing/2014/main" id="{5EF4B556-A466-A816-828F-BE90B3239674}"/>
              </a:ext>
            </a:extLst>
          </p:cNvPr>
          <p:cNvSpPr>
            <a:spLocks noGrp="1"/>
          </p:cNvSpPr>
          <p:nvPr>
            <p:ph idx="1"/>
          </p:nvPr>
        </p:nvSpPr>
        <p:spPr>
          <a:xfrm>
            <a:off x="493987" y="1825625"/>
            <a:ext cx="11204026" cy="4351338"/>
          </a:xfrm>
        </p:spPr>
        <p:txBody>
          <a:bodyPr vert="horz" lIns="91440" tIns="45720" rIns="91440" bIns="45720" rtlCol="0" anchor="t">
            <a:normAutofit fontScale="92500" lnSpcReduction="20000"/>
          </a:bodyPr>
          <a:lstStyle/>
          <a:p>
            <a:r>
              <a:rPr lang="en-US" dirty="0"/>
              <a:t>When changing the drill bit, tighten the bit evenly into the chuck on all three sides as tight as possible with the chuck key. </a:t>
            </a:r>
          </a:p>
          <a:p>
            <a:r>
              <a:rPr lang="en-US" dirty="0"/>
              <a:t>Double check that you’ve removed the chuck key. 		          Before turning on, make sure that the workplace 		                  is clear and that there is no potential for things to 			      get caught in the rotating parts.</a:t>
            </a:r>
          </a:p>
          <a:p>
            <a:r>
              <a:rPr lang="en-US" dirty="0"/>
              <a:t>Clamp your workpiece to the table and use a sacrificial piece under it. </a:t>
            </a:r>
          </a:p>
          <a:p>
            <a:r>
              <a:rPr lang="en-US" dirty="0"/>
              <a:t>Ease into the piece. Cut only as fast as the bit can on its own.</a:t>
            </a:r>
          </a:p>
          <a:p>
            <a:r>
              <a:rPr lang="en-US" dirty="0"/>
              <a:t>For deep holes or dense materials, back out occasionally to remove waste and cool the bit. </a:t>
            </a:r>
          </a:p>
          <a:p>
            <a:r>
              <a:rPr lang="en-US" dirty="0"/>
              <a:t>If the piece is seized by the bit or comes loose, press the stop button immediately.</a:t>
            </a:r>
          </a:p>
        </p:txBody>
      </p:sp>
      <p:pic>
        <p:nvPicPr>
          <p:cNvPr id="1028" name="Picture 4" descr="uxcell Chuck Key 9mm Key 11 Teeth, Fits ...">
            <a:extLst>
              <a:ext uri="{FF2B5EF4-FFF2-40B4-BE49-F238E27FC236}">
                <a16:creationId xmlns:a16="http://schemas.microsoft.com/office/drawing/2014/main" id="{36403CEF-5441-4A8A-B7A1-7040A56F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089" y="2487107"/>
            <a:ext cx="1611533" cy="111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7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Ryobi Disc and Belt Sanding Station</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34694" y="2527299"/>
            <a:ext cx="4463010" cy="3331085"/>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64891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cs typeface="Arial"/>
              </a:rPr>
              <a:t>provide a smooth finish to your project </a:t>
            </a:r>
          </a:p>
          <a:p>
            <a:pPr marL="444500" indent="-266700">
              <a:spcBef>
                <a:spcPts val="600"/>
              </a:spcBef>
            </a:pPr>
            <a:r>
              <a:rPr lang="en-US" dirty="0">
                <a:cs typeface="Arial"/>
              </a:rPr>
              <a:t>Disc: outside curves</a:t>
            </a:r>
          </a:p>
          <a:p>
            <a:pPr marL="444500" indent="-266700">
              <a:spcBef>
                <a:spcPts val="600"/>
              </a:spcBef>
            </a:pPr>
            <a:r>
              <a:rPr lang="en-US" dirty="0">
                <a:cs typeface="Arial"/>
              </a:rPr>
              <a:t>Belt: rough sanding, surface leveling</a:t>
            </a:r>
          </a:p>
          <a:p>
            <a:pPr marL="0" indent="0">
              <a:spcBef>
                <a:spcPts val="3000"/>
              </a:spcBef>
              <a:buNone/>
            </a:pPr>
            <a:r>
              <a:rPr lang="en-CA" b="1" dirty="0"/>
              <a:t>MATERIALS:</a:t>
            </a:r>
            <a:r>
              <a:rPr lang="en-CA" dirty="0"/>
              <a:t> Wood and plastic</a:t>
            </a:r>
          </a:p>
          <a:p>
            <a:pPr marL="0" indent="0">
              <a:spcBef>
                <a:spcPts val="3000"/>
              </a:spcBef>
              <a:buNone/>
            </a:pPr>
            <a:r>
              <a:rPr lang="en-US" b="1" dirty="0"/>
              <a:t>REQUIREMENTS:</a:t>
            </a:r>
            <a:r>
              <a:rPr lang="en-US" dirty="0"/>
              <a:t> </a:t>
            </a:r>
            <a:r>
              <a:rPr lang="en-US" dirty="0">
                <a:ea typeface="+mn-lt"/>
                <a:cs typeface="+mn-lt"/>
              </a:rPr>
              <a:t> Safety Glasses, No Gloves / Rings or Loose Jewelry / Clothing, Dust Mask (dependent on volume / material)</a:t>
            </a:r>
          </a:p>
        </p:txBody>
      </p:sp>
    </p:spTree>
    <p:extLst>
      <p:ext uri="{BB962C8B-B14F-4D97-AF65-F5344CB8AC3E}">
        <p14:creationId xmlns:p14="http://schemas.microsoft.com/office/powerpoint/2010/main" val="12308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6579-5737-5DBE-3796-833B7DD0E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FEDF6-18BA-E125-A8EC-D5C0A5D4FDF0}"/>
              </a:ext>
            </a:extLst>
          </p:cNvPr>
          <p:cNvSpPr>
            <a:spLocks noGrp="1"/>
          </p:cNvSpPr>
          <p:nvPr>
            <p:ph type="title"/>
          </p:nvPr>
        </p:nvSpPr>
        <p:spPr/>
        <p:txBody>
          <a:bodyPr/>
          <a:lstStyle/>
          <a:p>
            <a:pPr algn="ctr"/>
            <a:r>
              <a:rPr lang="en-CA"/>
              <a:t>Ryobi Disc and Belt Sanding Station</a:t>
            </a:r>
          </a:p>
        </p:txBody>
      </p:sp>
      <p:sp>
        <p:nvSpPr>
          <p:cNvPr id="4" name="Slide Number Placeholder 3">
            <a:extLst>
              <a:ext uri="{FF2B5EF4-FFF2-40B4-BE49-F238E27FC236}">
                <a16:creationId xmlns:a16="http://schemas.microsoft.com/office/drawing/2014/main" id="{6C9D3857-07D4-961C-1B7A-39EC19D1B686}"/>
              </a:ext>
            </a:extLst>
          </p:cNvPr>
          <p:cNvSpPr>
            <a:spLocks noGrp="1"/>
          </p:cNvSpPr>
          <p:nvPr>
            <p:ph type="sldNum" sz="quarter" idx="12"/>
          </p:nvPr>
        </p:nvSpPr>
        <p:spPr/>
        <p:txBody>
          <a:bodyPr/>
          <a:lstStyle/>
          <a:p>
            <a:fld id="{E82343A0-2E36-4AE8-A4A1-C85DDAFC0339}" type="slidenum">
              <a:rPr lang="en-CA" dirty="0" smtClean="0">
                <a:solidFill>
                  <a:schemeClr val="tx1"/>
                </a:solidFill>
              </a:rPr>
              <a:t>28</a:t>
            </a:fld>
            <a:endParaRPr lang="en-US">
              <a:solidFill>
                <a:schemeClr val="tx1"/>
              </a:solidFill>
              <a:cs typeface="Arial"/>
            </a:endParaRPr>
          </a:p>
        </p:txBody>
      </p:sp>
      <p:grpSp>
        <p:nvGrpSpPr>
          <p:cNvPr id="15" name="Group 14">
            <a:extLst>
              <a:ext uri="{FF2B5EF4-FFF2-40B4-BE49-F238E27FC236}">
                <a16:creationId xmlns:a16="http://schemas.microsoft.com/office/drawing/2014/main" id="{DC53143A-78E5-0063-44E9-602B6C02A979}"/>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EEF55886-4BFF-A240-4E58-120F504852BB}"/>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5D4E8A9B-0EA2-394B-D5F2-BB714AE94EFE}"/>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2E1FAE4B-C2A8-6971-1761-6DF1C8F4A1E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87C1C1B-9A42-D8C7-8AB9-6C86B8EDC200}"/>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616D85C-F419-BD70-74EB-2FABDE2AC6D6}"/>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675136A-3BD8-5DA8-7386-EC0A5C85EBAA}"/>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97274B1F-086E-4D22-6729-109B59F04347}"/>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9" name="TextBox 18">
            <a:extLst>
              <a:ext uri="{FF2B5EF4-FFF2-40B4-BE49-F238E27FC236}">
                <a16:creationId xmlns:a16="http://schemas.microsoft.com/office/drawing/2014/main" id="{5C8C0D22-9A92-FA2C-1E12-13930A1C2146}"/>
              </a:ext>
            </a:extLst>
          </p:cNvPr>
          <p:cNvSpPr txBox="1"/>
          <p:nvPr/>
        </p:nvSpPr>
        <p:spPr>
          <a:xfrm>
            <a:off x="493987" y="1492469"/>
            <a:ext cx="10205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US" sz="2800">
              <a:cs typeface="Arial"/>
            </a:endParaRPr>
          </a:p>
        </p:txBody>
      </p:sp>
      <p:sp>
        <p:nvSpPr>
          <p:cNvPr id="3" name="Content Placeholder 2">
            <a:extLst>
              <a:ext uri="{FF2B5EF4-FFF2-40B4-BE49-F238E27FC236}">
                <a16:creationId xmlns:a16="http://schemas.microsoft.com/office/drawing/2014/main" id="{5EF4B556-A466-A816-828F-BE90B3239674}"/>
              </a:ext>
            </a:extLst>
          </p:cNvPr>
          <p:cNvSpPr>
            <a:spLocks noGrp="1"/>
          </p:cNvSpPr>
          <p:nvPr>
            <p:ph idx="1"/>
          </p:nvPr>
        </p:nvSpPr>
        <p:spPr>
          <a:xfrm>
            <a:off x="493987" y="1701800"/>
            <a:ext cx="11204026" cy="4654549"/>
          </a:xfrm>
        </p:spPr>
        <p:txBody>
          <a:bodyPr vert="horz" lIns="91440" tIns="45720" rIns="91440" bIns="45720" rtlCol="0" anchor="t">
            <a:normAutofit/>
          </a:bodyPr>
          <a:lstStyle/>
          <a:p>
            <a:r>
              <a:rPr lang="en-US" dirty="0"/>
              <a:t>Sand on downward side of a disc sander </a:t>
            </a:r>
          </a:p>
          <a:p>
            <a:r>
              <a:rPr lang="en-US" dirty="0"/>
              <a:t>Hold piece firmly against the table or edge</a:t>
            </a:r>
          </a:p>
          <a:p>
            <a:r>
              <a:rPr lang="en-US" dirty="0"/>
              <a:t>Keep fingers away from the sanding belt and avoid awkward hand positions. Secure loose clothing, hair, etc. </a:t>
            </a:r>
          </a:p>
          <a:p>
            <a:r>
              <a:rPr lang="en-US" dirty="0"/>
              <a:t>Avoid excessive pressure against the sandpaper</a:t>
            </a:r>
          </a:p>
          <a:p>
            <a:r>
              <a:rPr lang="en-US" dirty="0"/>
              <a:t>Never reach over the disc, under the table, or behind the sander while it is running</a:t>
            </a:r>
          </a:p>
          <a:p>
            <a:r>
              <a:rPr lang="en-US" b="1" dirty="0"/>
              <a:t>Do not sand metal </a:t>
            </a:r>
            <a:r>
              <a:rPr lang="en-US" dirty="0"/>
              <a:t>or anything that has loose knots, splits, defects or foreign objects</a:t>
            </a:r>
          </a:p>
        </p:txBody>
      </p:sp>
      <p:pic>
        <p:nvPicPr>
          <p:cNvPr id="6" name="Graphic 5" descr="Arrow circle with solid fill">
            <a:extLst>
              <a:ext uri="{FF2B5EF4-FFF2-40B4-BE49-F238E27FC236}">
                <a16:creationId xmlns:a16="http://schemas.microsoft.com/office/drawing/2014/main" id="{95BBCF50-33B9-4346-9A7F-4CF0C8D64B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328060" y="1404376"/>
            <a:ext cx="1654140" cy="1506105"/>
          </a:xfrm>
          <a:prstGeom prst="rect">
            <a:avLst/>
          </a:prstGeom>
        </p:spPr>
      </p:pic>
      <p:sp>
        <p:nvSpPr>
          <p:cNvPr id="8" name="Partial Circle 7">
            <a:extLst>
              <a:ext uri="{FF2B5EF4-FFF2-40B4-BE49-F238E27FC236}">
                <a16:creationId xmlns:a16="http://schemas.microsoft.com/office/drawing/2014/main" id="{110498C2-CFEF-43F2-BB89-979FAF12B7DD}"/>
              </a:ext>
            </a:extLst>
          </p:cNvPr>
          <p:cNvSpPr/>
          <p:nvPr/>
        </p:nvSpPr>
        <p:spPr>
          <a:xfrm>
            <a:off x="8630920" y="1662817"/>
            <a:ext cx="1006012" cy="998915"/>
          </a:xfrm>
          <a:prstGeom prst="pie">
            <a:avLst>
              <a:gd name="adj1" fmla="val 10757763"/>
              <a:gd name="adj2" fmla="val 1620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Partial Circle 16">
            <a:extLst>
              <a:ext uri="{FF2B5EF4-FFF2-40B4-BE49-F238E27FC236}">
                <a16:creationId xmlns:a16="http://schemas.microsoft.com/office/drawing/2014/main" id="{611D8F90-0403-4592-8E0C-14E3839ACC7B}"/>
              </a:ext>
            </a:extLst>
          </p:cNvPr>
          <p:cNvSpPr/>
          <p:nvPr/>
        </p:nvSpPr>
        <p:spPr>
          <a:xfrm flipH="1">
            <a:off x="8620760" y="1662816"/>
            <a:ext cx="1006012" cy="998915"/>
          </a:xfrm>
          <a:prstGeom prst="pie">
            <a:avLst>
              <a:gd name="adj1" fmla="val 10757763"/>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6095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10" </a:t>
            </a:r>
            <a:r>
              <a:rPr lang="en-CA" err="1"/>
              <a:t>Dewalt</a:t>
            </a:r>
            <a:r>
              <a:rPr lang="en-CA"/>
              <a:t> Mitre Saw</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04613" y="1917701"/>
            <a:ext cx="3993091" cy="400418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241896" y="1402679"/>
            <a:ext cx="7187604" cy="503422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cs typeface="Arial"/>
              </a:rPr>
              <a:t>to perform cross cuts, bevel cuts, miter cuts, and compound cuts</a:t>
            </a:r>
          </a:p>
          <a:p>
            <a:pPr marL="0" indent="0">
              <a:spcBef>
                <a:spcPts val="3000"/>
              </a:spcBef>
              <a:buNone/>
            </a:pPr>
            <a:r>
              <a:rPr lang="en-CA" b="1" dirty="0"/>
              <a:t>MATERIALS:</a:t>
            </a:r>
            <a:r>
              <a:rPr lang="en-CA" dirty="0"/>
              <a:t> </a:t>
            </a:r>
            <a:r>
              <a:rPr lang="en-US" dirty="0"/>
              <a:t>Wood, Plastics (special cases only! Please see Technician if you need plastic cut)</a:t>
            </a:r>
          </a:p>
          <a:p>
            <a:pPr marL="0" indent="0">
              <a:spcBef>
                <a:spcPts val="3000"/>
              </a:spcBef>
              <a:buNone/>
            </a:pPr>
            <a:r>
              <a:rPr lang="en-US" b="1" dirty="0"/>
              <a:t>REQUIREMENTS:</a:t>
            </a:r>
            <a:r>
              <a:rPr lang="en-US" dirty="0"/>
              <a:t> </a:t>
            </a:r>
            <a:r>
              <a:rPr lang="en-US" dirty="0">
                <a:ea typeface="+mn-lt"/>
                <a:cs typeface="+mn-lt"/>
              </a:rPr>
              <a:t> Safety Glasses, No Gloves / Rings or Loose Jewelry / Clothing</a:t>
            </a:r>
          </a:p>
        </p:txBody>
      </p:sp>
      <p:pic>
        <p:nvPicPr>
          <p:cNvPr id="4" name="Picture 3" descr="How To Use A Miter Saw - Cuts And Techniques For Beginners And DIYers">
            <a:extLst>
              <a:ext uri="{FF2B5EF4-FFF2-40B4-BE49-F238E27FC236}">
                <a16:creationId xmlns:a16="http://schemas.microsoft.com/office/drawing/2014/main" id="{D92B50DE-2B8D-CD16-7B1D-C2A5D589B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447" y="4887828"/>
            <a:ext cx="6780700" cy="2068113"/>
          </a:xfrm>
          <a:prstGeom prst="rect">
            <a:avLst/>
          </a:prstGeom>
          <a:noFill/>
        </p:spPr>
      </p:pic>
    </p:spTree>
    <p:extLst>
      <p:ext uri="{BB962C8B-B14F-4D97-AF65-F5344CB8AC3E}">
        <p14:creationId xmlns:p14="http://schemas.microsoft.com/office/powerpoint/2010/main" val="258166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09B-137D-2883-08FB-CEE71F72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93199-627E-CB15-414C-7A9E7F400A30}"/>
              </a:ext>
            </a:extLst>
          </p:cNvPr>
          <p:cNvSpPr>
            <a:spLocks noGrp="1"/>
          </p:cNvSpPr>
          <p:nvPr>
            <p:ph type="title"/>
          </p:nvPr>
        </p:nvSpPr>
        <p:spPr/>
        <p:txBody>
          <a:bodyPr/>
          <a:lstStyle/>
          <a:p>
            <a:pPr algn="ctr"/>
            <a:r>
              <a:rPr lang="en-US" dirty="0"/>
              <a:t>Eq</a:t>
            </a:r>
            <a:r>
              <a:rPr lang="en-CA" dirty="0" err="1"/>
              <a:t>uipment</a:t>
            </a:r>
            <a:r>
              <a:rPr lang="en-CA" dirty="0"/>
              <a:t> Requiring Training or Supervision</a:t>
            </a:r>
          </a:p>
        </p:txBody>
      </p:sp>
      <p:sp>
        <p:nvSpPr>
          <p:cNvPr id="4" name="Slide Number Placeholder 3">
            <a:extLst>
              <a:ext uri="{FF2B5EF4-FFF2-40B4-BE49-F238E27FC236}">
                <a16:creationId xmlns:a16="http://schemas.microsoft.com/office/drawing/2014/main" id="{7395323E-C27B-6528-1F8C-91835FCDDE27}"/>
              </a:ext>
            </a:extLst>
          </p:cNvPr>
          <p:cNvSpPr>
            <a:spLocks noGrp="1"/>
          </p:cNvSpPr>
          <p:nvPr>
            <p:ph type="sldNum" sz="quarter" idx="12"/>
          </p:nvPr>
        </p:nvSpPr>
        <p:spPr/>
        <p:txBody>
          <a:bodyPr/>
          <a:lstStyle/>
          <a:p>
            <a:fld id="{E82343A0-2E36-4AE8-A4A1-C85DDAFC0339}" type="slidenum">
              <a:rPr lang="en-CA" dirty="0" smtClean="0">
                <a:solidFill>
                  <a:schemeClr val="tx1"/>
                </a:solidFill>
              </a:rPr>
              <a:t>3</a:t>
            </a:fld>
            <a:endParaRPr lang="en-US">
              <a:solidFill>
                <a:schemeClr val="tx1"/>
              </a:solidFill>
              <a:cs typeface="Arial"/>
            </a:endParaRPr>
          </a:p>
        </p:txBody>
      </p:sp>
      <p:grpSp>
        <p:nvGrpSpPr>
          <p:cNvPr id="15" name="Group 14">
            <a:extLst>
              <a:ext uri="{FF2B5EF4-FFF2-40B4-BE49-F238E27FC236}">
                <a16:creationId xmlns:a16="http://schemas.microsoft.com/office/drawing/2014/main" id="{9F263B4B-A248-51F3-E7CA-694C66259796}"/>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87B01FF2-884C-75D9-F5B4-70C84E7AE51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835784CC-F471-101B-5D8C-BB54F2919D4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DDF5F49-357D-D8CA-4F1D-EF32FF84DC2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9B045770-9F7B-CF2A-C832-38664006D01F}"/>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1C2B9C22-A1A7-7A98-3C2E-E4F8CED58D30}"/>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CCB846ED-BA38-A55D-56D1-045D961ECCD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BE5D8075-15BA-5D5C-75A6-286CBEE52CB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8F2419CB-40A6-42BF-AC1D-534BE74CADA9}"/>
              </a:ext>
            </a:extLst>
          </p:cNvPr>
          <p:cNvSpPr txBox="1"/>
          <p:nvPr/>
        </p:nvSpPr>
        <p:spPr>
          <a:xfrm>
            <a:off x="327767" y="1595390"/>
            <a:ext cx="10679242" cy="4996240"/>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685800" indent="-457200">
              <a:spcBef>
                <a:spcPts val="1000"/>
              </a:spcBef>
              <a:buFont typeface="Arial" panose="020B0604020202020204" pitchFamily="34" charset="0"/>
              <a:buChar char="•"/>
            </a:pPr>
            <a:r>
              <a:rPr lang="en-CA" sz="2800" dirty="0">
                <a:cs typeface="Arial"/>
              </a:rPr>
              <a:t>Resin 3D Printers</a:t>
            </a:r>
          </a:p>
          <a:p>
            <a:pPr marL="685800" indent="-457200">
              <a:spcBef>
                <a:spcPts val="1000"/>
              </a:spcBef>
              <a:buFont typeface="Arial" panose="020B0604020202020204" pitchFamily="34" charset="0"/>
              <a:buChar char="•"/>
            </a:pPr>
            <a:r>
              <a:rPr lang="en-CA" sz="2800" dirty="0">
                <a:cs typeface="Arial"/>
              </a:rPr>
              <a:t>Ultimaker Printer</a:t>
            </a:r>
          </a:p>
          <a:p>
            <a:pPr marL="685800" indent="-457200">
              <a:spcBef>
                <a:spcPts val="1000"/>
              </a:spcBef>
              <a:buFont typeface="Arial" panose="020B0604020202020204" pitchFamily="34" charset="0"/>
              <a:buChar char="•"/>
            </a:pPr>
            <a:r>
              <a:rPr lang="en-CA" sz="2800" dirty="0">
                <a:cs typeface="Arial"/>
              </a:rPr>
              <a:t>CNC Machine</a:t>
            </a:r>
          </a:p>
          <a:p>
            <a:pPr marL="685800" indent="-457200">
              <a:spcBef>
                <a:spcPts val="1000"/>
              </a:spcBef>
              <a:buFont typeface="Arial" panose="020B0604020202020204" pitchFamily="34" charset="0"/>
              <a:buChar char="•"/>
            </a:pPr>
            <a:r>
              <a:rPr lang="en-CA" sz="2800" dirty="0">
                <a:cs typeface="Arial"/>
              </a:rPr>
              <a:t>Laser Cutter </a:t>
            </a:r>
            <a:endParaRPr lang="en-US" sz="2800" dirty="0">
              <a:cs typeface="Arial"/>
            </a:endParaRPr>
          </a:p>
          <a:p>
            <a:pPr marL="685800" indent="-457200">
              <a:spcBef>
                <a:spcPts val="1000"/>
              </a:spcBef>
              <a:buFont typeface="Arial" panose="020B0604020202020204" pitchFamily="34" charset="0"/>
              <a:buChar char="•"/>
            </a:pPr>
            <a:r>
              <a:rPr lang="en-CA" sz="2800" dirty="0">
                <a:cs typeface="Arial"/>
              </a:rPr>
              <a:t>Soldering Station</a:t>
            </a:r>
          </a:p>
          <a:p>
            <a:pPr marL="685800" indent="-457200">
              <a:spcBef>
                <a:spcPts val="1000"/>
              </a:spcBef>
              <a:buFont typeface="Arial" panose="020B0604020202020204" pitchFamily="34" charset="0"/>
              <a:buChar char="•"/>
            </a:pPr>
            <a:r>
              <a:rPr lang="en-CA" sz="2800" dirty="0">
                <a:cs typeface="Arial"/>
              </a:rPr>
              <a:t>Drill Press</a:t>
            </a:r>
          </a:p>
          <a:p>
            <a:pPr marL="685800" indent="-457200">
              <a:spcBef>
                <a:spcPts val="1000"/>
              </a:spcBef>
              <a:buFont typeface="Arial" panose="020B0604020202020204" pitchFamily="34" charset="0"/>
              <a:buChar char="•"/>
            </a:pPr>
            <a:r>
              <a:rPr lang="en-CA" sz="2800" dirty="0">
                <a:cs typeface="Arial"/>
              </a:rPr>
              <a:t>Sanding Station</a:t>
            </a:r>
          </a:p>
          <a:p>
            <a:pPr marL="685800" indent="-457200">
              <a:spcBef>
                <a:spcPts val="1000"/>
              </a:spcBef>
              <a:buFont typeface="Arial" panose="020B0604020202020204" pitchFamily="34" charset="0"/>
              <a:buChar char="•"/>
            </a:pPr>
            <a:r>
              <a:rPr lang="en-CA" sz="2800" dirty="0">
                <a:cs typeface="Arial"/>
              </a:rPr>
              <a:t>Bandsaw</a:t>
            </a:r>
          </a:p>
          <a:p>
            <a:pPr marL="685800" indent="-457200">
              <a:spcBef>
                <a:spcPts val="1000"/>
              </a:spcBef>
              <a:buFont typeface="Arial" panose="020B0604020202020204" pitchFamily="34" charset="0"/>
              <a:buChar char="•"/>
            </a:pPr>
            <a:r>
              <a:rPr lang="en-CA" sz="2800" dirty="0">
                <a:cs typeface="Arial"/>
              </a:rPr>
              <a:t>Compound Mitre Saw</a:t>
            </a:r>
          </a:p>
          <a:p>
            <a:pPr marL="685800" indent="-457200">
              <a:spcBef>
                <a:spcPts val="1000"/>
              </a:spcBef>
              <a:buFont typeface="Arial" panose="020B0604020202020204" pitchFamily="34" charset="0"/>
              <a:buChar char="•"/>
            </a:pPr>
            <a:r>
              <a:rPr lang="en-CA" sz="2800" dirty="0">
                <a:cs typeface="Arial"/>
              </a:rPr>
              <a:t>Waterjet Cutter</a:t>
            </a:r>
          </a:p>
          <a:p>
            <a:pPr marL="685800" indent="-457200">
              <a:spcBef>
                <a:spcPts val="1000"/>
              </a:spcBef>
              <a:buFont typeface="Arial" panose="020B0604020202020204" pitchFamily="34" charset="0"/>
              <a:buChar char="•"/>
            </a:pPr>
            <a:r>
              <a:rPr lang="en-CA" sz="2800" dirty="0">
                <a:cs typeface="Arial"/>
              </a:rPr>
              <a:t>Benchtop Shears</a:t>
            </a:r>
          </a:p>
          <a:p>
            <a:pPr marL="685800" indent="-457200">
              <a:spcBef>
                <a:spcPts val="1000"/>
              </a:spcBef>
              <a:buFont typeface="Arial" panose="020B0604020202020204" pitchFamily="34" charset="0"/>
              <a:buChar char="•"/>
            </a:pPr>
            <a:r>
              <a:rPr lang="en-CA" sz="2800" dirty="0">
                <a:cs typeface="Arial"/>
              </a:rPr>
              <a:t>Finger Brake</a:t>
            </a:r>
          </a:p>
          <a:p>
            <a:pPr marL="685800" indent="-457200">
              <a:spcBef>
                <a:spcPts val="1000"/>
              </a:spcBef>
              <a:buFont typeface="Arial" panose="020B0604020202020204" pitchFamily="34" charset="0"/>
              <a:buChar char="•"/>
            </a:pPr>
            <a:r>
              <a:rPr lang="en-CA" sz="2800" dirty="0">
                <a:cs typeface="Arial"/>
              </a:rPr>
              <a:t>Bench Grinder</a:t>
            </a:r>
          </a:p>
          <a:p>
            <a:pPr marL="685800" indent="-457200">
              <a:spcBef>
                <a:spcPts val="1000"/>
              </a:spcBef>
              <a:buFont typeface="Arial" panose="020B0604020202020204" pitchFamily="34" charset="0"/>
              <a:buChar char="•"/>
            </a:pPr>
            <a:r>
              <a:rPr lang="en-CA" sz="2800" dirty="0">
                <a:cs typeface="Arial"/>
              </a:rPr>
              <a:t>Spot Welder</a:t>
            </a:r>
          </a:p>
          <a:p>
            <a:pPr marL="685800" indent="-457200">
              <a:spcBef>
                <a:spcPts val="1000"/>
              </a:spcBef>
              <a:buFont typeface="Arial" panose="020B0604020202020204" pitchFamily="34" charset="0"/>
              <a:buChar char="•"/>
            </a:pPr>
            <a:r>
              <a:rPr lang="en-CA" sz="2800" dirty="0">
                <a:cs typeface="Arial"/>
              </a:rPr>
              <a:t>Wood Lathe</a:t>
            </a:r>
          </a:p>
        </p:txBody>
      </p:sp>
    </p:spTree>
    <p:extLst>
      <p:ext uri="{BB962C8B-B14F-4D97-AF65-F5344CB8AC3E}">
        <p14:creationId xmlns:p14="http://schemas.microsoft.com/office/powerpoint/2010/main" val="51954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6579-5737-5DBE-3796-833B7DD0E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FEDF6-18BA-E125-A8EC-D5C0A5D4FDF0}"/>
              </a:ext>
            </a:extLst>
          </p:cNvPr>
          <p:cNvSpPr>
            <a:spLocks noGrp="1"/>
          </p:cNvSpPr>
          <p:nvPr>
            <p:ph type="title"/>
          </p:nvPr>
        </p:nvSpPr>
        <p:spPr/>
        <p:txBody>
          <a:bodyPr/>
          <a:lstStyle/>
          <a:p>
            <a:pPr algn="ctr"/>
            <a:r>
              <a:rPr lang="en-CA"/>
              <a:t>10" </a:t>
            </a:r>
            <a:r>
              <a:rPr lang="en-CA" err="1"/>
              <a:t>Dewalt</a:t>
            </a:r>
            <a:r>
              <a:rPr lang="en-CA"/>
              <a:t> Mitre Saw</a:t>
            </a:r>
          </a:p>
        </p:txBody>
      </p:sp>
      <p:sp>
        <p:nvSpPr>
          <p:cNvPr id="4" name="Slide Number Placeholder 3">
            <a:extLst>
              <a:ext uri="{FF2B5EF4-FFF2-40B4-BE49-F238E27FC236}">
                <a16:creationId xmlns:a16="http://schemas.microsoft.com/office/drawing/2014/main" id="{6C9D3857-07D4-961C-1B7A-39EC19D1B686}"/>
              </a:ext>
            </a:extLst>
          </p:cNvPr>
          <p:cNvSpPr>
            <a:spLocks noGrp="1"/>
          </p:cNvSpPr>
          <p:nvPr>
            <p:ph type="sldNum" sz="quarter" idx="12"/>
          </p:nvPr>
        </p:nvSpPr>
        <p:spPr/>
        <p:txBody>
          <a:bodyPr/>
          <a:lstStyle/>
          <a:p>
            <a:fld id="{E82343A0-2E36-4AE8-A4A1-C85DDAFC0339}" type="slidenum">
              <a:rPr lang="en-CA" dirty="0" smtClean="0">
                <a:solidFill>
                  <a:schemeClr val="tx1"/>
                </a:solidFill>
              </a:rPr>
              <a:t>30</a:t>
            </a:fld>
            <a:endParaRPr lang="en-US">
              <a:solidFill>
                <a:schemeClr val="tx1"/>
              </a:solidFill>
              <a:cs typeface="Arial"/>
            </a:endParaRPr>
          </a:p>
        </p:txBody>
      </p:sp>
      <p:grpSp>
        <p:nvGrpSpPr>
          <p:cNvPr id="15" name="Group 14">
            <a:extLst>
              <a:ext uri="{FF2B5EF4-FFF2-40B4-BE49-F238E27FC236}">
                <a16:creationId xmlns:a16="http://schemas.microsoft.com/office/drawing/2014/main" id="{DC53143A-78E5-0063-44E9-602B6C02A979}"/>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EEF55886-4BFF-A240-4E58-120F504852BB}"/>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5D4E8A9B-0EA2-394B-D5F2-BB714AE94EFE}"/>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2E1FAE4B-C2A8-6971-1761-6DF1C8F4A1E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87C1C1B-9A42-D8C7-8AB9-6C86B8EDC200}"/>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616D85C-F419-BD70-74EB-2FABDE2AC6D6}"/>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675136A-3BD8-5DA8-7386-EC0A5C85EBAA}"/>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97274B1F-086E-4D22-6729-109B59F04347}"/>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9" name="TextBox 18">
            <a:extLst>
              <a:ext uri="{FF2B5EF4-FFF2-40B4-BE49-F238E27FC236}">
                <a16:creationId xmlns:a16="http://schemas.microsoft.com/office/drawing/2014/main" id="{5C8C0D22-9A92-FA2C-1E12-13930A1C2146}"/>
              </a:ext>
            </a:extLst>
          </p:cNvPr>
          <p:cNvSpPr txBox="1"/>
          <p:nvPr/>
        </p:nvSpPr>
        <p:spPr>
          <a:xfrm>
            <a:off x="493987" y="1492469"/>
            <a:ext cx="10205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US" sz="2800">
              <a:cs typeface="Arial"/>
            </a:endParaRPr>
          </a:p>
        </p:txBody>
      </p:sp>
      <p:sp>
        <p:nvSpPr>
          <p:cNvPr id="3" name="Content Placeholder 2">
            <a:extLst>
              <a:ext uri="{FF2B5EF4-FFF2-40B4-BE49-F238E27FC236}">
                <a16:creationId xmlns:a16="http://schemas.microsoft.com/office/drawing/2014/main" id="{5EF4B556-A466-A816-828F-BE90B3239674}"/>
              </a:ext>
            </a:extLst>
          </p:cNvPr>
          <p:cNvSpPr>
            <a:spLocks noGrp="1"/>
          </p:cNvSpPr>
          <p:nvPr>
            <p:ph idx="1"/>
          </p:nvPr>
        </p:nvSpPr>
        <p:spPr>
          <a:xfrm>
            <a:off x="493987" y="1701800"/>
            <a:ext cx="11204026" cy="4654549"/>
          </a:xfrm>
        </p:spPr>
        <p:txBody>
          <a:bodyPr vert="horz" lIns="91440" tIns="45720" rIns="91440" bIns="45720" rtlCol="0" anchor="t">
            <a:normAutofit/>
          </a:bodyPr>
          <a:lstStyle/>
          <a:p>
            <a:r>
              <a:rPr lang="en-US" dirty="0"/>
              <a:t>Keep one hand on the trigger switch and one hand on your piece of stock, </a:t>
            </a:r>
            <a:r>
              <a:rPr lang="en-US" i="1" dirty="0"/>
              <a:t>outside of the cutting area (whenever possible, the workpiece should be clamped down)</a:t>
            </a:r>
            <a:r>
              <a:rPr lang="en-US" dirty="0"/>
              <a:t>. </a:t>
            </a:r>
          </a:p>
          <a:p>
            <a:r>
              <a:rPr lang="en-US" dirty="0"/>
              <a:t>Only cut one work piece at a time.</a:t>
            </a:r>
          </a:p>
          <a:p>
            <a:r>
              <a:rPr lang="en-US" dirty="0"/>
              <a:t>Do not force the saw. Cuts should be very easy and smooth. </a:t>
            </a:r>
          </a:p>
          <a:p>
            <a:r>
              <a:rPr lang="en-US" dirty="0"/>
              <a:t>If performing angled cuts, make sure to lock the position before cutting.</a:t>
            </a:r>
          </a:p>
          <a:p>
            <a:r>
              <a:rPr lang="en-US" dirty="0"/>
              <a:t>After the cut, release the trigger switch and wait for the blade to fully stop before lifting the blade back up. </a:t>
            </a:r>
          </a:p>
        </p:txBody>
      </p:sp>
    </p:spTree>
    <p:extLst>
      <p:ext uri="{BB962C8B-B14F-4D97-AF65-F5344CB8AC3E}">
        <p14:creationId xmlns:p14="http://schemas.microsoft.com/office/powerpoint/2010/main" val="231238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10" </a:t>
            </a:r>
            <a:r>
              <a:rPr lang="en-CA" err="1"/>
              <a:t>Rikon</a:t>
            </a:r>
            <a:r>
              <a:rPr lang="en-CA"/>
              <a:t> Bandsaw</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34025" y="1553945"/>
            <a:ext cx="4063679" cy="4707096"/>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71749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cs typeface="Arial"/>
              </a:rPr>
              <a:t>to cut curves, irregular shapes, or long straight cuts (ripping and resawing)</a:t>
            </a:r>
          </a:p>
          <a:p>
            <a:pPr marL="0" indent="0">
              <a:spcBef>
                <a:spcPts val="3000"/>
              </a:spcBef>
              <a:buNone/>
            </a:pPr>
            <a:r>
              <a:rPr lang="en-CA" b="1" dirty="0"/>
              <a:t>MATERIALS:</a:t>
            </a:r>
            <a:r>
              <a:rPr lang="en-CA" dirty="0"/>
              <a:t> Wood, plastic, and aluminum (&lt; ¼ in)</a:t>
            </a:r>
          </a:p>
          <a:p>
            <a:pPr marL="457200">
              <a:spcBef>
                <a:spcPts val="1000"/>
              </a:spcBef>
              <a:buFont typeface="Arial"/>
              <a:buChar char="•"/>
            </a:pPr>
            <a:r>
              <a:rPr lang="en-CA" dirty="0">
                <a:cs typeface="Arial"/>
              </a:rPr>
              <a:t>Height: 4-5/8" (101 mm)</a:t>
            </a:r>
          </a:p>
          <a:p>
            <a:pPr marL="457200">
              <a:spcBef>
                <a:spcPts val="1000"/>
              </a:spcBef>
              <a:buFont typeface="Arial"/>
              <a:buChar char="•"/>
            </a:pPr>
            <a:r>
              <a:rPr lang="en-US" dirty="0">
                <a:cs typeface="Arial"/>
              </a:rPr>
              <a:t>Width: 9-5/8" (228 mm)</a:t>
            </a:r>
            <a:endParaRPr lang="en-CA" dirty="0"/>
          </a:p>
          <a:p>
            <a:pPr marL="0" indent="0">
              <a:spcBef>
                <a:spcPts val="3000"/>
              </a:spcBef>
              <a:buNone/>
            </a:pPr>
            <a:r>
              <a:rPr lang="en-US" b="1" dirty="0"/>
              <a:t>REQUIREMENTS:</a:t>
            </a:r>
            <a:r>
              <a:rPr lang="en-US" dirty="0"/>
              <a:t> </a:t>
            </a:r>
            <a:r>
              <a:rPr lang="en-US" dirty="0">
                <a:ea typeface="+mn-lt"/>
                <a:cs typeface="+mn-lt"/>
              </a:rPr>
              <a:t> Safety Glasses, No Gloves / Rings or Loose Jewelry / Clothing</a:t>
            </a:r>
          </a:p>
        </p:txBody>
      </p:sp>
    </p:spTree>
    <p:extLst>
      <p:ext uri="{BB962C8B-B14F-4D97-AF65-F5344CB8AC3E}">
        <p14:creationId xmlns:p14="http://schemas.microsoft.com/office/powerpoint/2010/main" val="1284364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6579-5737-5DBE-3796-833B7DD0E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FEDF6-18BA-E125-A8EC-D5C0A5D4FDF0}"/>
              </a:ext>
            </a:extLst>
          </p:cNvPr>
          <p:cNvSpPr>
            <a:spLocks noGrp="1"/>
          </p:cNvSpPr>
          <p:nvPr>
            <p:ph type="title"/>
          </p:nvPr>
        </p:nvSpPr>
        <p:spPr/>
        <p:txBody>
          <a:bodyPr/>
          <a:lstStyle/>
          <a:p>
            <a:pPr algn="ctr"/>
            <a:r>
              <a:rPr lang="en-CA"/>
              <a:t>10" </a:t>
            </a:r>
            <a:r>
              <a:rPr lang="en-CA" err="1"/>
              <a:t>Rikon</a:t>
            </a:r>
            <a:r>
              <a:rPr lang="en-CA"/>
              <a:t> Bandsaw</a:t>
            </a:r>
          </a:p>
        </p:txBody>
      </p:sp>
      <p:sp>
        <p:nvSpPr>
          <p:cNvPr id="4" name="Slide Number Placeholder 3">
            <a:extLst>
              <a:ext uri="{FF2B5EF4-FFF2-40B4-BE49-F238E27FC236}">
                <a16:creationId xmlns:a16="http://schemas.microsoft.com/office/drawing/2014/main" id="{6C9D3857-07D4-961C-1B7A-39EC19D1B686}"/>
              </a:ext>
            </a:extLst>
          </p:cNvPr>
          <p:cNvSpPr>
            <a:spLocks noGrp="1"/>
          </p:cNvSpPr>
          <p:nvPr>
            <p:ph type="sldNum" sz="quarter" idx="12"/>
          </p:nvPr>
        </p:nvSpPr>
        <p:spPr/>
        <p:txBody>
          <a:bodyPr/>
          <a:lstStyle/>
          <a:p>
            <a:fld id="{E82343A0-2E36-4AE8-A4A1-C85DDAFC0339}" type="slidenum">
              <a:rPr lang="en-CA" dirty="0" smtClean="0">
                <a:solidFill>
                  <a:schemeClr val="tx1"/>
                </a:solidFill>
              </a:rPr>
              <a:t>32</a:t>
            </a:fld>
            <a:endParaRPr lang="en-US">
              <a:solidFill>
                <a:schemeClr val="tx1"/>
              </a:solidFill>
              <a:cs typeface="Arial"/>
            </a:endParaRPr>
          </a:p>
        </p:txBody>
      </p:sp>
      <p:grpSp>
        <p:nvGrpSpPr>
          <p:cNvPr id="15" name="Group 14">
            <a:extLst>
              <a:ext uri="{FF2B5EF4-FFF2-40B4-BE49-F238E27FC236}">
                <a16:creationId xmlns:a16="http://schemas.microsoft.com/office/drawing/2014/main" id="{DC53143A-78E5-0063-44E9-602B6C02A979}"/>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EEF55886-4BFF-A240-4E58-120F504852BB}"/>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5D4E8A9B-0EA2-394B-D5F2-BB714AE94EFE}"/>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2E1FAE4B-C2A8-6971-1761-6DF1C8F4A1E1}"/>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687C1C1B-9A42-D8C7-8AB9-6C86B8EDC200}"/>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616D85C-F419-BD70-74EB-2FABDE2AC6D6}"/>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675136A-3BD8-5DA8-7386-EC0A5C85EBAA}"/>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97274B1F-086E-4D22-6729-109B59F04347}"/>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9" name="TextBox 18">
            <a:extLst>
              <a:ext uri="{FF2B5EF4-FFF2-40B4-BE49-F238E27FC236}">
                <a16:creationId xmlns:a16="http://schemas.microsoft.com/office/drawing/2014/main" id="{5C8C0D22-9A92-FA2C-1E12-13930A1C2146}"/>
              </a:ext>
            </a:extLst>
          </p:cNvPr>
          <p:cNvSpPr txBox="1"/>
          <p:nvPr/>
        </p:nvSpPr>
        <p:spPr>
          <a:xfrm>
            <a:off x="493987" y="1492469"/>
            <a:ext cx="10205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endParaRPr lang="en-US" sz="2800">
              <a:cs typeface="Arial"/>
            </a:endParaRPr>
          </a:p>
        </p:txBody>
      </p:sp>
      <p:sp>
        <p:nvSpPr>
          <p:cNvPr id="3" name="Content Placeholder 2">
            <a:extLst>
              <a:ext uri="{FF2B5EF4-FFF2-40B4-BE49-F238E27FC236}">
                <a16:creationId xmlns:a16="http://schemas.microsoft.com/office/drawing/2014/main" id="{5EF4B556-A466-A816-828F-BE90B3239674}"/>
              </a:ext>
            </a:extLst>
          </p:cNvPr>
          <p:cNvSpPr>
            <a:spLocks noGrp="1"/>
          </p:cNvSpPr>
          <p:nvPr>
            <p:ph idx="1"/>
          </p:nvPr>
        </p:nvSpPr>
        <p:spPr>
          <a:xfrm>
            <a:off x="493987" y="1701800"/>
            <a:ext cx="11204026" cy="4654549"/>
          </a:xfrm>
        </p:spPr>
        <p:txBody>
          <a:bodyPr vert="horz" lIns="91440" tIns="45720" rIns="91440" bIns="45720" rtlCol="0" anchor="t">
            <a:normAutofit/>
          </a:bodyPr>
          <a:lstStyle/>
          <a:p>
            <a:r>
              <a:rPr lang="en-US" dirty="0"/>
              <a:t>Raise the tension to an appropriate level.</a:t>
            </a:r>
          </a:p>
          <a:p>
            <a:r>
              <a:rPr lang="en-US" dirty="0"/>
              <a:t>Lower your z-axis guard to be as close to the piece as possible (max. ¼ inch) </a:t>
            </a:r>
          </a:p>
          <a:p>
            <a:r>
              <a:rPr lang="en-US" dirty="0"/>
              <a:t>When cutting close to the blade, use a push stick instead of your hands. </a:t>
            </a:r>
          </a:p>
          <a:p>
            <a:r>
              <a:rPr lang="en-US" dirty="0"/>
              <a:t>Slow down when cutting curves on the bandsaw. Screeching sound indicates that the blade is under too much tension.</a:t>
            </a:r>
          </a:p>
          <a:p>
            <a:r>
              <a:rPr lang="en-US" dirty="0"/>
              <a:t>After you complete your cut, loosen the tension</a:t>
            </a:r>
          </a:p>
        </p:txBody>
      </p:sp>
    </p:spTree>
    <p:extLst>
      <p:ext uri="{BB962C8B-B14F-4D97-AF65-F5344CB8AC3E}">
        <p14:creationId xmlns:p14="http://schemas.microsoft.com/office/powerpoint/2010/main" val="395691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AD4B-2921-4903-91E1-5D7835457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CB664-9BD7-B0A6-A7C3-417BC0119AE1}"/>
              </a:ext>
            </a:extLst>
          </p:cNvPr>
          <p:cNvSpPr>
            <a:spLocks noGrp="1"/>
          </p:cNvSpPr>
          <p:nvPr>
            <p:ph type="title"/>
          </p:nvPr>
        </p:nvSpPr>
        <p:spPr/>
        <p:txBody>
          <a:bodyPr/>
          <a:lstStyle/>
          <a:p>
            <a:pPr algn="ctr"/>
            <a:r>
              <a:rPr lang="en-CA">
                <a:cs typeface="Arial"/>
              </a:rPr>
              <a:t>Dremel 3000 Rotary Tool</a:t>
            </a:r>
          </a:p>
        </p:txBody>
      </p:sp>
      <p:sp>
        <p:nvSpPr>
          <p:cNvPr id="4" name="Slide Number Placeholder 3">
            <a:extLst>
              <a:ext uri="{FF2B5EF4-FFF2-40B4-BE49-F238E27FC236}">
                <a16:creationId xmlns:a16="http://schemas.microsoft.com/office/drawing/2014/main" id="{B86D5407-553C-2D30-C977-7466DC26B97F}"/>
              </a:ext>
            </a:extLst>
          </p:cNvPr>
          <p:cNvSpPr>
            <a:spLocks noGrp="1"/>
          </p:cNvSpPr>
          <p:nvPr>
            <p:ph type="sldNum" sz="quarter" idx="12"/>
          </p:nvPr>
        </p:nvSpPr>
        <p:spPr/>
        <p:txBody>
          <a:bodyPr/>
          <a:lstStyle/>
          <a:p>
            <a:fld id="{E82343A0-2E36-4AE8-A4A1-C85DDAFC0339}" type="slidenum">
              <a:rPr lang="en-CA" dirty="0" smtClean="0">
                <a:solidFill>
                  <a:schemeClr val="tx1"/>
                </a:solidFill>
              </a:rPr>
              <a:t>33</a:t>
            </a:fld>
            <a:endParaRPr lang="en-US">
              <a:solidFill>
                <a:schemeClr val="tx1"/>
              </a:solidFill>
              <a:cs typeface="Arial"/>
            </a:endParaRPr>
          </a:p>
        </p:txBody>
      </p:sp>
      <p:grpSp>
        <p:nvGrpSpPr>
          <p:cNvPr id="15" name="Group 14">
            <a:extLst>
              <a:ext uri="{FF2B5EF4-FFF2-40B4-BE49-F238E27FC236}">
                <a16:creationId xmlns:a16="http://schemas.microsoft.com/office/drawing/2014/main" id="{5CE5F17C-CEF4-3F0E-FE79-488F473D0114}"/>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38FECBDF-9266-8531-1C08-1A0F501CDCE9}"/>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A7C49292-13B7-BEC5-2857-32D837BE4A29}"/>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9105224-3EEC-23DD-D092-30E36593F263}"/>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4786702C-4F81-997A-46A8-0EA538844F85}"/>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6E4646D0-E472-580E-E9F1-AABE8760979C}"/>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BE1D2A44-FD28-4639-9CD3-455E75730FC1}"/>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F54CA634-D69C-2C19-5AB5-03E904438B9E}"/>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3" name="Content Placeholder 2">
            <a:extLst>
              <a:ext uri="{FF2B5EF4-FFF2-40B4-BE49-F238E27FC236}">
                <a16:creationId xmlns:a16="http://schemas.microsoft.com/office/drawing/2014/main" id="{DAFDAA36-7D30-DDA5-B78D-9D3A1C007242}"/>
              </a:ext>
            </a:extLst>
          </p:cNvPr>
          <p:cNvSpPr txBox="1">
            <a:spLocks/>
          </p:cNvSpPr>
          <p:nvPr/>
        </p:nvSpPr>
        <p:spPr>
          <a:xfrm>
            <a:off x="475096" y="1383858"/>
            <a:ext cx="7174904" cy="503422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sz="2400" b="1" dirty="0"/>
              <a:t>USES: </a:t>
            </a:r>
            <a:r>
              <a:rPr lang="en-US" sz="2400" dirty="0">
                <a:cs typeface="Arial"/>
              </a:rPr>
              <a:t>detailing, sculpting, shaping, smoothing, beveling, texturing, carving, and sanding</a:t>
            </a:r>
          </a:p>
          <a:p>
            <a:pPr marL="0" indent="0">
              <a:spcBef>
                <a:spcPts val="3000"/>
              </a:spcBef>
              <a:buNone/>
            </a:pPr>
            <a:r>
              <a:rPr lang="en-CA" sz="2400" b="1" dirty="0"/>
              <a:t>MATERIALS:</a:t>
            </a:r>
            <a:r>
              <a:rPr lang="en-CA" sz="2400" dirty="0"/>
              <a:t> metal, wood, marble, concrete, brick, porcelain, ceramics, hard epoxy, drywall, tile, and more.</a:t>
            </a:r>
          </a:p>
          <a:p>
            <a:pPr marL="0" indent="0">
              <a:spcBef>
                <a:spcPts val="3000"/>
              </a:spcBef>
              <a:buNone/>
            </a:pPr>
            <a:r>
              <a:rPr lang="en-US" sz="2400" b="1" dirty="0"/>
              <a:t>REQUIREMENTS:</a:t>
            </a:r>
            <a:r>
              <a:rPr lang="en-US" sz="2400" dirty="0"/>
              <a:t> </a:t>
            </a:r>
            <a:r>
              <a:rPr lang="en-US" sz="2400" dirty="0">
                <a:ea typeface="+mn-lt"/>
                <a:cs typeface="+mn-lt"/>
              </a:rPr>
              <a:t>Safety Glasses, Gloves (dependent on attached tool and material)</a:t>
            </a:r>
          </a:p>
        </p:txBody>
      </p:sp>
      <p:pic>
        <p:nvPicPr>
          <p:cNvPr id="1034" name="Picture 10" descr="Dremel 1.2 Amps corded rotary tool kit with 18 accessories - 3000-N/18,  120V-Variable spee... | The Home Depot Canada">
            <a:extLst>
              <a:ext uri="{FF2B5EF4-FFF2-40B4-BE49-F238E27FC236}">
                <a16:creationId xmlns:a16="http://schemas.microsoft.com/office/drawing/2014/main" id="{8CE8094A-1F1A-3576-1104-95B1C8C60C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1" t="14619" r="13333" b="11975"/>
          <a:stretch/>
        </p:blipFill>
        <p:spPr bwMode="auto">
          <a:xfrm>
            <a:off x="8500431" y="1568279"/>
            <a:ext cx="2941504" cy="26797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5 Ways To Maximize The Use Of Your Rotary Tool | DIY Projects">
            <a:extLst>
              <a:ext uri="{FF2B5EF4-FFF2-40B4-BE49-F238E27FC236}">
                <a16:creationId xmlns:a16="http://schemas.microsoft.com/office/drawing/2014/main" id="{811E9078-AA47-C94F-2C2F-3F7B92BF09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89" t="633" r="9801" b="-633"/>
          <a:stretch/>
        </p:blipFill>
        <p:spPr bwMode="auto">
          <a:xfrm>
            <a:off x="510452" y="4578703"/>
            <a:ext cx="2453090" cy="22117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at You Can Do With A Dremel Rotary Tool - Bunnings Australia">
            <a:extLst>
              <a:ext uri="{FF2B5EF4-FFF2-40B4-BE49-F238E27FC236}">
                <a16:creationId xmlns:a16="http://schemas.microsoft.com/office/drawing/2014/main" id="{8C83159D-28DA-FC6E-CBAD-64AF5CA85C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23" t="40611" r="30057"/>
          <a:stretch/>
        </p:blipFill>
        <p:spPr bwMode="auto">
          <a:xfrm>
            <a:off x="3177896" y="4559092"/>
            <a:ext cx="2453090" cy="22205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w to Use a Rotary Tool - The Home Depot">
            <a:extLst>
              <a:ext uri="{FF2B5EF4-FFF2-40B4-BE49-F238E27FC236}">
                <a16:creationId xmlns:a16="http://schemas.microsoft.com/office/drawing/2014/main" id="{77635943-1EB7-BF4B-F4FD-B97AB7DC2D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614" t="23326"/>
          <a:stretch/>
        </p:blipFill>
        <p:spPr bwMode="auto">
          <a:xfrm>
            <a:off x="5795111" y="4578703"/>
            <a:ext cx="2159307" cy="2225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B2E1B2-DA6D-7A94-1652-70F661B0A617}"/>
              </a:ext>
            </a:extLst>
          </p:cNvPr>
          <p:cNvPicPr>
            <a:picLocks noChangeAspect="1"/>
          </p:cNvPicPr>
          <p:nvPr/>
        </p:nvPicPr>
        <p:blipFill rotWithShape="1">
          <a:blip r:embed="rId6"/>
          <a:srcRect l="7608" t="12070" r="12799"/>
          <a:stretch/>
        </p:blipFill>
        <p:spPr>
          <a:xfrm>
            <a:off x="8129453" y="4578703"/>
            <a:ext cx="2435727" cy="2227340"/>
          </a:xfrm>
          <a:prstGeom prst="rect">
            <a:avLst/>
          </a:prstGeom>
        </p:spPr>
      </p:pic>
    </p:spTree>
    <p:extLst>
      <p:ext uri="{BB962C8B-B14F-4D97-AF65-F5344CB8AC3E}">
        <p14:creationId xmlns:p14="http://schemas.microsoft.com/office/powerpoint/2010/main" val="225205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AD4B-2921-4903-91E1-5D7835457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CB664-9BD7-B0A6-A7C3-417BC0119AE1}"/>
              </a:ext>
            </a:extLst>
          </p:cNvPr>
          <p:cNvSpPr>
            <a:spLocks noGrp="1"/>
          </p:cNvSpPr>
          <p:nvPr>
            <p:ph type="title"/>
          </p:nvPr>
        </p:nvSpPr>
        <p:spPr/>
        <p:txBody>
          <a:bodyPr/>
          <a:lstStyle/>
          <a:p>
            <a:pPr algn="ctr"/>
            <a:r>
              <a:rPr lang="en-CA" dirty="0">
                <a:cs typeface="Arial"/>
              </a:rPr>
              <a:t>Cordless Drill and Driver</a:t>
            </a:r>
          </a:p>
        </p:txBody>
      </p:sp>
      <p:sp>
        <p:nvSpPr>
          <p:cNvPr id="4" name="Slide Number Placeholder 3">
            <a:extLst>
              <a:ext uri="{FF2B5EF4-FFF2-40B4-BE49-F238E27FC236}">
                <a16:creationId xmlns:a16="http://schemas.microsoft.com/office/drawing/2014/main" id="{B86D5407-553C-2D30-C977-7466DC26B97F}"/>
              </a:ext>
            </a:extLst>
          </p:cNvPr>
          <p:cNvSpPr>
            <a:spLocks noGrp="1"/>
          </p:cNvSpPr>
          <p:nvPr>
            <p:ph type="sldNum" sz="quarter" idx="12"/>
          </p:nvPr>
        </p:nvSpPr>
        <p:spPr/>
        <p:txBody>
          <a:bodyPr/>
          <a:lstStyle/>
          <a:p>
            <a:fld id="{E82343A0-2E36-4AE8-A4A1-C85DDAFC0339}" type="slidenum">
              <a:rPr lang="en-CA" dirty="0" smtClean="0">
                <a:solidFill>
                  <a:schemeClr val="tx1"/>
                </a:solidFill>
              </a:rPr>
              <a:t>34</a:t>
            </a:fld>
            <a:endParaRPr lang="en-US">
              <a:solidFill>
                <a:schemeClr val="tx1"/>
              </a:solidFill>
              <a:cs typeface="Arial"/>
            </a:endParaRPr>
          </a:p>
        </p:txBody>
      </p:sp>
      <p:grpSp>
        <p:nvGrpSpPr>
          <p:cNvPr id="15" name="Group 14">
            <a:extLst>
              <a:ext uri="{FF2B5EF4-FFF2-40B4-BE49-F238E27FC236}">
                <a16:creationId xmlns:a16="http://schemas.microsoft.com/office/drawing/2014/main" id="{5CE5F17C-CEF4-3F0E-FE79-488F473D0114}"/>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38FECBDF-9266-8531-1C08-1A0F501CDCE9}"/>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A7C49292-13B7-BEC5-2857-32D837BE4A29}"/>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9105224-3EEC-23DD-D092-30E36593F263}"/>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4786702C-4F81-997A-46A8-0EA538844F85}"/>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6E4646D0-E472-580E-E9F1-AABE8760979C}"/>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BE1D2A44-FD28-4639-9CD3-455E75730FC1}"/>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F54CA634-D69C-2C19-5AB5-03E904438B9E}"/>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3" name="Content Placeholder 2">
            <a:extLst>
              <a:ext uri="{FF2B5EF4-FFF2-40B4-BE49-F238E27FC236}">
                <a16:creationId xmlns:a16="http://schemas.microsoft.com/office/drawing/2014/main" id="{DAFDAA36-7D30-DDA5-B78D-9D3A1C007242}"/>
              </a:ext>
            </a:extLst>
          </p:cNvPr>
          <p:cNvSpPr txBox="1">
            <a:spLocks/>
          </p:cNvSpPr>
          <p:nvPr/>
        </p:nvSpPr>
        <p:spPr>
          <a:xfrm>
            <a:off x="394296" y="1553945"/>
            <a:ext cx="6191439" cy="503422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sz="2400" b="1" dirty="0"/>
              <a:t>USES: </a:t>
            </a:r>
            <a:r>
              <a:rPr lang="en-US" sz="2400" dirty="0">
                <a:cs typeface="Arial"/>
              </a:rPr>
              <a:t>drilling and driving tasks.</a:t>
            </a:r>
          </a:p>
          <a:p>
            <a:pPr marL="0" indent="0">
              <a:spcBef>
                <a:spcPts val="3000"/>
              </a:spcBef>
              <a:buNone/>
            </a:pPr>
            <a:r>
              <a:rPr lang="en-CA" sz="2400" b="1" dirty="0"/>
              <a:t>MATERIALS:</a:t>
            </a:r>
            <a:r>
              <a:rPr lang="en-CA" sz="2400" dirty="0"/>
              <a:t> depends on the drill bit. Mostly wood, plastic, plaster, soft metals.</a:t>
            </a:r>
          </a:p>
          <a:p>
            <a:pPr marL="0" indent="0">
              <a:spcBef>
                <a:spcPts val="3000"/>
              </a:spcBef>
              <a:buNone/>
            </a:pPr>
            <a:r>
              <a:rPr lang="en-US" sz="2400" b="1" dirty="0"/>
              <a:t>REQUIREMENTS:</a:t>
            </a:r>
            <a:r>
              <a:rPr lang="en-US" sz="2400" dirty="0"/>
              <a:t> </a:t>
            </a:r>
            <a:r>
              <a:rPr lang="en-US" sz="2400" dirty="0">
                <a:ea typeface="+mn-lt"/>
                <a:cs typeface="+mn-lt"/>
              </a:rPr>
              <a:t>Safety Glasses</a:t>
            </a:r>
          </a:p>
        </p:txBody>
      </p:sp>
      <p:pic>
        <p:nvPicPr>
          <p:cNvPr id="17" name="Picture 16">
            <a:extLst>
              <a:ext uri="{FF2B5EF4-FFF2-40B4-BE49-F238E27FC236}">
                <a16:creationId xmlns:a16="http://schemas.microsoft.com/office/drawing/2014/main" id="{45880766-AD2C-CE14-E5EE-6DA85B733063}"/>
              </a:ext>
            </a:extLst>
          </p:cNvPr>
          <p:cNvPicPr>
            <a:picLocks noChangeAspect="1"/>
          </p:cNvPicPr>
          <p:nvPr/>
        </p:nvPicPr>
        <p:blipFill>
          <a:blip r:embed="rId2"/>
          <a:stretch>
            <a:fillRect/>
          </a:stretch>
        </p:blipFill>
        <p:spPr>
          <a:xfrm>
            <a:off x="2660976" y="3974506"/>
            <a:ext cx="4548467" cy="2679381"/>
          </a:xfrm>
          <a:prstGeom prst="rect">
            <a:avLst/>
          </a:prstGeom>
        </p:spPr>
      </p:pic>
      <p:pic>
        <p:nvPicPr>
          <p:cNvPr id="1026" name="Picture 2" descr="DEWALT DCK240C2 20V MAX Cordless Drill/Driver, Impact Driver, Battery &amp;  Charger Combo Kit | Canadian Tire">
            <a:extLst>
              <a:ext uri="{FF2B5EF4-FFF2-40B4-BE49-F238E27FC236}">
                <a16:creationId xmlns:a16="http://schemas.microsoft.com/office/drawing/2014/main" id="{BD30E411-FDE8-456F-9C28-B332D3849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91" t="17678" r="5843" b="14457"/>
          <a:stretch/>
        </p:blipFill>
        <p:spPr bwMode="auto">
          <a:xfrm>
            <a:off x="7576298" y="2027851"/>
            <a:ext cx="4077567" cy="2802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sch 14-Piece Cobalt Metal Drill Bit Set | The Home Depot Canada">
            <a:extLst>
              <a:ext uri="{FF2B5EF4-FFF2-40B4-BE49-F238E27FC236}">
                <a16:creationId xmlns:a16="http://schemas.microsoft.com/office/drawing/2014/main" id="{E590CBDE-2C84-4C23-B1C3-9E10679E1B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93" y="4078730"/>
            <a:ext cx="2470935" cy="247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88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BAD4B-2921-4903-91E1-5D7835457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CB664-9BD7-B0A6-A7C3-417BC0119AE1}"/>
              </a:ext>
            </a:extLst>
          </p:cNvPr>
          <p:cNvSpPr>
            <a:spLocks noGrp="1"/>
          </p:cNvSpPr>
          <p:nvPr>
            <p:ph type="title"/>
          </p:nvPr>
        </p:nvSpPr>
        <p:spPr/>
        <p:txBody>
          <a:bodyPr/>
          <a:lstStyle/>
          <a:p>
            <a:pPr algn="ctr"/>
            <a:r>
              <a:rPr lang="en-CA">
                <a:cs typeface="Arial"/>
              </a:rPr>
              <a:t>Tap and Die Kit</a:t>
            </a:r>
          </a:p>
        </p:txBody>
      </p:sp>
      <p:sp>
        <p:nvSpPr>
          <p:cNvPr id="4" name="Slide Number Placeholder 3">
            <a:extLst>
              <a:ext uri="{FF2B5EF4-FFF2-40B4-BE49-F238E27FC236}">
                <a16:creationId xmlns:a16="http://schemas.microsoft.com/office/drawing/2014/main" id="{B86D5407-553C-2D30-C977-7466DC26B97F}"/>
              </a:ext>
            </a:extLst>
          </p:cNvPr>
          <p:cNvSpPr>
            <a:spLocks noGrp="1"/>
          </p:cNvSpPr>
          <p:nvPr>
            <p:ph type="sldNum" sz="quarter" idx="12"/>
          </p:nvPr>
        </p:nvSpPr>
        <p:spPr/>
        <p:txBody>
          <a:bodyPr/>
          <a:lstStyle/>
          <a:p>
            <a:fld id="{E82343A0-2E36-4AE8-A4A1-C85DDAFC0339}" type="slidenum">
              <a:rPr lang="en-CA" dirty="0" smtClean="0">
                <a:solidFill>
                  <a:schemeClr val="tx1"/>
                </a:solidFill>
              </a:rPr>
              <a:t>35</a:t>
            </a:fld>
            <a:endParaRPr lang="en-US">
              <a:solidFill>
                <a:schemeClr val="tx1"/>
              </a:solidFill>
              <a:cs typeface="Arial"/>
            </a:endParaRPr>
          </a:p>
        </p:txBody>
      </p:sp>
      <p:grpSp>
        <p:nvGrpSpPr>
          <p:cNvPr id="15" name="Group 14">
            <a:extLst>
              <a:ext uri="{FF2B5EF4-FFF2-40B4-BE49-F238E27FC236}">
                <a16:creationId xmlns:a16="http://schemas.microsoft.com/office/drawing/2014/main" id="{5CE5F17C-CEF4-3F0E-FE79-488F473D0114}"/>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38FECBDF-9266-8531-1C08-1A0F501CDCE9}"/>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A7C49292-13B7-BEC5-2857-32D837BE4A29}"/>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9105224-3EEC-23DD-D092-30E36593F263}"/>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4786702C-4F81-997A-46A8-0EA538844F85}"/>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6E4646D0-E472-580E-E9F1-AABE8760979C}"/>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BE1D2A44-FD28-4639-9CD3-455E75730FC1}"/>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F54CA634-D69C-2C19-5AB5-03E904438B9E}"/>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3" name="Content Placeholder 2">
            <a:extLst>
              <a:ext uri="{FF2B5EF4-FFF2-40B4-BE49-F238E27FC236}">
                <a16:creationId xmlns:a16="http://schemas.microsoft.com/office/drawing/2014/main" id="{DAFDAA36-7D30-DDA5-B78D-9D3A1C007242}"/>
              </a:ext>
            </a:extLst>
          </p:cNvPr>
          <p:cNvSpPr txBox="1">
            <a:spLocks/>
          </p:cNvSpPr>
          <p:nvPr/>
        </p:nvSpPr>
        <p:spPr>
          <a:xfrm>
            <a:off x="394296" y="1553945"/>
            <a:ext cx="6456880" cy="243588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sz="2400" b="1"/>
              <a:t>USES: </a:t>
            </a:r>
            <a:r>
              <a:rPr lang="en-US" sz="2400">
                <a:cs typeface="Arial"/>
              </a:rPr>
              <a:t>to create threaded holes and threads.</a:t>
            </a:r>
          </a:p>
          <a:p>
            <a:pPr marL="0" indent="0">
              <a:spcBef>
                <a:spcPts val="3000"/>
              </a:spcBef>
              <a:buNone/>
            </a:pPr>
            <a:r>
              <a:rPr lang="en-CA" sz="2400" b="1"/>
              <a:t>MATERIALS:</a:t>
            </a:r>
            <a:r>
              <a:rPr lang="en-CA" sz="2400"/>
              <a:t> most metals (aluminium, brass, steel, cast iron, titanium, etc.)</a:t>
            </a:r>
          </a:p>
          <a:p>
            <a:pPr marL="0" indent="0">
              <a:spcBef>
                <a:spcPts val="3000"/>
              </a:spcBef>
              <a:buNone/>
            </a:pPr>
            <a:r>
              <a:rPr lang="en-US" sz="2400" b="1"/>
              <a:t>REQUIREMENTS:</a:t>
            </a:r>
            <a:r>
              <a:rPr lang="en-US" sz="2400"/>
              <a:t> </a:t>
            </a:r>
            <a:r>
              <a:rPr lang="en-US" sz="2400">
                <a:ea typeface="+mn-lt"/>
                <a:cs typeface="+mn-lt"/>
              </a:rPr>
              <a:t>PPE Guidelines and safety gloves. Use lubricant when necessary.</a:t>
            </a:r>
          </a:p>
        </p:txBody>
      </p:sp>
      <p:pic>
        <p:nvPicPr>
          <p:cNvPr id="2050" name="Picture 2" descr="Figure 4: Taper tap: 6-8-thread chamfer (A), second tap: 4-5-thread chamfer (B), final tap (plug): 2-3-thread chamfer (C)">
            <a:extLst>
              <a:ext uri="{FF2B5EF4-FFF2-40B4-BE49-F238E27FC236}">
                <a16:creationId xmlns:a16="http://schemas.microsoft.com/office/drawing/2014/main" id="{BDF1B3A9-75E6-3BD4-B5C0-FBE1B2710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825" y="1553945"/>
            <a:ext cx="2570789" cy="2390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5: A solid round die">
            <a:extLst>
              <a:ext uri="{FF2B5EF4-FFF2-40B4-BE49-F238E27FC236}">
                <a16:creationId xmlns:a16="http://schemas.microsoft.com/office/drawing/2014/main" id="{92466F0E-915C-4137-4D8A-DFAC7744B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473" y="1631250"/>
            <a:ext cx="2633243" cy="2201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39747B-8C85-24F0-F07C-48D51D95B145}"/>
              </a:ext>
            </a:extLst>
          </p:cNvPr>
          <p:cNvSpPr txBox="1"/>
          <p:nvPr/>
        </p:nvSpPr>
        <p:spPr>
          <a:xfrm>
            <a:off x="7710984" y="4031726"/>
            <a:ext cx="1351129" cy="461665"/>
          </a:xfrm>
          <a:prstGeom prst="rect">
            <a:avLst/>
          </a:prstGeom>
          <a:noFill/>
        </p:spPr>
        <p:txBody>
          <a:bodyPr wrap="square">
            <a:spAutoFit/>
          </a:bodyPr>
          <a:lstStyle/>
          <a:p>
            <a:pPr algn="ctr"/>
            <a:r>
              <a:rPr lang="en-US" sz="2400">
                <a:ea typeface="+mn-lt"/>
                <a:cs typeface="+mn-lt"/>
              </a:rPr>
              <a:t>Taps</a:t>
            </a:r>
            <a:endParaRPr lang="en-CA" sz="2400"/>
          </a:p>
        </p:txBody>
      </p:sp>
      <p:sp>
        <p:nvSpPr>
          <p:cNvPr id="8" name="TextBox 7">
            <a:extLst>
              <a:ext uri="{FF2B5EF4-FFF2-40B4-BE49-F238E27FC236}">
                <a16:creationId xmlns:a16="http://schemas.microsoft.com/office/drawing/2014/main" id="{FD8B07CD-9057-4D32-A2BA-EBB6194B9530}"/>
              </a:ext>
            </a:extLst>
          </p:cNvPr>
          <p:cNvSpPr txBox="1"/>
          <p:nvPr/>
        </p:nvSpPr>
        <p:spPr>
          <a:xfrm>
            <a:off x="9589603" y="4104072"/>
            <a:ext cx="2169994" cy="461665"/>
          </a:xfrm>
          <a:prstGeom prst="rect">
            <a:avLst/>
          </a:prstGeom>
          <a:noFill/>
        </p:spPr>
        <p:txBody>
          <a:bodyPr wrap="square">
            <a:spAutoFit/>
          </a:bodyPr>
          <a:lstStyle/>
          <a:p>
            <a:pPr algn="ctr"/>
            <a:r>
              <a:rPr lang="en-US" sz="2400">
                <a:ea typeface="+mn-lt"/>
                <a:cs typeface="+mn-lt"/>
              </a:rPr>
              <a:t>Die</a:t>
            </a:r>
            <a:endParaRPr lang="en-CA" sz="2400"/>
          </a:p>
        </p:txBody>
      </p:sp>
      <p:pic>
        <p:nvPicPr>
          <p:cNvPr id="18" name="Picture 17">
            <a:extLst>
              <a:ext uri="{FF2B5EF4-FFF2-40B4-BE49-F238E27FC236}">
                <a16:creationId xmlns:a16="http://schemas.microsoft.com/office/drawing/2014/main" id="{6BBA6D3C-DA79-66E8-3459-55F838F0C275}"/>
              </a:ext>
            </a:extLst>
          </p:cNvPr>
          <p:cNvPicPr>
            <a:picLocks noChangeAspect="1"/>
          </p:cNvPicPr>
          <p:nvPr/>
        </p:nvPicPr>
        <p:blipFill rotWithShape="1">
          <a:blip r:embed="rId5"/>
          <a:srcRect l="16997"/>
          <a:stretch/>
        </p:blipFill>
        <p:spPr>
          <a:xfrm>
            <a:off x="4081075" y="4218214"/>
            <a:ext cx="2770101" cy="2410546"/>
          </a:xfrm>
          <a:prstGeom prst="rect">
            <a:avLst/>
          </a:prstGeom>
        </p:spPr>
      </p:pic>
      <p:pic>
        <p:nvPicPr>
          <p:cNvPr id="2056" name="Picture 8" descr="Taps and Dies | MiniatureRailwayWork">
            <a:extLst>
              <a:ext uri="{FF2B5EF4-FFF2-40B4-BE49-F238E27FC236}">
                <a16:creationId xmlns:a16="http://schemas.microsoft.com/office/drawing/2014/main" id="{1D4A8BEE-A233-780A-C873-C4447C751B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12" y="4218214"/>
            <a:ext cx="2911151" cy="241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42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E163-4ED4-4643-BACF-31FD2628F1C6}"/>
              </a:ext>
            </a:extLst>
          </p:cNvPr>
          <p:cNvSpPr>
            <a:spLocks noGrp="1"/>
          </p:cNvSpPr>
          <p:nvPr>
            <p:ph type="title"/>
          </p:nvPr>
        </p:nvSpPr>
        <p:spPr/>
        <p:txBody>
          <a:bodyPr/>
          <a:lstStyle/>
          <a:p>
            <a:r>
              <a:rPr lang="en-US"/>
              <a:t>Working with Sheet Metal</a:t>
            </a:r>
            <a:endParaRPr lang="en-CA"/>
          </a:p>
        </p:txBody>
      </p:sp>
      <p:sp>
        <p:nvSpPr>
          <p:cNvPr id="3" name="Text Placeholder 2">
            <a:extLst>
              <a:ext uri="{FF2B5EF4-FFF2-40B4-BE49-F238E27FC236}">
                <a16:creationId xmlns:a16="http://schemas.microsoft.com/office/drawing/2014/main" id="{8993321B-615B-4680-BFCA-E040FBB151AF}"/>
              </a:ext>
            </a:extLst>
          </p:cNvPr>
          <p:cNvSpPr>
            <a:spLocks noGrp="1"/>
          </p:cNvSpPr>
          <p:nvPr>
            <p:ph type="body" idx="1"/>
          </p:nvPr>
        </p:nvSpPr>
        <p:spPr/>
        <p:txBody>
          <a:bodyPr/>
          <a:lstStyle/>
          <a:p>
            <a:r>
              <a:rPr lang="en-US" dirty="0"/>
              <a:t>The only time we can use steel in the Makerspace!</a:t>
            </a:r>
            <a:endParaRPr lang="en-CA" dirty="0"/>
          </a:p>
        </p:txBody>
      </p:sp>
    </p:spTree>
    <p:extLst>
      <p:ext uri="{BB962C8B-B14F-4D97-AF65-F5344CB8AC3E}">
        <p14:creationId xmlns:p14="http://schemas.microsoft.com/office/powerpoint/2010/main" val="2667031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3EB6A-D291-47A3-0E57-56A7B9F75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0504B-B017-99F4-7023-64F13FE8D48F}"/>
              </a:ext>
            </a:extLst>
          </p:cNvPr>
          <p:cNvSpPr>
            <a:spLocks noGrp="1"/>
          </p:cNvSpPr>
          <p:nvPr>
            <p:ph type="title"/>
          </p:nvPr>
        </p:nvSpPr>
        <p:spPr/>
        <p:txBody>
          <a:bodyPr/>
          <a:lstStyle/>
          <a:p>
            <a:pPr algn="ctr"/>
            <a:r>
              <a:rPr lang="en-CA">
                <a:cs typeface="Arial"/>
              </a:rPr>
              <a:t>Working with Sheet Metal</a:t>
            </a:r>
          </a:p>
        </p:txBody>
      </p:sp>
      <p:sp>
        <p:nvSpPr>
          <p:cNvPr id="4" name="Slide Number Placeholder 3">
            <a:extLst>
              <a:ext uri="{FF2B5EF4-FFF2-40B4-BE49-F238E27FC236}">
                <a16:creationId xmlns:a16="http://schemas.microsoft.com/office/drawing/2014/main" id="{DF4F5318-5D97-2BDD-34C8-A4642731D317}"/>
              </a:ext>
            </a:extLst>
          </p:cNvPr>
          <p:cNvSpPr>
            <a:spLocks noGrp="1"/>
          </p:cNvSpPr>
          <p:nvPr>
            <p:ph type="sldNum" sz="quarter" idx="12"/>
          </p:nvPr>
        </p:nvSpPr>
        <p:spPr/>
        <p:txBody>
          <a:bodyPr/>
          <a:lstStyle/>
          <a:p>
            <a:fld id="{E82343A0-2E36-4AE8-A4A1-C85DDAFC0339}" type="slidenum">
              <a:rPr lang="en-CA" dirty="0" smtClean="0">
                <a:solidFill>
                  <a:schemeClr val="tx1"/>
                </a:solidFill>
              </a:rPr>
              <a:t>37</a:t>
            </a:fld>
            <a:endParaRPr lang="en-US">
              <a:solidFill>
                <a:schemeClr val="tx1"/>
              </a:solidFill>
              <a:cs typeface="Arial"/>
            </a:endParaRPr>
          </a:p>
        </p:txBody>
      </p:sp>
      <p:grpSp>
        <p:nvGrpSpPr>
          <p:cNvPr id="15" name="Group 14">
            <a:extLst>
              <a:ext uri="{FF2B5EF4-FFF2-40B4-BE49-F238E27FC236}">
                <a16:creationId xmlns:a16="http://schemas.microsoft.com/office/drawing/2014/main" id="{7473821C-08D6-9495-7E7B-72A166CF3C1C}"/>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E718ED06-06AB-5673-2C91-1DECA8CEFB5A}"/>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1D8C3689-D389-A11D-30F5-795B14673BF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A5A0D81C-A5D5-8210-99EA-2A0041B2ADF4}"/>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4DA027CD-3150-AD2C-DC62-07E3CF1EAFC9}"/>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37765D67-5857-1BA4-F70D-A1EFDA9C7817}"/>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D500972B-C771-D977-1489-714B7621E7F2}"/>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0FCC483-882C-D032-74E3-D7A48AB3B7FD}"/>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9" name="TextBox 18">
            <a:extLst>
              <a:ext uri="{FF2B5EF4-FFF2-40B4-BE49-F238E27FC236}">
                <a16:creationId xmlns:a16="http://schemas.microsoft.com/office/drawing/2014/main" id="{8088EBC5-154D-482D-2FFD-2931516FF3ED}"/>
              </a:ext>
            </a:extLst>
          </p:cNvPr>
          <p:cNvSpPr txBox="1"/>
          <p:nvPr/>
        </p:nvSpPr>
        <p:spPr>
          <a:xfrm>
            <a:off x="428297" y="1492469"/>
            <a:ext cx="10925503" cy="1641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800" b="1" dirty="0">
                <a:cs typeface="Arial"/>
              </a:rPr>
              <a:t>Tips &amp; Tricks</a:t>
            </a:r>
          </a:p>
          <a:p>
            <a:pPr marL="914400" indent="-457200">
              <a:spcBef>
                <a:spcPts val="1000"/>
              </a:spcBef>
              <a:buFont typeface="Arial" panose="020B0604020202020204" pitchFamily="34" charset="0"/>
              <a:buChar char="•"/>
            </a:pPr>
            <a:r>
              <a:rPr lang="en-US" sz="2800" dirty="0">
                <a:cs typeface="Arial"/>
              </a:rPr>
              <a:t>Design for bending! </a:t>
            </a:r>
          </a:p>
          <a:p>
            <a:pPr marL="1371600" lvl="1" indent="-457200">
              <a:spcBef>
                <a:spcPts val="1000"/>
              </a:spcBef>
              <a:buFont typeface="Arial" panose="020B0604020202020204" pitchFamily="34" charset="0"/>
              <a:buChar char="•"/>
            </a:pPr>
            <a:r>
              <a:rPr lang="en-US" sz="2800" dirty="0">
                <a:cs typeface="Arial"/>
              </a:rPr>
              <a:t>Quicker to waterjet and bend into a box than 3D printing</a:t>
            </a:r>
          </a:p>
        </p:txBody>
      </p:sp>
      <p:pic>
        <p:nvPicPr>
          <p:cNvPr id="1026" name="Picture 2" descr="Picture">
            <a:extLst>
              <a:ext uri="{FF2B5EF4-FFF2-40B4-BE49-F238E27FC236}">
                <a16:creationId xmlns:a16="http://schemas.microsoft.com/office/drawing/2014/main" id="{FFABA8C2-2770-4AC1-B65D-39208FC3FC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73" y="3508293"/>
            <a:ext cx="3909232" cy="292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5C9C0DA8-C57D-49BB-9508-BAFF3CDF0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515" y="3216055"/>
            <a:ext cx="2340969"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a Sheet Metal Brake Machine">
            <a:extLst>
              <a:ext uri="{FF2B5EF4-FFF2-40B4-BE49-F238E27FC236}">
                <a16:creationId xmlns:a16="http://schemas.microsoft.com/office/drawing/2014/main" id="{6100C036-908A-4D3A-9211-21B69382F7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92"/>
          <a:stretch/>
        </p:blipFill>
        <p:spPr bwMode="auto">
          <a:xfrm>
            <a:off x="8234301" y="3117793"/>
            <a:ext cx="3363654" cy="369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4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shed Aluminum Sheet Metal Box at Rs 70/piece in Pune | ID: 14692228673">
            <a:extLst>
              <a:ext uri="{FF2B5EF4-FFF2-40B4-BE49-F238E27FC236}">
                <a16:creationId xmlns:a16="http://schemas.microsoft.com/office/drawing/2014/main" id="{A38697E6-6473-71DA-29CB-E01AF5DE6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3" y="1485964"/>
            <a:ext cx="2590716" cy="1943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DCBF0F4-42D6-CBE3-437F-81C8E5D22F7D}"/>
              </a:ext>
            </a:extLst>
          </p:cNvPr>
          <p:cNvPicPr>
            <a:picLocks noChangeAspect="1"/>
          </p:cNvPicPr>
          <p:nvPr/>
        </p:nvPicPr>
        <p:blipFill rotWithShape="1">
          <a:blip r:embed="rId3"/>
          <a:srcRect r="5396"/>
          <a:stretch/>
        </p:blipFill>
        <p:spPr>
          <a:xfrm>
            <a:off x="2868478" y="1485964"/>
            <a:ext cx="2125277" cy="1943036"/>
          </a:xfrm>
          <a:prstGeom prst="rect">
            <a:avLst/>
          </a:prstGeom>
        </p:spPr>
      </p:pic>
      <p:pic>
        <p:nvPicPr>
          <p:cNvPr id="2064" name="Picture 16" descr="Meet ProtoMAX, the latest addition to the IQ Center! – Academic  Technologies @ W&amp;L">
            <a:extLst>
              <a:ext uri="{FF2B5EF4-FFF2-40B4-BE49-F238E27FC236}">
                <a16:creationId xmlns:a16="http://schemas.microsoft.com/office/drawing/2014/main" id="{6F30F945-DB8C-D11C-134D-D461A28E91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523" y="4019734"/>
            <a:ext cx="2892464" cy="21693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151518-FC2A-29DB-5EAB-DF28C822BA00}"/>
              </a:ext>
            </a:extLst>
          </p:cNvPr>
          <p:cNvSpPr txBox="1"/>
          <p:nvPr/>
        </p:nvSpPr>
        <p:spPr>
          <a:xfrm>
            <a:off x="199703" y="3429000"/>
            <a:ext cx="4794052" cy="369332"/>
          </a:xfrm>
          <a:prstGeom prst="rect">
            <a:avLst/>
          </a:prstGeom>
          <a:noFill/>
        </p:spPr>
        <p:txBody>
          <a:bodyPr wrap="square" rtlCol="0">
            <a:spAutoFit/>
          </a:bodyPr>
          <a:lstStyle/>
          <a:p>
            <a:pPr algn="ctr"/>
            <a:r>
              <a:rPr lang="en-CA" dirty="0"/>
              <a:t>Cutting and bending to complex shapes</a:t>
            </a:r>
          </a:p>
        </p:txBody>
      </p:sp>
      <p:sp>
        <p:nvSpPr>
          <p:cNvPr id="11" name="Speech Bubble: Rectangle 10">
            <a:extLst>
              <a:ext uri="{FF2B5EF4-FFF2-40B4-BE49-F238E27FC236}">
                <a16:creationId xmlns:a16="http://schemas.microsoft.com/office/drawing/2014/main" id="{2AB0E7F6-BE75-EAA4-1511-303FAF4037C5}"/>
              </a:ext>
            </a:extLst>
          </p:cNvPr>
          <p:cNvSpPr/>
          <p:nvPr/>
        </p:nvSpPr>
        <p:spPr>
          <a:xfrm>
            <a:off x="5553307" y="1485964"/>
            <a:ext cx="6438990" cy="5149012"/>
          </a:xfrm>
          <a:prstGeom prst="wedgeRectCallout">
            <a:avLst>
              <a:gd name="adj1" fmla="val -70710"/>
              <a:gd name="adj2" fmla="val 21785"/>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DB9CBDED-FCAB-DCF6-9AA4-3231E9C344EE}"/>
              </a:ext>
            </a:extLst>
          </p:cNvPr>
          <p:cNvSpPr txBox="1"/>
          <p:nvPr/>
        </p:nvSpPr>
        <p:spPr>
          <a:xfrm>
            <a:off x="1326995" y="6189082"/>
            <a:ext cx="2786992" cy="369332"/>
          </a:xfrm>
          <a:prstGeom prst="rect">
            <a:avLst/>
          </a:prstGeom>
          <a:noFill/>
        </p:spPr>
        <p:txBody>
          <a:bodyPr wrap="square" rtlCol="0">
            <a:spAutoFit/>
          </a:bodyPr>
          <a:lstStyle/>
          <a:p>
            <a:pPr algn="ctr"/>
            <a:r>
              <a:rPr lang="en-CA" dirty="0"/>
              <a:t>Waterjet cutting</a:t>
            </a:r>
          </a:p>
        </p:txBody>
      </p:sp>
      <p:pic>
        <p:nvPicPr>
          <p:cNvPr id="2068" name="Picture 20">
            <a:extLst>
              <a:ext uri="{FF2B5EF4-FFF2-40B4-BE49-F238E27FC236}">
                <a16:creationId xmlns:a16="http://schemas.microsoft.com/office/drawing/2014/main" id="{4D7FE18E-4EC7-2E5B-652A-B77AA6947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619" y="1823457"/>
            <a:ext cx="2817425" cy="18747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998CC663-3D63-EC62-3E27-6626174BFC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1356" y="1823457"/>
            <a:ext cx="2817425" cy="187471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30F870B9-2CAE-7C3F-B359-E5120220D5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3619" y="4229216"/>
            <a:ext cx="2817425" cy="187471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8394222C-A608-B824-CC3A-EDB31B4E9A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1355" y="4229216"/>
            <a:ext cx="2817425" cy="18747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48BA985-7CFE-60E9-15A4-B795A59224ED}"/>
              </a:ext>
            </a:extLst>
          </p:cNvPr>
          <p:cNvSpPr txBox="1"/>
          <p:nvPr/>
        </p:nvSpPr>
        <p:spPr>
          <a:xfrm>
            <a:off x="5813618" y="3698168"/>
            <a:ext cx="2817425" cy="369332"/>
          </a:xfrm>
          <a:prstGeom prst="rect">
            <a:avLst/>
          </a:prstGeom>
          <a:noFill/>
        </p:spPr>
        <p:txBody>
          <a:bodyPr wrap="square" rtlCol="0">
            <a:spAutoFit/>
          </a:bodyPr>
          <a:lstStyle/>
          <a:p>
            <a:pPr algn="ctr"/>
            <a:r>
              <a:rPr lang="en-CA"/>
              <a:t>Marble &amp; Granite</a:t>
            </a:r>
          </a:p>
        </p:txBody>
      </p:sp>
      <p:sp>
        <p:nvSpPr>
          <p:cNvPr id="14" name="TextBox 13">
            <a:extLst>
              <a:ext uri="{FF2B5EF4-FFF2-40B4-BE49-F238E27FC236}">
                <a16:creationId xmlns:a16="http://schemas.microsoft.com/office/drawing/2014/main" id="{FEFCE204-AC5B-4280-6697-AFC8EB2CAA75}"/>
              </a:ext>
            </a:extLst>
          </p:cNvPr>
          <p:cNvSpPr txBox="1"/>
          <p:nvPr/>
        </p:nvSpPr>
        <p:spPr>
          <a:xfrm>
            <a:off x="8891354" y="3691138"/>
            <a:ext cx="2817425" cy="369332"/>
          </a:xfrm>
          <a:prstGeom prst="rect">
            <a:avLst/>
          </a:prstGeom>
          <a:noFill/>
        </p:spPr>
        <p:txBody>
          <a:bodyPr wrap="square" rtlCol="0">
            <a:spAutoFit/>
          </a:bodyPr>
          <a:lstStyle/>
          <a:p>
            <a:pPr algn="ctr"/>
            <a:r>
              <a:rPr lang="en-CA"/>
              <a:t>Stainless Steel &amp; Glass</a:t>
            </a:r>
          </a:p>
        </p:txBody>
      </p:sp>
      <p:sp>
        <p:nvSpPr>
          <p:cNvPr id="17" name="TextBox 16">
            <a:extLst>
              <a:ext uri="{FF2B5EF4-FFF2-40B4-BE49-F238E27FC236}">
                <a16:creationId xmlns:a16="http://schemas.microsoft.com/office/drawing/2014/main" id="{2651EEC2-182B-6181-1B37-BC01D7C1BBB1}"/>
              </a:ext>
            </a:extLst>
          </p:cNvPr>
          <p:cNvSpPr txBox="1"/>
          <p:nvPr/>
        </p:nvSpPr>
        <p:spPr>
          <a:xfrm>
            <a:off x="8891353" y="6079663"/>
            <a:ext cx="2817425" cy="369332"/>
          </a:xfrm>
          <a:prstGeom prst="rect">
            <a:avLst/>
          </a:prstGeom>
          <a:noFill/>
        </p:spPr>
        <p:txBody>
          <a:bodyPr wrap="square" rtlCol="0">
            <a:spAutoFit/>
          </a:bodyPr>
          <a:lstStyle/>
          <a:p>
            <a:pPr algn="ctr"/>
            <a:r>
              <a:rPr lang="en-CA"/>
              <a:t>Stainless Steel</a:t>
            </a:r>
          </a:p>
        </p:txBody>
      </p:sp>
      <p:sp>
        <p:nvSpPr>
          <p:cNvPr id="18" name="TextBox 17">
            <a:extLst>
              <a:ext uri="{FF2B5EF4-FFF2-40B4-BE49-F238E27FC236}">
                <a16:creationId xmlns:a16="http://schemas.microsoft.com/office/drawing/2014/main" id="{3FC510DE-1EFB-9274-96DB-40FEDD8BFEB0}"/>
              </a:ext>
            </a:extLst>
          </p:cNvPr>
          <p:cNvSpPr txBox="1"/>
          <p:nvPr/>
        </p:nvSpPr>
        <p:spPr>
          <a:xfrm>
            <a:off x="5813618" y="6079663"/>
            <a:ext cx="2817425" cy="369332"/>
          </a:xfrm>
          <a:prstGeom prst="rect">
            <a:avLst/>
          </a:prstGeom>
          <a:noFill/>
        </p:spPr>
        <p:txBody>
          <a:bodyPr wrap="square" rtlCol="0">
            <a:spAutoFit/>
          </a:bodyPr>
          <a:lstStyle/>
          <a:p>
            <a:pPr algn="ctr"/>
            <a:r>
              <a:rPr lang="en-CA"/>
              <a:t>Titanium</a:t>
            </a:r>
          </a:p>
        </p:txBody>
      </p:sp>
      <p:sp>
        <p:nvSpPr>
          <p:cNvPr id="23" name="Title 1">
            <a:extLst>
              <a:ext uri="{FF2B5EF4-FFF2-40B4-BE49-F238E27FC236}">
                <a16:creationId xmlns:a16="http://schemas.microsoft.com/office/drawing/2014/main" id="{1880A8B9-8AD3-1163-681E-D21870704DFB}"/>
              </a:ext>
            </a:extLst>
          </p:cNvPr>
          <p:cNvSpPr>
            <a:spLocks noGrp="1"/>
          </p:cNvSpPr>
          <p:nvPr>
            <p:ph type="title"/>
          </p:nvPr>
        </p:nvSpPr>
        <p:spPr>
          <a:xfrm>
            <a:off x="0" y="0"/>
            <a:ext cx="12192000" cy="1325563"/>
          </a:xfrm>
        </p:spPr>
        <p:txBody>
          <a:bodyPr/>
          <a:lstStyle/>
          <a:p>
            <a:pPr algn="ctr"/>
            <a:r>
              <a:rPr lang="en-CA" dirty="0">
                <a:cs typeface="Arial"/>
              </a:rPr>
              <a:t>Prototyping with Sheet Metal</a:t>
            </a:r>
          </a:p>
        </p:txBody>
      </p:sp>
      <p:grpSp>
        <p:nvGrpSpPr>
          <p:cNvPr id="24" name="Group 23">
            <a:extLst>
              <a:ext uri="{FF2B5EF4-FFF2-40B4-BE49-F238E27FC236}">
                <a16:creationId xmlns:a16="http://schemas.microsoft.com/office/drawing/2014/main" id="{8A2F0A55-453E-9176-005B-5390555529D4}"/>
              </a:ext>
            </a:extLst>
          </p:cNvPr>
          <p:cNvGrpSpPr/>
          <p:nvPr/>
        </p:nvGrpSpPr>
        <p:grpSpPr>
          <a:xfrm>
            <a:off x="53447" y="58295"/>
            <a:ext cx="1633633" cy="400111"/>
            <a:chOff x="21772" y="244928"/>
            <a:chExt cx="2406744" cy="618014"/>
          </a:xfrm>
        </p:grpSpPr>
        <p:grpSp>
          <p:nvGrpSpPr>
            <p:cNvPr id="25" name="Group 24">
              <a:extLst>
                <a:ext uri="{FF2B5EF4-FFF2-40B4-BE49-F238E27FC236}">
                  <a16:creationId xmlns:a16="http://schemas.microsoft.com/office/drawing/2014/main" id="{F0455FE7-E741-E25A-E1F7-7D26E4943915}"/>
                </a:ext>
              </a:extLst>
            </p:cNvPr>
            <p:cNvGrpSpPr/>
            <p:nvPr/>
          </p:nvGrpSpPr>
          <p:grpSpPr>
            <a:xfrm>
              <a:off x="1093119" y="357043"/>
              <a:ext cx="433493" cy="427213"/>
              <a:chOff x="441229" y="481793"/>
              <a:chExt cx="677335" cy="719821"/>
            </a:xfrm>
          </p:grpSpPr>
          <p:sp>
            <p:nvSpPr>
              <p:cNvPr id="28" name="Partial Circle 27">
                <a:extLst>
                  <a:ext uri="{FF2B5EF4-FFF2-40B4-BE49-F238E27FC236}">
                    <a16:creationId xmlns:a16="http://schemas.microsoft.com/office/drawing/2014/main" id="{1AA4CA48-34B8-CBF0-557C-1458726BF9E1}"/>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artial Circle 28">
                <a:extLst>
                  <a:ext uri="{FF2B5EF4-FFF2-40B4-BE49-F238E27FC236}">
                    <a16:creationId xmlns:a16="http://schemas.microsoft.com/office/drawing/2014/main" id="{EA8A23A4-B039-115E-0DF4-C1F673CF96CF}"/>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Partial Circle 29">
                <a:extLst>
                  <a:ext uri="{FF2B5EF4-FFF2-40B4-BE49-F238E27FC236}">
                    <a16:creationId xmlns:a16="http://schemas.microsoft.com/office/drawing/2014/main" id="{0DF40EDE-79A4-D71F-91F3-9AE8D2070E1F}"/>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Partial Circle 30">
                <a:extLst>
                  <a:ext uri="{FF2B5EF4-FFF2-40B4-BE49-F238E27FC236}">
                    <a16:creationId xmlns:a16="http://schemas.microsoft.com/office/drawing/2014/main" id="{FF508123-5F11-AC1D-3451-D177425911FC}"/>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TextBox 25">
              <a:extLst>
                <a:ext uri="{FF2B5EF4-FFF2-40B4-BE49-F238E27FC236}">
                  <a16:creationId xmlns:a16="http://schemas.microsoft.com/office/drawing/2014/main" id="{EC25EF09-3D0B-C9AE-AD65-BFFA29126D4C}"/>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27" name="TextBox 26">
              <a:extLst>
                <a:ext uri="{FF2B5EF4-FFF2-40B4-BE49-F238E27FC236}">
                  <a16:creationId xmlns:a16="http://schemas.microsoft.com/office/drawing/2014/main" id="{579A699A-2625-1344-E41F-C655956797DF}"/>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Tree>
    <p:extLst>
      <p:ext uri="{BB962C8B-B14F-4D97-AF65-F5344CB8AC3E}">
        <p14:creationId xmlns:p14="http://schemas.microsoft.com/office/powerpoint/2010/main" val="38565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err="1"/>
              <a:t>Protomax</a:t>
            </a:r>
            <a:r>
              <a:rPr lang="en-CA"/>
              <a:t> Waterjet Cutter</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72576" y="1691828"/>
            <a:ext cx="3096270" cy="428714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7278280"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dirty="0"/>
              <a:t>USES: </a:t>
            </a:r>
            <a:r>
              <a:rPr lang="en-US" dirty="0">
                <a:cs typeface="Arial"/>
              </a:rPr>
              <a:t>Low-volume sheet cutting system for prototyping. Cuts up to 1 in thick.</a:t>
            </a:r>
          </a:p>
          <a:p>
            <a:pPr marL="0" indent="0">
              <a:spcBef>
                <a:spcPts val="3000"/>
              </a:spcBef>
              <a:buNone/>
            </a:pPr>
            <a:r>
              <a:rPr lang="en-CA" b="1" dirty="0"/>
              <a:t>MATERIALS:</a:t>
            </a:r>
            <a:r>
              <a:rPr lang="en-CA" dirty="0"/>
              <a:t> Aluminum, mild steel, Delrin/Acetal, HDPE/PC, wood, and rubber</a:t>
            </a:r>
          </a:p>
          <a:p>
            <a:pPr marL="457200">
              <a:spcBef>
                <a:spcPts val="1000"/>
              </a:spcBef>
              <a:buFont typeface="Arial"/>
              <a:buChar char="•"/>
            </a:pPr>
            <a:r>
              <a:rPr lang="en-CA" dirty="0">
                <a:cs typeface="Arial"/>
              </a:rPr>
              <a:t>Work Area: 12″ x 12″ (304 x 304 mm)</a:t>
            </a:r>
            <a:r>
              <a:rPr lang="en-US" dirty="0">
                <a:cs typeface="Arial"/>
              </a:rPr>
              <a:t> </a:t>
            </a:r>
          </a:p>
          <a:p>
            <a:pPr marL="0" indent="0">
              <a:spcBef>
                <a:spcPts val="3000"/>
              </a:spcBef>
              <a:buNone/>
            </a:pPr>
            <a:r>
              <a:rPr lang="en-US" b="1" dirty="0"/>
              <a:t>REQUIREMENTS:</a:t>
            </a:r>
            <a:r>
              <a:rPr lang="en-US" dirty="0"/>
              <a:t> </a:t>
            </a:r>
            <a:r>
              <a:rPr lang="en-US" dirty="0">
                <a:ea typeface="+mn-lt"/>
                <a:cs typeface="+mn-lt"/>
              </a:rPr>
              <a:t>PPE Guidelines and safety gloves when handling metal</a:t>
            </a:r>
          </a:p>
        </p:txBody>
      </p:sp>
    </p:spTree>
    <p:extLst>
      <p:ext uri="{BB962C8B-B14F-4D97-AF65-F5344CB8AC3E}">
        <p14:creationId xmlns:p14="http://schemas.microsoft.com/office/powerpoint/2010/main" val="18511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09B-137D-2883-08FB-CEE71F72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93199-627E-CB15-414C-7A9E7F400A30}"/>
              </a:ext>
            </a:extLst>
          </p:cNvPr>
          <p:cNvSpPr>
            <a:spLocks noGrp="1"/>
          </p:cNvSpPr>
          <p:nvPr>
            <p:ph type="title"/>
          </p:nvPr>
        </p:nvSpPr>
        <p:spPr/>
        <p:txBody>
          <a:bodyPr/>
          <a:lstStyle/>
          <a:p>
            <a:pPr algn="ctr"/>
            <a:r>
              <a:rPr lang="en-US" dirty="0" err="1"/>
              <a:t>Restrictied</a:t>
            </a:r>
            <a:r>
              <a:rPr lang="en-US" dirty="0"/>
              <a:t> Eq</a:t>
            </a:r>
            <a:r>
              <a:rPr lang="en-CA" dirty="0" err="1"/>
              <a:t>uipment</a:t>
            </a:r>
            <a:endParaRPr lang="en-CA" dirty="0"/>
          </a:p>
        </p:txBody>
      </p:sp>
      <p:sp>
        <p:nvSpPr>
          <p:cNvPr id="4" name="Slide Number Placeholder 3">
            <a:extLst>
              <a:ext uri="{FF2B5EF4-FFF2-40B4-BE49-F238E27FC236}">
                <a16:creationId xmlns:a16="http://schemas.microsoft.com/office/drawing/2014/main" id="{7395323E-C27B-6528-1F8C-91835FCDDE27}"/>
              </a:ext>
            </a:extLst>
          </p:cNvPr>
          <p:cNvSpPr>
            <a:spLocks noGrp="1"/>
          </p:cNvSpPr>
          <p:nvPr>
            <p:ph type="sldNum" sz="quarter" idx="12"/>
          </p:nvPr>
        </p:nvSpPr>
        <p:spPr/>
        <p:txBody>
          <a:bodyPr/>
          <a:lstStyle/>
          <a:p>
            <a:fld id="{E82343A0-2E36-4AE8-A4A1-C85DDAFC0339}" type="slidenum">
              <a:rPr lang="en-CA" dirty="0" smtClean="0">
                <a:solidFill>
                  <a:schemeClr val="tx1"/>
                </a:solidFill>
              </a:rPr>
              <a:t>4</a:t>
            </a:fld>
            <a:endParaRPr lang="en-US">
              <a:solidFill>
                <a:schemeClr val="tx1"/>
              </a:solidFill>
              <a:cs typeface="Arial"/>
            </a:endParaRPr>
          </a:p>
        </p:txBody>
      </p:sp>
      <p:grpSp>
        <p:nvGrpSpPr>
          <p:cNvPr id="15" name="Group 14">
            <a:extLst>
              <a:ext uri="{FF2B5EF4-FFF2-40B4-BE49-F238E27FC236}">
                <a16:creationId xmlns:a16="http://schemas.microsoft.com/office/drawing/2014/main" id="{9F263B4B-A248-51F3-E7CA-694C66259796}"/>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87B01FF2-884C-75D9-F5B4-70C84E7AE51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835784CC-F471-101B-5D8C-BB54F2919D4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DDF5F49-357D-D8CA-4F1D-EF32FF84DC2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9B045770-9F7B-CF2A-C832-38664006D01F}"/>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1C2B9C22-A1A7-7A98-3C2E-E4F8CED58D30}"/>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CCB846ED-BA38-A55D-56D1-045D961ECCD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BE5D8075-15BA-5D5C-75A6-286CBEE52CB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18" name="TextBox 17">
            <a:extLst>
              <a:ext uri="{FF2B5EF4-FFF2-40B4-BE49-F238E27FC236}">
                <a16:creationId xmlns:a16="http://schemas.microsoft.com/office/drawing/2014/main" id="{8F2419CB-40A6-42BF-AC1D-534BE74CADA9}"/>
              </a:ext>
            </a:extLst>
          </p:cNvPr>
          <p:cNvSpPr txBox="1"/>
          <p:nvPr/>
        </p:nvSpPr>
        <p:spPr>
          <a:xfrm>
            <a:off x="327767" y="1595390"/>
            <a:ext cx="10679242" cy="3877985"/>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pPr marL="685800" indent="-457200">
              <a:spcBef>
                <a:spcPts val="1000"/>
              </a:spcBef>
              <a:buFont typeface="Arial" panose="020B0604020202020204" pitchFamily="34" charset="0"/>
              <a:buChar char="•"/>
            </a:pPr>
            <a:r>
              <a:rPr lang="en-CA" sz="2800" dirty="0">
                <a:cs typeface="Arial"/>
              </a:rPr>
              <a:t>Resin 3D Printers</a:t>
            </a:r>
          </a:p>
          <a:p>
            <a:pPr marL="685800" indent="-457200">
              <a:spcBef>
                <a:spcPts val="1000"/>
              </a:spcBef>
              <a:buFont typeface="Arial" panose="020B0604020202020204" pitchFamily="34" charset="0"/>
              <a:buChar char="•"/>
            </a:pPr>
            <a:r>
              <a:rPr lang="en-CA" sz="2800" dirty="0">
                <a:cs typeface="Arial"/>
              </a:rPr>
              <a:t>Ultimaker Printer</a:t>
            </a:r>
          </a:p>
          <a:p>
            <a:pPr marL="685800" indent="-457200">
              <a:spcBef>
                <a:spcPts val="1000"/>
              </a:spcBef>
              <a:buFont typeface="Arial" panose="020B0604020202020204" pitchFamily="34" charset="0"/>
              <a:buChar char="•"/>
            </a:pPr>
            <a:r>
              <a:rPr lang="en-CA" sz="2800" dirty="0">
                <a:cs typeface="Arial"/>
              </a:rPr>
              <a:t>CNC Machine</a:t>
            </a:r>
          </a:p>
          <a:p>
            <a:pPr marL="685800" indent="-457200">
              <a:spcBef>
                <a:spcPts val="1000"/>
              </a:spcBef>
              <a:buFont typeface="Arial" panose="020B0604020202020204" pitchFamily="34" charset="0"/>
              <a:buChar char="•"/>
            </a:pPr>
            <a:r>
              <a:rPr lang="en-CA" sz="2800" dirty="0">
                <a:cs typeface="Arial"/>
              </a:rPr>
              <a:t>Waterjet Cutter</a:t>
            </a:r>
          </a:p>
          <a:p>
            <a:pPr marL="685800" indent="-457200">
              <a:spcBef>
                <a:spcPts val="1000"/>
              </a:spcBef>
              <a:buFont typeface="Arial" panose="020B0604020202020204" pitchFamily="34" charset="0"/>
              <a:buChar char="•"/>
            </a:pPr>
            <a:r>
              <a:rPr lang="en-CA" sz="2800" dirty="0">
                <a:cs typeface="Arial"/>
              </a:rPr>
              <a:t>Bench Grinder</a:t>
            </a:r>
          </a:p>
          <a:p>
            <a:pPr marL="685800" indent="-457200">
              <a:spcBef>
                <a:spcPts val="1000"/>
              </a:spcBef>
              <a:buFont typeface="Arial" panose="020B0604020202020204" pitchFamily="34" charset="0"/>
              <a:buChar char="•"/>
            </a:pPr>
            <a:r>
              <a:rPr lang="en-CA" sz="2800" dirty="0">
                <a:cs typeface="Arial"/>
              </a:rPr>
              <a:t>Spot Welder</a:t>
            </a:r>
          </a:p>
          <a:p>
            <a:pPr marL="685800" indent="-457200">
              <a:spcBef>
                <a:spcPts val="1000"/>
              </a:spcBef>
              <a:buFont typeface="Arial" panose="020B0604020202020204" pitchFamily="34" charset="0"/>
              <a:buChar char="•"/>
            </a:pPr>
            <a:r>
              <a:rPr lang="en-CA" sz="2800" dirty="0">
                <a:cs typeface="Arial"/>
              </a:rPr>
              <a:t>Wood Lathe</a:t>
            </a:r>
          </a:p>
        </p:txBody>
      </p:sp>
    </p:spTree>
    <p:extLst>
      <p:ext uri="{BB962C8B-B14F-4D97-AF65-F5344CB8AC3E}">
        <p14:creationId xmlns:p14="http://schemas.microsoft.com/office/powerpoint/2010/main" val="412691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err="1"/>
              <a:t>Protomax</a:t>
            </a:r>
            <a:r>
              <a:rPr lang="en-CA"/>
              <a:t> Waterjet Cutter</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38013" y="1456443"/>
            <a:ext cx="2148465" cy="2974799"/>
          </a:xfrm>
          <a:prstGeom prst="rect">
            <a:avLst/>
          </a:prstGeom>
        </p:spPr>
      </p:pic>
      <p:pic>
        <p:nvPicPr>
          <p:cNvPr id="4" name="Online Media 3" title="The OMAX ProtoMAX">
            <a:hlinkClick r:id="" action="ppaction://media"/>
            <a:extLst>
              <a:ext uri="{FF2B5EF4-FFF2-40B4-BE49-F238E27FC236}">
                <a16:creationId xmlns:a16="http://schemas.microsoft.com/office/drawing/2014/main" id="{11099181-CB60-4939-8110-2C9B04078EF1}"/>
              </a:ext>
            </a:extLst>
          </p:cNvPr>
          <p:cNvPicPr>
            <a:picLocks noRot="1" noChangeAspect="1"/>
          </p:cNvPicPr>
          <p:nvPr>
            <a:videoFile r:link="rId1"/>
          </p:nvPr>
        </p:nvPicPr>
        <p:blipFill>
          <a:blip r:embed="rId4"/>
          <a:stretch>
            <a:fillRect/>
          </a:stretch>
        </p:blipFill>
        <p:spPr>
          <a:xfrm>
            <a:off x="85021" y="1486923"/>
            <a:ext cx="9082708" cy="5131730"/>
          </a:xfrm>
          <a:prstGeom prst="rect">
            <a:avLst/>
          </a:prstGeom>
        </p:spPr>
      </p:pic>
    </p:spTree>
    <p:extLst>
      <p:ext uri="{BB962C8B-B14F-4D97-AF65-F5344CB8AC3E}">
        <p14:creationId xmlns:p14="http://schemas.microsoft.com/office/powerpoint/2010/main" val="34935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12" Grizzly Benchtop Shears</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139" y="1691828"/>
            <a:ext cx="4287144" cy="428714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64891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a:t>USES: </a:t>
            </a:r>
            <a:r>
              <a:rPr lang="en-US">
                <a:ea typeface="+mn-lt"/>
                <a:cs typeface="+mn-lt"/>
              </a:rPr>
              <a:t>Cutting large sheets of metals into smaller sizes</a:t>
            </a:r>
          </a:p>
          <a:p>
            <a:pPr marL="0" indent="0">
              <a:spcBef>
                <a:spcPts val="3000"/>
              </a:spcBef>
              <a:buNone/>
            </a:pPr>
            <a:r>
              <a:rPr lang="en-CA" b="1"/>
              <a:t>MATERIALS:</a:t>
            </a:r>
            <a:r>
              <a:rPr lang="en-CA"/>
              <a:t> mild sheet metal.</a:t>
            </a:r>
          </a:p>
          <a:p>
            <a:pPr marL="609600" indent="-342900">
              <a:spcBef>
                <a:spcPts val="600"/>
              </a:spcBef>
            </a:pPr>
            <a:r>
              <a:rPr lang="en-US">
                <a:ea typeface="+mn-lt"/>
                <a:cs typeface="+mn-lt"/>
              </a:rPr>
              <a:t>17-gauge mild steel at half width</a:t>
            </a:r>
          </a:p>
          <a:p>
            <a:pPr marL="609600" indent="-342900">
              <a:spcBef>
                <a:spcPts val="600"/>
              </a:spcBef>
            </a:pPr>
            <a:r>
              <a:rPr lang="en-US">
                <a:ea typeface="+mn-lt"/>
                <a:cs typeface="+mn-lt"/>
              </a:rPr>
              <a:t>20-gauge mild steel at full width</a:t>
            </a:r>
            <a:endParaRPr lang="en-CA">
              <a:cs typeface="Arial"/>
            </a:endParaRPr>
          </a:p>
          <a:p>
            <a:pPr marL="615950" indent="-342900">
              <a:spcBef>
                <a:spcPts val="600"/>
              </a:spcBef>
            </a:pPr>
            <a:r>
              <a:rPr lang="en-CA">
                <a:cs typeface="Arial"/>
              </a:rPr>
              <a:t>Up to 12″ (304 mm)</a:t>
            </a:r>
            <a:r>
              <a:rPr lang="en-US">
                <a:cs typeface="Arial"/>
              </a:rPr>
              <a:t> in width</a:t>
            </a:r>
            <a:endParaRPr lang="en-CA">
              <a:cs typeface="Arial"/>
            </a:endParaRPr>
          </a:p>
          <a:p>
            <a:pPr marL="0" indent="0">
              <a:spcBef>
                <a:spcPts val="3000"/>
              </a:spcBef>
              <a:buNone/>
            </a:pPr>
            <a:r>
              <a:rPr lang="en-US" b="1"/>
              <a:t>REQUIREMENTS:</a:t>
            </a:r>
            <a:r>
              <a:rPr lang="en-US"/>
              <a:t> </a:t>
            </a:r>
            <a:r>
              <a:rPr lang="en-US">
                <a:ea typeface="+mn-lt"/>
                <a:cs typeface="+mn-lt"/>
              </a:rPr>
              <a:t>PPE Guidelines and protective gloves</a:t>
            </a:r>
          </a:p>
        </p:txBody>
      </p:sp>
    </p:spTree>
    <p:extLst>
      <p:ext uri="{BB962C8B-B14F-4D97-AF65-F5344CB8AC3E}">
        <p14:creationId xmlns:p14="http://schemas.microsoft.com/office/powerpoint/2010/main" val="3398149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13E1-46F0-5E22-3038-30563C3D4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D284-B514-594F-144D-D40EDFADD863}"/>
              </a:ext>
            </a:extLst>
          </p:cNvPr>
          <p:cNvSpPr>
            <a:spLocks noGrp="1"/>
          </p:cNvSpPr>
          <p:nvPr>
            <p:ph type="title"/>
          </p:nvPr>
        </p:nvSpPr>
        <p:spPr/>
        <p:txBody>
          <a:bodyPr/>
          <a:lstStyle/>
          <a:p>
            <a:pPr algn="ctr"/>
            <a:r>
              <a:rPr lang="en-CA"/>
              <a:t>12" Grizzly Pan and Finger Brake</a:t>
            </a:r>
            <a:endParaRPr lang="en-US"/>
          </a:p>
        </p:txBody>
      </p:sp>
      <p:grpSp>
        <p:nvGrpSpPr>
          <p:cNvPr id="15" name="Group 14">
            <a:extLst>
              <a:ext uri="{FF2B5EF4-FFF2-40B4-BE49-F238E27FC236}">
                <a16:creationId xmlns:a16="http://schemas.microsoft.com/office/drawing/2014/main" id="{B9807AB9-97A9-889D-D790-A543BFAC2008}"/>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209CA0C4-78AF-7080-BCFA-26D31D9185F2}"/>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B314F7BC-C5FA-74BC-04DB-EEC5EF48BC1F}"/>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5D1ADAA1-BE17-898C-276D-882C8A9CD06D}"/>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AF3AE605-9883-C31D-8E64-87039532967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FF90381E-E7B1-15D3-18F5-3999EF4C26B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40BC1036-FFE2-14AD-6359-113B97A678B6}"/>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3175D5E2-84C4-79EB-C9C8-C080AEBF5AA8}"/>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3" name="Picture 2">
            <a:extLst>
              <a:ext uri="{FF2B5EF4-FFF2-40B4-BE49-F238E27FC236}">
                <a16:creationId xmlns:a16="http://schemas.microsoft.com/office/drawing/2014/main" id="{7B23C7EE-D343-AF76-913D-543FF04D02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7139" y="1691828"/>
            <a:ext cx="4287144" cy="4287144"/>
          </a:xfrm>
          <a:prstGeom prst="rect">
            <a:avLst/>
          </a:prstGeom>
        </p:spPr>
      </p:pic>
      <p:sp>
        <p:nvSpPr>
          <p:cNvPr id="5" name="Content Placeholder 2">
            <a:extLst>
              <a:ext uri="{FF2B5EF4-FFF2-40B4-BE49-F238E27FC236}">
                <a16:creationId xmlns:a16="http://schemas.microsoft.com/office/drawing/2014/main" id="{8C072514-1CD4-0323-6AA8-6A6E72DF578E}"/>
              </a:ext>
            </a:extLst>
          </p:cNvPr>
          <p:cNvSpPr txBox="1">
            <a:spLocks/>
          </p:cNvSpPr>
          <p:nvPr/>
        </p:nvSpPr>
        <p:spPr>
          <a:xfrm>
            <a:off x="394296" y="1553945"/>
            <a:ext cx="6489104" cy="503422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None/>
            </a:pPr>
            <a:r>
              <a:rPr lang="en-CA" b="1"/>
              <a:t>USES: </a:t>
            </a:r>
            <a:r>
              <a:rPr lang="en-CA">
                <a:cs typeface="Arial"/>
              </a:rPr>
              <a:t>Bends sheets of metals at various angles </a:t>
            </a:r>
          </a:p>
          <a:p>
            <a:pPr marL="0" indent="0">
              <a:spcBef>
                <a:spcPts val="3000"/>
              </a:spcBef>
              <a:buNone/>
            </a:pPr>
            <a:r>
              <a:rPr lang="en-CA" b="1"/>
              <a:t>MATERIALS:</a:t>
            </a:r>
            <a:r>
              <a:rPr lang="en-CA"/>
              <a:t> mild sheet metal.</a:t>
            </a:r>
          </a:p>
          <a:p>
            <a:pPr marL="615950" indent="-342900">
              <a:spcBef>
                <a:spcPts val="600"/>
              </a:spcBef>
            </a:pPr>
            <a:r>
              <a:rPr lang="en-US">
                <a:cs typeface="Arial"/>
              </a:rPr>
              <a:t>20-gauge mild steel up to 135°</a:t>
            </a:r>
            <a:endParaRPr lang="en-CA">
              <a:cs typeface="Arial"/>
            </a:endParaRPr>
          </a:p>
          <a:p>
            <a:pPr marL="615950" indent="-342900">
              <a:spcBef>
                <a:spcPts val="600"/>
              </a:spcBef>
            </a:pPr>
            <a:r>
              <a:rPr lang="en-CA">
                <a:cs typeface="Arial"/>
              </a:rPr>
              <a:t>Up to 12″ (304 mm)</a:t>
            </a:r>
            <a:r>
              <a:rPr lang="en-US">
                <a:cs typeface="Arial"/>
              </a:rPr>
              <a:t> in width</a:t>
            </a:r>
            <a:endParaRPr lang="en-CA">
              <a:cs typeface="Arial"/>
            </a:endParaRPr>
          </a:p>
          <a:p>
            <a:pPr marL="0" indent="0">
              <a:spcBef>
                <a:spcPts val="3000"/>
              </a:spcBef>
              <a:buNone/>
            </a:pPr>
            <a:r>
              <a:rPr lang="en-US" b="1"/>
              <a:t>REQUIREMENTS:</a:t>
            </a:r>
            <a:r>
              <a:rPr lang="en-US"/>
              <a:t> </a:t>
            </a:r>
            <a:r>
              <a:rPr lang="en-US">
                <a:ea typeface="+mn-lt"/>
                <a:cs typeface="+mn-lt"/>
              </a:rPr>
              <a:t>PPE Guidelines and protective gloves</a:t>
            </a:r>
          </a:p>
        </p:txBody>
      </p:sp>
    </p:spTree>
    <p:extLst>
      <p:ext uri="{BB962C8B-B14F-4D97-AF65-F5344CB8AC3E}">
        <p14:creationId xmlns:p14="http://schemas.microsoft.com/office/powerpoint/2010/main" val="2726276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2C12-F896-84F5-57BF-492244EE422C}"/>
              </a:ext>
            </a:extLst>
          </p:cNvPr>
          <p:cNvSpPr>
            <a:spLocks noGrp="1"/>
          </p:cNvSpPr>
          <p:nvPr>
            <p:ph type="title"/>
          </p:nvPr>
        </p:nvSpPr>
        <p:spPr/>
        <p:txBody>
          <a:bodyPr/>
          <a:lstStyle/>
          <a:p>
            <a:pPr algn="ctr"/>
            <a:r>
              <a:rPr lang="en-CA"/>
              <a:t>Final Reminders</a:t>
            </a:r>
          </a:p>
        </p:txBody>
      </p:sp>
      <p:sp>
        <p:nvSpPr>
          <p:cNvPr id="3" name="Content Placeholder 2">
            <a:extLst>
              <a:ext uri="{FF2B5EF4-FFF2-40B4-BE49-F238E27FC236}">
                <a16:creationId xmlns:a16="http://schemas.microsoft.com/office/drawing/2014/main" id="{DB4A9D1E-2A9E-53A8-E974-05E9C53C0CC0}"/>
              </a:ext>
            </a:extLst>
          </p:cNvPr>
          <p:cNvSpPr>
            <a:spLocks noGrp="1"/>
          </p:cNvSpPr>
          <p:nvPr>
            <p:ph idx="1"/>
          </p:nvPr>
        </p:nvSpPr>
        <p:spPr/>
        <p:txBody>
          <a:bodyPr vert="horz" lIns="91440" tIns="45720" rIns="91440" bIns="45720" rtlCol="0" anchor="t">
            <a:normAutofit/>
          </a:bodyPr>
          <a:lstStyle/>
          <a:p>
            <a:r>
              <a:rPr lang="en-US" dirty="0">
                <a:ea typeface="+mn-lt"/>
                <a:cs typeface="+mn-lt"/>
              </a:rPr>
              <a:t>Always clamp your equipment / material.</a:t>
            </a:r>
          </a:p>
          <a:p>
            <a:r>
              <a:rPr lang="en-US" dirty="0">
                <a:ea typeface="+mn-lt"/>
                <a:cs typeface="+mn-lt"/>
              </a:rPr>
              <a:t>Always wait for the power tool to completely stop before reaching for your stock.</a:t>
            </a:r>
          </a:p>
          <a:p>
            <a:r>
              <a:rPr lang="en-US" dirty="0">
                <a:ea typeface="+mn-lt"/>
                <a:cs typeface="+mn-lt"/>
              </a:rPr>
              <a:t>After use, </a:t>
            </a:r>
            <a:r>
              <a:rPr lang="en-US" i="1" dirty="0">
                <a:ea typeface="+mn-lt"/>
                <a:cs typeface="+mn-lt"/>
              </a:rPr>
              <a:t>clean your space</a:t>
            </a:r>
            <a:r>
              <a:rPr lang="en-US" dirty="0">
                <a:ea typeface="+mn-lt"/>
                <a:cs typeface="+mn-lt"/>
              </a:rPr>
              <a:t>:</a:t>
            </a:r>
          </a:p>
          <a:p>
            <a:pPr lvl="1"/>
            <a:r>
              <a:rPr lang="en-US" dirty="0"/>
              <a:t>Use the shop vac in the Makerspace to vacuum any sawdust</a:t>
            </a:r>
          </a:p>
          <a:p>
            <a:pPr lvl="1"/>
            <a:r>
              <a:rPr lang="en-US" dirty="0"/>
              <a:t>Place larger pieces of scrap material in the allocated bins</a:t>
            </a:r>
          </a:p>
          <a:p>
            <a:pPr lvl="1"/>
            <a:r>
              <a:rPr lang="en-US" dirty="0"/>
              <a:t>Place electronics waste in the electronics waste bin</a:t>
            </a:r>
          </a:p>
          <a:p>
            <a:pPr lvl="1"/>
            <a:r>
              <a:rPr lang="en-US" dirty="0"/>
              <a:t>Place any garbage in the waste bins in the Makerspace</a:t>
            </a:r>
          </a:p>
          <a:p>
            <a:pPr marL="457200" lvl="1" indent="0">
              <a:buNone/>
            </a:pPr>
            <a:endParaRPr lang="en-US" dirty="0"/>
          </a:p>
          <a:p>
            <a:endParaRPr lang="en-US" dirty="0">
              <a:ea typeface="+mn-lt"/>
              <a:cs typeface="+mn-lt"/>
            </a:endParaRPr>
          </a:p>
        </p:txBody>
      </p:sp>
      <p:sp>
        <p:nvSpPr>
          <p:cNvPr id="4" name="TextBox 3">
            <a:extLst>
              <a:ext uri="{FF2B5EF4-FFF2-40B4-BE49-F238E27FC236}">
                <a16:creationId xmlns:a16="http://schemas.microsoft.com/office/drawing/2014/main" id="{789AD3FB-9605-48EA-8893-701761791090}"/>
              </a:ext>
            </a:extLst>
          </p:cNvPr>
          <p:cNvSpPr txBox="1"/>
          <p:nvPr/>
        </p:nvSpPr>
        <p:spPr>
          <a:xfrm>
            <a:off x="585627" y="5568593"/>
            <a:ext cx="10952252" cy="707886"/>
          </a:xfrm>
          <a:prstGeom prst="rect">
            <a:avLst/>
          </a:prstGeom>
          <a:noFill/>
        </p:spPr>
        <p:txBody>
          <a:bodyPr wrap="square" rtlCol="0">
            <a:spAutoFit/>
          </a:bodyPr>
          <a:lstStyle/>
          <a:p>
            <a:pPr algn="ctr"/>
            <a:r>
              <a:rPr lang="en-US" sz="2000" dirty="0">
                <a:solidFill>
                  <a:srgbClr val="FF0000"/>
                </a:solidFill>
              </a:rPr>
              <a:t>If you ever are unsure about using any equipment in the space, please ask your TAs! </a:t>
            </a:r>
          </a:p>
          <a:p>
            <a:pPr algn="ctr"/>
            <a:r>
              <a:rPr lang="en-US" sz="2000" dirty="0">
                <a:solidFill>
                  <a:srgbClr val="FF0000"/>
                </a:solidFill>
              </a:rPr>
              <a:t>That’s what they are there for! </a:t>
            </a:r>
            <a:r>
              <a:rPr lang="en-US" sz="2000" dirty="0">
                <a:solidFill>
                  <a:srgbClr val="FF0000"/>
                </a:solidFill>
                <a:sym typeface="Wingdings" panose="05000000000000000000" pitchFamily="2" charset="2"/>
              </a:rPr>
              <a:t> </a:t>
            </a:r>
            <a:endParaRPr lang="en-CA" sz="2000" dirty="0">
              <a:solidFill>
                <a:srgbClr val="FF0000"/>
              </a:solidFill>
            </a:endParaRPr>
          </a:p>
        </p:txBody>
      </p:sp>
    </p:spTree>
    <p:extLst>
      <p:ext uri="{BB962C8B-B14F-4D97-AF65-F5344CB8AC3E}">
        <p14:creationId xmlns:p14="http://schemas.microsoft.com/office/powerpoint/2010/main" val="4121743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CE62-5EDA-4AE4-8452-857948A4410E}"/>
              </a:ext>
            </a:extLst>
          </p:cNvPr>
          <p:cNvSpPr>
            <a:spLocks noGrp="1"/>
          </p:cNvSpPr>
          <p:nvPr>
            <p:ph type="title"/>
          </p:nvPr>
        </p:nvSpPr>
        <p:spPr/>
        <p:txBody>
          <a:bodyPr/>
          <a:lstStyle/>
          <a:p>
            <a:pPr algn="ctr"/>
            <a:r>
              <a:rPr lang="en-US" dirty="0"/>
              <a:t>Makerspace Contacts</a:t>
            </a:r>
            <a:endParaRPr lang="en-CA" dirty="0"/>
          </a:p>
        </p:txBody>
      </p:sp>
      <p:sp>
        <p:nvSpPr>
          <p:cNvPr id="3" name="Content Placeholder 2">
            <a:extLst>
              <a:ext uri="{FF2B5EF4-FFF2-40B4-BE49-F238E27FC236}">
                <a16:creationId xmlns:a16="http://schemas.microsoft.com/office/drawing/2014/main" id="{5BE8781F-CF03-4797-8343-CFA16907231C}"/>
              </a:ext>
            </a:extLst>
          </p:cNvPr>
          <p:cNvSpPr>
            <a:spLocks noGrp="1"/>
          </p:cNvSpPr>
          <p:nvPr>
            <p:ph idx="1"/>
          </p:nvPr>
        </p:nvSpPr>
        <p:spPr/>
        <p:txBody>
          <a:bodyPr>
            <a:normAutofit fontScale="62500" lnSpcReduction="20000"/>
          </a:bodyPr>
          <a:lstStyle/>
          <a:p>
            <a:pPr marL="0" indent="0" algn="ctr">
              <a:buNone/>
            </a:pPr>
            <a:r>
              <a:rPr lang="en-US" sz="2400" b="1" dirty="0"/>
              <a:t>Kevin Gilmore, Makerspace Technician</a:t>
            </a:r>
          </a:p>
          <a:p>
            <a:pPr marL="0" indent="0" algn="ctr">
              <a:buNone/>
            </a:pPr>
            <a:r>
              <a:rPr lang="en-US" sz="2400" dirty="0">
                <a:hlinkClick r:id="rId3"/>
              </a:rPr>
              <a:t>Kevin.gilmore@ubc.ca</a:t>
            </a:r>
            <a:endParaRPr lang="en-US" sz="2400" dirty="0"/>
          </a:p>
          <a:p>
            <a:pPr marL="0" indent="0" algn="ctr">
              <a:buNone/>
            </a:pPr>
            <a:r>
              <a:rPr lang="en-US" sz="2400" b="1" dirty="0"/>
              <a:t>Makerspace Wiki: </a:t>
            </a:r>
            <a:r>
              <a:rPr lang="en-US" sz="2400" dirty="0"/>
              <a:t>https://wiki.ubc.ca/Documentation:SBME-Teaching-Labs</a:t>
            </a:r>
          </a:p>
          <a:p>
            <a:pPr marL="0" indent="0">
              <a:buNone/>
            </a:pPr>
            <a:endParaRPr lang="en-US" sz="2400" dirty="0"/>
          </a:p>
          <a:p>
            <a:pPr marL="0" indent="0" algn="ctr">
              <a:lnSpc>
                <a:spcPct val="120000"/>
              </a:lnSpc>
              <a:buNone/>
            </a:pPr>
            <a:r>
              <a:rPr lang="en-US" sz="2400" b="1" dirty="0"/>
              <a:t>Please feel free to email me if you have any questions about pretty much anything in the Makerspace, want equipment or material specs and details, or have any concerns with the space! </a:t>
            </a:r>
          </a:p>
          <a:p>
            <a:pPr marL="0" indent="0" algn="ctr">
              <a:buNone/>
            </a:pPr>
            <a:endParaRPr lang="en-US" sz="2400" b="1" dirty="0"/>
          </a:p>
          <a:p>
            <a:pPr marL="0" indent="0">
              <a:buNone/>
            </a:pPr>
            <a:r>
              <a:rPr lang="en-US" sz="1900" b="1" dirty="0"/>
              <a:t>Other contacts: </a:t>
            </a:r>
          </a:p>
          <a:p>
            <a:pPr marL="0" indent="0">
              <a:buNone/>
            </a:pPr>
            <a:r>
              <a:rPr lang="en-US" sz="2100" dirty="0"/>
              <a:t>Jacqueline Kho, Teaching Labs Manager</a:t>
            </a:r>
          </a:p>
          <a:p>
            <a:pPr marL="0" indent="0">
              <a:buNone/>
            </a:pPr>
            <a:r>
              <a:rPr lang="en-US" sz="1900" b="1" dirty="0">
                <a:hlinkClick r:id="rId4"/>
              </a:rPr>
              <a:t>Jacqueline</a:t>
            </a:r>
            <a:r>
              <a:rPr lang="en-US" sz="1900" b="1">
                <a:hlinkClick r:id="rId4"/>
              </a:rPr>
              <a:t>.kho</a:t>
            </a:r>
            <a:r>
              <a:rPr lang="en-US" sz="1900" b="1" dirty="0">
                <a:hlinkClick r:id="rId4"/>
              </a:rPr>
              <a:t>@ubc.ca</a:t>
            </a:r>
            <a:endParaRPr lang="en-US" sz="1900" b="1" dirty="0"/>
          </a:p>
          <a:p>
            <a:pPr marL="0" indent="0">
              <a:buNone/>
            </a:pPr>
            <a:endParaRPr lang="en-US" sz="1900" b="1" dirty="0"/>
          </a:p>
          <a:p>
            <a:pPr marL="0" indent="0">
              <a:buNone/>
            </a:pPr>
            <a:r>
              <a:rPr lang="en-CA" sz="2100" dirty="0" err="1"/>
              <a:t>Rupi</a:t>
            </a:r>
            <a:r>
              <a:rPr lang="en-CA" sz="2100" dirty="0"/>
              <a:t> Dhesi, Building Manager</a:t>
            </a:r>
          </a:p>
          <a:p>
            <a:pPr marL="0" indent="0">
              <a:buNone/>
            </a:pPr>
            <a:r>
              <a:rPr lang="en-CA" sz="2100" dirty="0">
                <a:hlinkClick r:id="rId5"/>
              </a:rPr>
              <a:t>Rupinder.Dhesi@ubc.ca</a:t>
            </a:r>
            <a:r>
              <a:rPr lang="en-CA" sz="2100" dirty="0"/>
              <a:t> </a:t>
            </a:r>
          </a:p>
          <a:p>
            <a:pPr marL="0" indent="0">
              <a:buNone/>
            </a:pPr>
            <a:endParaRPr lang="en-CA" sz="2100" dirty="0"/>
          </a:p>
          <a:p>
            <a:pPr marL="0" indent="0">
              <a:buNone/>
            </a:pPr>
            <a:r>
              <a:rPr lang="en-CA" sz="2100" dirty="0"/>
              <a:t>UBC First Aid: 604-822-4444 </a:t>
            </a:r>
          </a:p>
          <a:p>
            <a:pPr marL="0" indent="0">
              <a:buNone/>
            </a:pPr>
            <a:r>
              <a:rPr lang="en-CA" sz="2100" dirty="0"/>
              <a:t>UBC Security: 604-822-2222</a:t>
            </a:r>
          </a:p>
        </p:txBody>
      </p:sp>
    </p:spTree>
    <p:extLst>
      <p:ext uri="{BB962C8B-B14F-4D97-AF65-F5344CB8AC3E}">
        <p14:creationId xmlns:p14="http://schemas.microsoft.com/office/powerpoint/2010/main" val="90641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09B-137D-2883-08FB-CEE71F72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93199-627E-CB15-414C-7A9E7F400A30}"/>
              </a:ext>
            </a:extLst>
          </p:cNvPr>
          <p:cNvSpPr>
            <a:spLocks noGrp="1"/>
          </p:cNvSpPr>
          <p:nvPr>
            <p:ph type="title"/>
          </p:nvPr>
        </p:nvSpPr>
        <p:spPr/>
        <p:txBody>
          <a:bodyPr/>
          <a:lstStyle/>
          <a:p>
            <a:pPr algn="ctr"/>
            <a:r>
              <a:rPr lang="en-CA" dirty="0"/>
              <a:t>Makerspace Rooms</a:t>
            </a:r>
          </a:p>
        </p:txBody>
      </p:sp>
      <p:sp>
        <p:nvSpPr>
          <p:cNvPr id="4" name="Slide Number Placeholder 3">
            <a:extLst>
              <a:ext uri="{FF2B5EF4-FFF2-40B4-BE49-F238E27FC236}">
                <a16:creationId xmlns:a16="http://schemas.microsoft.com/office/drawing/2014/main" id="{7395323E-C27B-6528-1F8C-91835FCDDE27}"/>
              </a:ext>
            </a:extLst>
          </p:cNvPr>
          <p:cNvSpPr>
            <a:spLocks noGrp="1"/>
          </p:cNvSpPr>
          <p:nvPr>
            <p:ph type="sldNum" sz="quarter" idx="12"/>
          </p:nvPr>
        </p:nvSpPr>
        <p:spPr/>
        <p:txBody>
          <a:bodyPr/>
          <a:lstStyle/>
          <a:p>
            <a:fld id="{E82343A0-2E36-4AE8-A4A1-C85DDAFC0339}" type="slidenum">
              <a:rPr lang="en-CA" dirty="0" smtClean="0">
                <a:solidFill>
                  <a:schemeClr val="tx1"/>
                </a:solidFill>
              </a:rPr>
              <a:t>5</a:t>
            </a:fld>
            <a:endParaRPr lang="en-US">
              <a:solidFill>
                <a:schemeClr val="tx1"/>
              </a:solidFill>
              <a:cs typeface="Arial"/>
            </a:endParaRPr>
          </a:p>
        </p:txBody>
      </p:sp>
      <p:grpSp>
        <p:nvGrpSpPr>
          <p:cNvPr id="15" name="Group 14">
            <a:extLst>
              <a:ext uri="{FF2B5EF4-FFF2-40B4-BE49-F238E27FC236}">
                <a16:creationId xmlns:a16="http://schemas.microsoft.com/office/drawing/2014/main" id="{9F263B4B-A248-51F3-E7CA-694C66259796}"/>
              </a:ext>
            </a:extLst>
          </p:cNvPr>
          <p:cNvGrpSpPr/>
          <p:nvPr/>
        </p:nvGrpSpPr>
        <p:grpSpPr>
          <a:xfrm>
            <a:off x="53447" y="58295"/>
            <a:ext cx="1633633" cy="400111"/>
            <a:chOff x="21772" y="244928"/>
            <a:chExt cx="2406744" cy="618014"/>
          </a:xfrm>
        </p:grpSpPr>
        <p:grpSp>
          <p:nvGrpSpPr>
            <p:cNvPr id="12" name="Group 11">
              <a:extLst>
                <a:ext uri="{FF2B5EF4-FFF2-40B4-BE49-F238E27FC236}">
                  <a16:creationId xmlns:a16="http://schemas.microsoft.com/office/drawing/2014/main" id="{87B01FF2-884C-75D9-F5B4-70C84E7AE51F}"/>
                </a:ext>
              </a:extLst>
            </p:cNvPr>
            <p:cNvGrpSpPr/>
            <p:nvPr/>
          </p:nvGrpSpPr>
          <p:grpSpPr>
            <a:xfrm>
              <a:off x="1093120" y="357043"/>
              <a:ext cx="433494" cy="427213"/>
              <a:chOff x="441229" y="481793"/>
              <a:chExt cx="677335" cy="719821"/>
            </a:xfrm>
          </p:grpSpPr>
          <p:sp>
            <p:nvSpPr>
              <p:cNvPr id="7" name="Partial Circle 6">
                <a:extLst>
                  <a:ext uri="{FF2B5EF4-FFF2-40B4-BE49-F238E27FC236}">
                    <a16:creationId xmlns:a16="http://schemas.microsoft.com/office/drawing/2014/main" id="{835784CC-F471-101B-5D8C-BB54F2919D4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artial Circle 8">
                <a:extLst>
                  <a:ext uri="{FF2B5EF4-FFF2-40B4-BE49-F238E27FC236}">
                    <a16:creationId xmlns:a16="http://schemas.microsoft.com/office/drawing/2014/main" id="{BDDF5F49-357D-D8CA-4F1D-EF32FF84DC25}"/>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9B045770-9F7B-CF2A-C832-38664006D01F}"/>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artial Circle 10">
                <a:extLst>
                  <a:ext uri="{FF2B5EF4-FFF2-40B4-BE49-F238E27FC236}">
                    <a16:creationId xmlns:a16="http://schemas.microsoft.com/office/drawing/2014/main" id="{1C2B9C22-A1A7-7A98-3C2E-E4F8CED58D30}"/>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Box 12">
              <a:extLst>
                <a:ext uri="{FF2B5EF4-FFF2-40B4-BE49-F238E27FC236}">
                  <a16:creationId xmlns:a16="http://schemas.microsoft.com/office/drawing/2014/main" id="{CCB846ED-BA38-A55D-56D1-045D961ECCDD}"/>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4" name="TextBox 13">
              <a:extLst>
                <a:ext uri="{FF2B5EF4-FFF2-40B4-BE49-F238E27FC236}">
                  <a16:creationId xmlns:a16="http://schemas.microsoft.com/office/drawing/2014/main" id="{BE5D8075-15BA-5D5C-75A6-286CBEE52CB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TextBox 4">
            <a:extLst>
              <a:ext uri="{FF2B5EF4-FFF2-40B4-BE49-F238E27FC236}">
                <a16:creationId xmlns:a16="http://schemas.microsoft.com/office/drawing/2014/main" id="{F4863EBB-2EFA-4252-A9EC-7F97CE79C06F}"/>
              </a:ext>
            </a:extLst>
          </p:cNvPr>
          <p:cNvSpPr txBox="1"/>
          <p:nvPr/>
        </p:nvSpPr>
        <p:spPr>
          <a:xfrm>
            <a:off x="1534385" y="5517138"/>
            <a:ext cx="3162160" cy="1077218"/>
          </a:xfrm>
          <a:prstGeom prst="rect">
            <a:avLst/>
          </a:prstGeom>
          <a:noFill/>
        </p:spPr>
        <p:txBody>
          <a:bodyPr wrap="square" rtlCol="0">
            <a:spAutoFit/>
          </a:bodyPr>
          <a:lstStyle/>
          <a:p>
            <a:pPr algn="ctr"/>
            <a:r>
              <a:rPr lang="en-CA" sz="2800" dirty="0"/>
              <a:t>Rm 1009</a:t>
            </a:r>
          </a:p>
          <a:p>
            <a:pPr marL="285750" indent="-285750" algn="ctr">
              <a:buFont typeface="Arial" panose="020B0604020202020204" pitchFamily="34" charset="0"/>
              <a:buChar char="•"/>
            </a:pPr>
            <a:r>
              <a:rPr lang="en-CA" dirty="0"/>
              <a:t>3D Printing</a:t>
            </a:r>
          </a:p>
          <a:p>
            <a:pPr marL="285750" indent="-285750" algn="ctr">
              <a:buFont typeface="Arial" panose="020B0604020202020204" pitchFamily="34" charset="0"/>
              <a:buChar char="•"/>
            </a:pPr>
            <a:r>
              <a:rPr lang="en-CA" dirty="0"/>
              <a:t>Electronics</a:t>
            </a:r>
          </a:p>
        </p:txBody>
      </p:sp>
      <p:sp>
        <p:nvSpPr>
          <p:cNvPr id="19" name="TextBox 18">
            <a:extLst>
              <a:ext uri="{FF2B5EF4-FFF2-40B4-BE49-F238E27FC236}">
                <a16:creationId xmlns:a16="http://schemas.microsoft.com/office/drawing/2014/main" id="{89C7E347-5ECA-4EBF-BFBE-15B0F42A6291}"/>
              </a:ext>
            </a:extLst>
          </p:cNvPr>
          <p:cNvSpPr txBox="1"/>
          <p:nvPr/>
        </p:nvSpPr>
        <p:spPr>
          <a:xfrm>
            <a:off x="7400358" y="5517138"/>
            <a:ext cx="3162159" cy="1077218"/>
          </a:xfrm>
          <a:prstGeom prst="rect">
            <a:avLst/>
          </a:prstGeom>
          <a:noFill/>
        </p:spPr>
        <p:txBody>
          <a:bodyPr wrap="square" rtlCol="0">
            <a:spAutoFit/>
          </a:bodyPr>
          <a:lstStyle/>
          <a:p>
            <a:pPr algn="ctr"/>
            <a:r>
              <a:rPr lang="en-CA" sz="2800" dirty="0"/>
              <a:t>Rm 1011</a:t>
            </a:r>
          </a:p>
          <a:p>
            <a:pPr marL="285750" indent="-285750" algn="ctr">
              <a:buFont typeface="Arial" panose="020B0604020202020204" pitchFamily="34" charset="0"/>
              <a:buChar char="•"/>
            </a:pPr>
            <a:r>
              <a:rPr lang="en-CA" dirty="0"/>
              <a:t>Machining</a:t>
            </a:r>
          </a:p>
          <a:p>
            <a:pPr marL="285750" indent="-285750" algn="ctr">
              <a:buFont typeface="Arial" panose="020B0604020202020204" pitchFamily="34" charset="0"/>
              <a:buChar char="•"/>
            </a:pPr>
            <a:r>
              <a:rPr lang="en-CA" dirty="0"/>
              <a:t>Power Tools</a:t>
            </a:r>
          </a:p>
        </p:txBody>
      </p:sp>
      <p:pic>
        <p:nvPicPr>
          <p:cNvPr id="22" name="Picture 21">
            <a:extLst>
              <a:ext uri="{FF2B5EF4-FFF2-40B4-BE49-F238E27FC236}">
                <a16:creationId xmlns:a16="http://schemas.microsoft.com/office/drawing/2014/main" id="{6045E325-3F6B-49DA-B7C8-6366C8ACE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7359" y="1910885"/>
            <a:ext cx="4216212" cy="3162159"/>
          </a:xfrm>
          <a:prstGeom prst="rect">
            <a:avLst/>
          </a:prstGeom>
        </p:spPr>
      </p:pic>
      <p:pic>
        <p:nvPicPr>
          <p:cNvPr id="24" name="Picture 23">
            <a:extLst>
              <a:ext uri="{FF2B5EF4-FFF2-40B4-BE49-F238E27FC236}">
                <a16:creationId xmlns:a16="http://schemas.microsoft.com/office/drawing/2014/main" id="{E2AFA623-5EC5-4EE3-958B-4B4FFA6D5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73332" y="1913550"/>
            <a:ext cx="4216212" cy="3162159"/>
          </a:xfrm>
          <a:prstGeom prst="rect">
            <a:avLst/>
          </a:prstGeom>
        </p:spPr>
      </p:pic>
    </p:spTree>
    <p:extLst>
      <p:ext uri="{BB962C8B-B14F-4D97-AF65-F5344CB8AC3E}">
        <p14:creationId xmlns:p14="http://schemas.microsoft.com/office/powerpoint/2010/main" val="208458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C2E00-C8B8-C6EB-BCC7-4F353FA2FC3C}"/>
              </a:ext>
            </a:extLst>
          </p:cNvPr>
          <p:cNvSpPr>
            <a:spLocks noGrp="1"/>
          </p:cNvSpPr>
          <p:nvPr>
            <p:ph idx="1"/>
          </p:nvPr>
        </p:nvSpPr>
        <p:spPr>
          <a:xfrm>
            <a:off x="838200" y="1765300"/>
            <a:ext cx="10515600" cy="4724400"/>
          </a:xfrm>
        </p:spPr>
        <p:txBody>
          <a:bodyPr>
            <a:normAutofit/>
          </a:bodyPr>
          <a:lstStyle/>
          <a:p>
            <a:r>
              <a:rPr lang="en-CA" sz="2400" b="1" dirty="0"/>
              <a:t>Your teams must be supervised by a TA when using the space!</a:t>
            </a:r>
          </a:p>
          <a:p>
            <a:r>
              <a:rPr lang="en-CA" sz="2400" dirty="0"/>
              <a:t>Only sealed water bottles in the makerspace (they must stay near the sink).</a:t>
            </a:r>
          </a:p>
          <a:p>
            <a:r>
              <a:rPr lang="en-CA" sz="2400" dirty="0"/>
              <a:t>We are equipped for working with wood, plastics, and soft metals. No hard metals (i.e. steel)!</a:t>
            </a:r>
          </a:p>
          <a:p>
            <a:r>
              <a:rPr lang="en-CA" sz="2400" dirty="0"/>
              <a:t>If you need to cut a material other than wood, please let a TA know so they can change the machine settings.</a:t>
            </a:r>
          </a:p>
          <a:p>
            <a:r>
              <a:rPr lang="en-US" sz="2400" dirty="0"/>
              <a:t>Always follow your TA or instructor’s direction.  </a:t>
            </a:r>
          </a:p>
          <a:p>
            <a:r>
              <a:rPr lang="en-US" sz="2400" dirty="0"/>
              <a:t>Report all injuries (even small ones) to your TA or instructor.</a:t>
            </a:r>
          </a:p>
        </p:txBody>
      </p:sp>
      <p:sp>
        <p:nvSpPr>
          <p:cNvPr id="6" name="Title 1">
            <a:extLst>
              <a:ext uri="{FF2B5EF4-FFF2-40B4-BE49-F238E27FC236}">
                <a16:creationId xmlns:a16="http://schemas.microsoft.com/office/drawing/2014/main" id="{BB5822F9-EA04-F568-027E-4429C3FFC386}"/>
              </a:ext>
            </a:extLst>
          </p:cNvPr>
          <p:cNvSpPr>
            <a:spLocks noGrp="1"/>
          </p:cNvSpPr>
          <p:nvPr>
            <p:ph type="title"/>
          </p:nvPr>
        </p:nvSpPr>
        <p:spPr>
          <a:xfrm>
            <a:off x="0" y="0"/>
            <a:ext cx="12192000" cy="1325563"/>
          </a:xfrm>
        </p:spPr>
        <p:txBody>
          <a:bodyPr/>
          <a:lstStyle/>
          <a:p>
            <a:pPr algn="ctr"/>
            <a:r>
              <a:rPr lang="en-CA"/>
              <a:t>General Makerspace Rules</a:t>
            </a:r>
            <a:endParaRPr lang="en-US"/>
          </a:p>
        </p:txBody>
      </p:sp>
      <p:grpSp>
        <p:nvGrpSpPr>
          <p:cNvPr id="7" name="Group 6">
            <a:extLst>
              <a:ext uri="{FF2B5EF4-FFF2-40B4-BE49-F238E27FC236}">
                <a16:creationId xmlns:a16="http://schemas.microsoft.com/office/drawing/2014/main" id="{8D6433D8-85A0-51E5-77BA-D9D54722CE0A}"/>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E85C9B48-9802-F26B-3F7C-40135BFC0180}"/>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F7F156DE-F73A-0300-D32D-A744C89DCCD4}"/>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D4C3D68B-CAEC-0ACB-3710-9FDEE2536D50}"/>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4509D536-EB79-3CCA-B71D-094B18A3AB56}"/>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D95F7F87-2272-8F84-5CBD-B61629753175}"/>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94781554-C522-71D9-C39D-94BF61846023}"/>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1122D674-87AB-8919-1104-54186CE3F913}"/>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Tree>
    <p:extLst>
      <p:ext uri="{BB962C8B-B14F-4D97-AF65-F5344CB8AC3E}">
        <p14:creationId xmlns:p14="http://schemas.microsoft.com/office/powerpoint/2010/main" val="154057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838200" y="1430020"/>
            <a:ext cx="10731500" cy="5237604"/>
          </a:xfrm>
        </p:spPr>
        <p:txBody>
          <a:bodyPr>
            <a:noAutofit/>
          </a:bodyPr>
          <a:lstStyle/>
          <a:p>
            <a:r>
              <a:rPr lang="en-US" sz="2200" dirty="0"/>
              <a:t>Do not change any machine settings or filament yourself, ask a TA / supervisor.</a:t>
            </a:r>
          </a:p>
          <a:p>
            <a:r>
              <a:rPr lang="en-US" sz="2200" dirty="0"/>
              <a:t>Book all printer usage on the printer booking system (</a:t>
            </a:r>
            <a:r>
              <a:rPr lang="en-US" sz="2200" dirty="0">
                <a:hlinkClick r:id="rId2"/>
              </a:rPr>
              <a:t>https://bookaspace.sbme.ubc.ca/Web/index.php?redirect=%2FWeb%2Fdashboard.php%3F</a:t>
            </a:r>
            <a:r>
              <a:rPr lang="en-US" sz="2200" dirty="0"/>
              <a:t>).</a:t>
            </a:r>
          </a:p>
          <a:p>
            <a:r>
              <a:rPr lang="en-US" sz="2200" dirty="0"/>
              <a:t>Monitor your prints for at least the first few layers for errors / failures.</a:t>
            </a:r>
          </a:p>
          <a:p>
            <a:r>
              <a:rPr lang="en-US" sz="2200" dirty="0"/>
              <a:t>The Ultimaker and Resin Printer require pre-authorization to use.</a:t>
            </a:r>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r>
              <a:rPr lang="en-US" sz="2200" b="1" dirty="0"/>
              <a:t>Software</a:t>
            </a:r>
            <a:r>
              <a:rPr lang="en-US" sz="2200" dirty="0"/>
              <a:t>: </a:t>
            </a:r>
            <a:r>
              <a:rPr lang="en-US" sz="2200" dirty="0" err="1"/>
              <a:t>Cura</a:t>
            </a:r>
            <a:r>
              <a:rPr lang="en-US" sz="2200" dirty="0"/>
              <a:t> can be used for almost all the printers (through pre-set profiles)</a:t>
            </a:r>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Printer </a:t>
            </a:r>
            <a:r>
              <a:rPr lang="en-CA" dirty="0"/>
              <a:t>Rules</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pic>
        <p:nvPicPr>
          <p:cNvPr id="4" name="Picture 3">
            <a:extLst>
              <a:ext uri="{FF2B5EF4-FFF2-40B4-BE49-F238E27FC236}">
                <a16:creationId xmlns:a16="http://schemas.microsoft.com/office/drawing/2014/main" id="{8768D54D-D6B1-4533-8E8A-041A8864D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24980" y="4050030"/>
            <a:ext cx="2489200" cy="1866900"/>
          </a:xfrm>
          <a:prstGeom prst="rect">
            <a:avLst/>
          </a:prstGeom>
        </p:spPr>
      </p:pic>
      <p:pic>
        <p:nvPicPr>
          <p:cNvPr id="17" name="Picture 16">
            <a:extLst>
              <a:ext uri="{FF2B5EF4-FFF2-40B4-BE49-F238E27FC236}">
                <a16:creationId xmlns:a16="http://schemas.microsoft.com/office/drawing/2014/main" id="{4B6E66CD-BB0B-4B51-87DB-3785C3889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91410" y="4050030"/>
            <a:ext cx="2489200" cy="1866900"/>
          </a:xfrm>
          <a:prstGeom prst="rect">
            <a:avLst/>
          </a:prstGeom>
        </p:spPr>
      </p:pic>
    </p:spTree>
    <p:extLst>
      <p:ext uri="{BB962C8B-B14F-4D97-AF65-F5344CB8AC3E}">
        <p14:creationId xmlns:p14="http://schemas.microsoft.com/office/powerpoint/2010/main" val="414354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0F85B-F9F3-4946-BEDA-26BC6EFF79E0}"/>
              </a:ext>
            </a:extLst>
          </p:cNvPr>
          <p:cNvPicPr>
            <a:picLocks noChangeAspect="1"/>
          </p:cNvPicPr>
          <p:nvPr/>
        </p:nvPicPr>
        <p:blipFill>
          <a:blip r:embed="rId2"/>
          <a:stretch>
            <a:fillRect/>
          </a:stretch>
        </p:blipFill>
        <p:spPr>
          <a:xfrm>
            <a:off x="2089146" y="1325563"/>
            <a:ext cx="10102854" cy="5474141"/>
          </a:xfrm>
          <a:prstGeom prst="rect">
            <a:avLst/>
          </a:prstGeom>
        </p:spPr>
      </p:pic>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0" y="1562101"/>
            <a:ext cx="2089146" cy="863600"/>
          </a:xfrm>
        </p:spPr>
        <p:txBody>
          <a:bodyPr>
            <a:noAutofit/>
          </a:bodyPr>
          <a:lstStyle/>
          <a:p>
            <a:r>
              <a:rPr lang="en-US" sz="2200" dirty="0"/>
              <a:t>Existing profiles can be chosen for the specific printer and material.</a:t>
            </a:r>
          </a:p>
          <a:p>
            <a:endParaRPr lang="en-US" sz="2200" dirty="0"/>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 </a:t>
            </a:r>
            <a:r>
              <a:rPr lang="en-CA" dirty="0"/>
              <a:t>Setup</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Rectangle 4">
            <a:extLst>
              <a:ext uri="{FF2B5EF4-FFF2-40B4-BE49-F238E27FC236}">
                <a16:creationId xmlns:a16="http://schemas.microsoft.com/office/drawing/2014/main" id="{D5EE6B5E-5B01-459E-B3C0-A43F4748F370}"/>
              </a:ext>
            </a:extLst>
          </p:cNvPr>
          <p:cNvSpPr/>
          <p:nvPr/>
        </p:nvSpPr>
        <p:spPr>
          <a:xfrm>
            <a:off x="3009900" y="1714500"/>
            <a:ext cx="3581400" cy="4191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04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0F85B-F9F3-4946-BEDA-26BC6EFF79E0}"/>
              </a:ext>
            </a:extLst>
          </p:cNvPr>
          <p:cNvPicPr>
            <a:picLocks noChangeAspect="1"/>
          </p:cNvPicPr>
          <p:nvPr/>
        </p:nvPicPr>
        <p:blipFill>
          <a:blip r:embed="rId2"/>
          <a:stretch>
            <a:fillRect/>
          </a:stretch>
        </p:blipFill>
        <p:spPr>
          <a:xfrm>
            <a:off x="2089146" y="1325563"/>
            <a:ext cx="10102854" cy="5474141"/>
          </a:xfrm>
          <a:prstGeom prst="rect">
            <a:avLst/>
          </a:prstGeom>
        </p:spPr>
      </p:pic>
      <p:sp>
        <p:nvSpPr>
          <p:cNvPr id="3" name="Content Placeholder 2">
            <a:extLst>
              <a:ext uri="{FF2B5EF4-FFF2-40B4-BE49-F238E27FC236}">
                <a16:creationId xmlns:a16="http://schemas.microsoft.com/office/drawing/2014/main" id="{B358E6CE-A4F8-D8BD-A601-DB0F1D7E4D6C}"/>
              </a:ext>
            </a:extLst>
          </p:cNvPr>
          <p:cNvSpPr>
            <a:spLocks noGrp="1"/>
          </p:cNvSpPr>
          <p:nvPr>
            <p:ph idx="1"/>
          </p:nvPr>
        </p:nvSpPr>
        <p:spPr>
          <a:xfrm>
            <a:off x="0" y="1562101"/>
            <a:ext cx="2089146" cy="863600"/>
          </a:xfrm>
        </p:spPr>
        <p:txBody>
          <a:bodyPr>
            <a:noAutofit/>
          </a:bodyPr>
          <a:lstStyle/>
          <a:p>
            <a:r>
              <a:rPr lang="en-US" sz="2200" dirty="0"/>
              <a:t>Normally, default profiles can be used to determine things like resolution, layer height, speed, wall thickness, etc.</a:t>
            </a:r>
          </a:p>
          <a:p>
            <a:endParaRPr lang="en-US" sz="2200" dirty="0"/>
          </a:p>
        </p:txBody>
      </p:sp>
      <p:sp>
        <p:nvSpPr>
          <p:cNvPr id="6" name="Title 1">
            <a:extLst>
              <a:ext uri="{FF2B5EF4-FFF2-40B4-BE49-F238E27FC236}">
                <a16:creationId xmlns:a16="http://schemas.microsoft.com/office/drawing/2014/main" id="{C59D6E1C-A804-F3D9-50BC-B5BB59724EB4}"/>
              </a:ext>
            </a:extLst>
          </p:cNvPr>
          <p:cNvSpPr>
            <a:spLocks noGrp="1"/>
          </p:cNvSpPr>
          <p:nvPr>
            <p:ph type="title"/>
          </p:nvPr>
        </p:nvSpPr>
        <p:spPr>
          <a:xfrm>
            <a:off x="0" y="0"/>
            <a:ext cx="12192000" cy="1325563"/>
          </a:xfrm>
        </p:spPr>
        <p:txBody>
          <a:bodyPr/>
          <a:lstStyle/>
          <a:p>
            <a:pPr algn="ctr"/>
            <a:r>
              <a:rPr lang="en-US" dirty="0"/>
              <a:t>3D Print </a:t>
            </a:r>
            <a:r>
              <a:rPr lang="en-CA" dirty="0"/>
              <a:t>Setup</a:t>
            </a:r>
            <a:endParaRPr lang="en-US" dirty="0"/>
          </a:p>
        </p:txBody>
      </p:sp>
      <p:grpSp>
        <p:nvGrpSpPr>
          <p:cNvPr id="7" name="Group 6">
            <a:extLst>
              <a:ext uri="{FF2B5EF4-FFF2-40B4-BE49-F238E27FC236}">
                <a16:creationId xmlns:a16="http://schemas.microsoft.com/office/drawing/2014/main" id="{607177C7-A7AC-46AA-CEA6-FA871B9B7C93}"/>
              </a:ext>
            </a:extLst>
          </p:cNvPr>
          <p:cNvGrpSpPr/>
          <p:nvPr/>
        </p:nvGrpSpPr>
        <p:grpSpPr>
          <a:xfrm>
            <a:off x="53447" y="58295"/>
            <a:ext cx="1633633" cy="400111"/>
            <a:chOff x="21772" y="244928"/>
            <a:chExt cx="2406744" cy="618014"/>
          </a:xfrm>
        </p:grpSpPr>
        <p:grpSp>
          <p:nvGrpSpPr>
            <p:cNvPr id="8" name="Group 7">
              <a:extLst>
                <a:ext uri="{FF2B5EF4-FFF2-40B4-BE49-F238E27FC236}">
                  <a16:creationId xmlns:a16="http://schemas.microsoft.com/office/drawing/2014/main" id="{3059D169-1F3E-CE95-6CE9-EE83D2F1B94A}"/>
                </a:ext>
              </a:extLst>
            </p:cNvPr>
            <p:cNvGrpSpPr/>
            <p:nvPr/>
          </p:nvGrpSpPr>
          <p:grpSpPr>
            <a:xfrm>
              <a:off x="1093120" y="357043"/>
              <a:ext cx="433494" cy="427213"/>
              <a:chOff x="441229" y="481793"/>
              <a:chExt cx="677335" cy="719821"/>
            </a:xfrm>
          </p:grpSpPr>
          <p:sp>
            <p:nvSpPr>
              <p:cNvPr id="11" name="Partial Circle 10">
                <a:extLst>
                  <a:ext uri="{FF2B5EF4-FFF2-40B4-BE49-F238E27FC236}">
                    <a16:creationId xmlns:a16="http://schemas.microsoft.com/office/drawing/2014/main" id="{421010DE-05AF-B267-C54A-4E53EAB55DD2}"/>
                  </a:ext>
                </a:extLst>
              </p:cNvPr>
              <p:cNvSpPr/>
              <p:nvPr/>
            </p:nvSpPr>
            <p:spPr>
              <a:xfrm rot="5400000">
                <a:off x="431459" y="494975"/>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11612E2C-2BDC-6937-6487-46915A1A6472}"/>
                  </a:ext>
                </a:extLst>
              </p:cNvPr>
              <p:cNvSpPr/>
              <p:nvPr/>
            </p:nvSpPr>
            <p:spPr>
              <a:xfrm rot="5400000">
                <a:off x="431461"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D3BD2E58-943C-FEAA-834A-AED19E86245B}"/>
                  </a:ext>
                </a:extLst>
              </p:cNvPr>
              <p:cNvSpPr/>
              <p:nvPr/>
            </p:nvSpPr>
            <p:spPr>
              <a:xfrm rot="16200000">
                <a:off x="770129" y="491563"/>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4ABAAD4-7688-58C8-2ABC-A337B5F3123F}"/>
                  </a:ext>
                </a:extLst>
              </p:cNvPr>
              <p:cNvSpPr/>
              <p:nvPr/>
            </p:nvSpPr>
            <p:spPr>
              <a:xfrm rot="16200000">
                <a:off x="770129" y="853178"/>
                <a:ext cx="358206" cy="33866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a:extLst>
                <a:ext uri="{FF2B5EF4-FFF2-40B4-BE49-F238E27FC236}">
                  <a16:creationId xmlns:a16="http://schemas.microsoft.com/office/drawing/2014/main" id="{8855572C-EBCA-4CC3-479B-C12481D5EF9F}"/>
                </a:ext>
              </a:extLst>
            </p:cNvPr>
            <p:cNvSpPr txBox="1"/>
            <p:nvPr/>
          </p:nvSpPr>
          <p:spPr>
            <a:xfrm>
              <a:off x="21772" y="244930"/>
              <a:ext cx="1271016"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SBME</a:t>
              </a:r>
              <a:endParaRPr lang="en-US" sz="2800">
                <a:cs typeface="Arial" panose="020B0604020202020204"/>
              </a:endParaRPr>
            </a:p>
          </p:txBody>
        </p:sp>
        <p:sp>
          <p:nvSpPr>
            <p:cNvPr id="10" name="TextBox 9">
              <a:extLst>
                <a:ext uri="{FF2B5EF4-FFF2-40B4-BE49-F238E27FC236}">
                  <a16:creationId xmlns:a16="http://schemas.microsoft.com/office/drawing/2014/main" id="{251AAE02-D765-ED11-808C-4D6CE31D7480}"/>
                </a:ext>
              </a:extLst>
            </p:cNvPr>
            <p:cNvSpPr txBox="1"/>
            <p:nvPr/>
          </p:nvSpPr>
          <p:spPr>
            <a:xfrm>
              <a:off x="1450108" y="244928"/>
              <a:ext cx="978408" cy="618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b="1">
                  <a:solidFill>
                    <a:srgbClr val="FFFFFF"/>
                  </a:solidFill>
                  <a:latin typeface="Calibri Light"/>
                  <a:cs typeface="Calibri Light"/>
                </a:rPr>
                <a:t>UBC</a:t>
              </a:r>
              <a:endParaRPr lang="en-US" sz="2000">
                <a:cs typeface="Arial" panose="020B0604020202020204"/>
              </a:endParaRPr>
            </a:p>
          </p:txBody>
        </p:sp>
      </p:grpSp>
      <p:sp>
        <p:nvSpPr>
          <p:cNvPr id="5" name="Rectangle 4">
            <a:extLst>
              <a:ext uri="{FF2B5EF4-FFF2-40B4-BE49-F238E27FC236}">
                <a16:creationId xmlns:a16="http://schemas.microsoft.com/office/drawing/2014/main" id="{D5EE6B5E-5B01-459E-B3C0-A43F4748F370}"/>
              </a:ext>
            </a:extLst>
          </p:cNvPr>
          <p:cNvSpPr/>
          <p:nvPr/>
        </p:nvSpPr>
        <p:spPr>
          <a:xfrm>
            <a:off x="7912100" y="1752600"/>
            <a:ext cx="4025900" cy="41021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868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BME">
      <a:dk1>
        <a:srgbClr val="002145"/>
      </a:dk1>
      <a:lt1>
        <a:sysClr val="window" lastClr="FFFFFF"/>
      </a:lt1>
      <a:dk2>
        <a:srgbClr val="000000"/>
      </a:dk2>
      <a:lt2>
        <a:srgbClr val="E7E6E6"/>
      </a:lt2>
      <a:accent1>
        <a:srgbClr val="EE2737"/>
      </a:accent1>
      <a:accent2>
        <a:srgbClr val="0055B7"/>
      </a:accent2>
      <a:accent3>
        <a:srgbClr val="00A7E1"/>
      </a:accent3>
      <a:accent4>
        <a:srgbClr val="40B4E5"/>
      </a:accent4>
      <a:accent5>
        <a:srgbClr val="5B9BD5"/>
      </a:accent5>
      <a:accent6>
        <a:srgbClr val="6EC4E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13262</TotalTime>
  <Words>2391</Words>
  <Application>Microsoft Office PowerPoint</Application>
  <PresentationFormat>Widescreen</PresentationFormat>
  <Paragraphs>364</Paragraphs>
  <Slides>44</Slides>
  <Notes>4</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Aptos</vt:lpstr>
      <vt:lpstr>Arial</vt:lpstr>
      <vt:lpstr>Calibri</vt:lpstr>
      <vt:lpstr>Calibri Light</vt:lpstr>
      <vt:lpstr>office theme</vt:lpstr>
      <vt:lpstr>Office Theme</vt:lpstr>
      <vt:lpstr>SBME Makerspace</vt:lpstr>
      <vt:lpstr>Equipment in the Makerspace</vt:lpstr>
      <vt:lpstr>Equipment Requiring Training or Supervision</vt:lpstr>
      <vt:lpstr>Restrictied Equipment</vt:lpstr>
      <vt:lpstr>Makerspace Rooms</vt:lpstr>
      <vt:lpstr>General Makerspace Rules</vt:lpstr>
      <vt:lpstr>3D Printer Rules</vt:lpstr>
      <vt:lpstr>3D Print Setup</vt:lpstr>
      <vt:lpstr>3D Print Setup</vt:lpstr>
      <vt:lpstr>3D Print Setup</vt:lpstr>
      <vt:lpstr>3D Print Setup</vt:lpstr>
      <vt:lpstr>3D Print Setup</vt:lpstr>
      <vt:lpstr>Workshop Safety Rules</vt:lpstr>
      <vt:lpstr>PPE Guidelines</vt:lpstr>
      <vt:lpstr>Laser Cutting and Engraving</vt:lpstr>
      <vt:lpstr>Laser Cutting Examples</vt:lpstr>
      <vt:lpstr>Epilog Fusion Pro 36 Laser Cutter</vt:lpstr>
      <vt:lpstr>Principles of Laser Cutting</vt:lpstr>
      <vt:lpstr>Principles of Laser Cutting</vt:lpstr>
      <vt:lpstr>Soldering and  Electronic Prototyping</vt:lpstr>
      <vt:lpstr>Soldering Station</vt:lpstr>
      <vt:lpstr>Soldering Station</vt:lpstr>
      <vt:lpstr>Soldering Station</vt:lpstr>
      <vt:lpstr>Power Tools and  Hand Tools</vt:lpstr>
      <vt:lpstr>Drill Press</vt:lpstr>
      <vt:lpstr>Drill Press</vt:lpstr>
      <vt:lpstr>Ryobi Disc and Belt Sanding Station</vt:lpstr>
      <vt:lpstr>Ryobi Disc and Belt Sanding Station</vt:lpstr>
      <vt:lpstr>10" Dewalt Mitre Saw</vt:lpstr>
      <vt:lpstr>10" Dewalt Mitre Saw</vt:lpstr>
      <vt:lpstr>10" Rikon Bandsaw</vt:lpstr>
      <vt:lpstr>10" Rikon Bandsaw</vt:lpstr>
      <vt:lpstr>Dremel 3000 Rotary Tool</vt:lpstr>
      <vt:lpstr>Cordless Drill and Driver</vt:lpstr>
      <vt:lpstr>Tap and Die Kit</vt:lpstr>
      <vt:lpstr>Working with Sheet Metal</vt:lpstr>
      <vt:lpstr>Working with Sheet Metal</vt:lpstr>
      <vt:lpstr>Prototyping with Sheet Metal</vt:lpstr>
      <vt:lpstr>Protomax Waterjet Cutter</vt:lpstr>
      <vt:lpstr>Protomax Waterjet Cutter</vt:lpstr>
      <vt:lpstr>12" Grizzly Benchtop Shears</vt:lpstr>
      <vt:lpstr>12" Grizzly Pan and Finger Brake</vt:lpstr>
      <vt:lpstr>Final Reminders</vt:lpstr>
      <vt:lpstr>Makerspace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Usprech, Jenna</dc:creator>
  <cp:lastModifiedBy>Gilmore, Kevin</cp:lastModifiedBy>
  <cp:revision>32</cp:revision>
  <dcterms:created xsi:type="dcterms:W3CDTF">2023-12-19T19:04:40Z</dcterms:created>
  <dcterms:modified xsi:type="dcterms:W3CDTF">2025-07-08T21:04:32Z</dcterms:modified>
</cp:coreProperties>
</file>