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7" r:id="rId4"/>
    <p:sldId id="268" r:id="rId5"/>
    <p:sldId id="262" r:id="rId6"/>
    <p:sldId id="269" r:id="rId7"/>
    <p:sldId id="263" r:id="rId8"/>
    <p:sldId id="264" r:id="rId9"/>
    <p:sldId id="265" r:id="rId10"/>
    <p:sldId id="270" r:id="rId11"/>
    <p:sldId id="261" r:id="rId12"/>
    <p:sldId id="271" r:id="rId13"/>
    <p:sldId id="272" r:id="rId14"/>
    <p:sldId id="274" r:id="rId15"/>
    <p:sldId id="281" r:id="rId16"/>
    <p:sldId id="275" r:id="rId17"/>
    <p:sldId id="276" r:id="rId18"/>
    <p:sldId id="277" r:id="rId19"/>
    <p:sldId id="278" r:id="rId20"/>
    <p:sldId id="273" r:id="rId21"/>
    <p:sldId id="279" r:id="rId22"/>
    <p:sldId id="280" r:id="rId23"/>
    <p:sldId id="282" r:id="rId24"/>
    <p:sldId id="257" r:id="rId25"/>
    <p:sldId id="258" r:id="rId26"/>
    <p:sldId id="259" r:id="rId27"/>
    <p:sldId id="260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89" autoAdjust="0"/>
    <p:restoredTop sz="94643" autoAdjust="0"/>
  </p:normalViewPr>
  <p:slideViewPr>
    <p:cSldViewPr>
      <p:cViewPr varScale="1">
        <p:scale>
          <a:sx n="109" d="100"/>
          <a:sy n="109" d="100"/>
        </p:scale>
        <p:origin x="-1152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53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54F8567-3094-4D93-A986-B70637090B9D}" type="doc">
      <dgm:prSet loTypeId="urn:microsoft.com/office/officeart/2005/8/layout/cycle7" loCatId="cycle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CA"/>
        </a:p>
      </dgm:t>
    </dgm:pt>
    <dgm:pt modelId="{EB983C87-0088-49FA-8D20-AFB540A012B1}">
      <dgm:prSet phldrT="[Text]"/>
      <dgm:spPr/>
      <dgm:t>
        <a:bodyPr/>
        <a:lstStyle/>
        <a:p>
          <a:r>
            <a:rPr lang="en-CA" dirty="0" smtClean="0"/>
            <a:t>Learning Goals</a:t>
          </a:r>
          <a:endParaRPr lang="en-CA" dirty="0"/>
        </a:p>
      </dgm:t>
    </dgm:pt>
    <dgm:pt modelId="{EB06AAF2-C385-49B4-B147-5DAD603937DF}" type="parTrans" cxnId="{37C9EB5C-6192-41CD-A4E5-4C20C131D5AF}">
      <dgm:prSet/>
      <dgm:spPr/>
      <dgm:t>
        <a:bodyPr/>
        <a:lstStyle/>
        <a:p>
          <a:endParaRPr lang="en-CA"/>
        </a:p>
      </dgm:t>
    </dgm:pt>
    <dgm:pt modelId="{5D330949-0764-4E8F-9D1D-F8E693651C76}" type="sibTrans" cxnId="{37C9EB5C-6192-41CD-A4E5-4C20C131D5AF}">
      <dgm:prSet/>
      <dgm:spPr/>
      <dgm:t>
        <a:bodyPr/>
        <a:lstStyle/>
        <a:p>
          <a:endParaRPr lang="en-CA"/>
        </a:p>
      </dgm:t>
    </dgm:pt>
    <dgm:pt modelId="{BA2D673D-1108-45A9-9581-F015521E97CE}">
      <dgm:prSet phldrT="[Text]"/>
      <dgm:spPr/>
      <dgm:t>
        <a:bodyPr/>
        <a:lstStyle/>
        <a:p>
          <a:r>
            <a:rPr lang="en-CA" dirty="0" smtClean="0"/>
            <a:t>Feedback and Assessment</a:t>
          </a:r>
          <a:endParaRPr lang="en-CA" dirty="0"/>
        </a:p>
      </dgm:t>
    </dgm:pt>
    <dgm:pt modelId="{92D638C5-BA1D-4201-B032-8B0E3126A65F}" type="parTrans" cxnId="{60E78193-0670-448D-864F-6CA2E85710F8}">
      <dgm:prSet/>
      <dgm:spPr/>
      <dgm:t>
        <a:bodyPr/>
        <a:lstStyle/>
        <a:p>
          <a:endParaRPr lang="en-CA"/>
        </a:p>
      </dgm:t>
    </dgm:pt>
    <dgm:pt modelId="{D58B9F30-1BFD-4C1A-99A2-F2758DCA1719}" type="sibTrans" cxnId="{60E78193-0670-448D-864F-6CA2E85710F8}">
      <dgm:prSet/>
      <dgm:spPr/>
      <dgm:t>
        <a:bodyPr/>
        <a:lstStyle/>
        <a:p>
          <a:endParaRPr lang="en-CA"/>
        </a:p>
      </dgm:t>
    </dgm:pt>
    <dgm:pt modelId="{9D976016-C302-44CF-8A54-8D285B81573A}">
      <dgm:prSet phldrT="[Text]"/>
      <dgm:spPr/>
      <dgm:t>
        <a:bodyPr/>
        <a:lstStyle/>
        <a:p>
          <a:r>
            <a:rPr lang="en-CA" dirty="0" smtClean="0"/>
            <a:t>Teaching and Learning Activities</a:t>
          </a:r>
          <a:endParaRPr lang="en-CA" dirty="0"/>
        </a:p>
      </dgm:t>
    </dgm:pt>
    <dgm:pt modelId="{A5E64BA8-3AAC-48E1-926E-CEFBA6F2AA31}" type="parTrans" cxnId="{DBF7295D-B1B7-4EB5-99D6-AA555F37E6E0}">
      <dgm:prSet/>
      <dgm:spPr/>
      <dgm:t>
        <a:bodyPr/>
        <a:lstStyle/>
        <a:p>
          <a:endParaRPr lang="en-CA"/>
        </a:p>
      </dgm:t>
    </dgm:pt>
    <dgm:pt modelId="{D6B0B025-9895-48C3-B086-CDFA77081D69}" type="sibTrans" cxnId="{DBF7295D-B1B7-4EB5-99D6-AA555F37E6E0}">
      <dgm:prSet/>
      <dgm:spPr/>
      <dgm:t>
        <a:bodyPr/>
        <a:lstStyle/>
        <a:p>
          <a:endParaRPr lang="en-CA"/>
        </a:p>
      </dgm:t>
    </dgm:pt>
    <dgm:pt modelId="{52774058-48A4-4F1D-8C6D-80EC0DAC09B5}" type="pres">
      <dgm:prSet presAssocID="{B54F8567-3094-4D93-A986-B70637090B9D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CA"/>
        </a:p>
      </dgm:t>
    </dgm:pt>
    <dgm:pt modelId="{60972C58-4A17-432F-BD1C-AB4BDEB2F434}" type="pres">
      <dgm:prSet presAssocID="{EB983C87-0088-49FA-8D20-AFB540A012B1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F7318EA2-451A-4144-8A4A-41875DD8C5C8}" type="pres">
      <dgm:prSet presAssocID="{5D330949-0764-4E8F-9D1D-F8E693651C76}" presName="sibTrans" presStyleLbl="sibTrans2D1" presStyleIdx="0" presStyleCnt="3"/>
      <dgm:spPr/>
      <dgm:t>
        <a:bodyPr/>
        <a:lstStyle/>
        <a:p>
          <a:endParaRPr lang="en-CA"/>
        </a:p>
      </dgm:t>
    </dgm:pt>
    <dgm:pt modelId="{499097B4-E3E8-466F-BBB4-7F61194D922B}" type="pres">
      <dgm:prSet presAssocID="{5D330949-0764-4E8F-9D1D-F8E693651C76}" presName="connectorText" presStyleLbl="sibTrans2D1" presStyleIdx="0" presStyleCnt="3"/>
      <dgm:spPr/>
      <dgm:t>
        <a:bodyPr/>
        <a:lstStyle/>
        <a:p>
          <a:endParaRPr lang="en-CA"/>
        </a:p>
      </dgm:t>
    </dgm:pt>
    <dgm:pt modelId="{D265DB2D-6533-4FF1-B7BF-BD5EF06B7B34}" type="pres">
      <dgm:prSet presAssocID="{BA2D673D-1108-45A9-9581-F015521E97CE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F602003D-4D3F-4BBE-9829-70DB984D0D4A}" type="pres">
      <dgm:prSet presAssocID="{D58B9F30-1BFD-4C1A-99A2-F2758DCA1719}" presName="sibTrans" presStyleLbl="sibTrans2D1" presStyleIdx="1" presStyleCnt="3"/>
      <dgm:spPr/>
      <dgm:t>
        <a:bodyPr/>
        <a:lstStyle/>
        <a:p>
          <a:endParaRPr lang="en-CA"/>
        </a:p>
      </dgm:t>
    </dgm:pt>
    <dgm:pt modelId="{A4226736-DEBE-4888-AF84-81E540824458}" type="pres">
      <dgm:prSet presAssocID="{D58B9F30-1BFD-4C1A-99A2-F2758DCA1719}" presName="connectorText" presStyleLbl="sibTrans2D1" presStyleIdx="1" presStyleCnt="3"/>
      <dgm:spPr/>
      <dgm:t>
        <a:bodyPr/>
        <a:lstStyle/>
        <a:p>
          <a:endParaRPr lang="en-CA"/>
        </a:p>
      </dgm:t>
    </dgm:pt>
    <dgm:pt modelId="{06E8250D-1F9B-4D6E-AD59-BF66B4DA595C}" type="pres">
      <dgm:prSet presAssocID="{9D976016-C302-44CF-8A54-8D285B81573A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2EFC886E-FA36-4166-9914-6B9180AB1FED}" type="pres">
      <dgm:prSet presAssocID="{D6B0B025-9895-48C3-B086-CDFA77081D69}" presName="sibTrans" presStyleLbl="sibTrans2D1" presStyleIdx="2" presStyleCnt="3"/>
      <dgm:spPr/>
      <dgm:t>
        <a:bodyPr/>
        <a:lstStyle/>
        <a:p>
          <a:endParaRPr lang="en-CA"/>
        </a:p>
      </dgm:t>
    </dgm:pt>
    <dgm:pt modelId="{14F0B4EA-8338-4097-9F66-D76B24057361}" type="pres">
      <dgm:prSet presAssocID="{D6B0B025-9895-48C3-B086-CDFA77081D69}" presName="connectorText" presStyleLbl="sibTrans2D1" presStyleIdx="2" presStyleCnt="3"/>
      <dgm:spPr/>
      <dgm:t>
        <a:bodyPr/>
        <a:lstStyle/>
        <a:p>
          <a:endParaRPr lang="en-CA"/>
        </a:p>
      </dgm:t>
    </dgm:pt>
  </dgm:ptLst>
  <dgm:cxnLst>
    <dgm:cxn modelId="{60E78193-0670-448D-864F-6CA2E85710F8}" srcId="{B54F8567-3094-4D93-A986-B70637090B9D}" destId="{BA2D673D-1108-45A9-9581-F015521E97CE}" srcOrd="1" destOrd="0" parTransId="{92D638C5-BA1D-4201-B032-8B0E3126A65F}" sibTransId="{D58B9F30-1BFD-4C1A-99A2-F2758DCA1719}"/>
    <dgm:cxn modelId="{A470A981-7B98-40A6-9E1F-C9DBFB1583FD}" type="presOf" srcId="{D58B9F30-1BFD-4C1A-99A2-F2758DCA1719}" destId="{A4226736-DEBE-4888-AF84-81E540824458}" srcOrd="1" destOrd="0" presId="urn:microsoft.com/office/officeart/2005/8/layout/cycle7"/>
    <dgm:cxn modelId="{13B1A880-B6AD-4DF4-9986-1A45415FBDE1}" type="presOf" srcId="{D6B0B025-9895-48C3-B086-CDFA77081D69}" destId="{14F0B4EA-8338-4097-9F66-D76B24057361}" srcOrd="1" destOrd="0" presId="urn:microsoft.com/office/officeart/2005/8/layout/cycle7"/>
    <dgm:cxn modelId="{F10B3166-8C67-44F5-9E26-3D32C3368B6E}" type="presOf" srcId="{5D330949-0764-4E8F-9D1D-F8E693651C76}" destId="{499097B4-E3E8-466F-BBB4-7F61194D922B}" srcOrd="1" destOrd="0" presId="urn:microsoft.com/office/officeart/2005/8/layout/cycle7"/>
    <dgm:cxn modelId="{95E5BE47-7DCE-487A-8375-4114342977F4}" type="presOf" srcId="{D58B9F30-1BFD-4C1A-99A2-F2758DCA1719}" destId="{F602003D-4D3F-4BBE-9829-70DB984D0D4A}" srcOrd="0" destOrd="0" presId="urn:microsoft.com/office/officeart/2005/8/layout/cycle7"/>
    <dgm:cxn modelId="{4CE7D400-12A5-4E85-878A-F873F6E08807}" type="presOf" srcId="{BA2D673D-1108-45A9-9581-F015521E97CE}" destId="{D265DB2D-6533-4FF1-B7BF-BD5EF06B7B34}" srcOrd="0" destOrd="0" presId="urn:microsoft.com/office/officeart/2005/8/layout/cycle7"/>
    <dgm:cxn modelId="{DBF7295D-B1B7-4EB5-99D6-AA555F37E6E0}" srcId="{B54F8567-3094-4D93-A986-B70637090B9D}" destId="{9D976016-C302-44CF-8A54-8D285B81573A}" srcOrd="2" destOrd="0" parTransId="{A5E64BA8-3AAC-48E1-926E-CEFBA6F2AA31}" sibTransId="{D6B0B025-9895-48C3-B086-CDFA77081D69}"/>
    <dgm:cxn modelId="{37C9EB5C-6192-41CD-A4E5-4C20C131D5AF}" srcId="{B54F8567-3094-4D93-A986-B70637090B9D}" destId="{EB983C87-0088-49FA-8D20-AFB540A012B1}" srcOrd="0" destOrd="0" parTransId="{EB06AAF2-C385-49B4-B147-5DAD603937DF}" sibTransId="{5D330949-0764-4E8F-9D1D-F8E693651C76}"/>
    <dgm:cxn modelId="{5F70F4B9-FE98-446E-BB19-4C493F35197C}" type="presOf" srcId="{9D976016-C302-44CF-8A54-8D285B81573A}" destId="{06E8250D-1F9B-4D6E-AD59-BF66B4DA595C}" srcOrd="0" destOrd="0" presId="urn:microsoft.com/office/officeart/2005/8/layout/cycle7"/>
    <dgm:cxn modelId="{B8AAA7D2-CC9E-4C38-996C-248646356032}" type="presOf" srcId="{EB983C87-0088-49FA-8D20-AFB540A012B1}" destId="{60972C58-4A17-432F-BD1C-AB4BDEB2F434}" srcOrd="0" destOrd="0" presId="urn:microsoft.com/office/officeart/2005/8/layout/cycle7"/>
    <dgm:cxn modelId="{AC44FF8C-5497-43A0-9612-CF7AD1696DC8}" type="presOf" srcId="{B54F8567-3094-4D93-A986-B70637090B9D}" destId="{52774058-48A4-4F1D-8C6D-80EC0DAC09B5}" srcOrd="0" destOrd="0" presId="urn:microsoft.com/office/officeart/2005/8/layout/cycle7"/>
    <dgm:cxn modelId="{CC6C7CBE-8E08-4F31-80FD-18C1B347C925}" type="presOf" srcId="{5D330949-0764-4E8F-9D1D-F8E693651C76}" destId="{F7318EA2-451A-4144-8A4A-41875DD8C5C8}" srcOrd="0" destOrd="0" presId="urn:microsoft.com/office/officeart/2005/8/layout/cycle7"/>
    <dgm:cxn modelId="{85549215-79D9-43F9-A4A2-EEC2B041D602}" type="presOf" srcId="{D6B0B025-9895-48C3-B086-CDFA77081D69}" destId="{2EFC886E-FA36-4166-9914-6B9180AB1FED}" srcOrd="0" destOrd="0" presId="urn:microsoft.com/office/officeart/2005/8/layout/cycle7"/>
    <dgm:cxn modelId="{B082A1BD-F1C3-451D-BB15-914C72183D8D}" type="presParOf" srcId="{52774058-48A4-4F1D-8C6D-80EC0DAC09B5}" destId="{60972C58-4A17-432F-BD1C-AB4BDEB2F434}" srcOrd="0" destOrd="0" presId="urn:microsoft.com/office/officeart/2005/8/layout/cycle7"/>
    <dgm:cxn modelId="{667E7CD2-E3D8-4DF1-A49F-F660621AD2FF}" type="presParOf" srcId="{52774058-48A4-4F1D-8C6D-80EC0DAC09B5}" destId="{F7318EA2-451A-4144-8A4A-41875DD8C5C8}" srcOrd="1" destOrd="0" presId="urn:microsoft.com/office/officeart/2005/8/layout/cycle7"/>
    <dgm:cxn modelId="{235CAAE4-82B3-4778-9AA3-682A7F2A4EC6}" type="presParOf" srcId="{F7318EA2-451A-4144-8A4A-41875DD8C5C8}" destId="{499097B4-E3E8-466F-BBB4-7F61194D922B}" srcOrd="0" destOrd="0" presId="urn:microsoft.com/office/officeart/2005/8/layout/cycle7"/>
    <dgm:cxn modelId="{74A1A8A5-2C50-409F-84A6-420FE8890719}" type="presParOf" srcId="{52774058-48A4-4F1D-8C6D-80EC0DAC09B5}" destId="{D265DB2D-6533-4FF1-B7BF-BD5EF06B7B34}" srcOrd="2" destOrd="0" presId="urn:microsoft.com/office/officeart/2005/8/layout/cycle7"/>
    <dgm:cxn modelId="{60964119-254B-4295-A4A3-2FF4F1F72893}" type="presParOf" srcId="{52774058-48A4-4F1D-8C6D-80EC0DAC09B5}" destId="{F602003D-4D3F-4BBE-9829-70DB984D0D4A}" srcOrd="3" destOrd="0" presId="urn:microsoft.com/office/officeart/2005/8/layout/cycle7"/>
    <dgm:cxn modelId="{4D4BBCF7-F1BF-44B3-84E2-AC94186999C1}" type="presParOf" srcId="{F602003D-4D3F-4BBE-9829-70DB984D0D4A}" destId="{A4226736-DEBE-4888-AF84-81E540824458}" srcOrd="0" destOrd="0" presId="urn:microsoft.com/office/officeart/2005/8/layout/cycle7"/>
    <dgm:cxn modelId="{E0384CDF-56A9-4912-900F-1DFA98FA1D1B}" type="presParOf" srcId="{52774058-48A4-4F1D-8C6D-80EC0DAC09B5}" destId="{06E8250D-1F9B-4D6E-AD59-BF66B4DA595C}" srcOrd="4" destOrd="0" presId="urn:microsoft.com/office/officeart/2005/8/layout/cycle7"/>
    <dgm:cxn modelId="{9754327D-F485-4023-9F03-4131813BFB3D}" type="presParOf" srcId="{52774058-48A4-4F1D-8C6D-80EC0DAC09B5}" destId="{2EFC886E-FA36-4166-9914-6B9180AB1FED}" srcOrd="5" destOrd="0" presId="urn:microsoft.com/office/officeart/2005/8/layout/cycle7"/>
    <dgm:cxn modelId="{F42833C4-D9B8-4A60-AC8B-84B3B6FDFF5C}" type="presParOf" srcId="{2EFC886E-FA36-4166-9914-6B9180AB1FED}" destId="{14F0B4EA-8338-4097-9F66-D76B24057361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54F8567-3094-4D93-A986-B70637090B9D}" type="doc">
      <dgm:prSet loTypeId="urn:microsoft.com/office/officeart/2005/8/layout/cycle7" loCatId="cycle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CA"/>
        </a:p>
      </dgm:t>
    </dgm:pt>
    <dgm:pt modelId="{EB983C87-0088-49FA-8D20-AFB540A012B1}">
      <dgm:prSet phldrT="[Text]"/>
      <dgm:spPr/>
      <dgm:t>
        <a:bodyPr/>
        <a:lstStyle/>
        <a:p>
          <a:r>
            <a:rPr lang="en-CA" dirty="0" smtClean="0"/>
            <a:t>Learning Goals</a:t>
          </a:r>
          <a:endParaRPr lang="en-CA" dirty="0"/>
        </a:p>
      </dgm:t>
    </dgm:pt>
    <dgm:pt modelId="{EB06AAF2-C385-49B4-B147-5DAD603937DF}" type="parTrans" cxnId="{37C9EB5C-6192-41CD-A4E5-4C20C131D5AF}">
      <dgm:prSet/>
      <dgm:spPr/>
      <dgm:t>
        <a:bodyPr/>
        <a:lstStyle/>
        <a:p>
          <a:endParaRPr lang="en-CA"/>
        </a:p>
      </dgm:t>
    </dgm:pt>
    <dgm:pt modelId="{5D330949-0764-4E8F-9D1D-F8E693651C76}" type="sibTrans" cxnId="{37C9EB5C-6192-41CD-A4E5-4C20C131D5AF}">
      <dgm:prSet/>
      <dgm:spPr/>
      <dgm:t>
        <a:bodyPr/>
        <a:lstStyle/>
        <a:p>
          <a:endParaRPr lang="en-CA"/>
        </a:p>
      </dgm:t>
    </dgm:pt>
    <dgm:pt modelId="{BA2D673D-1108-45A9-9581-F015521E97CE}">
      <dgm:prSet phldrT="[Text]"/>
      <dgm:spPr/>
      <dgm:t>
        <a:bodyPr/>
        <a:lstStyle/>
        <a:p>
          <a:r>
            <a:rPr lang="en-CA" dirty="0" smtClean="0"/>
            <a:t>Feedback and Assessment</a:t>
          </a:r>
          <a:endParaRPr lang="en-CA" dirty="0"/>
        </a:p>
      </dgm:t>
    </dgm:pt>
    <dgm:pt modelId="{92D638C5-BA1D-4201-B032-8B0E3126A65F}" type="parTrans" cxnId="{60E78193-0670-448D-864F-6CA2E85710F8}">
      <dgm:prSet/>
      <dgm:spPr/>
      <dgm:t>
        <a:bodyPr/>
        <a:lstStyle/>
        <a:p>
          <a:endParaRPr lang="en-CA"/>
        </a:p>
      </dgm:t>
    </dgm:pt>
    <dgm:pt modelId="{D58B9F30-1BFD-4C1A-99A2-F2758DCA1719}" type="sibTrans" cxnId="{60E78193-0670-448D-864F-6CA2E85710F8}">
      <dgm:prSet/>
      <dgm:spPr/>
      <dgm:t>
        <a:bodyPr/>
        <a:lstStyle/>
        <a:p>
          <a:endParaRPr lang="en-CA"/>
        </a:p>
      </dgm:t>
    </dgm:pt>
    <dgm:pt modelId="{9D976016-C302-44CF-8A54-8D285B81573A}">
      <dgm:prSet phldrT="[Text]"/>
      <dgm:spPr/>
      <dgm:t>
        <a:bodyPr/>
        <a:lstStyle/>
        <a:p>
          <a:r>
            <a:rPr lang="en-CA" dirty="0" smtClean="0"/>
            <a:t>Teaching and Learning Activities</a:t>
          </a:r>
          <a:endParaRPr lang="en-CA" dirty="0"/>
        </a:p>
      </dgm:t>
    </dgm:pt>
    <dgm:pt modelId="{A5E64BA8-3AAC-48E1-926E-CEFBA6F2AA31}" type="parTrans" cxnId="{DBF7295D-B1B7-4EB5-99D6-AA555F37E6E0}">
      <dgm:prSet/>
      <dgm:spPr/>
      <dgm:t>
        <a:bodyPr/>
        <a:lstStyle/>
        <a:p>
          <a:endParaRPr lang="en-CA"/>
        </a:p>
      </dgm:t>
    </dgm:pt>
    <dgm:pt modelId="{D6B0B025-9895-48C3-B086-CDFA77081D69}" type="sibTrans" cxnId="{DBF7295D-B1B7-4EB5-99D6-AA555F37E6E0}">
      <dgm:prSet/>
      <dgm:spPr/>
      <dgm:t>
        <a:bodyPr/>
        <a:lstStyle/>
        <a:p>
          <a:endParaRPr lang="en-CA"/>
        </a:p>
      </dgm:t>
    </dgm:pt>
    <dgm:pt modelId="{52774058-48A4-4F1D-8C6D-80EC0DAC09B5}" type="pres">
      <dgm:prSet presAssocID="{B54F8567-3094-4D93-A986-B70637090B9D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CA"/>
        </a:p>
      </dgm:t>
    </dgm:pt>
    <dgm:pt modelId="{60972C58-4A17-432F-BD1C-AB4BDEB2F434}" type="pres">
      <dgm:prSet presAssocID="{EB983C87-0088-49FA-8D20-AFB540A012B1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F7318EA2-451A-4144-8A4A-41875DD8C5C8}" type="pres">
      <dgm:prSet presAssocID="{5D330949-0764-4E8F-9D1D-F8E693651C76}" presName="sibTrans" presStyleLbl="sibTrans2D1" presStyleIdx="0" presStyleCnt="3"/>
      <dgm:spPr/>
      <dgm:t>
        <a:bodyPr/>
        <a:lstStyle/>
        <a:p>
          <a:endParaRPr lang="en-CA"/>
        </a:p>
      </dgm:t>
    </dgm:pt>
    <dgm:pt modelId="{499097B4-E3E8-466F-BBB4-7F61194D922B}" type="pres">
      <dgm:prSet presAssocID="{5D330949-0764-4E8F-9D1D-F8E693651C76}" presName="connectorText" presStyleLbl="sibTrans2D1" presStyleIdx="0" presStyleCnt="3"/>
      <dgm:spPr/>
      <dgm:t>
        <a:bodyPr/>
        <a:lstStyle/>
        <a:p>
          <a:endParaRPr lang="en-CA"/>
        </a:p>
      </dgm:t>
    </dgm:pt>
    <dgm:pt modelId="{D265DB2D-6533-4FF1-B7BF-BD5EF06B7B34}" type="pres">
      <dgm:prSet presAssocID="{BA2D673D-1108-45A9-9581-F015521E97CE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F602003D-4D3F-4BBE-9829-70DB984D0D4A}" type="pres">
      <dgm:prSet presAssocID="{D58B9F30-1BFD-4C1A-99A2-F2758DCA1719}" presName="sibTrans" presStyleLbl="sibTrans2D1" presStyleIdx="1" presStyleCnt="3"/>
      <dgm:spPr/>
      <dgm:t>
        <a:bodyPr/>
        <a:lstStyle/>
        <a:p>
          <a:endParaRPr lang="en-CA"/>
        </a:p>
      </dgm:t>
    </dgm:pt>
    <dgm:pt modelId="{A4226736-DEBE-4888-AF84-81E540824458}" type="pres">
      <dgm:prSet presAssocID="{D58B9F30-1BFD-4C1A-99A2-F2758DCA1719}" presName="connectorText" presStyleLbl="sibTrans2D1" presStyleIdx="1" presStyleCnt="3"/>
      <dgm:spPr/>
      <dgm:t>
        <a:bodyPr/>
        <a:lstStyle/>
        <a:p>
          <a:endParaRPr lang="en-CA"/>
        </a:p>
      </dgm:t>
    </dgm:pt>
    <dgm:pt modelId="{06E8250D-1F9B-4D6E-AD59-BF66B4DA595C}" type="pres">
      <dgm:prSet presAssocID="{9D976016-C302-44CF-8A54-8D285B81573A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2EFC886E-FA36-4166-9914-6B9180AB1FED}" type="pres">
      <dgm:prSet presAssocID="{D6B0B025-9895-48C3-B086-CDFA77081D69}" presName="sibTrans" presStyleLbl="sibTrans2D1" presStyleIdx="2" presStyleCnt="3"/>
      <dgm:spPr/>
      <dgm:t>
        <a:bodyPr/>
        <a:lstStyle/>
        <a:p>
          <a:endParaRPr lang="en-CA"/>
        </a:p>
      </dgm:t>
    </dgm:pt>
    <dgm:pt modelId="{14F0B4EA-8338-4097-9F66-D76B24057361}" type="pres">
      <dgm:prSet presAssocID="{D6B0B025-9895-48C3-B086-CDFA77081D69}" presName="connectorText" presStyleLbl="sibTrans2D1" presStyleIdx="2" presStyleCnt="3"/>
      <dgm:spPr/>
      <dgm:t>
        <a:bodyPr/>
        <a:lstStyle/>
        <a:p>
          <a:endParaRPr lang="en-CA"/>
        </a:p>
      </dgm:t>
    </dgm:pt>
  </dgm:ptLst>
  <dgm:cxnLst>
    <dgm:cxn modelId="{435FC539-7F94-4F51-A0D6-FFCC4BED6DAE}" type="presOf" srcId="{EB983C87-0088-49FA-8D20-AFB540A012B1}" destId="{60972C58-4A17-432F-BD1C-AB4BDEB2F434}" srcOrd="0" destOrd="0" presId="urn:microsoft.com/office/officeart/2005/8/layout/cycle7"/>
    <dgm:cxn modelId="{5F4DC043-7C5C-49A3-8902-B42FD3C262A1}" type="presOf" srcId="{D58B9F30-1BFD-4C1A-99A2-F2758DCA1719}" destId="{A4226736-DEBE-4888-AF84-81E540824458}" srcOrd="1" destOrd="0" presId="urn:microsoft.com/office/officeart/2005/8/layout/cycle7"/>
    <dgm:cxn modelId="{DBF7295D-B1B7-4EB5-99D6-AA555F37E6E0}" srcId="{B54F8567-3094-4D93-A986-B70637090B9D}" destId="{9D976016-C302-44CF-8A54-8D285B81573A}" srcOrd="2" destOrd="0" parTransId="{A5E64BA8-3AAC-48E1-926E-CEFBA6F2AA31}" sibTransId="{D6B0B025-9895-48C3-B086-CDFA77081D69}"/>
    <dgm:cxn modelId="{6F8C844E-9654-4CC9-BAF9-971C383E5BC1}" type="presOf" srcId="{5D330949-0764-4E8F-9D1D-F8E693651C76}" destId="{F7318EA2-451A-4144-8A4A-41875DD8C5C8}" srcOrd="0" destOrd="0" presId="urn:microsoft.com/office/officeart/2005/8/layout/cycle7"/>
    <dgm:cxn modelId="{60E78193-0670-448D-864F-6CA2E85710F8}" srcId="{B54F8567-3094-4D93-A986-B70637090B9D}" destId="{BA2D673D-1108-45A9-9581-F015521E97CE}" srcOrd="1" destOrd="0" parTransId="{92D638C5-BA1D-4201-B032-8B0E3126A65F}" sibTransId="{D58B9F30-1BFD-4C1A-99A2-F2758DCA1719}"/>
    <dgm:cxn modelId="{7FFA62D1-CDDD-49A5-BE55-AE57B1B023E2}" type="presOf" srcId="{B54F8567-3094-4D93-A986-B70637090B9D}" destId="{52774058-48A4-4F1D-8C6D-80EC0DAC09B5}" srcOrd="0" destOrd="0" presId="urn:microsoft.com/office/officeart/2005/8/layout/cycle7"/>
    <dgm:cxn modelId="{F311905C-3A4D-4235-B183-62D868C9B6B8}" type="presOf" srcId="{BA2D673D-1108-45A9-9581-F015521E97CE}" destId="{D265DB2D-6533-4FF1-B7BF-BD5EF06B7B34}" srcOrd="0" destOrd="0" presId="urn:microsoft.com/office/officeart/2005/8/layout/cycle7"/>
    <dgm:cxn modelId="{4AABC594-6ED7-4793-8AB9-9B4DAD63F33D}" type="presOf" srcId="{9D976016-C302-44CF-8A54-8D285B81573A}" destId="{06E8250D-1F9B-4D6E-AD59-BF66B4DA595C}" srcOrd="0" destOrd="0" presId="urn:microsoft.com/office/officeart/2005/8/layout/cycle7"/>
    <dgm:cxn modelId="{8F3EA48C-CAAA-4B49-8C50-54B71D613D28}" type="presOf" srcId="{D58B9F30-1BFD-4C1A-99A2-F2758DCA1719}" destId="{F602003D-4D3F-4BBE-9829-70DB984D0D4A}" srcOrd="0" destOrd="0" presId="urn:microsoft.com/office/officeart/2005/8/layout/cycle7"/>
    <dgm:cxn modelId="{0F7DCB2F-6823-4CC1-930F-C123BD894013}" type="presOf" srcId="{D6B0B025-9895-48C3-B086-CDFA77081D69}" destId="{14F0B4EA-8338-4097-9F66-D76B24057361}" srcOrd="1" destOrd="0" presId="urn:microsoft.com/office/officeart/2005/8/layout/cycle7"/>
    <dgm:cxn modelId="{37C9EB5C-6192-41CD-A4E5-4C20C131D5AF}" srcId="{B54F8567-3094-4D93-A986-B70637090B9D}" destId="{EB983C87-0088-49FA-8D20-AFB540A012B1}" srcOrd="0" destOrd="0" parTransId="{EB06AAF2-C385-49B4-B147-5DAD603937DF}" sibTransId="{5D330949-0764-4E8F-9D1D-F8E693651C76}"/>
    <dgm:cxn modelId="{AC2A9826-1843-4B34-A495-D5C21E527300}" type="presOf" srcId="{5D330949-0764-4E8F-9D1D-F8E693651C76}" destId="{499097B4-E3E8-466F-BBB4-7F61194D922B}" srcOrd="1" destOrd="0" presId="urn:microsoft.com/office/officeart/2005/8/layout/cycle7"/>
    <dgm:cxn modelId="{A395F3E8-8601-4BF0-B3D0-B73CC44E3F70}" type="presOf" srcId="{D6B0B025-9895-48C3-B086-CDFA77081D69}" destId="{2EFC886E-FA36-4166-9914-6B9180AB1FED}" srcOrd="0" destOrd="0" presId="urn:microsoft.com/office/officeart/2005/8/layout/cycle7"/>
    <dgm:cxn modelId="{AFC673F7-BEAD-4CE5-9B8E-0B4BD5625E14}" type="presParOf" srcId="{52774058-48A4-4F1D-8C6D-80EC0DAC09B5}" destId="{60972C58-4A17-432F-BD1C-AB4BDEB2F434}" srcOrd="0" destOrd="0" presId="urn:microsoft.com/office/officeart/2005/8/layout/cycle7"/>
    <dgm:cxn modelId="{6044DE47-7AB3-44E1-8407-94D848F27757}" type="presParOf" srcId="{52774058-48A4-4F1D-8C6D-80EC0DAC09B5}" destId="{F7318EA2-451A-4144-8A4A-41875DD8C5C8}" srcOrd="1" destOrd="0" presId="urn:microsoft.com/office/officeart/2005/8/layout/cycle7"/>
    <dgm:cxn modelId="{62865290-A022-4C6C-925E-8C026DFB53CE}" type="presParOf" srcId="{F7318EA2-451A-4144-8A4A-41875DD8C5C8}" destId="{499097B4-E3E8-466F-BBB4-7F61194D922B}" srcOrd="0" destOrd="0" presId="urn:microsoft.com/office/officeart/2005/8/layout/cycle7"/>
    <dgm:cxn modelId="{7E806FE4-03ED-4ED7-949C-204203FDCF04}" type="presParOf" srcId="{52774058-48A4-4F1D-8C6D-80EC0DAC09B5}" destId="{D265DB2D-6533-4FF1-B7BF-BD5EF06B7B34}" srcOrd="2" destOrd="0" presId="urn:microsoft.com/office/officeart/2005/8/layout/cycle7"/>
    <dgm:cxn modelId="{D90524F9-F164-4791-8297-9628F0346C09}" type="presParOf" srcId="{52774058-48A4-4F1D-8C6D-80EC0DAC09B5}" destId="{F602003D-4D3F-4BBE-9829-70DB984D0D4A}" srcOrd="3" destOrd="0" presId="urn:microsoft.com/office/officeart/2005/8/layout/cycle7"/>
    <dgm:cxn modelId="{8EDBD600-6A62-4A3D-8743-11E2FEDC9063}" type="presParOf" srcId="{F602003D-4D3F-4BBE-9829-70DB984D0D4A}" destId="{A4226736-DEBE-4888-AF84-81E540824458}" srcOrd="0" destOrd="0" presId="urn:microsoft.com/office/officeart/2005/8/layout/cycle7"/>
    <dgm:cxn modelId="{F9F0EB13-8CC0-40EE-88E6-EDCC94499B30}" type="presParOf" srcId="{52774058-48A4-4F1D-8C6D-80EC0DAC09B5}" destId="{06E8250D-1F9B-4D6E-AD59-BF66B4DA595C}" srcOrd="4" destOrd="0" presId="urn:microsoft.com/office/officeart/2005/8/layout/cycle7"/>
    <dgm:cxn modelId="{1FFA4675-A4A0-4BF7-BF54-87EE044AC133}" type="presParOf" srcId="{52774058-48A4-4F1D-8C6D-80EC0DAC09B5}" destId="{2EFC886E-FA36-4166-9914-6B9180AB1FED}" srcOrd="5" destOrd="0" presId="urn:microsoft.com/office/officeart/2005/8/layout/cycle7"/>
    <dgm:cxn modelId="{6B28FCA6-BD95-4A3D-A9B5-601D210A6ADB}" type="presParOf" srcId="{2EFC886E-FA36-4166-9914-6B9180AB1FED}" destId="{14F0B4EA-8338-4097-9F66-D76B24057361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54F8567-3094-4D93-A986-B70637090B9D}" type="doc">
      <dgm:prSet loTypeId="urn:microsoft.com/office/officeart/2005/8/layout/cycle7" loCatId="cycle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CA"/>
        </a:p>
      </dgm:t>
    </dgm:pt>
    <dgm:pt modelId="{EB983C87-0088-49FA-8D20-AFB540A012B1}">
      <dgm:prSet phldrT="[Text]"/>
      <dgm:spPr/>
      <dgm:t>
        <a:bodyPr/>
        <a:lstStyle/>
        <a:p>
          <a:r>
            <a:rPr lang="en-CA" dirty="0" smtClean="0"/>
            <a:t>Learning Goals</a:t>
          </a:r>
          <a:endParaRPr lang="en-CA" dirty="0"/>
        </a:p>
      </dgm:t>
    </dgm:pt>
    <dgm:pt modelId="{EB06AAF2-C385-49B4-B147-5DAD603937DF}" type="parTrans" cxnId="{37C9EB5C-6192-41CD-A4E5-4C20C131D5AF}">
      <dgm:prSet/>
      <dgm:spPr/>
      <dgm:t>
        <a:bodyPr/>
        <a:lstStyle/>
        <a:p>
          <a:endParaRPr lang="en-CA"/>
        </a:p>
      </dgm:t>
    </dgm:pt>
    <dgm:pt modelId="{5D330949-0764-4E8F-9D1D-F8E693651C76}" type="sibTrans" cxnId="{37C9EB5C-6192-41CD-A4E5-4C20C131D5AF}">
      <dgm:prSet/>
      <dgm:spPr/>
      <dgm:t>
        <a:bodyPr/>
        <a:lstStyle/>
        <a:p>
          <a:endParaRPr lang="en-CA"/>
        </a:p>
      </dgm:t>
    </dgm:pt>
    <dgm:pt modelId="{BA2D673D-1108-45A9-9581-F015521E97CE}">
      <dgm:prSet phldrT="[Text]"/>
      <dgm:spPr/>
      <dgm:t>
        <a:bodyPr/>
        <a:lstStyle/>
        <a:p>
          <a:r>
            <a:rPr lang="en-CA" dirty="0" smtClean="0"/>
            <a:t>Feedback and Assessment</a:t>
          </a:r>
          <a:endParaRPr lang="en-CA" dirty="0"/>
        </a:p>
      </dgm:t>
    </dgm:pt>
    <dgm:pt modelId="{92D638C5-BA1D-4201-B032-8B0E3126A65F}" type="parTrans" cxnId="{60E78193-0670-448D-864F-6CA2E85710F8}">
      <dgm:prSet/>
      <dgm:spPr/>
      <dgm:t>
        <a:bodyPr/>
        <a:lstStyle/>
        <a:p>
          <a:endParaRPr lang="en-CA"/>
        </a:p>
      </dgm:t>
    </dgm:pt>
    <dgm:pt modelId="{D58B9F30-1BFD-4C1A-99A2-F2758DCA1719}" type="sibTrans" cxnId="{60E78193-0670-448D-864F-6CA2E85710F8}">
      <dgm:prSet/>
      <dgm:spPr/>
      <dgm:t>
        <a:bodyPr/>
        <a:lstStyle/>
        <a:p>
          <a:endParaRPr lang="en-CA"/>
        </a:p>
      </dgm:t>
    </dgm:pt>
    <dgm:pt modelId="{9D976016-C302-44CF-8A54-8D285B81573A}">
      <dgm:prSet phldrT="[Text]"/>
      <dgm:spPr/>
      <dgm:t>
        <a:bodyPr/>
        <a:lstStyle/>
        <a:p>
          <a:r>
            <a:rPr lang="en-CA" dirty="0" smtClean="0"/>
            <a:t>Teaching and Learning Activities</a:t>
          </a:r>
          <a:endParaRPr lang="en-CA" dirty="0"/>
        </a:p>
      </dgm:t>
    </dgm:pt>
    <dgm:pt modelId="{A5E64BA8-3AAC-48E1-926E-CEFBA6F2AA31}" type="parTrans" cxnId="{DBF7295D-B1B7-4EB5-99D6-AA555F37E6E0}">
      <dgm:prSet/>
      <dgm:spPr/>
      <dgm:t>
        <a:bodyPr/>
        <a:lstStyle/>
        <a:p>
          <a:endParaRPr lang="en-CA"/>
        </a:p>
      </dgm:t>
    </dgm:pt>
    <dgm:pt modelId="{D6B0B025-9895-48C3-B086-CDFA77081D69}" type="sibTrans" cxnId="{DBF7295D-B1B7-4EB5-99D6-AA555F37E6E0}">
      <dgm:prSet/>
      <dgm:spPr/>
      <dgm:t>
        <a:bodyPr/>
        <a:lstStyle/>
        <a:p>
          <a:endParaRPr lang="en-CA"/>
        </a:p>
      </dgm:t>
    </dgm:pt>
    <dgm:pt modelId="{52774058-48A4-4F1D-8C6D-80EC0DAC09B5}" type="pres">
      <dgm:prSet presAssocID="{B54F8567-3094-4D93-A986-B70637090B9D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CA"/>
        </a:p>
      </dgm:t>
    </dgm:pt>
    <dgm:pt modelId="{60972C58-4A17-432F-BD1C-AB4BDEB2F434}" type="pres">
      <dgm:prSet presAssocID="{EB983C87-0088-49FA-8D20-AFB540A012B1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F7318EA2-451A-4144-8A4A-41875DD8C5C8}" type="pres">
      <dgm:prSet presAssocID="{5D330949-0764-4E8F-9D1D-F8E693651C76}" presName="sibTrans" presStyleLbl="sibTrans2D1" presStyleIdx="0" presStyleCnt="3"/>
      <dgm:spPr/>
      <dgm:t>
        <a:bodyPr/>
        <a:lstStyle/>
        <a:p>
          <a:endParaRPr lang="en-CA"/>
        </a:p>
      </dgm:t>
    </dgm:pt>
    <dgm:pt modelId="{499097B4-E3E8-466F-BBB4-7F61194D922B}" type="pres">
      <dgm:prSet presAssocID="{5D330949-0764-4E8F-9D1D-F8E693651C76}" presName="connectorText" presStyleLbl="sibTrans2D1" presStyleIdx="0" presStyleCnt="3"/>
      <dgm:spPr/>
      <dgm:t>
        <a:bodyPr/>
        <a:lstStyle/>
        <a:p>
          <a:endParaRPr lang="en-CA"/>
        </a:p>
      </dgm:t>
    </dgm:pt>
    <dgm:pt modelId="{D265DB2D-6533-4FF1-B7BF-BD5EF06B7B34}" type="pres">
      <dgm:prSet presAssocID="{BA2D673D-1108-45A9-9581-F015521E97CE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F602003D-4D3F-4BBE-9829-70DB984D0D4A}" type="pres">
      <dgm:prSet presAssocID="{D58B9F30-1BFD-4C1A-99A2-F2758DCA1719}" presName="sibTrans" presStyleLbl="sibTrans2D1" presStyleIdx="1" presStyleCnt="3"/>
      <dgm:spPr/>
      <dgm:t>
        <a:bodyPr/>
        <a:lstStyle/>
        <a:p>
          <a:endParaRPr lang="en-CA"/>
        </a:p>
      </dgm:t>
    </dgm:pt>
    <dgm:pt modelId="{A4226736-DEBE-4888-AF84-81E540824458}" type="pres">
      <dgm:prSet presAssocID="{D58B9F30-1BFD-4C1A-99A2-F2758DCA1719}" presName="connectorText" presStyleLbl="sibTrans2D1" presStyleIdx="1" presStyleCnt="3"/>
      <dgm:spPr/>
      <dgm:t>
        <a:bodyPr/>
        <a:lstStyle/>
        <a:p>
          <a:endParaRPr lang="en-CA"/>
        </a:p>
      </dgm:t>
    </dgm:pt>
    <dgm:pt modelId="{06E8250D-1F9B-4D6E-AD59-BF66B4DA595C}" type="pres">
      <dgm:prSet presAssocID="{9D976016-C302-44CF-8A54-8D285B81573A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2EFC886E-FA36-4166-9914-6B9180AB1FED}" type="pres">
      <dgm:prSet presAssocID="{D6B0B025-9895-48C3-B086-CDFA77081D69}" presName="sibTrans" presStyleLbl="sibTrans2D1" presStyleIdx="2" presStyleCnt="3"/>
      <dgm:spPr/>
      <dgm:t>
        <a:bodyPr/>
        <a:lstStyle/>
        <a:p>
          <a:endParaRPr lang="en-CA"/>
        </a:p>
      </dgm:t>
    </dgm:pt>
    <dgm:pt modelId="{14F0B4EA-8338-4097-9F66-D76B24057361}" type="pres">
      <dgm:prSet presAssocID="{D6B0B025-9895-48C3-B086-CDFA77081D69}" presName="connectorText" presStyleLbl="sibTrans2D1" presStyleIdx="2" presStyleCnt="3"/>
      <dgm:spPr/>
      <dgm:t>
        <a:bodyPr/>
        <a:lstStyle/>
        <a:p>
          <a:endParaRPr lang="en-CA"/>
        </a:p>
      </dgm:t>
    </dgm:pt>
  </dgm:ptLst>
  <dgm:cxnLst>
    <dgm:cxn modelId="{7E4D1E1F-E053-4D40-80F1-712878CDA447}" type="presOf" srcId="{D58B9F30-1BFD-4C1A-99A2-F2758DCA1719}" destId="{A4226736-DEBE-4888-AF84-81E540824458}" srcOrd="1" destOrd="0" presId="urn:microsoft.com/office/officeart/2005/8/layout/cycle7"/>
    <dgm:cxn modelId="{4DCBAB3E-E8F5-40B1-8F62-CBD810941642}" type="presOf" srcId="{5D330949-0764-4E8F-9D1D-F8E693651C76}" destId="{499097B4-E3E8-466F-BBB4-7F61194D922B}" srcOrd="1" destOrd="0" presId="urn:microsoft.com/office/officeart/2005/8/layout/cycle7"/>
    <dgm:cxn modelId="{60E78193-0670-448D-864F-6CA2E85710F8}" srcId="{B54F8567-3094-4D93-A986-B70637090B9D}" destId="{BA2D673D-1108-45A9-9581-F015521E97CE}" srcOrd="1" destOrd="0" parTransId="{92D638C5-BA1D-4201-B032-8B0E3126A65F}" sibTransId="{D58B9F30-1BFD-4C1A-99A2-F2758DCA1719}"/>
    <dgm:cxn modelId="{869ACBE5-4023-4FCE-A358-399BF4B441ED}" type="presOf" srcId="{D6B0B025-9895-48C3-B086-CDFA77081D69}" destId="{14F0B4EA-8338-4097-9F66-D76B24057361}" srcOrd="1" destOrd="0" presId="urn:microsoft.com/office/officeart/2005/8/layout/cycle7"/>
    <dgm:cxn modelId="{BE4F71F0-538E-487A-90A5-1D10EE65F504}" type="presOf" srcId="{B54F8567-3094-4D93-A986-B70637090B9D}" destId="{52774058-48A4-4F1D-8C6D-80EC0DAC09B5}" srcOrd="0" destOrd="0" presId="urn:microsoft.com/office/officeart/2005/8/layout/cycle7"/>
    <dgm:cxn modelId="{DA6D9F89-7CD5-4702-82E4-1440F86FAF39}" type="presOf" srcId="{D6B0B025-9895-48C3-B086-CDFA77081D69}" destId="{2EFC886E-FA36-4166-9914-6B9180AB1FED}" srcOrd="0" destOrd="0" presId="urn:microsoft.com/office/officeart/2005/8/layout/cycle7"/>
    <dgm:cxn modelId="{AE92713E-430B-4316-80D7-1257F1317387}" type="presOf" srcId="{D58B9F30-1BFD-4C1A-99A2-F2758DCA1719}" destId="{F602003D-4D3F-4BBE-9829-70DB984D0D4A}" srcOrd="0" destOrd="0" presId="urn:microsoft.com/office/officeart/2005/8/layout/cycle7"/>
    <dgm:cxn modelId="{DBF7295D-B1B7-4EB5-99D6-AA555F37E6E0}" srcId="{B54F8567-3094-4D93-A986-B70637090B9D}" destId="{9D976016-C302-44CF-8A54-8D285B81573A}" srcOrd="2" destOrd="0" parTransId="{A5E64BA8-3AAC-48E1-926E-CEFBA6F2AA31}" sibTransId="{D6B0B025-9895-48C3-B086-CDFA77081D69}"/>
    <dgm:cxn modelId="{BA8B44EA-18EE-4796-83CE-0D1981985C0C}" type="presOf" srcId="{EB983C87-0088-49FA-8D20-AFB540A012B1}" destId="{60972C58-4A17-432F-BD1C-AB4BDEB2F434}" srcOrd="0" destOrd="0" presId="urn:microsoft.com/office/officeart/2005/8/layout/cycle7"/>
    <dgm:cxn modelId="{37C9EB5C-6192-41CD-A4E5-4C20C131D5AF}" srcId="{B54F8567-3094-4D93-A986-B70637090B9D}" destId="{EB983C87-0088-49FA-8D20-AFB540A012B1}" srcOrd="0" destOrd="0" parTransId="{EB06AAF2-C385-49B4-B147-5DAD603937DF}" sibTransId="{5D330949-0764-4E8F-9D1D-F8E693651C76}"/>
    <dgm:cxn modelId="{09F6CD2C-FB7C-4A0D-8132-47187D79EF47}" type="presOf" srcId="{5D330949-0764-4E8F-9D1D-F8E693651C76}" destId="{F7318EA2-451A-4144-8A4A-41875DD8C5C8}" srcOrd="0" destOrd="0" presId="urn:microsoft.com/office/officeart/2005/8/layout/cycle7"/>
    <dgm:cxn modelId="{AADE0C36-E0FA-4A10-94EC-1A91EC7429F8}" type="presOf" srcId="{9D976016-C302-44CF-8A54-8D285B81573A}" destId="{06E8250D-1F9B-4D6E-AD59-BF66B4DA595C}" srcOrd="0" destOrd="0" presId="urn:microsoft.com/office/officeart/2005/8/layout/cycle7"/>
    <dgm:cxn modelId="{AF1BDE5D-6972-4A98-8736-594C2DF9EC02}" type="presOf" srcId="{BA2D673D-1108-45A9-9581-F015521E97CE}" destId="{D265DB2D-6533-4FF1-B7BF-BD5EF06B7B34}" srcOrd="0" destOrd="0" presId="urn:microsoft.com/office/officeart/2005/8/layout/cycle7"/>
    <dgm:cxn modelId="{116F6A1E-C945-4602-BAE1-99C7F5933C3D}" type="presParOf" srcId="{52774058-48A4-4F1D-8C6D-80EC0DAC09B5}" destId="{60972C58-4A17-432F-BD1C-AB4BDEB2F434}" srcOrd="0" destOrd="0" presId="urn:microsoft.com/office/officeart/2005/8/layout/cycle7"/>
    <dgm:cxn modelId="{C0EEDF32-DB4D-47F8-AF14-FA1BC6163225}" type="presParOf" srcId="{52774058-48A4-4F1D-8C6D-80EC0DAC09B5}" destId="{F7318EA2-451A-4144-8A4A-41875DD8C5C8}" srcOrd="1" destOrd="0" presId="urn:microsoft.com/office/officeart/2005/8/layout/cycle7"/>
    <dgm:cxn modelId="{AFFC8456-4B47-4289-94F9-61EE813649A0}" type="presParOf" srcId="{F7318EA2-451A-4144-8A4A-41875DD8C5C8}" destId="{499097B4-E3E8-466F-BBB4-7F61194D922B}" srcOrd="0" destOrd="0" presId="urn:microsoft.com/office/officeart/2005/8/layout/cycle7"/>
    <dgm:cxn modelId="{7DA44024-02BC-48DA-B1DF-717740CC9FFE}" type="presParOf" srcId="{52774058-48A4-4F1D-8C6D-80EC0DAC09B5}" destId="{D265DB2D-6533-4FF1-B7BF-BD5EF06B7B34}" srcOrd="2" destOrd="0" presId="urn:microsoft.com/office/officeart/2005/8/layout/cycle7"/>
    <dgm:cxn modelId="{4243500C-0FF9-416C-AFD6-0D4A1B3434BE}" type="presParOf" srcId="{52774058-48A4-4F1D-8C6D-80EC0DAC09B5}" destId="{F602003D-4D3F-4BBE-9829-70DB984D0D4A}" srcOrd="3" destOrd="0" presId="urn:microsoft.com/office/officeart/2005/8/layout/cycle7"/>
    <dgm:cxn modelId="{819B56C0-7876-49F1-AB81-EF52BDDBC31E}" type="presParOf" srcId="{F602003D-4D3F-4BBE-9829-70DB984D0D4A}" destId="{A4226736-DEBE-4888-AF84-81E540824458}" srcOrd="0" destOrd="0" presId="urn:microsoft.com/office/officeart/2005/8/layout/cycle7"/>
    <dgm:cxn modelId="{048C10BE-19DB-413E-B994-32F4FAED5F79}" type="presParOf" srcId="{52774058-48A4-4F1D-8C6D-80EC0DAC09B5}" destId="{06E8250D-1F9B-4D6E-AD59-BF66B4DA595C}" srcOrd="4" destOrd="0" presId="urn:microsoft.com/office/officeart/2005/8/layout/cycle7"/>
    <dgm:cxn modelId="{8736FB2E-6EA6-43D7-A30D-B47DAA46FDF5}" type="presParOf" srcId="{52774058-48A4-4F1D-8C6D-80EC0DAC09B5}" destId="{2EFC886E-FA36-4166-9914-6B9180AB1FED}" srcOrd="5" destOrd="0" presId="urn:microsoft.com/office/officeart/2005/8/layout/cycle7"/>
    <dgm:cxn modelId="{BF26DD62-1FDA-4BB2-8602-91E99C9194FC}" type="presParOf" srcId="{2EFC886E-FA36-4166-9914-6B9180AB1FED}" destId="{14F0B4EA-8338-4097-9F66-D76B24057361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54F8567-3094-4D93-A986-B70637090B9D}" type="doc">
      <dgm:prSet loTypeId="urn:microsoft.com/office/officeart/2005/8/layout/cycle7" loCatId="cycle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CA"/>
        </a:p>
      </dgm:t>
    </dgm:pt>
    <dgm:pt modelId="{EB983C87-0088-49FA-8D20-AFB540A012B1}">
      <dgm:prSet phldrT="[Text]"/>
      <dgm:spPr/>
      <dgm:t>
        <a:bodyPr/>
        <a:lstStyle/>
        <a:p>
          <a:r>
            <a:rPr lang="en-CA" dirty="0" smtClean="0"/>
            <a:t>Memorize content.</a:t>
          </a:r>
        </a:p>
        <a:p>
          <a:r>
            <a:rPr lang="en-CA" dirty="0" smtClean="0"/>
            <a:t>Think critically about content.</a:t>
          </a:r>
          <a:endParaRPr lang="en-CA" dirty="0"/>
        </a:p>
      </dgm:t>
    </dgm:pt>
    <dgm:pt modelId="{EB06AAF2-C385-49B4-B147-5DAD603937DF}" type="parTrans" cxnId="{37C9EB5C-6192-41CD-A4E5-4C20C131D5AF}">
      <dgm:prSet/>
      <dgm:spPr/>
      <dgm:t>
        <a:bodyPr/>
        <a:lstStyle/>
        <a:p>
          <a:endParaRPr lang="en-CA"/>
        </a:p>
      </dgm:t>
    </dgm:pt>
    <dgm:pt modelId="{5D330949-0764-4E8F-9D1D-F8E693651C76}" type="sibTrans" cxnId="{37C9EB5C-6192-41CD-A4E5-4C20C131D5AF}">
      <dgm:prSet/>
      <dgm:spPr/>
      <dgm:t>
        <a:bodyPr/>
        <a:lstStyle/>
        <a:p>
          <a:endParaRPr lang="en-CA"/>
        </a:p>
      </dgm:t>
    </dgm:pt>
    <dgm:pt modelId="{BA2D673D-1108-45A9-9581-F015521E97CE}">
      <dgm:prSet phldrT="[Text]"/>
      <dgm:spPr/>
      <dgm:t>
        <a:bodyPr/>
        <a:lstStyle/>
        <a:p>
          <a:r>
            <a:rPr lang="en-CA" dirty="0" smtClean="0"/>
            <a:t>Exam?</a:t>
          </a:r>
          <a:endParaRPr lang="en-CA" dirty="0"/>
        </a:p>
      </dgm:t>
    </dgm:pt>
    <dgm:pt modelId="{92D638C5-BA1D-4201-B032-8B0E3126A65F}" type="parTrans" cxnId="{60E78193-0670-448D-864F-6CA2E85710F8}">
      <dgm:prSet/>
      <dgm:spPr/>
      <dgm:t>
        <a:bodyPr/>
        <a:lstStyle/>
        <a:p>
          <a:endParaRPr lang="en-CA"/>
        </a:p>
      </dgm:t>
    </dgm:pt>
    <dgm:pt modelId="{D58B9F30-1BFD-4C1A-99A2-F2758DCA1719}" type="sibTrans" cxnId="{60E78193-0670-448D-864F-6CA2E85710F8}">
      <dgm:prSet/>
      <dgm:spPr/>
      <dgm:t>
        <a:bodyPr/>
        <a:lstStyle/>
        <a:p>
          <a:endParaRPr lang="en-CA"/>
        </a:p>
      </dgm:t>
    </dgm:pt>
    <dgm:pt modelId="{9D976016-C302-44CF-8A54-8D285B81573A}">
      <dgm:prSet phldrT="[Text]"/>
      <dgm:spPr/>
      <dgm:t>
        <a:bodyPr/>
        <a:lstStyle/>
        <a:p>
          <a:r>
            <a:rPr lang="en-CA" dirty="0" smtClean="0"/>
            <a:t>Lecture</a:t>
          </a:r>
          <a:endParaRPr lang="en-CA" dirty="0"/>
        </a:p>
      </dgm:t>
    </dgm:pt>
    <dgm:pt modelId="{A5E64BA8-3AAC-48E1-926E-CEFBA6F2AA31}" type="parTrans" cxnId="{DBF7295D-B1B7-4EB5-99D6-AA555F37E6E0}">
      <dgm:prSet/>
      <dgm:spPr/>
      <dgm:t>
        <a:bodyPr/>
        <a:lstStyle/>
        <a:p>
          <a:endParaRPr lang="en-CA"/>
        </a:p>
      </dgm:t>
    </dgm:pt>
    <dgm:pt modelId="{D6B0B025-9895-48C3-B086-CDFA77081D69}" type="sibTrans" cxnId="{DBF7295D-B1B7-4EB5-99D6-AA555F37E6E0}">
      <dgm:prSet/>
      <dgm:spPr/>
      <dgm:t>
        <a:bodyPr/>
        <a:lstStyle/>
        <a:p>
          <a:endParaRPr lang="en-CA"/>
        </a:p>
      </dgm:t>
    </dgm:pt>
    <dgm:pt modelId="{52774058-48A4-4F1D-8C6D-80EC0DAC09B5}" type="pres">
      <dgm:prSet presAssocID="{B54F8567-3094-4D93-A986-B70637090B9D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CA"/>
        </a:p>
      </dgm:t>
    </dgm:pt>
    <dgm:pt modelId="{60972C58-4A17-432F-BD1C-AB4BDEB2F434}" type="pres">
      <dgm:prSet presAssocID="{EB983C87-0088-49FA-8D20-AFB540A012B1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F7318EA2-451A-4144-8A4A-41875DD8C5C8}" type="pres">
      <dgm:prSet presAssocID="{5D330949-0764-4E8F-9D1D-F8E693651C76}" presName="sibTrans" presStyleLbl="sibTrans2D1" presStyleIdx="0" presStyleCnt="3"/>
      <dgm:spPr/>
      <dgm:t>
        <a:bodyPr/>
        <a:lstStyle/>
        <a:p>
          <a:endParaRPr lang="en-CA"/>
        </a:p>
      </dgm:t>
    </dgm:pt>
    <dgm:pt modelId="{499097B4-E3E8-466F-BBB4-7F61194D922B}" type="pres">
      <dgm:prSet presAssocID="{5D330949-0764-4E8F-9D1D-F8E693651C76}" presName="connectorText" presStyleLbl="sibTrans2D1" presStyleIdx="0" presStyleCnt="3"/>
      <dgm:spPr/>
      <dgm:t>
        <a:bodyPr/>
        <a:lstStyle/>
        <a:p>
          <a:endParaRPr lang="en-CA"/>
        </a:p>
      </dgm:t>
    </dgm:pt>
    <dgm:pt modelId="{D265DB2D-6533-4FF1-B7BF-BD5EF06B7B34}" type="pres">
      <dgm:prSet presAssocID="{BA2D673D-1108-45A9-9581-F015521E97CE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F602003D-4D3F-4BBE-9829-70DB984D0D4A}" type="pres">
      <dgm:prSet presAssocID="{D58B9F30-1BFD-4C1A-99A2-F2758DCA1719}" presName="sibTrans" presStyleLbl="sibTrans2D1" presStyleIdx="1" presStyleCnt="3"/>
      <dgm:spPr/>
      <dgm:t>
        <a:bodyPr/>
        <a:lstStyle/>
        <a:p>
          <a:endParaRPr lang="en-CA"/>
        </a:p>
      </dgm:t>
    </dgm:pt>
    <dgm:pt modelId="{A4226736-DEBE-4888-AF84-81E540824458}" type="pres">
      <dgm:prSet presAssocID="{D58B9F30-1BFD-4C1A-99A2-F2758DCA1719}" presName="connectorText" presStyleLbl="sibTrans2D1" presStyleIdx="1" presStyleCnt="3"/>
      <dgm:spPr/>
      <dgm:t>
        <a:bodyPr/>
        <a:lstStyle/>
        <a:p>
          <a:endParaRPr lang="en-CA"/>
        </a:p>
      </dgm:t>
    </dgm:pt>
    <dgm:pt modelId="{06E8250D-1F9B-4D6E-AD59-BF66B4DA595C}" type="pres">
      <dgm:prSet presAssocID="{9D976016-C302-44CF-8A54-8D285B81573A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2EFC886E-FA36-4166-9914-6B9180AB1FED}" type="pres">
      <dgm:prSet presAssocID="{D6B0B025-9895-48C3-B086-CDFA77081D69}" presName="sibTrans" presStyleLbl="sibTrans2D1" presStyleIdx="2" presStyleCnt="3"/>
      <dgm:spPr/>
      <dgm:t>
        <a:bodyPr/>
        <a:lstStyle/>
        <a:p>
          <a:endParaRPr lang="en-CA"/>
        </a:p>
      </dgm:t>
    </dgm:pt>
    <dgm:pt modelId="{14F0B4EA-8338-4097-9F66-D76B24057361}" type="pres">
      <dgm:prSet presAssocID="{D6B0B025-9895-48C3-B086-CDFA77081D69}" presName="connectorText" presStyleLbl="sibTrans2D1" presStyleIdx="2" presStyleCnt="3"/>
      <dgm:spPr/>
      <dgm:t>
        <a:bodyPr/>
        <a:lstStyle/>
        <a:p>
          <a:endParaRPr lang="en-CA"/>
        </a:p>
      </dgm:t>
    </dgm:pt>
  </dgm:ptLst>
  <dgm:cxnLst>
    <dgm:cxn modelId="{AB59B71B-7918-44D1-BD6E-1EE1A379841E}" type="presOf" srcId="{EB983C87-0088-49FA-8D20-AFB540A012B1}" destId="{60972C58-4A17-432F-BD1C-AB4BDEB2F434}" srcOrd="0" destOrd="0" presId="urn:microsoft.com/office/officeart/2005/8/layout/cycle7"/>
    <dgm:cxn modelId="{F3192422-967E-44CD-BF5C-79C30DE7AE19}" type="presOf" srcId="{D6B0B025-9895-48C3-B086-CDFA77081D69}" destId="{2EFC886E-FA36-4166-9914-6B9180AB1FED}" srcOrd="0" destOrd="0" presId="urn:microsoft.com/office/officeart/2005/8/layout/cycle7"/>
    <dgm:cxn modelId="{DBF7295D-B1B7-4EB5-99D6-AA555F37E6E0}" srcId="{B54F8567-3094-4D93-A986-B70637090B9D}" destId="{9D976016-C302-44CF-8A54-8D285B81573A}" srcOrd="2" destOrd="0" parTransId="{A5E64BA8-3AAC-48E1-926E-CEFBA6F2AA31}" sibTransId="{D6B0B025-9895-48C3-B086-CDFA77081D69}"/>
    <dgm:cxn modelId="{55903BBE-36DB-4E1C-8EC4-07B6D5813E05}" type="presOf" srcId="{D58B9F30-1BFD-4C1A-99A2-F2758DCA1719}" destId="{F602003D-4D3F-4BBE-9829-70DB984D0D4A}" srcOrd="0" destOrd="0" presId="urn:microsoft.com/office/officeart/2005/8/layout/cycle7"/>
    <dgm:cxn modelId="{60E78193-0670-448D-864F-6CA2E85710F8}" srcId="{B54F8567-3094-4D93-A986-B70637090B9D}" destId="{BA2D673D-1108-45A9-9581-F015521E97CE}" srcOrd="1" destOrd="0" parTransId="{92D638C5-BA1D-4201-B032-8B0E3126A65F}" sibTransId="{D58B9F30-1BFD-4C1A-99A2-F2758DCA1719}"/>
    <dgm:cxn modelId="{6DC896BB-9EE4-4007-8F45-8996CC2E0E48}" type="presOf" srcId="{BA2D673D-1108-45A9-9581-F015521E97CE}" destId="{D265DB2D-6533-4FF1-B7BF-BD5EF06B7B34}" srcOrd="0" destOrd="0" presId="urn:microsoft.com/office/officeart/2005/8/layout/cycle7"/>
    <dgm:cxn modelId="{42940FAC-7C3D-41B7-B9CD-A0ECA601B2B4}" type="presOf" srcId="{D6B0B025-9895-48C3-B086-CDFA77081D69}" destId="{14F0B4EA-8338-4097-9F66-D76B24057361}" srcOrd="1" destOrd="0" presId="urn:microsoft.com/office/officeart/2005/8/layout/cycle7"/>
    <dgm:cxn modelId="{1E7D58D2-DC36-4F06-866A-8650D62A6BA7}" type="presOf" srcId="{D58B9F30-1BFD-4C1A-99A2-F2758DCA1719}" destId="{A4226736-DEBE-4888-AF84-81E540824458}" srcOrd="1" destOrd="0" presId="urn:microsoft.com/office/officeart/2005/8/layout/cycle7"/>
    <dgm:cxn modelId="{F9F8F955-6780-4BCE-BBF7-70DA95508947}" type="presOf" srcId="{B54F8567-3094-4D93-A986-B70637090B9D}" destId="{52774058-48A4-4F1D-8C6D-80EC0DAC09B5}" srcOrd="0" destOrd="0" presId="urn:microsoft.com/office/officeart/2005/8/layout/cycle7"/>
    <dgm:cxn modelId="{62F09779-180D-437E-B73E-18A6951D5B73}" type="presOf" srcId="{5D330949-0764-4E8F-9D1D-F8E693651C76}" destId="{F7318EA2-451A-4144-8A4A-41875DD8C5C8}" srcOrd="0" destOrd="0" presId="urn:microsoft.com/office/officeart/2005/8/layout/cycle7"/>
    <dgm:cxn modelId="{431021DB-7C01-4716-BA0F-7CF93154AC65}" type="presOf" srcId="{5D330949-0764-4E8F-9D1D-F8E693651C76}" destId="{499097B4-E3E8-466F-BBB4-7F61194D922B}" srcOrd="1" destOrd="0" presId="urn:microsoft.com/office/officeart/2005/8/layout/cycle7"/>
    <dgm:cxn modelId="{37C9EB5C-6192-41CD-A4E5-4C20C131D5AF}" srcId="{B54F8567-3094-4D93-A986-B70637090B9D}" destId="{EB983C87-0088-49FA-8D20-AFB540A012B1}" srcOrd="0" destOrd="0" parTransId="{EB06AAF2-C385-49B4-B147-5DAD603937DF}" sibTransId="{5D330949-0764-4E8F-9D1D-F8E693651C76}"/>
    <dgm:cxn modelId="{46EABD0E-D3AF-4EB9-81FF-79F7428C4D73}" type="presOf" srcId="{9D976016-C302-44CF-8A54-8D285B81573A}" destId="{06E8250D-1F9B-4D6E-AD59-BF66B4DA595C}" srcOrd="0" destOrd="0" presId="urn:microsoft.com/office/officeart/2005/8/layout/cycle7"/>
    <dgm:cxn modelId="{646021E5-436D-438B-8E5B-5DFEBE68A325}" type="presParOf" srcId="{52774058-48A4-4F1D-8C6D-80EC0DAC09B5}" destId="{60972C58-4A17-432F-BD1C-AB4BDEB2F434}" srcOrd="0" destOrd="0" presId="urn:microsoft.com/office/officeart/2005/8/layout/cycle7"/>
    <dgm:cxn modelId="{A09C5ACA-6B45-4481-BC06-E00C57373B88}" type="presParOf" srcId="{52774058-48A4-4F1D-8C6D-80EC0DAC09B5}" destId="{F7318EA2-451A-4144-8A4A-41875DD8C5C8}" srcOrd="1" destOrd="0" presId="urn:microsoft.com/office/officeart/2005/8/layout/cycle7"/>
    <dgm:cxn modelId="{1D97F4F8-BC7B-45C0-B1AB-AEE7D0BFC8D7}" type="presParOf" srcId="{F7318EA2-451A-4144-8A4A-41875DD8C5C8}" destId="{499097B4-E3E8-466F-BBB4-7F61194D922B}" srcOrd="0" destOrd="0" presId="urn:microsoft.com/office/officeart/2005/8/layout/cycle7"/>
    <dgm:cxn modelId="{BC3B26B7-A24E-4ACE-8D73-A831225EA51D}" type="presParOf" srcId="{52774058-48A4-4F1D-8C6D-80EC0DAC09B5}" destId="{D265DB2D-6533-4FF1-B7BF-BD5EF06B7B34}" srcOrd="2" destOrd="0" presId="urn:microsoft.com/office/officeart/2005/8/layout/cycle7"/>
    <dgm:cxn modelId="{A8E184F0-C282-4DE6-A44C-95EB83E6E9BD}" type="presParOf" srcId="{52774058-48A4-4F1D-8C6D-80EC0DAC09B5}" destId="{F602003D-4D3F-4BBE-9829-70DB984D0D4A}" srcOrd="3" destOrd="0" presId="urn:microsoft.com/office/officeart/2005/8/layout/cycle7"/>
    <dgm:cxn modelId="{A78B0F1D-3A4F-4B05-BA60-1CDA6272E81A}" type="presParOf" srcId="{F602003D-4D3F-4BBE-9829-70DB984D0D4A}" destId="{A4226736-DEBE-4888-AF84-81E540824458}" srcOrd="0" destOrd="0" presId="urn:microsoft.com/office/officeart/2005/8/layout/cycle7"/>
    <dgm:cxn modelId="{8A542DAA-29CD-4661-B42E-B56AF623ACE3}" type="presParOf" srcId="{52774058-48A4-4F1D-8C6D-80EC0DAC09B5}" destId="{06E8250D-1F9B-4D6E-AD59-BF66B4DA595C}" srcOrd="4" destOrd="0" presId="urn:microsoft.com/office/officeart/2005/8/layout/cycle7"/>
    <dgm:cxn modelId="{6F4C4967-9EE4-4DC2-9C50-151C6BB3E3B2}" type="presParOf" srcId="{52774058-48A4-4F1D-8C6D-80EC0DAC09B5}" destId="{2EFC886E-FA36-4166-9914-6B9180AB1FED}" srcOrd="5" destOrd="0" presId="urn:microsoft.com/office/officeart/2005/8/layout/cycle7"/>
    <dgm:cxn modelId="{7649EE09-9A4B-4998-AB27-4A320D401124}" type="presParOf" srcId="{2EFC886E-FA36-4166-9914-6B9180AB1FED}" destId="{14F0B4EA-8338-4097-9F66-D76B24057361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54F8567-3094-4D93-A986-B70637090B9D}" type="doc">
      <dgm:prSet loTypeId="urn:microsoft.com/office/officeart/2005/8/layout/cycle7" loCatId="cycle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CA"/>
        </a:p>
      </dgm:t>
    </dgm:pt>
    <dgm:pt modelId="{EB983C87-0088-49FA-8D20-AFB540A012B1}">
      <dgm:prSet phldrT="[Text]"/>
      <dgm:spPr/>
      <dgm:t>
        <a:bodyPr/>
        <a:lstStyle/>
        <a:p>
          <a:r>
            <a:rPr lang="en-CA" dirty="0" smtClean="0"/>
            <a:t>Memorize content.</a:t>
          </a:r>
        </a:p>
        <a:p>
          <a:r>
            <a:rPr lang="en-CA" dirty="0" smtClean="0"/>
            <a:t>Think critically about content.</a:t>
          </a:r>
          <a:endParaRPr lang="en-CA" dirty="0"/>
        </a:p>
      </dgm:t>
    </dgm:pt>
    <dgm:pt modelId="{EB06AAF2-C385-49B4-B147-5DAD603937DF}" type="parTrans" cxnId="{37C9EB5C-6192-41CD-A4E5-4C20C131D5AF}">
      <dgm:prSet/>
      <dgm:spPr/>
      <dgm:t>
        <a:bodyPr/>
        <a:lstStyle/>
        <a:p>
          <a:endParaRPr lang="en-CA"/>
        </a:p>
      </dgm:t>
    </dgm:pt>
    <dgm:pt modelId="{5D330949-0764-4E8F-9D1D-F8E693651C76}" type="sibTrans" cxnId="{37C9EB5C-6192-41CD-A4E5-4C20C131D5AF}">
      <dgm:prSet/>
      <dgm:spPr/>
      <dgm:t>
        <a:bodyPr/>
        <a:lstStyle/>
        <a:p>
          <a:endParaRPr lang="en-CA"/>
        </a:p>
      </dgm:t>
    </dgm:pt>
    <dgm:pt modelId="{BA2D673D-1108-45A9-9581-F015521E97CE}">
      <dgm:prSet phldrT="[Text]"/>
      <dgm:spPr/>
      <dgm:t>
        <a:bodyPr/>
        <a:lstStyle/>
        <a:p>
          <a:r>
            <a:rPr lang="en-CA" dirty="0" smtClean="0"/>
            <a:t>Exam</a:t>
          </a:r>
        </a:p>
        <a:p>
          <a:r>
            <a:rPr lang="en-CA" i="1" dirty="0" smtClean="0"/>
            <a:t>Memorize only</a:t>
          </a:r>
          <a:endParaRPr lang="en-CA" i="1" dirty="0"/>
        </a:p>
      </dgm:t>
    </dgm:pt>
    <dgm:pt modelId="{92D638C5-BA1D-4201-B032-8B0E3126A65F}" type="parTrans" cxnId="{60E78193-0670-448D-864F-6CA2E85710F8}">
      <dgm:prSet/>
      <dgm:spPr/>
      <dgm:t>
        <a:bodyPr/>
        <a:lstStyle/>
        <a:p>
          <a:endParaRPr lang="en-CA"/>
        </a:p>
      </dgm:t>
    </dgm:pt>
    <dgm:pt modelId="{D58B9F30-1BFD-4C1A-99A2-F2758DCA1719}" type="sibTrans" cxnId="{60E78193-0670-448D-864F-6CA2E85710F8}">
      <dgm:prSet/>
      <dgm:spPr/>
      <dgm:t>
        <a:bodyPr/>
        <a:lstStyle/>
        <a:p>
          <a:endParaRPr lang="en-CA"/>
        </a:p>
      </dgm:t>
    </dgm:pt>
    <dgm:pt modelId="{9D976016-C302-44CF-8A54-8D285B81573A}">
      <dgm:prSet phldrT="[Text]"/>
      <dgm:spPr/>
      <dgm:t>
        <a:bodyPr/>
        <a:lstStyle/>
        <a:p>
          <a:r>
            <a:rPr lang="en-CA" dirty="0" smtClean="0"/>
            <a:t>Lecture</a:t>
          </a:r>
          <a:endParaRPr lang="en-CA" dirty="0"/>
        </a:p>
      </dgm:t>
    </dgm:pt>
    <dgm:pt modelId="{A5E64BA8-3AAC-48E1-926E-CEFBA6F2AA31}" type="parTrans" cxnId="{DBF7295D-B1B7-4EB5-99D6-AA555F37E6E0}">
      <dgm:prSet/>
      <dgm:spPr/>
      <dgm:t>
        <a:bodyPr/>
        <a:lstStyle/>
        <a:p>
          <a:endParaRPr lang="en-CA"/>
        </a:p>
      </dgm:t>
    </dgm:pt>
    <dgm:pt modelId="{D6B0B025-9895-48C3-B086-CDFA77081D69}" type="sibTrans" cxnId="{DBF7295D-B1B7-4EB5-99D6-AA555F37E6E0}">
      <dgm:prSet/>
      <dgm:spPr/>
      <dgm:t>
        <a:bodyPr/>
        <a:lstStyle/>
        <a:p>
          <a:endParaRPr lang="en-CA"/>
        </a:p>
      </dgm:t>
    </dgm:pt>
    <dgm:pt modelId="{52774058-48A4-4F1D-8C6D-80EC0DAC09B5}" type="pres">
      <dgm:prSet presAssocID="{B54F8567-3094-4D93-A986-B70637090B9D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CA"/>
        </a:p>
      </dgm:t>
    </dgm:pt>
    <dgm:pt modelId="{60972C58-4A17-432F-BD1C-AB4BDEB2F434}" type="pres">
      <dgm:prSet presAssocID="{EB983C87-0088-49FA-8D20-AFB540A012B1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F7318EA2-451A-4144-8A4A-41875DD8C5C8}" type="pres">
      <dgm:prSet presAssocID="{5D330949-0764-4E8F-9D1D-F8E693651C76}" presName="sibTrans" presStyleLbl="sibTrans2D1" presStyleIdx="0" presStyleCnt="3"/>
      <dgm:spPr/>
      <dgm:t>
        <a:bodyPr/>
        <a:lstStyle/>
        <a:p>
          <a:endParaRPr lang="en-CA"/>
        </a:p>
      </dgm:t>
    </dgm:pt>
    <dgm:pt modelId="{499097B4-E3E8-466F-BBB4-7F61194D922B}" type="pres">
      <dgm:prSet presAssocID="{5D330949-0764-4E8F-9D1D-F8E693651C76}" presName="connectorText" presStyleLbl="sibTrans2D1" presStyleIdx="0" presStyleCnt="3"/>
      <dgm:spPr/>
      <dgm:t>
        <a:bodyPr/>
        <a:lstStyle/>
        <a:p>
          <a:endParaRPr lang="en-CA"/>
        </a:p>
      </dgm:t>
    </dgm:pt>
    <dgm:pt modelId="{D265DB2D-6533-4FF1-B7BF-BD5EF06B7B34}" type="pres">
      <dgm:prSet presAssocID="{BA2D673D-1108-45A9-9581-F015521E97CE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F602003D-4D3F-4BBE-9829-70DB984D0D4A}" type="pres">
      <dgm:prSet presAssocID="{D58B9F30-1BFD-4C1A-99A2-F2758DCA1719}" presName="sibTrans" presStyleLbl="sibTrans2D1" presStyleIdx="1" presStyleCnt="3"/>
      <dgm:spPr/>
      <dgm:t>
        <a:bodyPr/>
        <a:lstStyle/>
        <a:p>
          <a:endParaRPr lang="en-CA"/>
        </a:p>
      </dgm:t>
    </dgm:pt>
    <dgm:pt modelId="{A4226736-DEBE-4888-AF84-81E540824458}" type="pres">
      <dgm:prSet presAssocID="{D58B9F30-1BFD-4C1A-99A2-F2758DCA1719}" presName="connectorText" presStyleLbl="sibTrans2D1" presStyleIdx="1" presStyleCnt="3"/>
      <dgm:spPr/>
      <dgm:t>
        <a:bodyPr/>
        <a:lstStyle/>
        <a:p>
          <a:endParaRPr lang="en-CA"/>
        </a:p>
      </dgm:t>
    </dgm:pt>
    <dgm:pt modelId="{06E8250D-1F9B-4D6E-AD59-BF66B4DA595C}" type="pres">
      <dgm:prSet presAssocID="{9D976016-C302-44CF-8A54-8D285B81573A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2EFC886E-FA36-4166-9914-6B9180AB1FED}" type="pres">
      <dgm:prSet presAssocID="{D6B0B025-9895-48C3-B086-CDFA77081D69}" presName="sibTrans" presStyleLbl="sibTrans2D1" presStyleIdx="2" presStyleCnt="3"/>
      <dgm:spPr/>
      <dgm:t>
        <a:bodyPr/>
        <a:lstStyle/>
        <a:p>
          <a:endParaRPr lang="en-CA"/>
        </a:p>
      </dgm:t>
    </dgm:pt>
    <dgm:pt modelId="{14F0B4EA-8338-4097-9F66-D76B24057361}" type="pres">
      <dgm:prSet presAssocID="{D6B0B025-9895-48C3-B086-CDFA77081D69}" presName="connectorText" presStyleLbl="sibTrans2D1" presStyleIdx="2" presStyleCnt="3"/>
      <dgm:spPr/>
      <dgm:t>
        <a:bodyPr/>
        <a:lstStyle/>
        <a:p>
          <a:endParaRPr lang="en-CA"/>
        </a:p>
      </dgm:t>
    </dgm:pt>
  </dgm:ptLst>
  <dgm:cxnLst>
    <dgm:cxn modelId="{23E11111-3604-4495-B88D-E0E8BAF71AB3}" type="presOf" srcId="{D58B9F30-1BFD-4C1A-99A2-F2758DCA1719}" destId="{A4226736-DEBE-4888-AF84-81E540824458}" srcOrd="1" destOrd="0" presId="urn:microsoft.com/office/officeart/2005/8/layout/cycle7"/>
    <dgm:cxn modelId="{60E78193-0670-448D-864F-6CA2E85710F8}" srcId="{B54F8567-3094-4D93-A986-B70637090B9D}" destId="{BA2D673D-1108-45A9-9581-F015521E97CE}" srcOrd="1" destOrd="0" parTransId="{92D638C5-BA1D-4201-B032-8B0E3126A65F}" sibTransId="{D58B9F30-1BFD-4C1A-99A2-F2758DCA1719}"/>
    <dgm:cxn modelId="{13B06EEB-F785-407F-8115-E9D4FD76226D}" type="presOf" srcId="{D6B0B025-9895-48C3-B086-CDFA77081D69}" destId="{14F0B4EA-8338-4097-9F66-D76B24057361}" srcOrd="1" destOrd="0" presId="urn:microsoft.com/office/officeart/2005/8/layout/cycle7"/>
    <dgm:cxn modelId="{2A55D6DF-6F80-413D-B082-61474488EA54}" type="presOf" srcId="{9D976016-C302-44CF-8A54-8D285B81573A}" destId="{06E8250D-1F9B-4D6E-AD59-BF66B4DA595C}" srcOrd="0" destOrd="0" presId="urn:microsoft.com/office/officeart/2005/8/layout/cycle7"/>
    <dgm:cxn modelId="{41D734A9-5E17-40A4-932B-33A7D4419BC9}" type="presOf" srcId="{BA2D673D-1108-45A9-9581-F015521E97CE}" destId="{D265DB2D-6533-4FF1-B7BF-BD5EF06B7B34}" srcOrd="0" destOrd="0" presId="urn:microsoft.com/office/officeart/2005/8/layout/cycle7"/>
    <dgm:cxn modelId="{DBF7295D-B1B7-4EB5-99D6-AA555F37E6E0}" srcId="{B54F8567-3094-4D93-A986-B70637090B9D}" destId="{9D976016-C302-44CF-8A54-8D285B81573A}" srcOrd="2" destOrd="0" parTransId="{A5E64BA8-3AAC-48E1-926E-CEFBA6F2AA31}" sibTransId="{D6B0B025-9895-48C3-B086-CDFA77081D69}"/>
    <dgm:cxn modelId="{EF788EE9-0F71-4804-8CAD-EF7D2D3B20A3}" type="presOf" srcId="{B54F8567-3094-4D93-A986-B70637090B9D}" destId="{52774058-48A4-4F1D-8C6D-80EC0DAC09B5}" srcOrd="0" destOrd="0" presId="urn:microsoft.com/office/officeart/2005/8/layout/cycle7"/>
    <dgm:cxn modelId="{37C9EB5C-6192-41CD-A4E5-4C20C131D5AF}" srcId="{B54F8567-3094-4D93-A986-B70637090B9D}" destId="{EB983C87-0088-49FA-8D20-AFB540A012B1}" srcOrd="0" destOrd="0" parTransId="{EB06AAF2-C385-49B4-B147-5DAD603937DF}" sibTransId="{5D330949-0764-4E8F-9D1D-F8E693651C76}"/>
    <dgm:cxn modelId="{A5DB3138-6D9B-4CEE-84C5-DC5D22B9F1F5}" type="presOf" srcId="{D6B0B025-9895-48C3-B086-CDFA77081D69}" destId="{2EFC886E-FA36-4166-9914-6B9180AB1FED}" srcOrd="0" destOrd="0" presId="urn:microsoft.com/office/officeart/2005/8/layout/cycle7"/>
    <dgm:cxn modelId="{E7A94156-1EE8-425A-AED0-3BF2F3809B91}" type="presOf" srcId="{5D330949-0764-4E8F-9D1D-F8E693651C76}" destId="{499097B4-E3E8-466F-BBB4-7F61194D922B}" srcOrd="1" destOrd="0" presId="urn:microsoft.com/office/officeart/2005/8/layout/cycle7"/>
    <dgm:cxn modelId="{AFBD780E-F893-4A65-9A02-84CFEC176254}" type="presOf" srcId="{5D330949-0764-4E8F-9D1D-F8E693651C76}" destId="{F7318EA2-451A-4144-8A4A-41875DD8C5C8}" srcOrd="0" destOrd="0" presId="urn:microsoft.com/office/officeart/2005/8/layout/cycle7"/>
    <dgm:cxn modelId="{157ED0F6-3B40-4C35-A460-BDFD6913C093}" type="presOf" srcId="{D58B9F30-1BFD-4C1A-99A2-F2758DCA1719}" destId="{F602003D-4D3F-4BBE-9829-70DB984D0D4A}" srcOrd="0" destOrd="0" presId="urn:microsoft.com/office/officeart/2005/8/layout/cycle7"/>
    <dgm:cxn modelId="{536AA1AA-865F-48E7-9590-46E0D4146E61}" type="presOf" srcId="{EB983C87-0088-49FA-8D20-AFB540A012B1}" destId="{60972C58-4A17-432F-BD1C-AB4BDEB2F434}" srcOrd="0" destOrd="0" presId="urn:microsoft.com/office/officeart/2005/8/layout/cycle7"/>
    <dgm:cxn modelId="{8DF92DCF-82C8-497A-8357-3C92A7A2C097}" type="presParOf" srcId="{52774058-48A4-4F1D-8C6D-80EC0DAC09B5}" destId="{60972C58-4A17-432F-BD1C-AB4BDEB2F434}" srcOrd="0" destOrd="0" presId="urn:microsoft.com/office/officeart/2005/8/layout/cycle7"/>
    <dgm:cxn modelId="{7BB4F4D3-9A85-4159-BE7A-916EF973AF5C}" type="presParOf" srcId="{52774058-48A4-4F1D-8C6D-80EC0DAC09B5}" destId="{F7318EA2-451A-4144-8A4A-41875DD8C5C8}" srcOrd="1" destOrd="0" presId="urn:microsoft.com/office/officeart/2005/8/layout/cycle7"/>
    <dgm:cxn modelId="{E8252B7D-C58E-4A73-8EE0-2977BCC3046D}" type="presParOf" srcId="{F7318EA2-451A-4144-8A4A-41875DD8C5C8}" destId="{499097B4-E3E8-466F-BBB4-7F61194D922B}" srcOrd="0" destOrd="0" presId="urn:microsoft.com/office/officeart/2005/8/layout/cycle7"/>
    <dgm:cxn modelId="{011D4AB9-A8F4-4733-A636-CA894F357CDA}" type="presParOf" srcId="{52774058-48A4-4F1D-8C6D-80EC0DAC09B5}" destId="{D265DB2D-6533-4FF1-B7BF-BD5EF06B7B34}" srcOrd="2" destOrd="0" presId="urn:microsoft.com/office/officeart/2005/8/layout/cycle7"/>
    <dgm:cxn modelId="{608B7295-67E3-4CDC-9D22-52DB363AFA69}" type="presParOf" srcId="{52774058-48A4-4F1D-8C6D-80EC0DAC09B5}" destId="{F602003D-4D3F-4BBE-9829-70DB984D0D4A}" srcOrd="3" destOrd="0" presId="urn:microsoft.com/office/officeart/2005/8/layout/cycle7"/>
    <dgm:cxn modelId="{02290AE5-F6D9-41B8-B3FA-C360248FCBE7}" type="presParOf" srcId="{F602003D-4D3F-4BBE-9829-70DB984D0D4A}" destId="{A4226736-DEBE-4888-AF84-81E540824458}" srcOrd="0" destOrd="0" presId="urn:microsoft.com/office/officeart/2005/8/layout/cycle7"/>
    <dgm:cxn modelId="{46CA27BA-E8A6-4313-96ED-914CDE6045B0}" type="presParOf" srcId="{52774058-48A4-4F1D-8C6D-80EC0DAC09B5}" destId="{06E8250D-1F9B-4D6E-AD59-BF66B4DA595C}" srcOrd="4" destOrd="0" presId="urn:microsoft.com/office/officeart/2005/8/layout/cycle7"/>
    <dgm:cxn modelId="{421AF2CF-2616-4169-B4E6-B7386AEBB84C}" type="presParOf" srcId="{52774058-48A4-4F1D-8C6D-80EC0DAC09B5}" destId="{2EFC886E-FA36-4166-9914-6B9180AB1FED}" srcOrd="5" destOrd="0" presId="urn:microsoft.com/office/officeart/2005/8/layout/cycle7"/>
    <dgm:cxn modelId="{454E7287-B0CC-42D7-84D7-A42EF4C70DD8}" type="presParOf" srcId="{2EFC886E-FA36-4166-9914-6B9180AB1FED}" destId="{14F0B4EA-8338-4097-9F66-D76B24057361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54F8567-3094-4D93-A986-B70637090B9D}" type="doc">
      <dgm:prSet loTypeId="urn:microsoft.com/office/officeart/2005/8/layout/cycle7" loCatId="cycle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CA"/>
        </a:p>
      </dgm:t>
    </dgm:pt>
    <dgm:pt modelId="{EB983C87-0088-49FA-8D20-AFB540A012B1}">
      <dgm:prSet phldrT="[Text]"/>
      <dgm:spPr/>
      <dgm:t>
        <a:bodyPr/>
        <a:lstStyle/>
        <a:p>
          <a:r>
            <a:rPr lang="en-CA" dirty="0" smtClean="0"/>
            <a:t>Memorize content.</a:t>
          </a:r>
        </a:p>
        <a:p>
          <a:r>
            <a:rPr lang="en-CA" dirty="0" smtClean="0"/>
            <a:t>Think critically about content.</a:t>
          </a:r>
          <a:endParaRPr lang="en-CA" dirty="0"/>
        </a:p>
      </dgm:t>
    </dgm:pt>
    <dgm:pt modelId="{EB06AAF2-C385-49B4-B147-5DAD603937DF}" type="parTrans" cxnId="{37C9EB5C-6192-41CD-A4E5-4C20C131D5AF}">
      <dgm:prSet/>
      <dgm:spPr/>
      <dgm:t>
        <a:bodyPr/>
        <a:lstStyle/>
        <a:p>
          <a:endParaRPr lang="en-CA"/>
        </a:p>
      </dgm:t>
    </dgm:pt>
    <dgm:pt modelId="{5D330949-0764-4E8F-9D1D-F8E693651C76}" type="sibTrans" cxnId="{37C9EB5C-6192-41CD-A4E5-4C20C131D5AF}">
      <dgm:prSet/>
      <dgm:spPr/>
      <dgm:t>
        <a:bodyPr/>
        <a:lstStyle/>
        <a:p>
          <a:endParaRPr lang="en-CA"/>
        </a:p>
      </dgm:t>
    </dgm:pt>
    <dgm:pt modelId="{BA2D673D-1108-45A9-9581-F015521E97CE}">
      <dgm:prSet phldrT="[Text]"/>
      <dgm:spPr/>
      <dgm:t>
        <a:bodyPr/>
        <a:lstStyle/>
        <a:p>
          <a:r>
            <a:rPr lang="en-CA" dirty="0" smtClean="0"/>
            <a:t>Exam</a:t>
          </a:r>
        </a:p>
        <a:p>
          <a:r>
            <a:rPr lang="en-CA" dirty="0" smtClean="0"/>
            <a:t>Memorize &amp; Think Critically</a:t>
          </a:r>
          <a:endParaRPr lang="en-CA" dirty="0"/>
        </a:p>
      </dgm:t>
    </dgm:pt>
    <dgm:pt modelId="{92D638C5-BA1D-4201-B032-8B0E3126A65F}" type="parTrans" cxnId="{60E78193-0670-448D-864F-6CA2E85710F8}">
      <dgm:prSet/>
      <dgm:spPr/>
      <dgm:t>
        <a:bodyPr/>
        <a:lstStyle/>
        <a:p>
          <a:endParaRPr lang="en-CA"/>
        </a:p>
      </dgm:t>
    </dgm:pt>
    <dgm:pt modelId="{D58B9F30-1BFD-4C1A-99A2-F2758DCA1719}" type="sibTrans" cxnId="{60E78193-0670-448D-864F-6CA2E85710F8}">
      <dgm:prSet/>
      <dgm:spPr/>
      <dgm:t>
        <a:bodyPr/>
        <a:lstStyle/>
        <a:p>
          <a:endParaRPr lang="en-CA"/>
        </a:p>
      </dgm:t>
    </dgm:pt>
    <dgm:pt modelId="{9D976016-C302-44CF-8A54-8D285B81573A}">
      <dgm:prSet phldrT="[Text]"/>
      <dgm:spPr/>
      <dgm:t>
        <a:bodyPr/>
        <a:lstStyle/>
        <a:p>
          <a:r>
            <a:rPr lang="en-CA" dirty="0" smtClean="0"/>
            <a:t>Lecture</a:t>
          </a:r>
          <a:endParaRPr lang="en-CA" dirty="0"/>
        </a:p>
      </dgm:t>
    </dgm:pt>
    <dgm:pt modelId="{A5E64BA8-3AAC-48E1-926E-CEFBA6F2AA31}" type="parTrans" cxnId="{DBF7295D-B1B7-4EB5-99D6-AA555F37E6E0}">
      <dgm:prSet/>
      <dgm:spPr/>
      <dgm:t>
        <a:bodyPr/>
        <a:lstStyle/>
        <a:p>
          <a:endParaRPr lang="en-CA"/>
        </a:p>
      </dgm:t>
    </dgm:pt>
    <dgm:pt modelId="{D6B0B025-9895-48C3-B086-CDFA77081D69}" type="sibTrans" cxnId="{DBF7295D-B1B7-4EB5-99D6-AA555F37E6E0}">
      <dgm:prSet/>
      <dgm:spPr/>
      <dgm:t>
        <a:bodyPr/>
        <a:lstStyle/>
        <a:p>
          <a:endParaRPr lang="en-CA"/>
        </a:p>
      </dgm:t>
    </dgm:pt>
    <dgm:pt modelId="{52774058-48A4-4F1D-8C6D-80EC0DAC09B5}" type="pres">
      <dgm:prSet presAssocID="{B54F8567-3094-4D93-A986-B70637090B9D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CA"/>
        </a:p>
      </dgm:t>
    </dgm:pt>
    <dgm:pt modelId="{60972C58-4A17-432F-BD1C-AB4BDEB2F434}" type="pres">
      <dgm:prSet presAssocID="{EB983C87-0088-49FA-8D20-AFB540A012B1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F7318EA2-451A-4144-8A4A-41875DD8C5C8}" type="pres">
      <dgm:prSet presAssocID="{5D330949-0764-4E8F-9D1D-F8E693651C76}" presName="sibTrans" presStyleLbl="sibTrans2D1" presStyleIdx="0" presStyleCnt="3"/>
      <dgm:spPr/>
      <dgm:t>
        <a:bodyPr/>
        <a:lstStyle/>
        <a:p>
          <a:endParaRPr lang="en-CA"/>
        </a:p>
      </dgm:t>
    </dgm:pt>
    <dgm:pt modelId="{499097B4-E3E8-466F-BBB4-7F61194D922B}" type="pres">
      <dgm:prSet presAssocID="{5D330949-0764-4E8F-9D1D-F8E693651C76}" presName="connectorText" presStyleLbl="sibTrans2D1" presStyleIdx="0" presStyleCnt="3"/>
      <dgm:spPr/>
      <dgm:t>
        <a:bodyPr/>
        <a:lstStyle/>
        <a:p>
          <a:endParaRPr lang="en-CA"/>
        </a:p>
      </dgm:t>
    </dgm:pt>
    <dgm:pt modelId="{D265DB2D-6533-4FF1-B7BF-BD5EF06B7B34}" type="pres">
      <dgm:prSet presAssocID="{BA2D673D-1108-45A9-9581-F015521E97CE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F602003D-4D3F-4BBE-9829-70DB984D0D4A}" type="pres">
      <dgm:prSet presAssocID="{D58B9F30-1BFD-4C1A-99A2-F2758DCA1719}" presName="sibTrans" presStyleLbl="sibTrans2D1" presStyleIdx="1" presStyleCnt="3"/>
      <dgm:spPr/>
      <dgm:t>
        <a:bodyPr/>
        <a:lstStyle/>
        <a:p>
          <a:endParaRPr lang="en-CA"/>
        </a:p>
      </dgm:t>
    </dgm:pt>
    <dgm:pt modelId="{A4226736-DEBE-4888-AF84-81E540824458}" type="pres">
      <dgm:prSet presAssocID="{D58B9F30-1BFD-4C1A-99A2-F2758DCA1719}" presName="connectorText" presStyleLbl="sibTrans2D1" presStyleIdx="1" presStyleCnt="3"/>
      <dgm:spPr/>
      <dgm:t>
        <a:bodyPr/>
        <a:lstStyle/>
        <a:p>
          <a:endParaRPr lang="en-CA"/>
        </a:p>
      </dgm:t>
    </dgm:pt>
    <dgm:pt modelId="{06E8250D-1F9B-4D6E-AD59-BF66B4DA595C}" type="pres">
      <dgm:prSet presAssocID="{9D976016-C302-44CF-8A54-8D285B81573A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2EFC886E-FA36-4166-9914-6B9180AB1FED}" type="pres">
      <dgm:prSet presAssocID="{D6B0B025-9895-48C3-B086-CDFA77081D69}" presName="sibTrans" presStyleLbl="sibTrans2D1" presStyleIdx="2" presStyleCnt="3"/>
      <dgm:spPr/>
      <dgm:t>
        <a:bodyPr/>
        <a:lstStyle/>
        <a:p>
          <a:endParaRPr lang="en-CA"/>
        </a:p>
      </dgm:t>
    </dgm:pt>
    <dgm:pt modelId="{14F0B4EA-8338-4097-9F66-D76B24057361}" type="pres">
      <dgm:prSet presAssocID="{D6B0B025-9895-48C3-B086-CDFA77081D69}" presName="connectorText" presStyleLbl="sibTrans2D1" presStyleIdx="2" presStyleCnt="3"/>
      <dgm:spPr/>
      <dgm:t>
        <a:bodyPr/>
        <a:lstStyle/>
        <a:p>
          <a:endParaRPr lang="en-CA"/>
        </a:p>
      </dgm:t>
    </dgm:pt>
  </dgm:ptLst>
  <dgm:cxnLst>
    <dgm:cxn modelId="{DBF7295D-B1B7-4EB5-99D6-AA555F37E6E0}" srcId="{B54F8567-3094-4D93-A986-B70637090B9D}" destId="{9D976016-C302-44CF-8A54-8D285B81573A}" srcOrd="2" destOrd="0" parTransId="{A5E64BA8-3AAC-48E1-926E-CEFBA6F2AA31}" sibTransId="{D6B0B025-9895-48C3-B086-CDFA77081D69}"/>
    <dgm:cxn modelId="{A907762F-35C6-425B-8390-731E4B6DE071}" type="presOf" srcId="{D58B9F30-1BFD-4C1A-99A2-F2758DCA1719}" destId="{F602003D-4D3F-4BBE-9829-70DB984D0D4A}" srcOrd="0" destOrd="0" presId="urn:microsoft.com/office/officeart/2005/8/layout/cycle7"/>
    <dgm:cxn modelId="{70B650D4-B739-4BC7-9ABB-893240A6F7D2}" type="presOf" srcId="{D6B0B025-9895-48C3-B086-CDFA77081D69}" destId="{2EFC886E-FA36-4166-9914-6B9180AB1FED}" srcOrd="0" destOrd="0" presId="urn:microsoft.com/office/officeart/2005/8/layout/cycle7"/>
    <dgm:cxn modelId="{245A730B-57B5-4979-A64B-41AD1836D3D9}" type="presOf" srcId="{EB983C87-0088-49FA-8D20-AFB540A012B1}" destId="{60972C58-4A17-432F-BD1C-AB4BDEB2F434}" srcOrd="0" destOrd="0" presId="urn:microsoft.com/office/officeart/2005/8/layout/cycle7"/>
    <dgm:cxn modelId="{370EAF9C-5E3E-4297-8536-C8E7935ECE83}" type="presOf" srcId="{D6B0B025-9895-48C3-B086-CDFA77081D69}" destId="{14F0B4EA-8338-4097-9F66-D76B24057361}" srcOrd="1" destOrd="0" presId="urn:microsoft.com/office/officeart/2005/8/layout/cycle7"/>
    <dgm:cxn modelId="{8A032A68-E8B4-447E-8977-187FAEA11581}" type="presOf" srcId="{5D330949-0764-4E8F-9D1D-F8E693651C76}" destId="{499097B4-E3E8-466F-BBB4-7F61194D922B}" srcOrd="1" destOrd="0" presId="urn:microsoft.com/office/officeart/2005/8/layout/cycle7"/>
    <dgm:cxn modelId="{625CFD22-8919-4F9A-A36C-C3D6347B57DB}" type="presOf" srcId="{BA2D673D-1108-45A9-9581-F015521E97CE}" destId="{D265DB2D-6533-4FF1-B7BF-BD5EF06B7B34}" srcOrd="0" destOrd="0" presId="urn:microsoft.com/office/officeart/2005/8/layout/cycle7"/>
    <dgm:cxn modelId="{60E78193-0670-448D-864F-6CA2E85710F8}" srcId="{B54F8567-3094-4D93-A986-B70637090B9D}" destId="{BA2D673D-1108-45A9-9581-F015521E97CE}" srcOrd="1" destOrd="0" parTransId="{92D638C5-BA1D-4201-B032-8B0E3126A65F}" sibTransId="{D58B9F30-1BFD-4C1A-99A2-F2758DCA1719}"/>
    <dgm:cxn modelId="{37C9EB5C-6192-41CD-A4E5-4C20C131D5AF}" srcId="{B54F8567-3094-4D93-A986-B70637090B9D}" destId="{EB983C87-0088-49FA-8D20-AFB540A012B1}" srcOrd="0" destOrd="0" parTransId="{EB06AAF2-C385-49B4-B147-5DAD603937DF}" sibTransId="{5D330949-0764-4E8F-9D1D-F8E693651C76}"/>
    <dgm:cxn modelId="{3995E039-58D0-4ADE-ADF3-81A53C988654}" type="presOf" srcId="{D58B9F30-1BFD-4C1A-99A2-F2758DCA1719}" destId="{A4226736-DEBE-4888-AF84-81E540824458}" srcOrd="1" destOrd="0" presId="urn:microsoft.com/office/officeart/2005/8/layout/cycle7"/>
    <dgm:cxn modelId="{0711F8DE-E93F-497C-9A78-D8E0B44D600B}" type="presOf" srcId="{5D330949-0764-4E8F-9D1D-F8E693651C76}" destId="{F7318EA2-451A-4144-8A4A-41875DD8C5C8}" srcOrd="0" destOrd="0" presId="urn:microsoft.com/office/officeart/2005/8/layout/cycle7"/>
    <dgm:cxn modelId="{DA51178A-6112-406D-8AF9-99B7DDAC7DFB}" type="presOf" srcId="{B54F8567-3094-4D93-A986-B70637090B9D}" destId="{52774058-48A4-4F1D-8C6D-80EC0DAC09B5}" srcOrd="0" destOrd="0" presId="urn:microsoft.com/office/officeart/2005/8/layout/cycle7"/>
    <dgm:cxn modelId="{FD37B3AC-54B1-45CE-9731-36FB8561AD68}" type="presOf" srcId="{9D976016-C302-44CF-8A54-8D285B81573A}" destId="{06E8250D-1F9B-4D6E-AD59-BF66B4DA595C}" srcOrd="0" destOrd="0" presId="urn:microsoft.com/office/officeart/2005/8/layout/cycle7"/>
    <dgm:cxn modelId="{82132D14-C51C-47A5-A01F-1C55669357DE}" type="presParOf" srcId="{52774058-48A4-4F1D-8C6D-80EC0DAC09B5}" destId="{60972C58-4A17-432F-BD1C-AB4BDEB2F434}" srcOrd="0" destOrd="0" presId="urn:microsoft.com/office/officeart/2005/8/layout/cycle7"/>
    <dgm:cxn modelId="{E894AEF6-D56F-45C4-B105-32E153360F28}" type="presParOf" srcId="{52774058-48A4-4F1D-8C6D-80EC0DAC09B5}" destId="{F7318EA2-451A-4144-8A4A-41875DD8C5C8}" srcOrd="1" destOrd="0" presId="urn:microsoft.com/office/officeart/2005/8/layout/cycle7"/>
    <dgm:cxn modelId="{1C06C020-CC66-4077-96D8-46CCB28EDDD9}" type="presParOf" srcId="{F7318EA2-451A-4144-8A4A-41875DD8C5C8}" destId="{499097B4-E3E8-466F-BBB4-7F61194D922B}" srcOrd="0" destOrd="0" presId="urn:microsoft.com/office/officeart/2005/8/layout/cycle7"/>
    <dgm:cxn modelId="{AEB69D52-CEA6-4442-8ECA-12295E365D2A}" type="presParOf" srcId="{52774058-48A4-4F1D-8C6D-80EC0DAC09B5}" destId="{D265DB2D-6533-4FF1-B7BF-BD5EF06B7B34}" srcOrd="2" destOrd="0" presId="urn:microsoft.com/office/officeart/2005/8/layout/cycle7"/>
    <dgm:cxn modelId="{FB19D830-FED0-4517-AE29-59B3B5DC7464}" type="presParOf" srcId="{52774058-48A4-4F1D-8C6D-80EC0DAC09B5}" destId="{F602003D-4D3F-4BBE-9829-70DB984D0D4A}" srcOrd="3" destOrd="0" presId="urn:microsoft.com/office/officeart/2005/8/layout/cycle7"/>
    <dgm:cxn modelId="{A7F5E73D-12A8-4B49-B42D-1476F8581C71}" type="presParOf" srcId="{F602003D-4D3F-4BBE-9829-70DB984D0D4A}" destId="{A4226736-DEBE-4888-AF84-81E540824458}" srcOrd="0" destOrd="0" presId="urn:microsoft.com/office/officeart/2005/8/layout/cycle7"/>
    <dgm:cxn modelId="{658C4AE1-B3F2-40E4-9EE4-754028937660}" type="presParOf" srcId="{52774058-48A4-4F1D-8C6D-80EC0DAC09B5}" destId="{06E8250D-1F9B-4D6E-AD59-BF66B4DA595C}" srcOrd="4" destOrd="0" presId="urn:microsoft.com/office/officeart/2005/8/layout/cycle7"/>
    <dgm:cxn modelId="{36347B97-14E3-4AEA-98A5-5E0FD71C63A4}" type="presParOf" srcId="{52774058-48A4-4F1D-8C6D-80EC0DAC09B5}" destId="{2EFC886E-FA36-4166-9914-6B9180AB1FED}" srcOrd="5" destOrd="0" presId="urn:microsoft.com/office/officeart/2005/8/layout/cycle7"/>
    <dgm:cxn modelId="{C1EDCF7F-BD6B-4F12-8531-8999C54CA814}" type="presParOf" srcId="{2EFC886E-FA36-4166-9914-6B9180AB1FED}" destId="{14F0B4EA-8338-4097-9F66-D76B24057361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54F8567-3094-4D93-A986-B70637090B9D}" type="doc">
      <dgm:prSet loTypeId="urn:microsoft.com/office/officeart/2005/8/layout/cycle7" loCatId="cycle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CA"/>
        </a:p>
      </dgm:t>
    </dgm:pt>
    <dgm:pt modelId="{EB983C87-0088-49FA-8D20-AFB540A012B1}">
      <dgm:prSet phldrT="[Text]"/>
      <dgm:spPr/>
      <dgm:t>
        <a:bodyPr/>
        <a:lstStyle/>
        <a:p>
          <a:r>
            <a:rPr lang="en-CA" dirty="0" smtClean="0"/>
            <a:t>Learning Goals</a:t>
          </a:r>
          <a:endParaRPr lang="en-CA" dirty="0"/>
        </a:p>
      </dgm:t>
    </dgm:pt>
    <dgm:pt modelId="{EB06AAF2-C385-49B4-B147-5DAD603937DF}" type="parTrans" cxnId="{37C9EB5C-6192-41CD-A4E5-4C20C131D5AF}">
      <dgm:prSet/>
      <dgm:spPr/>
      <dgm:t>
        <a:bodyPr/>
        <a:lstStyle/>
        <a:p>
          <a:endParaRPr lang="en-CA"/>
        </a:p>
      </dgm:t>
    </dgm:pt>
    <dgm:pt modelId="{5D330949-0764-4E8F-9D1D-F8E693651C76}" type="sibTrans" cxnId="{37C9EB5C-6192-41CD-A4E5-4C20C131D5AF}">
      <dgm:prSet/>
      <dgm:spPr/>
      <dgm:t>
        <a:bodyPr/>
        <a:lstStyle/>
        <a:p>
          <a:endParaRPr lang="en-CA"/>
        </a:p>
      </dgm:t>
    </dgm:pt>
    <dgm:pt modelId="{BA2D673D-1108-45A9-9581-F015521E97CE}">
      <dgm:prSet phldrT="[Text]"/>
      <dgm:spPr/>
      <dgm:t>
        <a:bodyPr/>
        <a:lstStyle/>
        <a:p>
          <a:r>
            <a:rPr lang="en-CA" dirty="0" smtClean="0"/>
            <a:t>Feedback and Assessment</a:t>
          </a:r>
          <a:endParaRPr lang="en-CA" dirty="0"/>
        </a:p>
      </dgm:t>
    </dgm:pt>
    <dgm:pt modelId="{92D638C5-BA1D-4201-B032-8B0E3126A65F}" type="parTrans" cxnId="{60E78193-0670-448D-864F-6CA2E85710F8}">
      <dgm:prSet/>
      <dgm:spPr/>
      <dgm:t>
        <a:bodyPr/>
        <a:lstStyle/>
        <a:p>
          <a:endParaRPr lang="en-CA"/>
        </a:p>
      </dgm:t>
    </dgm:pt>
    <dgm:pt modelId="{D58B9F30-1BFD-4C1A-99A2-F2758DCA1719}" type="sibTrans" cxnId="{60E78193-0670-448D-864F-6CA2E85710F8}">
      <dgm:prSet/>
      <dgm:spPr/>
      <dgm:t>
        <a:bodyPr/>
        <a:lstStyle/>
        <a:p>
          <a:endParaRPr lang="en-CA"/>
        </a:p>
      </dgm:t>
    </dgm:pt>
    <dgm:pt modelId="{9D976016-C302-44CF-8A54-8D285B81573A}">
      <dgm:prSet phldrT="[Text]"/>
      <dgm:spPr/>
      <dgm:t>
        <a:bodyPr/>
        <a:lstStyle/>
        <a:p>
          <a:r>
            <a:rPr lang="en-CA" dirty="0" smtClean="0"/>
            <a:t>Teaching and Learning Activities</a:t>
          </a:r>
          <a:endParaRPr lang="en-CA" dirty="0"/>
        </a:p>
      </dgm:t>
    </dgm:pt>
    <dgm:pt modelId="{A5E64BA8-3AAC-48E1-926E-CEFBA6F2AA31}" type="parTrans" cxnId="{DBF7295D-B1B7-4EB5-99D6-AA555F37E6E0}">
      <dgm:prSet/>
      <dgm:spPr/>
      <dgm:t>
        <a:bodyPr/>
        <a:lstStyle/>
        <a:p>
          <a:endParaRPr lang="en-CA"/>
        </a:p>
      </dgm:t>
    </dgm:pt>
    <dgm:pt modelId="{D6B0B025-9895-48C3-B086-CDFA77081D69}" type="sibTrans" cxnId="{DBF7295D-B1B7-4EB5-99D6-AA555F37E6E0}">
      <dgm:prSet/>
      <dgm:spPr/>
      <dgm:t>
        <a:bodyPr/>
        <a:lstStyle/>
        <a:p>
          <a:endParaRPr lang="en-CA"/>
        </a:p>
      </dgm:t>
    </dgm:pt>
    <dgm:pt modelId="{52774058-48A4-4F1D-8C6D-80EC0DAC09B5}" type="pres">
      <dgm:prSet presAssocID="{B54F8567-3094-4D93-A986-B70637090B9D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CA"/>
        </a:p>
      </dgm:t>
    </dgm:pt>
    <dgm:pt modelId="{60972C58-4A17-432F-BD1C-AB4BDEB2F434}" type="pres">
      <dgm:prSet presAssocID="{EB983C87-0088-49FA-8D20-AFB540A012B1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F7318EA2-451A-4144-8A4A-41875DD8C5C8}" type="pres">
      <dgm:prSet presAssocID="{5D330949-0764-4E8F-9D1D-F8E693651C76}" presName="sibTrans" presStyleLbl="sibTrans2D1" presStyleIdx="0" presStyleCnt="3"/>
      <dgm:spPr/>
      <dgm:t>
        <a:bodyPr/>
        <a:lstStyle/>
        <a:p>
          <a:endParaRPr lang="en-CA"/>
        </a:p>
      </dgm:t>
    </dgm:pt>
    <dgm:pt modelId="{499097B4-E3E8-466F-BBB4-7F61194D922B}" type="pres">
      <dgm:prSet presAssocID="{5D330949-0764-4E8F-9D1D-F8E693651C76}" presName="connectorText" presStyleLbl="sibTrans2D1" presStyleIdx="0" presStyleCnt="3"/>
      <dgm:spPr/>
      <dgm:t>
        <a:bodyPr/>
        <a:lstStyle/>
        <a:p>
          <a:endParaRPr lang="en-CA"/>
        </a:p>
      </dgm:t>
    </dgm:pt>
    <dgm:pt modelId="{D265DB2D-6533-4FF1-B7BF-BD5EF06B7B34}" type="pres">
      <dgm:prSet presAssocID="{BA2D673D-1108-45A9-9581-F015521E97CE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F602003D-4D3F-4BBE-9829-70DB984D0D4A}" type="pres">
      <dgm:prSet presAssocID="{D58B9F30-1BFD-4C1A-99A2-F2758DCA1719}" presName="sibTrans" presStyleLbl="sibTrans2D1" presStyleIdx="1" presStyleCnt="3"/>
      <dgm:spPr/>
      <dgm:t>
        <a:bodyPr/>
        <a:lstStyle/>
        <a:p>
          <a:endParaRPr lang="en-CA"/>
        </a:p>
      </dgm:t>
    </dgm:pt>
    <dgm:pt modelId="{A4226736-DEBE-4888-AF84-81E540824458}" type="pres">
      <dgm:prSet presAssocID="{D58B9F30-1BFD-4C1A-99A2-F2758DCA1719}" presName="connectorText" presStyleLbl="sibTrans2D1" presStyleIdx="1" presStyleCnt="3"/>
      <dgm:spPr/>
      <dgm:t>
        <a:bodyPr/>
        <a:lstStyle/>
        <a:p>
          <a:endParaRPr lang="en-CA"/>
        </a:p>
      </dgm:t>
    </dgm:pt>
    <dgm:pt modelId="{06E8250D-1F9B-4D6E-AD59-BF66B4DA595C}" type="pres">
      <dgm:prSet presAssocID="{9D976016-C302-44CF-8A54-8D285B81573A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2EFC886E-FA36-4166-9914-6B9180AB1FED}" type="pres">
      <dgm:prSet presAssocID="{D6B0B025-9895-48C3-B086-CDFA77081D69}" presName="sibTrans" presStyleLbl="sibTrans2D1" presStyleIdx="2" presStyleCnt="3"/>
      <dgm:spPr/>
      <dgm:t>
        <a:bodyPr/>
        <a:lstStyle/>
        <a:p>
          <a:endParaRPr lang="en-CA"/>
        </a:p>
      </dgm:t>
    </dgm:pt>
    <dgm:pt modelId="{14F0B4EA-8338-4097-9F66-D76B24057361}" type="pres">
      <dgm:prSet presAssocID="{D6B0B025-9895-48C3-B086-CDFA77081D69}" presName="connectorText" presStyleLbl="sibTrans2D1" presStyleIdx="2" presStyleCnt="3"/>
      <dgm:spPr/>
      <dgm:t>
        <a:bodyPr/>
        <a:lstStyle/>
        <a:p>
          <a:endParaRPr lang="en-CA"/>
        </a:p>
      </dgm:t>
    </dgm:pt>
  </dgm:ptLst>
  <dgm:cxnLst>
    <dgm:cxn modelId="{60E78193-0670-448D-864F-6CA2E85710F8}" srcId="{B54F8567-3094-4D93-A986-B70637090B9D}" destId="{BA2D673D-1108-45A9-9581-F015521E97CE}" srcOrd="1" destOrd="0" parTransId="{92D638C5-BA1D-4201-B032-8B0E3126A65F}" sibTransId="{D58B9F30-1BFD-4C1A-99A2-F2758DCA1719}"/>
    <dgm:cxn modelId="{01A3A0D0-8518-4F4E-9BD9-EC368A4FD4FE}" type="presOf" srcId="{9D976016-C302-44CF-8A54-8D285B81573A}" destId="{06E8250D-1F9B-4D6E-AD59-BF66B4DA595C}" srcOrd="0" destOrd="0" presId="urn:microsoft.com/office/officeart/2005/8/layout/cycle7"/>
    <dgm:cxn modelId="{AC8C540E-BDCF-4D97-A031-603A0D47AD8D}" type="presOf" srcId="{5D330949-0764-4E8F-9D1D-F8E693651C76}" destId="{F7318EA2-451A-4144-8A4A-41875DD8C5C8}" srcOrd="0" destOrd="0" presId="urn:microsoft.com/office/officeart/2005/8/layout/cycle7"/>
    <dgm:cxn modelId="{D37A86C5-1336-413C-80C6-6F703892B1D7}" type="presOf" srcId="{B54F8567-3094-4D93-A986-B70637090B9D}" destId="{52774058-48A4-4F1D-8C6D-80EC0DAC09B5}" srcOrd="0" destOrd="0" presId="urn:microsoft.com/office/officeart/2005/8/layout/cycle7"/>
    <dgm:cxn modelId="{DBF7295D-B1B7-4EB5-99D6-AA555F37E6E0}" srcId="{B54F8567-3094-4D93-A986-B70637090B9D}" destId="{9D976016-C302-44CF-8A54-8D285B81573A}" srcOrd="2" destOrd="0" parTransId="{A5E64BA8-3AAC-48E1-926E-CEFBA6F2AA31}" sibTransId="{D6B0B025-9895-48C3-B086-CDFA77081D69}"/>
    <dgm:cxn modelId="{82505C97-D088-4962-9EB1-673352816D2E}" type="presOf" srcId="{EB983C87-0088-49FA-8D20-AFB540A012B1}" destId="{60972C58-4A17-432F-BD1C-AB4BDEB2F434}" srcOrd="0" destOrd="0" presId="urn:microsoft.com/office/officeart/2005/8/layout/cycle7"/>
    <dgm:cxn modelId="{66FBE4A3-0EC8-4141-9578-CC53CFBDED49}" type="presOf" srcId="{D58B9F30-1BFD-4C1A-99A2-F2758DCA1719}" destId="{F602003D-4D3F-4BBE-9829-70DB984D0D4A}" srcOrd="0" destOrd="0" presId="urn:microsoft.com/office/officeart/2005/8/layout/cycle7"/>
    <dgm:cxn modelId="{C51F78D4-D866-4A17-8158-2AC4A3751AEF}" type="presOf" srcId="{BA2D673D-1108-45A9-9581-F015521E97CE}" destId="{D265DB2D-6533-4FF1-B7BF-BD5EF06B7B34}" srcOrd="0" destOrd="0" presId="urn:microsoft.com/office/officeart/2005/8/layout/cycle7"/>
    <dgm:cxn modelId="{37C9EB5C-6192-41CD-A4E5-4C20C131D5AF}" srcId="{B54F8567-3094-4D93-A986-B70637090B9D}" destId="{EB983C87-0088-49FA-8D20-AFB540A012B1}" srcOrd="0" destOrd="0" parTransId="{EB06AAF2-C385-49B4-B147-5DAD603937DF}" sibTransId="{5D330949-0764-4E8F-9D1D-F8E693651C76}"/>
    <dgm:cxn modelId="{E4126964-1482-42DD-8E7D-02E643029C73}" type="presOf" srcId="{D58B9F30-1BFD-4C1A-99A2-F2758DCA1719}" destId="{A4226736-DEBE-4888-AF84-81E540824458}" srcOrd="1" destOrd="0" presId="urn:microsoft.com/office/officeart/2005/8/layout/cycle7"/>
    <dgm:cxn modelId="{331741B1-8CA7-4ED1-929B-7D1DDA6C08E9}" type="presOf" srcId="{D6B0B025-9895-48C3-B086-CDFA77081D69}" destId="{2EFC886E-FA36-4166-9914-6B9180AB1FED}" srcOrd="0" destOrd="0" presId="urn:microsoft.com/office/officeart/2005/8/layout/cycle7"/>
    <dgm:cxn modelId="{89967AAD-8115-40FF-B867-5DA1B1633F45}" type="presOf" srcId="{D6B0B025-9895-48C3-B086-CDFA77081D69}" destId="{14F0B4EA-8338-4097-9F66-D76B24057361}" srcOrd="1" destOrd="0" presId="urn:microsoft.com/office/officeart/2005/8/layout/cycle7"/>
    <dgm:cxn modelId="{2DBDBDBE-805B-4E26-AE79-AF04746D6ACC}" type="presOf" srcId="{5D330949-0764-4E8F-9D1D-F8E693651C76}" destId="{499097B4-E3E8-466F-BBB4-7F61194D922B}" srcOrd="1" destOrd="0" presId="urn:microsoft.com/office/officeart/2005/8/layout/cycle7"/>
    <dgm:cxn modelId="{21DE1F06-7398-4CD1-9C03-3F82E353FD3F}" type="presParOf" srcId="{52774058-48A4-4F1D-8C6D-80EC0DAC09B5}" destId="{60972C58-4A17-432F-BD1C-AB4BDEB2F434}" srcOrd="0" destOrd="0" presId="urn:microsoft.com/office/officeart/2005/8/layout/cycle7"/>
    <dgm:cxn modelId="{879A256A-1DFC-4625-A088-A06CC9A17ADC}" type="presParOf" srcId="{52774058-48A4-4F1D-8C6D-80EC0DAC09B5}" destId="{F7318EA2-451A-4144-8A4A-41875DD8C5C8}" srcOrd="1" destOrd="0" presId="urn:microsoft.com/office/officeart/2005/8/layout/cycle7"/>
    <dgm:cxn modelId="{451B6964-1EEB-4830-95D4-5961E1B77CC0}" type="presParOf" srcId="{F7318EA2-451A-4144-8A4A-41875DD8C5C8}" destId="{499097B4-E3E8-466F-BBB4-7F61194D922B}" srcOrd="0" destOrd="0" presId="urn:microsoft.com/office/officeart/2005/8/layout/cycle7"/>
    <dgm:cxn modelId="{A0C28148-6B3F-4BBA-A347-290A5F19EA69}" type="presParOf" srcId="{52774058-48A4-4F1D-8C6D-80EC0DAC09B5}" destId="{D265DB2D-6533-4FF1-B7BF-BD5EF06B7B34}" srcOrd="2" destOrd="0" presId="urn:microsoft.com/office/officeart/2005/8/layout/cycle7"/>
    <dgm:cxn modelId="{A9774DB9-D95E-433E-950B-A5828B798A8D}" type="presParOf" srcId="{52774058-48A4-4F1D-8C6D-80EC0DAC09B5}" destId="{F602003D-4D3F-4BBE-9829-70DB984D0D4A}" srcOrd="3" destOrd="0" presId="urn:microsoft.com/office/officeart/2005/8/layout/cycle7"/>
    <dgm:cxn modelId="{0420E0E0-DDB3-4B25-9CFB-8F70A6860515}" type="presParOf" srcId="{F602003D-4D3F-4BBE-9829-70DB984D0D4A}" destId="{A4226736-DEBE-4888-AF84-81E540824458}" srcOrd="0" destOrd="0" presId="urn:microsoft.com/office/officeart/2005/8/layout/cycle7"/>
    <dgm:cxn modelId="{F4C38CDB-339A-40B0-9CE4-A9F13AC3D5F3}" type="presParOf" srcId="{52774058-48A4-4F1D-8C6D-80EC0DAC09B5}" destId="{06E8250D-1F9B-4D6E-AD59-BF66B4DA595C}" srcOrd="4" destOrd="0" presId="urn:microsoft.com/office/officeart/2005/8/layout/cycle7"/>
    <dgm:cxn modelId="{5DF1F58A-CB58-4494-BB93-C05F2C685135}" type="presParOf" srcId="{52774058-48A4-4F1D-8C6D-80EC0DAC09B5}" destId="{2EFC886E-FA36-4166-9914-6B9180AB1FED}" srcOrd="5" destOrd="0" presId="urn:microsoft.com/office/officeart/2005/8/layout/cycle7"/>
    <dgm:cxn modelId="{CEEBF6D1-0EF4-404F-9ABC-9F190C15DAC9}" type="presParOf" srcId="{2EFC886E-FA36-4166-9914-6B9180AB1FED}" destId="{14F0B4EA-8338-4097-9F66-D76B24057361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972C58-4A17-432F-BD1C-AB4BDEB2F434}">
      <dsp:nvSpPr>
        <dsp:cNvPr id="0" name=""/>
        <dsp:cNvSpPr/>
      </dsp:nvSpPr>
      <dsp:spPr>
        <a:xfrm>
          <a:off x="3063496" y="1578"/>
          <a:ext cx="2026406" cy="101320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900" kern="1200" dirty="0" smtClean="0"/>
            <a:t>Learning Goals</a:t>
          </a:r>
          <a:endParaRPr lang="en-CA" sz="1900" kern="1200" dirty="0"/>
        </a:p>
      </dsp:txBody>
      <dsp:txXfrm>
        <a:off x="3093172" y="31254"/>
        <a:ext cx="1967054" cy="953851"/>
      </dsp:txXfrm>
    </dsp:sp>
    <dsp:sp modelId="{F7318EA2-451A-4144-8A4A-41875DD8C5C8}">
      <dsp:nvSpPr>
        <dsp:cNvPr id="0" name=""/>
        <dsp:cNvSpPr/>
      </dsp:nvSpPr>
      <dsp:spPr>
        <a:xfrm rot="3600000">
          <a:off x="4384851" y="1781205"/>
          <a:ext cx="1058399" cy="354621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1500" kern="1200"/>
        </a:p>
      </dsp:txBody>
      <dsp:txXfrm>
        <a:off x="4491237" y="1852129"/>
        <a:ext cx="845627" cy="212773"/>
      </dsp:txXfrm>
    </dsp:sp>
    <dsp:sp modelId="{D265DB2D-6533-4FF1-B7BF-BD5EF06B7B34}">
      <dsp:nvSpPr>
        <dsp:cNvPr id="0" name=""/>
        <dsp:cNvSpPr/>
      </dsp:nvSpPr>
      <dsp:spPr>
        <a:xfrm>
          <a:off x="4738199" y="2902249"/>
          <a:ext cx="2026406" cy="101320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900" kern="1200" dirty="0" smtClean="0"/>
            <a:t>Feedback and Assessment</a:t>
          </a:r>
          <a:endParaRPr lang="en-CA" sz="1900" kern="1200" dirty="0"/>
        </a:p>
      </dsp:txBody>
      <dsp:txXfrm>
        <a:off x="4767875" y="2931925"/>
        <a:ext cx="1967054" cy="953851"/>
      </dsp:txXfrm>
    </dsp:sp>
    <dsp:sp modelId="{F602003D-4D3F-4BBE-9829-70DB984D0D4A}">
      <dsp:nvSpPr>
        <dsp:cNvPr id="0" name=""/>
        <dsp:cNvSpPr/>
      </dsp:nvSpPr>
      <dsp:spPr>
        <a:xfrm rot="10800000">
          <a:off x="3547500" y="3231540"/>
          <a:ext cx="1058399" cy="354621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1500" kern="1200"/>
        </a:p>
      </dsp:txBody>
      <dsp:txXfrm rot="10800000">
        <a:off x="3653886" y="3302464"/>
        <a:ext cx="845627" cy="212773"/>
      </dsp:txXfrm>
    </dsp:sp>
    <dsp:sp modelId="{06E8250D-1F9B-4D6E-AD59-BF66B4DA595C}">
      <dsp:nvSpPr>
        <dsp:cNvPr id="0" name=""/>
        <dsp:cNvSpPr/>
      </dsp:nvSpPr>
      <dsp:spPr>
        <a:xfrm>
          <a:off x="1388793" y="2902249"/>
          <a:ext cx="2026406" cy="101320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900" kern="1200" dirty="0" smtClean="0"/>
            <a:t>Teaching and Learning Activities</a:t>
          </a:r>
          <a:endParaRPr lang="en-CA" sz="1900" kern="1200" dirty="0"/>
        </a:p>
      </dsp:txBody>
      <dsp:txXfrm>
        <a:off x="1418469" y="2931925"/>
        <a:ext cx="1967054" cy="953851"/>
      </dsp:txXfrm>
    </dsp:sp>
    <dsp:sp modelId="{2EFC886E-FA36-4166-9914-6B9180AB1FED}">
      <dsp:nvSpPr>
        <dsp:cNvPr id="0" name=""/>
        <dsp:cNvSpPr/>
      </dsp:nvSpPr>
      <dsp:spPr>
        <a:xfrm rot="18000000">
          <a:off x="2710148" y="1781205"/>
          <a:ext cx="1058399" cy="354621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1500" kern="1200"/>
        </a:p>
      </dsp:txBody>
      <dsp:txXfrm>
        <a:off x="2816534" y="1852129"/>
        <a:ext cx="845627" cy="21277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972C58-4A17-432F-BD1C-AB4BDEB2F434}">
      <dsp:nvSpPr>
        <dsp:cNvPr id="0" name=""/>
        <dsp:cNvSpPr/>
      </dsp:nvSpPr>
      <dsp:spPr>
        <a:xfrm>
          <a:off x="3063496" y="1578"/>
          <a:ext cx="2026406" cy="101320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900" kern="1200" dirty="0" smtClean="0"/>
            <a:t>Learning Goals</a:t>
          </a:r>
          <a:endParaRPr lang="en-CA" sz="1900" kern="1200" dirty="0"/>
        </a:p>
      </dsp:txBody>
      <dsp:txXfrm>
        <a:off x="3093172" y="31254"/>
        <a:ext cx="1967054" cy="953851"/>
      </dsp:txXfrm>
    </dsp:sp>
    <dsp:sp modelId="{F7318EA2-451A-4144-8A4A-41875DD8C5C8}">
      <dsp:nvSpPr>
        <dsp:cNvPr id="0" name=""/>
        <dsp:cNvSpPr/>
      </dsp:nvSpPr>
      <dsp:spPr>
        <a:xfrm rot="3600000">
          <a:off x="4384851" y="1781205"/>
          <a:ext cx="1058399" cy="354621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1500" kern="1200"/>
        </a:p>
      </dsp:txBody>
      <dsp:txXfrm>
        <a:off x="4491237" y="1852129"/>
        <a:ext cx="845627" cy="212773"/>
      </dsp:txXfrm>
    </dsp:sp>
    <dsp:sp modelId="{D265DB2D-6533-4FF1-B7BF-BD5EF06B7B34}">
      <dsp:nvSpPr>
        <dsp:cNvPr id="0" name=""/>
        <dsp:cNvSpPr/>
      </dsp:nvSpPr>
      <dsp:spPr>
        <a:xfrm>
          <a:off x="4738199" y="2902249"/>
          <a:ext cx="2026406" cy="101320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900" kern="1200" dirty="0" smtClean="0"/>
            <a:t>Feedback and Assessment</a:t>
          </a:r>
          <a:endParaRPr lang="en-CA" sz="1900" kern="1200" dirty="0"/>
        </a:p>
      </dsp:txBody>
      <dsp:txXfrm>
        <a:off x="4767875" y="2931925"/>
        <a:ext cx="1967054" cy="953851"/>
      </dsp:txXfrm>
    </dsp:sp>
    <dsp:sp modelId="{F602003D-4D3F-4BBE-9829-70DB984D0D4A}">
      <dsp:nvSpPr>
        <dsp:cNvPr id="0" name=""/>
        <dsp:cNvSpPr/>
      </dsp:nvSpPr>
      <dsp:spPr>
        <a:xfrm rot="10800000">
          <a:off x="3547500" y="3231540"/>
          <a:ext cx="1058399" cy="354621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1500" kern="1200"/>
        </a:p>
      </dsp:txBody>
      <dsp:txXfrm rot="10800000">
        <a:off x="3653886" y="3302464"/>
        <a:ext cx="845627" cy="212773"/>
      </dsp:txXfrm>
    </dsp:sp>
    <dsp:sp modelId="{06E8250D-1F9B-4D6E-AD59-BF66B4DA595C}">
      <dsp:nvSpPr>
        <dsp:cNvPr id="0" name=""/>
        <dsp:cNvSpPr/>
      </dsp:nvSpPr>
      <dsp:spPr>
        <a:xfrm>
          <a:off x="1388793" y="2902249"/>
          <a:ext cx="2026406" cy="101320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900" kern="1200" dirty="0" smtClean="0"/>
            <a:t>Teaching and Learning Activities</a:t>
          </a:r>
          <a:endParaRPr lang="en-CA" sz="1900" kern="1200" dirty="0"/>
        </a:p>
      </dsp:txBody>
      <dsp:txXfrm>
        <a:off x="1418469" y="2931925"/>
        <a:ext cx="1967054" cy="953851"/>
      </dsp:txXfrm>
    </dsp:sp>
    <dsp:sp modelId="{2EFC886E-FA36-4166-9914-6B9180AB1FED}">
      <dsp:nvSpPr>
        <dsp:cNvPr id="0" name=""/>
        <dsp:cNvSpPr/>
      </dsp:nvSpPr>
      <dsp:spPr>
        <a:xfrm rot="18000000">
          <a:off x="2710148" y="1781205"/>
          <a:ext cx="1058399" cy="354621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1500" kern="1200"/>
        </a:p>
      </dsp:txBody>
      <dsp:txXfrm>
        <a:off x="2816534" y="1852129"/>
        <a:ext cx="845627" cy="21277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972C58-4A17-432F-BD1C-AB4BDEB2F434}">
      <dsp:nvSpPr>
        <dsp:cNvPr id="0" name=""/>
        <dsp:cNvSpPr/>
      </dsp:nvSpPr>
      <dsp:spPr>
        <a:xfrm>
          <a:off x="3063496" y="1578"/>
          <a:ext cx="2026406" cy="101320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900" kern="1200" dirty="0" smtClean="0"/>
            <a:t>Learning Goals</a:t>
          </a:r>
          <a:endParaRPr lang="en-CA" sz="1900" kern="1200" dirty="0"/>
        </a:p>
      </dsp:txBody>
      <dsp:txXfrm>
        <a:off x="3093172" y="31254"/>
        <a:ext cx="1967054" cy="953851"/>
      </dsp:txXfrm>
    </dsp:sp>
    <dsp:sp modelId="{F7318EA2-451A-4144-8A4A-41875DD8C5C8}">
      <dsp:nvSpPr>
        <dsp:cNvPr id="0" name=""/>
        <dsp:cNvSpPr/>
      </dsp:nvSpPr>
      <dsp:spPr>
        <a:xfrm rot="3600000">
          <a:off x="4384851" y="1781205"/>
          <a:ext cx="1058399" cy="354621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1500" kern="1200"/>
        </a:p>
      </dsp:txBody>
      <dsp:txXfrm>
        <a:off x="4491237" y="1852129"/>
        <a:ext cx="845627" cy="212773"/>
      </dsp:txXfrm>
    </dsp:sp>
    <dsp:sp modelId="{D265DB2D-6533-4FF1-B7BF-BD5EF06B7B34}">
      <dsp:nvSpPr>
        <dsp:cNvPr id="0" name=""/>
        <dsp:cNvSpPr/>
      </dsp:nvSpPr>
      <dsp:spPr>
        <a:xfrm>
          <a:off x="4738199" y="2902249"/>
          <a:ext cx="2026406" cy="101320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900" kern="1200" dirty="0" smtClean="0"/>
            <a:t>Feedback and Assessment</a:t>
          </a:r>
          <a:endParaRPr lang="en-CA" sz="1900" kern="1200" dirty="0"/>
        </a:p>
      </dsp:txBody>
      <dsp:txXfrm>
        <a:off x="4767875" y="2931925"/>
        <a:ext cx="1967054" cy="953851"/>
      </dsp:txXfrm>
    </dsp:sp>
    <dsp:sp modelId="{F602003D-4D3F-4BBE-9829-70DB984D0D4A}">
      <dsp:nvSpPr>
        <dsp:cNvPr id="0" name=""/>
        <dsp:cNvSpPr/>
      </dsp:nvSpPr>
      <dsp:spPr>
        <a:xfrm rot="10800000">
          <a:off x="3547500" y="3231540"/>
          <a:ext cx="1058399" cy="354621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1500" kern="1200"/>
        </a:p>
      </dsp:txBody>
      <dsp:txXfrm rot="10800000">
        <a:off x="3653886" y="3302464"/>
        <a:ext cx="845627" cy="212773"/>
      </dsp:txXfrm>
    </dsp:sp>
    <dsp:sp modelId="{06E8250D-1F9B-4D6E-AD59-BF66B4DA595C}">
      <dsp:nvSpPr>
        <dsp:cNvPr id="0" name=""/>
        <dsp:cNvSpPr/>
      </dsp:nvSpPr>
      <dsp:spPr>
        <a:xfrm>
          <a:off x="1388793" y="2902249"/>
          <a:ext cx="2026406" cy="101320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900" kern="1200" dirty="0" smtClean="0"/>
            <a:t>Teaching and Learning Activities</a:t>
          </a:r>
          <a:endParaRPr lang="en-CA" sz="1900" kern="1200" dirty="0"/>
        </a:p>
      </dsp:txBody>
      <dsp:txXfrm>
        <a:off x="1418469" y="2931925"/>
        <a:ext cx="1967054" cy="953851"/>
      </dsp:txXfrm>
    </dsp:sp>
    <dsp:sp modelId="{2EFC886E-FA36-4166-9914-6B9180AB1FED}">
      <dsp:nvSpPr>
        <dsp:cNvPr id="0" name=""/>
        <dsp:cNvSpPr/>
      </dsp:nvSpPr>
      <dsp:spPr>
        <a:xfrm rot="18000000">
          <a:off x="2710148" y="1781205"/>
          <a:ext cx="1058399" cy="354621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1500" kern="1200"/>
        </a:p>
      </dsp:txBody>
      <dsp:txXfrm>
        <a:off x="2816534" y="1852129"/>
        <a:ext cx="845627" cy="21277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972C58-4A17-432F-BD1C-AB4BDEB2F434}">
      <dsp:nvSpPr>
        <dsp:cNvPr id="0" name=""/>
        <dsp:cNvSpPr/>
      </dsp:nvSpPr>
      <dsp:spPr>
        <a:xfrm>
          <a:off x="3063496" y="1578"/>
          <a:ext cx="2026406" cy="101320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700" kern="1200" dirty="0" smtClean="0"/>
            <a:t>Memorize content.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700" kern="1200" dirty="0" smtClean="0"/>
            <a:t>Think critically about content.</a:t>
          </a:r>
          <a:endParaRPr lang="en-CA" sz="1700" kern="1200" dirty="0"/>
        </a:p>
      </dsp:txBody>
      <dsp:txXfrm>
        <a:off x="3093172" y="31254"/>
        <a:ext cx="1967054" cy="953851"/>
      </dsp:txXfrm>
    </dsp:sp>
    <dsp:sp modelId="{F7318EA2-451A-4144-8A4A-41875DD8C5C8}">
      <dsp:nvSpPr>
        <dsp:cNvPr id="0" name=""/>
        <dsp:cNvSpPr/>
      </dsp:nvSpPr>
      <dsp:spPr>
        <a:xfrm rot="3600000">
          <a:off x="4384851" y="1781205"/>
          <a:ext cx="1058399" cy="354621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1400" kern="1200"/>
        </a:p>
      </dsp:txBody>
      <dsp:txXfrm>
        <a:off x="4491237" y="1852129"/>
        <a:ext cx="845627" cy="212773"/>
      </dsp:txXfrm>
    </dsp:sp>
    <dsp:sp modelId="{D265DB2D-6533-4FF1-B7BF-BD5EF06B7B34}">
      <dsp:nvSpPr>
        <dsp:cNvPr id="0" name=""/>
        <dsp:cNvSpPr/>
      </dsp:nvSpPr>
      <dsp:spPr>
        <a:xfrm>
          <a:off x="4738199" y="2902249"/>
          <a:ext cx="2026406" cy="101320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700" kern="1200" dirty="0" smtClean="0"/>
            <a:t>Exam?</a:t>
          </a:r>
          <a:endParaRPr lang="en-CA" sz="1700" kern="1200" dirty="0"/>
        </a:p>
      </dsp:txBody>
      <dsp:txXfrm>
        <a:off x="4767875" y="2931925"/>
        <a:ext cx="1967054" cy="953851"/>
      </dsp:txXfrm>
    </dsp:sp>
    <dsp:sp modelId="{F602003D-4D3F-4BBE-9829-70DB984D0D4A}">
      <dsp:nvSpPr>
        <dsp:cNvPr id="0" name=""/>
        <dsp:cNvSpPr/>
      </dsp:nvSpPr>
      <dsp:spPr>
        <a:xfrm rot="10800000">
          <a:off x="3547500" y="3231540"/>
          <a:ext cx="1058399" cy="354621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1400" kern="1200"/>
        </a:p>
      </dsp:txBody>
      <dsp:txXfrm rot="10800000">
        <a:off x="3653886" y="3302464"/>
        <a:ext cx="845627" cy="212773"/>
      </dsp:txXfrm>
    </dsp:sp>
    <dsp:sp modelId="{06E8250D-1F9B-4D6E-AD59-BF66B4DA595C}">
      <dsp:nvSpPr>
        <dsp:cNvPr id="0" name=""/>
        <dsp:cNvSpPr/>
      </dsp:nvSpPr>
      <dsp:spPr>
        <a:xfrm>
          <a:off x="1388793" y="2902249"/>
          <a:ext cx="2026406" cy="101320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700" kern="1200" dirty="0" smtClean="0"/>
            <a:t>Lecture</a:t>
          </a:r>
          <a:endParaRPr lang="en-CA" sz="1700" kern="1200" dirty="0"/>
        </a:p>
      </dsp:txBody>
      <dsp:txXfrm>
        <a:off x="1418469" y="2931925"/>
        <a:ext cx="1967054" cy="953851"/>
      </dsp:txXfrm>
    </dsp:sp>
    <dsp:sp modelId="{2EFC886E-FA36-4166-9914-6B9180AB1FED}">
      <dsp:nvSpPr>
        <dsp:cNvPr id="0" name=""/>
        <dsp:cNvSpPr/>
      </dsp:nvSpPr>
      <dsp:spPr>
        <a:xfrm rot="18000000">
          <a:off x="2710148" y="1781205"/>
          <a:ext cx="1058399" cy="354621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1400" kern="1200"/>
        </a:p>
      </dsp:txBody>
      <dsp:txXfrm>
        <a:off x="2816534" y="1852129"/>
        <a:ext cx="845627" cy="21277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972C58-4A17-432F-BD1C-AB4BDEB2F434}">
      <dsp:nvSpPr>
        <dsp:cNvPr id="0" name=""/>
        <dsp:cNvSpPr/>
      </dsp:nvSpPr>
      <dsp:spPr>
        <a:xfrm>
          <a:off x="3063496" y="1578"/>
          <a:ext cx="2026406" cy="101320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700" kern="1200" dirty="0" smtClean="0"/>
            <a:t>Memorize content.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700" kern="1200" dirty="0" smtClean="0"/>
            <a:t>Think critically about content.</a:t>
          </a:r>
          <a:endParaRPr lang="en-CA" sz="1700" kern="1200" dirty="0"/>
        </a:p>
      </dsp:txBody>
      <dsp:txXfrm>
        <a:off x="3093172" y="31254"/>
        <a:ext cx="1967054" cy="953851"/>
      </dsp:txXfrm>
    </dsp:sp>
    <dsp:sp modelId="{F7318EA2-451A-4144-8A4A-41875DD8C5C8}">
      <dsp:nvSpPr>
        <dsp:cNvPr id="0" name=""/>
        <dsp:cNvSpPr/>
      </dsp:nvSpPr>
      <dsp:spPr>
        <a:xfrm rot="3600000">
          <a:off x="4384851" y="1781205"/>
          <a:ext cx="1058399" cy="354621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1400" kern="1200"/>
        </a:p>
      </dsp:txBody>
      <dsp:txXfrm>
        <a:off x="4491237" y="1852129"/>
        <a:ext cx="845627" cy="212773"/>
      </dsp:txXfrm>
    </dsp:sp>
    <dsp:sp modelId="{D265DB2D-6533-4FF1-B7BF-BD5EF06B7B34}">
      <dsp:nvSpPr>
        <dsp:cNvPr id="0" name=""/>
        <dsp:cNvSpPr/>
      </dsp:nvSpPr>
      <dsp:spPr>
        <a:xfrm>
          <a:off x="4738199" y="2902249"/>
          <a:ext cx="2026406" cy="101320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700" kern="1200" dirty="0" smtClean="0"/>
            <a:t>Exam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700" i="1" kern="1200" dirty="0" smtClean="0"/>
            <a:t>Memorize only</a:t>
          </a:r>
          <a:endParaRPr lang="en-CA" sz="1700" i="1" kern="1200" dirty="0"/>
        </a:p>
      </dsp:txBody>
      <dsp:txXfrm>
        <a:off x="4767875" y="2931925"/>
        <a:ext cx="1967054" cy="953851"/>
      </dsp:txXfrm>
    </dsp:sp>
    <dsp:sp modelId="{F602003D-4D3F-4BBE-9829-70DB984D0D4A}">
      <dsp:nvSpPr>
        <dsp:cNvPr id="0" name=""/>
        <dsp:cNvSpPr/>
      </dsp:nvSpPr>
      <dsp:spPr>
        <a:xfrm rot="10800000">
          <a:off x="3547500" y="3231540"/>
          <a:ext cx="1058399" cy="354621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1400" kern="1200"/>
        </a:p>
      </dsp:txBody>
      <dsp:txXfrm rot="10800000">
        <a:off x="3653886" y="3302464"/>
        <a:ext cx="845627" cy="212773"/>
      </dsp:txXfrm>
    </dsp:sp>
    <dsp:sp modelId="{06E8250D-1F9B-4D6E-AD59-BF66B4DA595C}">
      <dsp:nvSpPr>
        <dsp:cNvPr id="0" name=""/>
        <dsp:cNvSpPr/>
      </dsp:nvSpPr>
      <dsp:spPr>
        <a:xfrm>
          <a:off x="1388793" y="2902249"/>
          <a:ext cx="2026406" cy="101320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700" kern="1200" dirty="0" smtClean="0"/>
            <a:t>Lecture</a:t>
          </a:r>
          <a:endParaRPr lang="en-CA" sz="1700" kern="1200" dirty="0"/>
        </a:p>
      </dsp:txBody>
      <dsp:txXfrm>
        <a:off x="1418469" y="2931925"/>
        <a:ext cx="1967054" cy="953851"/>
      </dsp:txXfrm>
    </dsp:sp>
    <dsp:sp modelId="{2EFC886E-FA36-4166-9914-6B9180AB1FED}">
      <dsp:nvSpPr>
        <dsp:cNvPr id="0" name=""/>
        <dsp:cNvSpPr/>
      </dsp:nvSpPr>
      <dsp:spPr>
        <a:xfrm rot="18000000">
          <a:off x="2710148" y="1781205"/>
          <a:ext cx="1058399" cy="354621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1400" kern="1200"/>
        </a:p>
      </dsp:txBody>
      <dsp:txXfrm>
        <a:off x="2816534" y="1852129"/>
        <a:ext cx="845627" cy="21277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972C58-4A17-432F-BD1C-AB4BDEB2F434}">
      <dsp:nvSpPr>
        <dsp:cNvPr id="0" name=""/>
        <dsp:cNvSpPr/>
      </dsp:nvSpPr>
      <dsp:spPr>
        <a:xfrm>
          <a:off x="3063496" y="1578"/>
          <a:ext cx="2026406" cy="101320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700" kern="1200" dirty="0" smtClean="0"/>
            <a:t>Memorize content.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700" kern="1200" dirty="0" smtClean="0"/>
            <a:t>Think critically about content.</a:t>
          </a:r>
          <a:endParaRPr lang="en-CA" sz="1700" kern="1200" dirty="0"/>
        </a:p>
      </dsp:txBody>
      <dsp:txXfrm>
        <a:off x="3093172" y="31254"/>
        <a:ext cx="1967054" cy="953851"/>
      </dsp:txXfrm>
    </dsp:sp>
    <dsp:sp modelId="{F7318EA2-451A-4144-8A4A-41875DD8C5C8}">
      <dsp:nvSpPr>
        <dsp:cNvPr id="0" name=""/>
        <dsp:cNvSpPr/>
      </dsp:nvSpPr>
      <dsp:spPr>
        <a:xfrm rot="3600000">
          <a:off x="4384851" y="1781205"/>
          <a:ext cx="1058399" cy="354621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1400" kern="1200"/>
        </a:p>
      </dsp:txBody>
      <dsp:txXfrm>
        <a:off x="4491237" y="1852129"/>
        <a:ext cx="845627" cy="212773"/>
      </dsp:txXfrm>
    </dsp:sp>
    <dsp:sp modelId="{D265DB2D-6533-4FF1-B7BF-BD5EF06B7B34}">
      <dsp:nvSpPr>
        <dsp:cNvPr id="0" name=""/>
        <dsp:cNvSpPr/>
      </dsp:nvSpPr>
      <dsp:spPr>
        <a:xfrm>
          <a:off x="4738199" y="2902249"/>
          <a:ext cx="2026406" cy="101320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700" kern="1200" dirty="0" smtClean="0"/>
            <a:t>Exam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700" kern="1200" dirty="0" smtClean="0"/>
            <a:t>Memorize &amp; Think Critically</a:t>
          </a:r>
          <a:endParaRPr lang="en-CA" sz="1700" kern="1200" dirty="0"/>
        </a:p>
      </dsp:txBody>
      <dsp:txXfrm>
        <a:off x="4767875" y="2931925"/>
        <a:ext cx="1967054" cy="953851"/>
      </dsp:txXfrm>
    </dsp:sp>
    <dsp:sp modelId="{F602003D-4D3F-4BBE-9829-70DB984D0D4A}">
      <dsp:nvSpPr>
        <dsp:cNvPr id="0" name=""/>
        <dsp:cNvSpPr/>
      </dsp:nvSpPr>
      <dsp:spPr>
        <a:xfrm rot="10800000">
          <a:off x="3547500" y="3231540"/>
          <a:ext cx="1058399" cy="354621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1400" kern="1200"/>
        </a:p>
      </dsp:txBody>
      <dsp:txXfrm rot="10800000">
        <a:off x="3653886" y="3302464"/>
        <a:ext cx="845627" cy="212773"/>
      </dsp:txXfrm>
    </dsp:sp>
    <dsp:sp modelId="{06E8250D-1F9B-4D6E-AD59-BF66B4DA595C}">
      <dsp:nvSpPr>
        <dsp:cNvPr id="0" name=""/>
        <dsp:cNvSpPr/>
      </dsp:nvSpPr>
      <dsp:spPr>
        <a:xfrm>
          <a:off x="1388793" y="2902249"/>
          <a:ext cx="2026406" cy="101320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700" kern="1200" dirty="0" smtClean="0"/>
            <a:t>Lecture</a:t>
          </a:r>
          <a:endParaRPr lang="en-CA" sz="1700" kern="1200" dirty="0"/>
        </a:p>
      </dsp:txBody>
      <dsp:txXfrm>
        <a:off x="1418469" y="2931925"/>
        <a:ext cx="1967054" cy="953851"/>
      </dsp:txXfrm>
    </dsp:sp>
    <dsp:sp modelId="{2EFC886E-FA36-4166-9914-6B9180AB1FED}">
      <dsp:nvSpPr>
        <dsp:cNvPr id="0" name=""/>
        <dsp:cNvSpPr/>
      </dsp:nvSpPr>
      <dsp:spPr>
        <a:xfrm rot="18000000">
          <a:off x="2710148" y="1781205"/>
          <a:ext cx="1058399" cy="354621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1400" kern="1200"/>
        </a:p>
      </dsp:txBody>
      <dsp:txXfrm>
        <a:off x="2816534" y="1852129"/>
        <a:ext cx="845627" cy="21277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972C58-4A17-432F-BD1C-AB4BDEB2F434}">
      <dsp:nvSpPr>
        <dsp:cNvPr id="0" name=""/>
        <dsp:cNvSpPr/>
      </dsp:nvSpPr>
      <dsp:spPr>
        <a:xfrm>
          <a:off x="3063496" y="1578"/>
          <a:ext cx="2026406" cy="101320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900" kern="1200" dirty="0" smtClean="0"/>
            <a:t>Learning Goals</a:t>
          </a:r>
          <a:endParaRPr lang="en-CA" sz="1900" kern="1200" dirty="0"/>
        </a:p>
      </dsp:txBody>
      <dsp:txXfrm>
        <a:off x="3093172" y="31254"/>
        <a:ext cx="1967054" cy="953851"/>
      </dsp:txXfrm>
    </dsp:sp>
    <dsp:sp modelId="{F7318EA2-451A-4144-8A4A-41875DD8C5C8}">
      <dsp:nvSpPr>
        <dsp:cNvPr id="0" name=""/>
        <dsp:cNvSpPr/>
      </dsp:nvSpPr>
      <dsp:spPr>
        <a:xfrm rot="3600000">
          <a:off x="4384851" y="1781205"/>
          <a:ext cx="1058399" cy="354621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1500" kern="1200"/>
        </a:p>
      </dsp:txBody>
      <dsp:txXfrm>
        <a:off x="4491237" y="1852129"/>
        <a:ext cx="845627" cy="212773"/>
      </dsp:txXfrm>
    </dsp:sp>
    <dsp:sp modelId="{D265DB2D-6533-4FF1-B7BF-BD5EF06B7B34}">
      <dsp:nvSpPr>
        <dsp:cNvPr id="0" name=""/>
        <dsp:cNvSpPr/>
      </dsp:nvSpPr>
      <dsp:spPr>
        <a:xfrm>
          <a:off x="4738199" y="2902249"/>
          <a:ext cx="2026406" cy="101320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900" kern="1200" dirty="0" smtClean="0"/>
            <a:t>Feedback and Assessment</a:t>
          </a:r>
          <a:endParaRPr lang="en-CA" sz="1900" kern="1200" dirty="0"/>
        </a:p>
      </dsp:txBody>
      <dsp:txXfrm>
        <a:off x="4767875" y="2931925"/>
        <a:ext cx="1967054" cy="953851"/>
      </dsp:txXfrm>
    </dsp:sp>
    <dsp:sp modelId="{F602003D-4D3F-4BBE-9829-70DB984D0D4A}">
      <dsp:nvSpPr>
        <dsp:cNvPr id="0" name=""/>
        <dsp:cNvSpPr/>
      </dsp:nvSpPr>
      <dsp:spPr>
        <a:xfrm rot="10800000">
          <a:off x="3547500" y="3231540"/>
          <a:ext cx="1058399" cy="354621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1500" kern="1200"/>
        </a:p>
      </dsp:txBody>
      <dsp:txXfrm rot="10800000">
        <a:off x="3653886" y="3302464"/>
        <a:ext cx="845627" cy="212773"/>
      </dsp:txXfrm>
    </dsp:sp>
    <dsp:sp modelId="{06E8250D-1F9B-4D6E-AD59-BF66B4DA595C}">
      <dsp:nvSpPr>
        <dsp:cNvPr id="0" name=""/>
        <dsp:cNvSpPr/>
      </dsp:nvSpPr>
      <dsp:spPr>
        <a:xfrm>
          <a:off x="1388793" y="2902249"/>
          <a:ext cx="2026406" cy="101320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900" kern="1200" dirty="0" smtClean="0"/>
            <a:t>Teaching and Learning Activities</a:t>
          </a:r>
          <a:endParaRPr lang="en-CA" sz="1900" kern="1200" dirty="0"/>
        </a:p>
      </dsp:txBody>
      <dsp:txXfrm>
        <a:off x="1418469" y="2931925"/>
        <a:ext cx="1967054" cy="953851"/>
      </dsp:txXfrm>
    </dsp:sp>
    <dsp:sp modelId="{2EFC886E-FA36-4166-9914-6B9180AB1FED}">
      <dsp:nvSpPr>
        <dsp:cNvPr id="0" name=""/>
        <dsp:cNvSpPr/>
      </dsp:nvSpPr>
      <dsp:spPr>
        <a:xfrm rot="18000000">
          <a:off x="2710148" y="1781205"/>
          <a:ext cx="1058399" cy="354621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1500" kern="1200"/>
        </a:p>
      </dsp:txBody>
      <dsp:txXfrm>
        <a:off x="2816534" y="1852129"/>
        <a:ext cx="845627" cy="2127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80B54530-ED86-4817-A436-8E1AFBC43A61}" type="datetimeFigureOut">
              <a:rPr lang="en-CA" smtClean="0"/>
              <a:pPr/>
              <a:t>2014-09-25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B8782B8-B0FE-48AE-92BE-0CB359414463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54530-ED86-4817-A436-8E1AFBC43A61}" type="datetimeFigureOut">
              <a:rPr lang="en-CA" smtClean="0"/>
              <a:pPr/>
              <a:t>2014-09-25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782B8-B0FE-48AE-92BE-0CB359414463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80B54530-ED86-4817-A436-8E1AFBC43A61}" type="datetimeFigureOut">
              <a:rPr lang="en-CA" smtClean="0"/>
              <a:pPr/>
              <a:t>2014-09-25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CA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0B8782B8-B0FE-48AE-92BE-0CB359414463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54530-ED86-4817-A436-8E1AFBC43A61}" type="datetimeFigureOut">
              <a:rPr lang="en-CA" smtClean="0"/>
              <a:pPr/>
              <a:t>2014-09-25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B8782B8-B0FE-48AE-92BE-0CB359414463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54530-ED86-4817-A436-8E1AFBC43A61}" type="datetimeFigureOut">
              <a:rPr lang="en-CA" smtClean="0"/>
              <a:pPr/>
              <a:t>2014-09-25</a:t>
            </a:fld>
            <a:endParaRPr lang="en-CA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0B8782B8-B0FE-48AE-92BE-0CB359414463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0B54530-ED86-4817-A436-8E1AFBC43A61}" type="datetimeFigureOut">
              <a:rPr lang="en-CA" smtClean="0"/>
              <a:pPr/>
              <a:t>2014-09-25</a:t>
            </a:fld>
            <a:endParaRPr lang="en-CA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B8782B8-B0FE-48AE-92BE-0CB359414463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0B54530-ED86-4817-A436-8E1AFBC43A61}" type="datetimeFigureOut">
              <a:rPr lang="en-CA" smtClean="0"/>
              <a:pPr/>
              <a:t>2014-09-25</a:t>
            </a:fld>
            <a:endParaRPr lang="en-CA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B8782B8-B0FE-48AE-92BE-0CB359414463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CA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54530-ED86-4817-A436-8E1AFBC43A61}" type="datetimeFigureOut">
              <a:rPr lang="en-CA" smtClean="0"/>
              <a:pPr/>
              <a:t>2014-09-25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B8782B8-B0FE-48AE-92BE-0CB359414463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54530-ED86-4817-A436-8E1AFBC43A61}" type="datetimeFigureOut">
              <a:rPr lang="en-CA" smtClean="0"/>
              <a:pPr/>
              <a:t>2014-09-25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B8782B8-B0FE-48AE-92BE-0CB359414463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54530-ED86-4817-A436-8E1AFBC43A61}" type="datetimeFigureOut">
              <a:rPr lang="en-CA" smtClean="0"/>
              <a:pPr/>
              <a:t>2014-09-25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B8782B8-B0FE-48AE-92BE-0CB359414463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80B54530-ED86-4817-A436-8E1AFBC43A61}" type="datetimeFigureOut">
              <a:rPr lang="en-CA" smtClean="0"/>
              <a:pPr/>
              <a:t>2014-09-25</a:t>
            </a:fld>
            <a:endParaRPr lang="en-CA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0B8782B8-B0FE-48AE-92BE-0CB359414463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0B54530-ED86-4817-A436-8E1AFBC43A61}" type="datetimeFigureOut">
              <a:rPr lang="en-CA" smtClean="0"/>
              <a:pPr/>
              <a:t>2014-09-25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B8782B8-B0FE-48AE-92BE-0CB359414463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4" Type="http://schemas.openxmlformats.org/officeDocument/2006/relationships/diagramQuickStyle" Target="../diagrams/quickStyle4.xml"/><Relationship Id="rId5" Type="http://schemas.openxmlformats.org/officeDocument/2006/relationships/diagramColors" Target="../diagrams/colors4.xml"/><Relationship Id="rId6" Type="http://schemas.microsoft.com/office/2007/relationships/diagramDrawing" Target="../diagrams/drawing4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4" Type="http://schemas.openxmlformats.org/officeDocument/2006/relationships/diagramQuickStyle" Target="../diagrams/quickStyle5.xml"/><Relationship Id="rId5" Type="http://schemas.openxmlformats.org/officeDocument/2006/relationships/diagramColors" Target="../diagrams/colors5.xml"/><Relationship Id="rId6" Type="http://schemas.microsoft.com/office/2007/relationships/diagramDrawing" Target="../diagrams/drawing5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4" Type="http://schemas.openxmlformats.org/officeDocument/2006/relationships/diagramQuickStyle" Target="../diagrams/quickStyle6.xml"/><Relationship Id="rId5" Type="http://schemas.openxmlformats.org/officeDocument/2006/relationships/diagramColors" Target="../diagrams/colors6.xml"/><Relationship Id="rId6" Type="http://schemas.microsoft.com/office/2007/relationships/diagramDrawing" Target="../diagrams/drawing6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4" Type="http://schemas.openxmlformats.org/officeDocument/2006/relationships/diagramQuickStyle" Target="../diagrams/quickStyle7.xml"/><Relationship Id="rId5" Type="http://schemas.openxmlformats.org/officeDocument/2006/relationships/diagramColors" Target="../diagrams/colors7.xml"/><Relationship Id="rId6" Type="http://schemas.microsoft.com/office/2007/relationships/diagramDrawing" Target="../diagrams/drawing7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Backward Design and Assessment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CA" dirty="0" smtClean="0"/>
              <a:t>Course Design Intensive ~ Dr. Catherine D. </a:t>
            </a:r>
            <a:r>
              <a:rPr lang="en-CA" dirty="0" err="1" smtClean="0"/>
              <a:t>Rawn</a:t>
            </a:r>
            <a:endParaRPr lang="en-CA" dirty="0" smtClean="0"/>
          </a:p>
          <a:p>
            <a:r>
              <a:rPr lang="en-CA" dirty="0" smtClean="0"/>
              <a:t>June 2014</a:t>
            </a:r>
            <a:endParaRPr lang="en-CA" dirty="0"/>
          </a:p>
        </p:txBody>
      </p:sp>
      <p:sp>
        <p:nvSpPr>
          <p:cNvPr id="4" name="Rectangle 3"/>
          <p:cNvSpPr/>
          <p:nvPr/>
        </p:nvSpPr>
        <p:spPr>
          <a:xfrm>
            <a:off x="107504" y="44624"/>
            <a:ext cx="89289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200" dirty="0" smtClean="0"/>
              <a:t>This work is licensed under the Creative Commons Attribution-</a:t>
            </a:r>
            <a:r>
              <a:rPr lang="en-CA" sz="1200" dirty="0" err="1" smtClean="0"/>
              <a:t>NonCommercial</a:t>
            </a:r>
            <a:r>
              <a:rPr lang="en-CA" sz="1200" dirty="0" smtClean="0"/>
              <a:t> 4.0 International License. To view a copy of this license, visit http://creativecommons.org/licenses/by-nc/4.0/.</a:t>
            </a:r>
            <a:endParaRPr lang="en-CA" sz="1200" b="1" dirty="0"/>
          </a:p>
        </p:txBody>
      </p:sp>
    </p:spTree>
    <p:extLst>
      <p:ext uri="{BB962C8B-B14F-4D97-AF65-F5344CB8AC3E}">
        <p14:creationId xmlns:p14="http://schemas.microsoft.com/office/powerpoint/2010/main" val="33581539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Identify one of each</a:t>
            </a:r>
            <a:endParaRPr lang="en-C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156703387"/>
              </p:ext>
            </p:extLst>
          </p:nvPr>
        </p:nvGraphicFramePr>
        <p:xfrm>
          <a:off x="612775" y="1600200"/>
          <a:ext cx="8064000" cy="22250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032000"/>
                <a:gridCol w="4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sz="3200" dirty="0" smtClean="0"/>
                        <a:t>Forward-Looking Assessment</a:t>
                      </a:r>
                      <a:endParaRPr lang="en-CA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3200" dirty="0" smtClean="0"/>
                        <a:t>Backward-Looking Assessment</a:t>
                      </a:r>
                      <a:endParaRPr lang="en-CA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CA" sz="3200" i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3200" i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3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1557127" y="5589240"/>
            <a:ext cx="6264696" cy="115212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3200" dirty="0" smtClean="0"/>
              <a:t>How would you know if these are “good” assessments?</a:t>
            </a:r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22448860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Criteria to Consider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CA" dirty="0" smtClean="0"/>
              <a:t>Validity</a:t>
            </a:r>
          </a:p>
          <a:p>
            <a:pPr lvl="1"/>
            <a:r>
              <a:rPr lang="en-CA" dirty="0" smtClean="0"/>
              <a:t>Accurate appraisal of learning, given learning goals?</a:t>
            </a:r>
          </a:p>
          <a:p>
            <a:r>
              <a:rPr lang="en-CA" dirty="0" smtClean="0"/>
              <a:t>Reliability</a:t>
            </a:r>
          </a:p>
          <a:p>
            <a:pPr lvl="1"/>
            <a:r>
              <a:rPr lang="en-CA" dirty="0" smtClean="0"/>
              <a:t>Measured consistently?</a:t>
            </a:r>
          </a:p>
          <a:p>
            <a:pPr lvl="1"/>
            <a:r>
              <a:rPr lang="en-CA" dirty="0" smtClean="0"/>
              <a:t>Rubrics, clear criteria, standards</a:t>
            </a:r>
          </a:p>
          <a:p>
            <a:r>
              <a:rPr lang="en-CA" dirty="0" smtClean="0"/>
              <a:t>Transparency</a:t>
            </a:r>
          </a:p>
          <a:p>
            <a:pPr lvl="1"/>
            <a:r>
              <a:rPr lang="en-CA" dirty="0" smtClean="0"/>
              <a:t>Communicated to students?</a:t>
            </a:r>
          </a:p>
          <a:p>
            <a:r>
              <a:rPr lang="en-CA" dirty="0" smtClean="0"/>
              <a:t>Feedback</a:t>
            </a:r>
          </a:p>
          <a:p>
            <a:pPr lvl="1"/>
            <a:r>
              <a:rPr lang="en-CA" dirty="0" smtClean="0"/>
              <a:t>Formative and summative?</a:t>
            </a:r>
          </a:p>
          <a:p>
            <a:r>
              <a:rPr lang="en-CA" dirty="0" smtClean="0"/>
              <a:t>Workload</a:t>
            </a:r>
          </a:p>
          <a:p>
            <a:pPr lvl="1"/>
            <a:r>
              <a:rPr lang="en-CA" dirty="0" smtClean="0"/>
              <a:t>Reasonable, given role of this course, students’ load?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072124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Components of Integrated Course Design</a:t>
            </a:r>
            <a:endParaRPr lang="en-C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562617613"/>
              </p:ext>
            </p:extLst>
          </p:nvPr>
        </p:nvGraphicFramePr>
        <p:xfrm>
          <a:off x="612775" y="1600200"/>
          <a:ext cx="8153400" cy="39170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1557127" y="6093296"/>
            <a:ext cx="6264696" cy="648072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Situational Factors (Context)</a:t>
            </a:r>
            <a:endParaRPr lang="en-CA" dirty="0"/>
          </a:p>
        </p:txBody>
      </p:sp>
      <p:sp>
        <p:nvSpPr>
          <p:cNvPr id="6" name="Up Arrow 5"/>
          <p:cNvSpPr/>
          <p:nvPr/>
        </p:nvSpPr>
        <p:spPr>
          <a:xfrm>
            <a:off x="2771800" y="5665440"/>
            <a:ext cx="432048" cy="28803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Up Arrow 6"/>
          <p:cNvSpPr/>
          <p:nvPr/>
        </p:nvSpPr>
        <p:spPr>
          <a:xfrm>
            <a:off x="6156176" y="5665440"/>
            <a:ext cx="432048" cy="28803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Up Arrow 7"/>
          <p:cNvSpPr/>
          <p:nvPr/>
        </p:nvSpPr>
        <p:spPr>
          <a:xfrm>
            <a:off x="4473451" y="5665440"/>
            <a:ext cx="432048" cy="28803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TextBox 8"/>
          <p:cNvSpPr txBox="1"/>
          <p:nvPr/>
        </p:nvSpPr>
        <p:spPr>
          <a:xfrm>
            <a:off x="7945879" y="6444044"/>
            <a:ext cx="1234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Fink (2004)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572882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CA" sz="4400" dirty="0"/>
              <a:t>Three Column Course Planning for Integrated Course Design</a:t>
            </a:r>
          </a:p>
        </p:txBody>
      </p:sp>
    </p:spTree>
    <p:extLst>
      <p:ext uri="{BB962C8B-B14F-4D97-AF65-F5344CB8AC3E}">
        <p14:creationId xmlns:p14="http://schemas.microsoft.com/office/powerpoint/2010/main" val="30868181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Components of Integrated Course Design</a:t>
            </a:r>
            <a:endParaRPr lang="en-C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37393145"/>
              </p:ext>
            </p:extLst>
          </p:nvPr>
        </p:nvGraphicFramePr>
        <p:xfrm>
          <a:off x="612775" y="1600200"/>
          <a:ext cx="8153400" cy="39170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1557127" y="6093296"/>
            <a:ext cx="6264696" cy="648072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Situational Factors (Context)</a:t>
            </a:r>
            <a:endParaRPr lang="en-CA" dirty="0"/>
          </a:p>
        </p:txBody>
      </p:sp>
      <p:sp>
        <p:nvSpPr>
          <p:cNvPr id="6" name="Up Arrow 5"/>
          <p:cNvSpPr/>
          <p:nvPr/>
        </p:nvSpPr>
        <p:spPr>
          <a:xfrm>
            <a:off x="2771800" y="5665440"/>
            <a:ext cx="432048" cy="28803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Up Arrow 6"/>
          <p:cNvSpPr/>
          <p:nvPr/>
        </p:nvSpPr>
        <p:spPr>
          <a:xfrm>
            <a:off x="6156176" y="5665440"/>
            <a:ext cx="432048" cy="28803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Up Arrow 7"/>
          <p:cNvSpPr/>
          <p:nvPr/>
        </p:nvSpPr>
        <p:spPr>
          <a:xfrm>
            <a:off x="4473451" y="5665440"/>
            <a:ext cx="432048" cy="28803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TextBox 8"/>
          <p:cNvSpPr txBox="1"/>
          <p:nvPr/>
        </p:nvSpPr>
        <p:spPr>
          <a:xfrm>
            <a:off x="7945879" y="6444044"/>
            <a:ext cx="1234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Fink (2004)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795267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Components of Integrated Course Design: 3 Column Version</a:t>
            </a:r>
            <a:endParaRPr lang="en-CA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821495065"/>
              </p:ext>
            </p:extLst>
          </p:nvPr>
        </p:nvGraphicFramePr>
        <p:xfrm>
          <a:off x="612775" y="1870837"/>
          <a:ext cx="8153401" cy="4670298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2716713"/>
                <a:gridCol w="2718344"/>
                <a:gridCol w="2718344"/>
              </a:tblGrid>
              <a:tr h="4584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2800" dirty="0" smtClean="0">
                          <a:effectLst/>
                        </a:rPr>
                        <a:t>Goal</a:t>
                      </a:r>
                      <a:endParaRPr lang="en-CA" sz="1100" b="1" dirty="0">
                        <a:effectLst/>
                        <a:latin typeface="Times New Roman"/>
                        <a:ea typeface="Calibri"/>
                        <a:cs typeface="Cantoria MT-Semi Bold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2800">
                          <a:effectLst/>
                        </a:rPr>
                        <a:t>Assessment</a:t>
                      </a:r>
                      <a:endParaRPr lang="en-CA" sz="1100" b="1">
                        <a:effectLst/>
                        <a:latin typeface="Times New Roman"/>
                        <a:ea typeface="Calibri"/>
                        <a:cs typeface="Cantoria MT-Semi Bold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2800" dirty="0">
                          <a:effectLst/>
                        </a:rPr>
                        <a:t>Learning Activity</a:t>
                      </a:r>
                      <a:endParaRPr lang="en-CA" sz="1100" b="1" dirty="0">
                        <a:effectLst/>
                        <a:latin typeface="Times New Roman"/>
                        <a:ea typeface="Calibri"/>
                        <a:cs typeface="Cantoria MT-Semi Bold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84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2000" dirty="0">
                          <a:effectLst/>
                        </a:rPr>
                        <a:t>By the end of this course, what should students be able to do?</a:t>
                      </a:r>
                      <a:endParaRPr lang="en-CA" sz="2000" b="1" dirty="0">
                        <a:effectLst/>
                        <a:latin typeface="Times New Roman"/>
                        <a:ea typeface="Calibri"/>
                        <a:cs typeface="Cantoria MT-Semi Bold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2000">
                          <a:effectLst/>
                        </a:rPr>
                        <a:t>What does successful performance look like? How will you measure performance?</a:t>
                      </a:r>
                      <a:endParaRPr lang="en-CA" sz="2000" b="1">
                        <a:effectLst/>
                        <a:latin typeface="Times New Roman"/>
                        <a:ea typeface="Calibri"/>
                        <a:cs typeface="Cantoria MT-Semi Bold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2000" dirty="0">
                          <a:effectLst/>
                        </a:rPr>
                        <a:t>What will you do to help the students learn so they can succeed?</a:t>
                      </a:r>
                      <a:endParaRPr lang="en-CA" sz="2000" b="1" dirty="0">
                        <a:effectLst/>
                        <a:latin typeface="Times New Roman"/>
                        <a:ea typeface="Calibri"/>
                        <a:cs typeface="Cantoria MT-Semi Bold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84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CA" sz="2000" b="1" dirty="0" smtClean="0">
                        <a:effectLst/>
                        <a:latin typeface="Times New Roman"/>
                        <a:ea typeface="Calibri"/>
                        <a:cs typeface="Cantoria MT-Semi Bold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CA" sz="2000" b="1" dirty="0" smtClean="0">
                        <a:effectLst/>
                        <a:latin typeface="Times New Roman"/>
                        <a:ea typeface="Calibri"/>
                        <a:cs typeface="Cantoria MT-Semi Bold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CA" sz="2000" b="1" dirty="0" smtClean="0">
                        <a:effectLst/>
                        <a:latin typeface="Times New Roman"/>
                        <a:ea typeface="Calibri"/>
                        <a:cs typeface="Cantoria MT-Semi Bold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CA" sz="2000" b="1" dirty="0" smtClean="0">
                        <a:effectLst/>
                        <a:latin typeface="Times New Roman"/>
                        <a:ea typeface="Calibri"/>
                        <a:cs typeface="Cantoria MT-Semi Bold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CA" sz="2000" b="1" dirty="0" smtClean="0">
                        <a:effectLst/>
                        <a:latin typeface="Times New Roman"/>
                        <a:ea typeface="Calibri"/>
                        <a:cs typeface="Cantoria MT-Semi Bold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CA" sz="2000" b="1" dirty="0" smtClean="0">
                        <a:effectLst/>
                        <a:latin typeface="Times New Roman"/>
                        <a:ea typeface="Calibri"/>
                        <a:cs typeface="Cantoria MT-Semi Bold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CA" sz="2000" b="1" dirty="0">
                        <a:effectLst/>
                        <a:latin typeface="Times New Roman"/>
                        <a:ea typeface="Calibri"/>
                        <a:cs typeface="Cantoria MT-Semi Bold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CA" sz="2000" b="1" dirty="0">
                        <a:effectLst/>
                        <a:latin typeface="Times New Roman"/>
                        <a:ea typeface="Calibri"/>
                        <a:cs typeface="Cantoria MT-Semi Bold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CA" sz="2000" b="1" dirty="0">
                        <a:effectLst/>
                        <a:latin typeface="Times New Roman"/>
                        <a:ea typeface="Calibri"/>
                        <a:cs typeface="Cantoria MT-Semi Bold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78342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i="1" dirty="0" smtClean="0"/>
              <a:t>Dis-integration Example</a:t>
            </a:r>
            <a:endParaRPr lang="en-CA" i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668475847"/>
              </p:ext>
            </p:extLst>
          </p:nvPr>
        </p:nvGraphicFramePr>
        <p:xfrm>
          <a:off x="612775" y="1600200"/>
          <a:ext cx="8153400" cy="39170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1557127" y="6093296"/>
            <a:ext cx="6264696" cy="648072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Situational Factors (Context)</a:t>
            </a:r>
            <a:endParaRPr lang="en-CA" dirty="0"/>
          </a:p>
        </p:txBody>
      </p:sp>
      <p:sp>
        <p:nvSpPr>
          <p:cNvPr id="6" name="Up Arrow 5"/>
          <p:cNvSpPr/>
          <p:nvPr/>
        </p:nvSpPr>
        <p:spPr>
          <a:xfrm>
            <a:off x="2771800" y="5665440"/>
            <a:ext cx="432048" cy="28803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Up Arrow 6"/>
          <p:cNvSpPr/>
          <p:nvPr/>
        </p:nvSpPr>
        <p:spPr>
          <a:xfrm>
            <a:off x="6156176" y="5665440"/>
            <a:ext cx="432048" cy="28803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Up Arrow 7"/>
          <p:cNvSpPr/>
          <p:nvPr/>
        </p:nvSpPr>
        <p:spPr>
          <a:xfrm>
            <a:off x="4473451" y="5665440"/>
            <a:ext cx="432048" cy="28803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TextBox 8"/>
          <p:cNvSpPr txBox="1"/>
          <p:nvPr/>
        </p:nvSpPr>
        <p:spPr>
          <a:xfrm>
            <a:off x="7945879" y="6444044"/>
            <a:ext cx="1234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Fink (2004)</a:t>
            </a:r>
            <a:endParaRPr lang="en-CA" dirty="0"/>
          </a:p>
        </p:txBody>
      </p:sp>
      <p:sp>
        <p:nvSpPr>
          <p:cNvPr id="10" name="TextBox 9"/>
          <p:cNvSpPr txBox="1"/>
          <p:nvPr/>
        </p:nvSpPr>
        <p:spPr>
          <a:xfrm rot="17806940">
            <a:off x="3361931" y="2735553"/>
            <a:ext cx="86433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9600" dirty="0" smtClean="0"/>
              <a:t>X</a:t>
            </a:r>
            <a:endParaRPr lang="en-CA" sz="9600" dirty="0"/>
          </a:p>
        </p:txBody>
      </p:sp>
    </p:spTree>
    <p:extLst>
      <p:ext uri="{BB962C8B-B14F-4D97-AF65-F5344CB8AC3E}">
        <p14:creationId xmlns:p14="http://schemas.microsoft.com/office/powerpoint/2010/main" val="22609867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i="1" dirty="0" smtClean="0"/>
              <a:t>Dis-integration Example</a:t>
            </a:r>
            <a:endParaRPr lang="en-CA" i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315282310"/>
              </p:ext>
            </p:extLst>
          </p:nvPr>
        </p:nvGraphicFramePr>
        <p:xfrm>
          <a:off x="612775" y="1600200"/>
          <a:ext cx="8153400" cy="39170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1557127" y="6093296"/>
            <a:ext cx="6264696" cy="648072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Situational Factors (Context)</a:t>
            </a:r>
            <a:endParaRPr lang="en-CA" dirty="0"/>
          </a:p>
        </p:txBody>
      </p:sp>
      <p:sp>
        <p:nvSpPr>
          <p:cNvPr id="6" name="Up Arrow 5"/>
          <p:cNvSpPr/>
          <p:nvPr/>
        </p:nvSpPr>
        <p:spPr>
          <a:xfrm>
            <a:off x="2771800" y="5665440"/>
            <a:ext cx="432048" cy="28803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Up Arrow 6"/>
          <p:cNvSpPr/>
          <p:nvPr/>
        </p:nvSpPr>
        <p:spPr>
          <a:xfrm>
            <a:off x="6156176" y="5665440"/>
            <a:ext cx="432048" cy="28803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Up Arrow 7"/>
          <p:cNvSpPr/>
          <p:nvPr/>
        </p:nvSpPr>
        <p:spPr>
          <a:xfrm>
            <a:off x="4473451" y="5665440"/>
            <a:ext cx="432048" cy="28803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TextBox 8"/>
          <p:cNvSpPr txBox="1"/>
          <p:nvPr/>
        </p:nvSpPr>
        <p:spPr>
          <a:xfrm>
            <a:off x="7945879" y="6444044"/>
            <a:ext cx="1234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Fink (2004)</a:t>
            </a:r>
            <a:endParaRPr lang="en-CA" dirty="0"/>
          </a:p>
        </p:txBody>
      </p:sp>
      <p:sp>
        <p:nvSpPr>
          <p:cNvPr id="10" name="TextBox 9"/>
          <p:cNvSpPr txBox="1"/>
          <p:nvPr/>
        </p:nvSpPr>
        <p:spPr>
          <a:xfrm rot="17806940">
            <a:off x="3361931" y="2735553"/>
            <a:ext cx="86433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9600" dirty="0" smtClean="0"/>
              <a:t>X</a:t>
            </a:r>
            <a:endParaRPr lang="en-CA" sz="9600" dirty="0"/>
          </a:p>
        </p:txBody>
      </p:sp>
      <p:sp>
        <p:nvSpPr>
          <p:cNvPr id="11" name="TextBox 10"/>
          <p:cNvSpPr txBox="1"/>
          <p:nvPr/>
        </p:nvSpPr>
        <p:spPr>
          <a:xfrm rot="3605517">
            <a:off x="5116872" y="2742326"/>
            <a:ext cx="86433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9600" dirty="0" smtClean="0"/>
              <a:t>X</a:t>
            </a:r>
            <a:endParaRPr lang="en-CA" sz="9600" dirty="0"/>
          </a:p>
        </p:txBody>
      </p:sp>
    </p:spTree>
    <p:extLst>
      <p:ext uri="{BB962C8B-B14F-4D97-AF65-F5344CB8AC3E}">
        <p14:creationId xmlns:p14="http://schemas.microsoft.com/office/powerpoint/2010/main" val="32045129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i="1" dirty="0" smtClean="0"/>
              <a:t>Dis-integration Example</a:t>
            </a:r>
            <a:endParaRPr lang="en-CA" i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464878085"/>
              </p:ext>
            </p:extLst>
          </p:nvPr>
        </p:nvGraphicFramePr>
        <p:xfrm>
          <a:off x="612775" y="1600200"/>
          <a:ext cx="8153400" cy="39170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1557127" y="6093296"/>
            <a:ext cx="6264696" cy="648072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Situational Factors (Context)</a:t>
            </a:r>
            <a:endParaRPr lang="en-CA" dirty="0"/>
          </a:p>
        </p:txBody>
      </p:sp>
      <p:sp>
        <p:nvSpPr>
          <p:cNvPr id="6" name="Up Arrow 5"/>
          <p:cNvSpPr/>
          <p:nvPr/>
        </p:nvSpPr>
        <p:spPr>
          <a:xfrm>
            <a:off x="2771800" y="5665440"/>
            <a:ext cx="432048" cy="28803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Up Arrow 6"/>
          <p:cNvSpPr/>
          <p:nvPr/>
        </p:nvSpPr>
        <p:spPr>
          <a:xfrm>
            <a:off x="6156176" y="5665440"/>
            <a:ext cx="432048" cy="28803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Up Arrow 7"/>
          <p:cNvSpPr/>
          <p:nvPr/>
        </p:nvSpPr>
        <p:spPr>
          <a:xfrm>
            <a:off x="4473451" y="5665440"/>
            <a:ext cx="432048" cy="28803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TextBox 8"/>
          <p:cNvSpPr txBox="1"/>
          <p:nvPr/>
        </p:nvSpPr>
        <p:spPr>
          <a:xfrm>
            <a:off x="7945879" y="6444044"/>
            <a:ext cx="1234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Fink (2004)</a:t>
            </a:r>
            <a:endParaRPr lang="en-CA" dirty="0"/>
          </a:p>
        </p:txBody>
      </p:sp>
      <p:sp>
        <p:nvSpPr>
          <p:cNvPr id="10" name="TextBox 9"/>
          <p:cNvSpPr txBox="1"/>
          <p:nvPr/>
        </p:nvSpPr>
        <p:spPr>
          <a:xfrm rot="17806940">
            <a:off x="3361931" y="2735553"/>
            <a:ext cx="86433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9600" dirty="0" smtClean="0"/>
              <a:t>X</a:t>
            </a:r>
            <a:endParaRPr lang="en-CA" sz="9600" dirty="0"/>
          </a:p>
        </p:txBody>
      </p:sp>
      <p:sp>
        <p:nvSpPr>
          <p:cNvPr id="11" name="TextBox 10"/>
          <p:cNvSpPr txBox="1"/>
          <p:nvPr/>
        </p:nvSpPr>
        <p:spPr>
          <a:xfrm>
            <a:off x="4283968" y="4221088"/>
            <a:ext cx="86433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9600" dirty="0" smtClean="0"/>
              <a:t>X</a:t>
            </a:r>
            <a:endParaRPr lang="en-CA" sz="9600" dirty="0"/>
          </a:p>
        </p:txBody>
      </p:sp>
    </p:spTree>
    <p:extLst>
      <p:ext uri="{BB962C8B-B14F-4D97-AF65-F5344CB8AC3E}">
        <p14:creationId xmlns:p14="http://schemas.microsoft.com/office/powerpoint/2010/main" val="26350300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Components of Integrated Course Design</a:t>
            </a:r>
            <a:endParaRPr lang="en-C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150838593"/>
              </p:ext>
            </p:extLst>
          </p:nvPr>
        </p:nvGraphicFramePr>
        <p:xfrm>
          <a:off x="612775" y="1600200"/>
          <a:ext cx="8153400" cy="39170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1557127" y="6093296"/>
            <a:ext cx="6264696" cy="648072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Situational Factors (Context)</a:t>
            </a:r>
            <a:endParaRPr lang="en-CA" dirty="0"/>
          </a:p>
        </p:txBody>
      </p:sp>
      <p:sp>
        <p:nvSpPr>
          <p:cNvPr id="6" name="Up Arrow 5"/>
          <p:cNvSpPr/>
          <p:nvPr/>
        </p:nvSpPr>
        <p:spPr>
          <a:xfrm>
            <a:off x="2771800" y="5665440"/>
            <a:ext cx="432048" cy="28803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Up Arrow 6"/>
          <p:cNvSpPr/>
          <p:nvPr/>
        </p:nvSpPr>
        <p:spPr>
          <a:xfrm>
            <a:off x="6156176" y="5665440"/>
            <a:ext cx="432048" cy="28803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Up Arrow 7"/>
          <p:cNvSpPr/>
          <p:nvPr/>
        </p:nvSpPr>
        <p:spPr>
          <a:xfrm>
            <a:off x="4473451" y="5665440"/>
            <a:ext cx="432048" cy="28803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TextBox 8"/>
          <p:cNvSpPr txBox="1"/>
          <p:nvPr/>
        </p:nvSpPr>
        <p:spPr>
          <a:xfrm>
            <a:off x="7945879" y="6444044"/>
            <a:ext cx="1234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Fink (2004)</a:t>
            </a:r>
            <a:endParaRPr lang="en-CA" dirty="0"/>
          </a:p>
        </p:txBody>
      </p:sp>
      <p:sp>
        <p:nvSpPr>
          <p:cNvPr id="3" name="Oval 2"/>
          <p:cNvSpPr/>
          <p:nvPr/>
        </p:nvSpPr>
        <p:spPr>
          <a:xfrm rot="19682707">
            <a:off x="4090608" y="762368"/>
            <a:ext cx="2808690" cy="5664968"/>
          </a:xfrm>
          <a:prstGeom prst="ellipse">
            <a:avLst/>
          </a:prstGeom>
          <a:noFill/>
          <a:ln w="762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650887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Learning Objective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By the end of this morning, you will be able to plan one forward-looking and one backward-looking assessment for your course that is integrated with a learning objective or course goal.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573692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Apply your Knowledge of Integrated Course Design</a:t>
            </a:r>
            <a:endParaRPr lang="en-CA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4230960"/>
          </a:xfrm>
        </p:spPr>
        <p:txBody>
          <a:bodyPr>
            <a:normAutofit fontScale="85000" lnSpcReduction="20000"/>
          </a:bodyPr>
          <a:lstStyle/>
          <a:p>
            <a:r>
              <a:rPr lang="en-CA" dirty="0" smtClean="0"/>
              <a:t>In pairs, generate 1 forward-looking and one backward-looking assessment idea to measure </a:t>
            </a:r>
            <a:r>
              <a:rPr lang="en-CA" b="1" i="1" dirty="0" smtClean="0"/>
              <a:t>one </a:t>
            </a:r>
            <a:r>
              <a:rPr lang="en-CA" dirty="0" smtClean="0"/>
              <a:t>of the learning objectives (your choice).</a:t>
            </a:r>
          </a:p>
          <a:p>
            <a:r>
              <a:rPr lang="en-CA" dirty="0" smtClean="0"/>
              <a:t>Be as specific as you can.</a:t>
            </a:r>
          </a:p>
          <a:p>
            <a:r>
              <a:rPr lang="en-CA" dirty="0" smtClean="0"/>
              <a:t>Both people need a copy.</a:t>
            </a:r>
          </a:p>
          <a:p>
            <a:r>
              <a:rPr lang="en-CA" dirty="0" smtClean="0"/>
              <a:t>Ok to specify assumptions about the course, refine LO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Explain four implications of cultural sensitivity in the business world.</a:t>
            </a:r>
          </a:p>
          <a:p>
            <a:r>
              <a:rPr lang="en-CA" dirty="0" smtClean="0"/>
              <a:t>Develop your team leadership skills.</a:t>
            </a:r>
            <a:endParaRPr lang="en-CA" dirty="0"/>
          </a:p>
          <a:p>
            <a:r>
              <a:rPr lang="en-CA" dirty="0" smtClean="0"/>
              <a:t>Identify requirements of academic writing.</a:t>
            </a:r>
            <a:endParaRPr lang="en-CA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"/>
          </p:nvPr>
        </p:nvSpPr>
        <p:spPr/>
        <p:txBody>
          <a:bodyPr>
            <a:normAutofit/>
          </a:bodyPr>
          <a:lstStyle/>
          <a:p>
            <a:r>
              <a:rPr lang="en-CA" sz="3200" dirty="0" smtClean="0"/>
              <a:t>Task</a:t>
            </a:r>
            <a:endParaRPr lang="en-CA" sz="3200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CA" sz="3600" dirty="0" smtClean="0"/>
              <a:t>Learning Objective</a:t>
            </a:r>
            <a:endParaRPr lang="en-CA" sz="3600" dirty="0"/>
          </a:p>
        </p:txBody>
      </p:sp>
    </p:spTree>
    <p:extLst>
      <p:ext uri="{BB962C8B-B14F-4D97-AF65-F5344CB8AC3E}">
        <p14:creationId xmlns:p14="http://schemas.microsoft.com/office/powerpoint/2010/main" val="36988178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  <p:bldP spid="12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Apply your Knowledge of Integrated Course Design</a:t>
            </a:r>
            <a:endParaRPr lang="en-CA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4230960"/>
          </a:xfrm>
        </p:spPr>
        <p:txBody>
          <a:bodyPr>
            <a:normAutofit/>
          </a:bodyPr>
          <a:lstStyle/>
          <a:p>
            <a:r>
              <a:rPr lang="en-CA" dirty="0" smtClean="0"/>
              <a:t>Switch pairs, present your assessment ideas.</a:t>
            </a:r>
          </a:p>
          <a:p>
            <a:r>
              <a:rPr lang="en-CA" i="1" dirty="0" smtClean="0"/>
              <a:t>Offer feedback</a:t>
            </a:r>
          </a:p>
          <a:p>
            <a:pPr lvl="1"/>
            <a:r>
              <a:rPr lang="en-CA" dirty="0" smtClean="0"/>
              <a:t>Does each assessment align with LO?</a:t>
            </a:r>
          </a:p>
          <a:p>
            <a:pPr lvl="1"/>
            <a:r>
              <a:rPr lang="en-CA" dirty="0" smtClean="0"/>
              <a:t>How could the LO or assessment altered to enhance integration?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Explain four implications of cultural sensitivity in the business world.</a:t>
            </a:r>
          </a:p>
          <a:p>
            <a:r>
              <a:rPr lang="en-CA" dirty="0" smtClean="0"/>
              <a:t>Develop your team leadership skills.</a:t>
            </a:r>
            <a:endParaRPr lang="en-CA" dirty="0"/>
          </a:p>
          <a:p>
            <a:r>
              <a:rPr lang="en-CA" dirty="0" smtClean="0"/>
              <a:t>Identify requirements of academic writing.</a:t>
            </a:r>
            <a:endParaRPr lang="en-CA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"/>
          </p:nvPr>
        </p:nvSpPr>
        <p:spPr/>
        <p:txBody>
          <a:bodyPr>
            <a:normAutofit/>
          </a:bodyPr>
          <a:lstStyle/>
          <a:p>
            <a:r>
              <a:rPr lang="en-CA" sz="3200" dirty="0" smtClean="0"/>
              <a:t>Task</a:t>
            </a:r>
            <a:endParaRPr lang="en-CA" sz="3200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CA" sz="3600" dirty="0" smtClean="0"/>
              <a:t>Learning Objective</a:t>
            </a:r>
            <a:endParaRPr lang="en-CA" sz="3600" dirty="0"/>
          </a:p>
        </p:txBody>
      </p:sp>
    </p:spTree>
    <p:extLst>
      <p:ext uri="{BB962C8B-B14F-4D97-AF65-F5344CB8AC3E}">
        <p14:creationId xmlns:p14="http://schemas.microsoft.com/office/powerpoint/2010/main" val="34604810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Options for Working on Your Course</a:t>
            </a:r>
            <a:endParaRPr lang="en-CA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sz="3100" dirty="0"/>
              <a:t>Start the 3 column </a:t>
            </a:r>
            <a:r>
              <a:rPr lang="en-CA" sz="3100" dirty="0" smtClean="0"/>
              <a:t>worksheet.</a:t>
            </a:r>
          </a:p>
          <a:p>
            <a:pPr lvl="1"/>
            <a:r>
              <a:rPr lang="en-CA" sz="2800" dirty="0" smtClean="0"/>
              <a:t>Handout </a:t>
            </a:r>
            <a:r>
              <a:rPr lang="en-CA" sz="2800" smtClean="0"/>
              <a:t>of examples</a:t>
            </a:r>
            <a:endParaRPr lang="en-CA" sz="2800" dirty="0" smtClean="0"/>
          </a:p>
          <a:p>
            <a:r>
              <a:rPr lang="en-CA" sz="3100" dirty="0" smtClean="0"/>
              <a:t>Consider </a:t>
            </a:r>
            <a:r>
              <a:rPr lang="en-CA" sz="3100" dirty="0"/>
              <a:t>your existing course goals and generate potential forward-looking and backward-looking assessments for your course.</a:t>
            </a:r>
            <a:endParaRPr lang="en-CA" sz="3100" b="1" dirty="0"/>
          </a:p>
          <a:p>
            <a:r>
              <a:rPr lang="en-CA" sz="3100" dirty="0" smtClean="0"/>
              <a:t>Continue </a:t>
            </a:r>
            <a:r>
              <a:rPr lang="en-CA" sz="3100" dirty="0"/>
              <a:t>working on your DACUM (course goals, learning objectives)</a:t>
            </a:r>
            <a:endParaRPr lang="en-CA" sz="3100" b="1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9893169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674689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Integrated Course Design</a:t>
            </a:r>
            <a:endParaRPr lang="en-CA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954130574"/>
              </p:ext>
            </p:extLst>
          </p:nvPr>
        </p:nvGraphicFramePr>
        <p:xfrm>
          <a:off x="612775" y="1600200"/>
          <a:ext cx="8153400" cy="39319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717800"/>
                <a:gridCol w="2717800"/>
                <a:gridCol w="2717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sz="2000" dirty="0" smtClean="0"/>
                        <a:t>Build Strong Primary Components</a:t>
                      </a:r>
                      <a:endParaRPr lang="en-C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000" dirty="0" smtClean="0"/>
                        <a:t>Assemble Components</a:t>
                      </a:r>
                      <a:r>
                        <a:rPr lang="en-CA" sz="2000" baseline="0" dirty="0" smtClean="0"/>
                        <a:t> into Coherent Whole</a:t>
                      </a:r>
                      <a:endParaRPr lang="en-C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000" dirty="0" smtClean="0"/>
                        <a:t>Finish Important Remaining Tasks</a:t>
                      </a:r>
                      <a:endParaRPr lang="en-CA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sz="2000" i="1" dirty="0" smtClean="0"/>
                        <a:t>Initial Design Phase</a:t>
                      </a:r>
                      <a:endParaRPr lang="en-CA" sz="20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000" i="1" dirty="0" smtClean="0"/>
                        <a:t>Intermediate</a:t>
                      </a:r>
                      <a:r>
                        <a:rPr lang="en-CA" sz="2000" i="1" baseline="0" dirty="0" smtClean="0"/>
                        <a:t> Design Phase</a:t>
                      </a:r>
                      <a:endParaRPr lang="en-CA" sz="20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000" i="1" dirty="0" smtClean="0"/>
                        <a:t>Final Design Phase</a:t>
                      </a:r>
                      <a:endParaRPr lang="en-CA" sz="2000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CA" sz="2000" dirty="0" smtClean="0"/>
                        <a:t>Situational factors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CA" sz="2000" dirty="0" smtClean="0"/>
                        <a:t>Learning goals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CA" sz="2000" dirty="0" smtClean="0"/>
                        <a:t>Feedback</a:t>
                      </a:r>
                      <a:r>
                        <a:rPr lang="en-CA" sz="2000" baseline="0" dirty="0" smtClean="0"/>
                        <a:t> and assessment procedures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CA" sz="2000" baseline="0" dirty="0" smtClean="0"/>
                        <a:t>Teaching/learning activities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CA" sz="2000" i="1" baseline="0" dirty="0" smtClean="0"/>
                        <a:t>Ensure integration </a:t>
                      </a:r>
                      <a:endParaRPr lang="en-CA" sz="20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 startAt="6"/>
                      </a:pPr>
                      <a:r>
                        <a:rPr lang="en-CA" sz="2000" baseline="0" dirty="0" smtClean="0"/>
                        <a:t>Structure for course</a:t>
                      </a:r>
                    </a:p>
                    <a:p>
                      <a:pPr marL="342900" indent="-342900">
                        <a:buFont typeface="+mj-lt"/>
                        <a:buAutoNum type="arabicPeriod" startAt="6"/>
                      </a:pPr>
                      <a:r>
                        <a:rPr lang="en-CA" sz="2000" baseline="0" dirty="0" smtClean="0"/>
                        <a:t>Instructional strategy</a:t>
                      </a:r>
                    </a:p>
                    <a:p>
                      <a:pPr marL="342900" indent="-342900">
                        <a:buFont typeface="+mj-lt"/>
                        <a:buAutoNum type="arabicPeriod" startAt="6"/>
                      </a:pPr>
                      <a:r>
                        <a:rPr lang="en-CA" sz="2000" baseline="0" dirty="0" smtClean="0"/>
                        <a:t>Overall schema of learning activities</a:t>
                      </a:r>
                      <a:endParaRPr lang="en-C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 startAt="9"/>
                      </a:pPr>
                      <a:r>
                        <a:rPr lang="en-CA" sz="2000" dirty="0" smtClean="0"/>
                        <a:t>Grading system</a:t>
                      </a:r>
                    </a:p>
                    <a:p>
                      <a:pPr marL="342900" indent="-342900">
                        <a:buFont typeface="+mj-lt"/>
                        <a:buAutoNum type="arabicPeriod" startAt="9"/>
                      </a:pPr>
                      <a:r>
                        <a:rPr lang="en-CA" sz="2000" dirty="0" smtClean="0"/>
                        <a:t>Possible</a:t>
                      </a:r>
                      <a:r>
                        <a:rPr lang="en-CA" sz="2000" baseline="0" dirty="0" smtClean="0"/>
                        <a:t> problems</a:t>
                      </a:r>
                    </a:p>
                    <a:p>
                      <a:pPr marL="342900" indent="-342900">
                        <a:buFont typeface="+mj-lt"/>
                        <a:buAutoNum type="arabicPeriod" startAt="9"/>
                      </a:pPr>
                      <a:r>
                        <a:rPr lang="en-CA" sz="2000" baseline="0" dirty="0" smtClean="0"/>
                        <a:t>Syllabus </a:t>
                      </a:r>
                    </a:p>
                    <a:p>
                      <a:pPr marL="342900" indent="-342900">
                        <a:buFont typeface="+mj-lt"/>
                        <a:buAutoNum type="arabicPeriod" startAt="9"/>
                      </a:pPr>
                      <a:r>
                        <a:rPr lang="en-CA" sz="2000" baseline="0" dirty="0" smtClean="0"/>
                        <a:t>Course and teaching evaluation plan</a:t>
                      </a:r>
                      <a:endParaRPr lang="en-CA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668344" y="6237312"/>
            <a:ext cx="1234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Fink (2004)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7804438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Integrated Course Design: Monday</a:t>
            </a:r>
            <a:endParaRPr lang="en-CA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867334396"/>
              </p:ext>
            </p:extLst>
          </p:nvPr>
        </p:nvGraphicFramePr>
        <p:xfrm>
          <a:off x="612775" y="1600200"/>
          <a:ext cx="8153400" cy="39319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717800"/>
                <a:gridCol w="2717800"/>
                <a:gridCol w="2717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sz="2000" dirty="0" smtClean="0"/>
                        <a:t>Build Strong Primary Components</a:t>
                      </a:r>
                      <a:endParaRPr lang="en-C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000" dirty="0" smtClean="0"/>
                        <a:t>Assemble Components</a:t>
                      </a:r>
                      <a:r>
                        <a:rPr lang="en-CA" sz="2000" baseline="0" dirty="0" smtClean="0"/>
                        <a:t> into Coherent Whole</a:t>
                      </a:r>
                      <a:endParaRPr lang="en-C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000" dirty="0" smtClean="0"/>
                        <a:t>Finish Important Remaining Tasks</a:t>
                      </a:r>
                      <a:endParaRPr lang="en-CA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sz="2000" i="1" dirty="0" smtClean="0"/>
                        <a:t>Initial Design Phase</a:t>
                      </a:r>
                      <a:endParaRPr lang="en-CA" sz="20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000" i="1" dirty="0" smtClean="0"/>
                        <a:t>Intermediate</a:t>
                      </a:r>
                      <a:r>
                        <a:rPr lang="en-CA" sz="2000" i="1" baseline="0" dirty="0" smtClean="0"/>
                        <a:t> Design Phase</a:t>
                      </a:r>
                      <a:endParaRPr lang="en-CA" sz="20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000" i="1" dirty="0" smtClean="0"/>
                        <a:t>Final Design Phase</a:t>
                      </a:r>
                      <a:endParaRPr lang="en-CA" sz="2000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CA" sz="2000" b="1" dirty="0" smtClean="0"/>
                        <a:t>Situational factors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CA" sz="2000" b="1" dirty="0" smtClean="0"/>
                        <a:t>Learning goals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CA" sz="2000" i="0" dirty="0" smtClean="0"/>
                        <a:t>Feedback</a:t>
                      </a:r>
                      <a:r>
                        <a:rPr lang="en-CA" sz="2000" i="0" baseline="0" dirty="0" smtClean="0"/>
                        <a:t> and assessment procedures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CA" sz="2000" i="0" baseline="0" dirty="0" smtClean="0"/>
                        <a:t>Teaching/learning activities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CA" sz="2000" i="1" baseline="0" dirty="0" smtClean="0"/>
                        <a:t>Ensure integration </a:t>
                      </a:r>
                      <a:endParaRPr lang="en-CA" sz="20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 startAt="6"/>
                      </a:pPr>
                      <a:r>
                        <a:rPr lang="en-CA" sz="2000" baseline="0" dirty="0" smtClean="0"/>
                        <a:t>Structure for course</a:t>
                      </a:r>
                    </a:p>
                    <a:p>
                      <a:pPr marL="342900" indent="-342900">
                        <a:buFont typeface="+mj-lt"/>
                        <a:buAutoNum type="arabicPeriod" startAt="6"/>
                      </a:pPr>
                      <a:r>
                        <a:rPr lang="en-CA" sz="2000" baseline="0" dirty="0" smtClean="0"/>
                        <a:t>Instructional strategy</a:t>
                      </a:r>
                    </a:p>
                    <a:p>
                      <a:pPr marL="342900" indent="-342900">
                        <a:buFont typeface="+mj-lt"/>
                        <a:buAutoNum type="arabicPeriod" startAt="6"/>
                      </a:pPr>
                      <a:r>
                        <a:rPr lang="en-CA" sz="2000" baseline="0" dirty="0" smtClean="0"/>
                        <a:t>Overall schema of learning activities</a:t>
                      </a:r>
                      <a:endParaRPr lang="en-C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 startAt="9"/>
                      </a:pPr>
                      <a:r>
                        <a:rPr lang="en-CA" sz="2000" dirty="0" smtClean="0"/>
                        <a:t>Grading system</a:t>
                      </a:r>
                    </a:p>
                    <a:p>
                      <a:pPr marL="342900" indent="-342900">
                        <a:buFont typeface="+mj-lt"/>
                        <a:buAutoNum type="arabicPeriod" startAt="9"/>
                      </a:pPr>
                      <a:r>
                        <a:rPr lang="en-CA" sz="2000" dirty="0" smtClean="0"/>
                        <a:t>Possible</a:t>
                      </a:r>
                      <a:r>
                        <a:rPr lang="en-CA" sz="2000" baseline="0" dirty="0" smtClean="0"/>
                        <a:t> problems</a:t>
                      </a:r>
                    </a:p>
                    <a:p>
                      <a:pPr marL="342900" indent="-342900">
                        <a:buFont typeface="+mj-lt"/>
                        <a:buAutoNum type="arabicPeriod" startAt="9"/>
                      </a:pPr>
                      <a:r>
                        <a:rPr lang="en-CA" sz="2000" baseline="0" dirty="0" smtClean="0"/>
                        <a:t>Syllabus </a:t>
                      </a:r>
                    </a:p>
                    <a:p>
                      <a:pPr marL="342900" indent="-342900">
                        <a:buFont typeface="+mj-lt"/>
                        <a:buAutoNum type="arabicPeriod" startAt="9"/>
                      </a:pPr>
                      <a:r>
                        <a:rPr lang="en-CA" sz="2000" baseline="0" dirty="0" smtClean="0"/>
                        <a:t>Course and teaching evaluation plan</a:t>
                      </a:r>
                      <a:endParaRPr lang="en-CA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668344" y="6237312"/>
            <a:ext cx="1234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Fink (2004)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878526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Integrated Course Design: Today</a:t>
            </a:r>
            <a:endParaRPr lang="en-CA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82422617"/>
              </p:ext>
            </p:extLst>
          </p:nvPr>
        </p:nvGraphicFramePr>
        <p:xfrm>
          <a:off x="612775" y="1600200"/>
          <a:ext cx="8153400" cy="39319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717800"/>
                <a:gridCol w="2717800"/>
                <a:gridCol w="2717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sz="2000" dirty="0" smtClean="0"/>
                        <a:t>Build Strong Primary Components</a:t>
                      </a:r>
                      <a:endParaRPr lang="en-C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000" dirty="0" smtClean="0"/>
                        <a:t>Assemble Components</a:t>
                      </a:r>
                      <a:r>
                        <a:rPr lang="en-CA" sz="2000" baseline="0" dirty="0" smtClean="0"/>
                        <a:t> into Coherent Whole</a:t>
                      </a:r>
                      <a:endParaRPr lang="en-C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000" dirty="0" smtClean="0"/>
                        <a:t>Finish Important Remaining Tasks</a:t>
                      </a:r>
                      <a:endParaRPr lang="en-CA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sz="2000" i="1" dirty="0" smtClean="0"/>
                        <a:t>Initial Design Phase</a:t>
                      </a:r>
                      <a:endParaRPr lang="en-CA" sz="20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000" i="1" dirty="0" smtClean="0"/>
                        <a:t>Intermediate</a:t>
                      </a:r>
                      <a:r>
                        <a:rPr lang="en-CA" sz="2000" i="1" baseline="0" dirty="0" smtClean="0"/>
                        <a:t> Design Phase</a:t>
                      </a:r>
                      <a:endParaRPr lang="en-CA" sz="20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000" i="1" dirty="0" smtClean="0"/>
                        <a:t>Final Design Phase</a:t>
                      </a:r>
                      <a:endParaRPr lang="en-CA" sz="2000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CA" sz="2000" b="0" dirty="0" smtClean="0"/>
                        <a:t>Situational factors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CA" sz="2000" b="0" dirty="0" smtClean="0"/>
                        <a:t>Learning goals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CA" sz="2000" b="1" i="0" dirty="0" smtClean="0"/>
                        <a:t>Feedback</a:t>
                      </a:r>
                      <a:r>
                        <a:rPr lang="en-CA" sz="2000" b="1" i="0" baseline="0" dirty="0" smtClean="0"/>
                        <a:t> and assessment procedures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CA" sz="2000" b="1" i="0" baseline="0" dirty="0" smtClean="0"/>
                        <a:t>Teaching/learning activities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CA" sz="2000" b="1" i="1" baseline="0" dirty="0" smtClean="0"/>
                        <a:t>Ensure integration </a:t>
                      </a:r>
                      <a:endParaRPr lang="en-CA" sz="20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 startAt="6"/>
                      </a:pPr>
                      <a:r>
                        <a:rPr lang="en-CA" sz="2000" baseline="0" dirty="0" smtClean="0"/>
                        <a:t>Structure for course</a:t>
                      </a:r>
                    </a:p>
                    <a:p>
                      <a:pPr marL="342900" indent="-342900">
                        <a:buFont typeface="+mj-lt"/>
                        <a:buAutoNum type="arabicPeriod" startAt="6"/>
                      </a:pPr>
                      <a:r>
                        <a:rPr lang="en-CA" sz="2000" baseline="0" dirty="0" smtClean="0"/>
                        <a:t>Instructional strategy</a:t>
                      </a:r>
                    </a:p>
                    <a:p>
                      <a:pPr marL="342900" indent="-342900">
                        <a:buFont typeface="+mj-lt"/>
                        <a:buAutoNum type="arabicPeriod" startAt="6"/>
                      </a:pPr>
                      <a:r>
                        <a:rPr lang="en-CA" sz="2000" baseline="0" dirty="0" smtClean="0"/>
                        <a:t>Overall schema of learning activities</a:t>
                      </a:r>
                      <a:endParaRPr lang="en-C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 startAt="9"/>
                      </a:pPr>
                      <a:r>
                        <a:rPr lang="en-CA" sz="2000" dirty="0" smtClean="0"/>
                        <a:t>Grading system</a:t>
                      </a:r>
                    </a:p>
                    <a:p>
                      <a:pPr marL="342900" indent="-342900">
                        <a:buFont typeface="+mj-lt"/>
                        <a:buAutoNum type="arabicPeriod" startAt="9"/>
                      </a:pPr>
                      <a:r>
                        <a:rPr lang="en-CA" sz="2000" dirty="0" smtClean="0"/>
                        <a:t>Possible</a:t>
                      </a:r>
                      <a:r>
                        <a:rPr lang="en-CA" sz="2000" baseline="0" dirty="0" smtClean="0"/>
                        <a:t> problems</a:t>
                      </a:r>
                    </a:p>
                    <a:p>
                      <a:pPr marL="342900" indent="-342900">
                        <a:buFont typeface="+mj-lt"/>
                        <a:buAutoNum type="arabicPeriod" startAt="9"/>
                      </a:pPr>
                      <a:r>
                        <a:rPr lang="en-CA" sz="2000" baseline="0" dirty="0" smtClean="0"/>
                        <a:t>Syllabus </a:t>
                      </a:r>
                    </a:p>
                    <a:p>
                      <a:pPr marL="342900" indent="-342900">
                        <a:buFont typeface="+mj-lt"/>
                        <a:buAutoNum type="arabicPeriod" startAt="9"/>
                      </a:pPr>
                      <a:r>
                        <a:rPr lang="en-CA" sz="2000" baseline="0" dirty="0" smtClean="0"/>
                        <a:t>Course and teaching evaluation plan</a:t>
                      </a:r>
                      <a:endParaRPr lang="en-CA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668344" y="6237312"/>
            <a:ext cx="1234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Fink (2004)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851948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Integrated Course Design: Friday</a:t>
            </a:r>
            <a:endParaRPr lang="en-CA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209985376"/>
              </p:ext>
            </p:extLst>
          </p:nvPr>
        </p:nvGraphicFramePr>
        <p:xfrm>
          <a:off x="612775" y="1600200"/>
          <a:ext cx="8153400" cy="39319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717800"/>
                <a:gridCol w="2717800"/>
                <a:gridCol w="2717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sz="2000" dirty="0" smtClean="0"/>
                        <a:t>Build Strong Primary Components</a:t>
                      </a:r>
                      <a:endParaRPr lang="en-C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000" dirty="0" smtClean="0"/>
                        <a:t>Assemble Components</a:t>
                      </a:r>
                      <a:r>
                        <a:rPr lang="en-CA" sz="2000" baseline="0" dirty="0" smtClean="0"/>
                        <a:t> into Coherent Whole</a:t>
                      </a:r>
                      <a:endParaRPr lang="en-C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000" dirty="0" smtClean="0"/>
                        <a:t>Finish Important Remaining Tasks</a:t>
                      </a:r>
                      <a:endParaRPr lang="en-CA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sz="2000" i="1" dirty="0" smtClean="0"/>
                        <a:t>Initial Design Phase</a:t>
                      </a:r>
                      <a:endParaRPr lang="en-CA" sz="20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000" i="1" dirty="0" smtClean="0"/>
                        <a:t>Intermediate</a:t>
                      </a:r>
                      <a:r>
                        <a:rPr lang="en-CA" sz="2000" i="1" baseline="0" dirty="0" smtClean="0"/>
                        <a:t> Design Phase</a:t>
                      </a:r>
                      <a:endParaRPr lang="en-CA" sz="20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000" i="1" dirty="0" smtClean="0"/>
                        <a:t>Final Design Phase</a:t>
                      </a:r>
                      <a:endParaRPr lang="en-CA" sz="2000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CA" sz="2000" dirty="0" smtClean="0"/>
                        <a:t>Situational factors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CA" sz="2000" dirty="0" smtClean="0"/>
                        <a:t>Learning goals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CA" sz="2000" dirty="0" smtClean="0"/>
                        <a:t>Feedback</a:t>
                      </a:r>
                      <a:r>
                        <a:rPr lang="en-CA" sz="2000" baseline="0" dirty="0" smtClean="0"/>
                        <a:t> and assessment procedures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CA" sz="2000" baseline="0" dirty="0" smtClean="0"/>
                        <a:t>Teaching/learning activities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CA" sz="2000" i="1" baseline="0" dirty="0" smtClean="0"/>
                        <a:t>Ensure integration </a:t>
                      </a:r>
                      <a:endParaRPr lang="en-CA" sz="20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 startAt="6"/>
                      </a:pPr>
                      <a:r>
                        <a:rPr lang="en-CA" sz="2000" baseline="0" dirty="0" smtClean="0"/>
                        <a:t>Structure for course</a:t>
                      </a:r>
                    </a:p>
                    <a:p>
                      <a:pPr marL="342900" indent="-342900">
                        <a:buFont typeface="+mj-lt"/>
                        <a:buAutoNum type="arabicPeriod" startAt="6"/>
                      </a:pPr>
                      <a:r>
                        <a:rPr lang="en-CA" sz="2000" b="1" baseline="0" dirty="0" smtClean="0"/>
                        <a:t>Instructional strategy</a:t>
                      </a:r>
                    </a:p>
                    <a:p>
                      <a:pPr marL="342900" indent="-342900">
                        <a:buFont typeface="+mj-lt"/>
                        <a:buAutoNum type="arabicPeriod" startAt="6"/>
                      </a:pPr>
                      <a:r>
                        <a:rPr lang="en-CA" sz="2000" baseline="0" dirty="0" smtClean="0"/>
                        <a:t>Overall schema of learning activities</a:t>
                      </a:r>
                      <a:endParaRPr lang="en-C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 startAt="9"/>
                      </a:pPr>
                      <a:r>
                        <a:rPr lang="en-CA" sz="2000" dirty="0" smtClean="0"/>
                        <a:t>Grading system</a:t>
                      </a:r>
                    </a:p>
                    <a:p>
                      <a:pPr marL="342900" indent="-342900">
                        <a:buFont typeface="+mj-lt"/>
                        <a:buAutoNum type="arabicPeriod" startAt="9"/>
                      </a:pPr>
                      <a:r>
                        <a:rPr lang="en-CA" sz="2000" dirty="0" smtClean="0"/>
                        <a:t>Possible</a:t>
                      </a:r>
                      <a:r>
                        <a:rPr lang="en-CA" sz="2000" baseline="0" dirty="0" smtClean="0"/>
                        <a:t> problems</a:t>
                      </a:r>
                    </a:p>
                    <a:p>
                      <a:pPr marL="342900" indent="-342900">
                        <a:buFont typeface="+mj-lt"/>
                        <a:buAutoNum type="arabicPeriod" startAt="9"/>
                      </a:pPr>
                      <a:r>
                        <a:rPr lang="en-CA" sz="2000" b="1" baseline="0" dirty="0" smtClean="0"/>
                        <a:t>Syllabus </a:t>
                      </a:r>
                    </a:p>
                    <a:p>
                      <a:pPr marL="342900" indent="-342900">
                        <a:buFont typeface="+mj-lt"/>
                        <a:buAutoNum type="arabicPeriod" startAt="9"/>
                      </a:pPr>
                      <a:r>
                        <a:rPr lang="en-CA" sz="2000" b="1" baseline="0" dirty="0" smtClean="0"/>
                        <a:t>Course and teaching evaluation plan</a:t>
                      </a:r>
                      <a:endParaRPr lang="en-CA" sz="20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668344" y="6237312"/>
            <a:ext cx="1234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Fink (2004)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207349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CA" sz="4400" dirty="0" smtClean="0"/>
              <a:t>What makes a learning assessment good (or bad)?</a:t>
            </a:r>
            <a:endParaRPr lang="en-CA" sz="4400" dirty="0"/>
          </a:p>
        </p:txBody>
      </p:sp>
    </p:spTree>
    <p:extLst>
      <p:ext uri="{BB962C8B-B14F-4D97-AF65-F5344CB8AC3E}">
        <p14:creationId xmlns:p14="http://schemas.microsoft.com/office/powerpoint/2010/main" val="15022598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Backwards Design</a:t>
            </a: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Once you have identified the learning goals you hope to achieve, jump to how you want to measure them.</a:t>
            </a:r>
          </a:p>
          <a:p>
            <a:endParaRPr lang="en-CA" dirty="0"/>
          </a:p>
          <a:p>
            <a:r>
              <a:rPr lang="en-CA" i="1" dirty="0" smtClean="0"/>
              <a:t>What does successful student performance look like?</a:t>
            </a:r>
            <a:endParaRPr lang="en-CA" i="1" dirty="0"/>
          </a:p>
        </p:txBody>
      </p:sp>
      <p:sp>
        <p:nvSpPr>
          <p:cNvPr id="6" name="TextBox 5"/>
          <p:cNvSpPr txBox="1"/>
          <p:nvPr/>
        </p:nvSpPr>
        <p:spPr>
          <a:xfrm>
            <a:off x="7945879" y="6444044"/>
            <a:ext cx="1234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Fink (2004)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945801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Components of Integrated Course Design</a:t>
            </a:r>
            <a:endParaRPr lang="en-C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072557886"/>
              </p:ext>
            </p:extLst>
          </p:nvPr>
        </p:nvGraphicFramePr>
        <p:xfrm>
          <a:off x="612775" y="1600200"/>
          <a:ext cx="8153400" cy="39170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1557127" y="6093296"/>
            <a:ext cx="6264696" cy="648072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Situational Factors (Context)</a:t>
            </a:r>
            <a:endParaRPr lang="en-CA" dirty="0"/>
          </a:p>
        </p:txBody>
      </p:sp>
      <p:sp>
        <p:nvSpPr>
          <p:cNvPr id="6" name="Up Arrow 5"/>
          <p:cNvSpPr/>
          <p:nvPr/>
        </p:nvSpPr>
        <p:spPr>
          <a:xfrm>
            <a:off x="2771800" y="5665440"/>
            <a:ext cx="432048" cy="28803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Up Arrow 6"/>
          <p:cNvSpPr/>
          <p:nvPr/>
        </p:nvSpPr>
        <p:spPr>
          <a:xfrm>
            <a:off x="6156176" y="5665440"/>
            <a:ext cx="432048" cy="28803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Up Arrow 7"/>
          <p:cNvSpPr/>
          <p:nvPr/>
        </p:nvSpPr>
        <p:spPr>
          <a:xfrm>
            <a:off x="4473451" y="5665440"/>
            <a:ext cx="432048" cy="28803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TextBox 8"/>
          <p:cNvSpPr txBox="1"/>
          <p:nvPr/>
        </p:nvSpPr>
        <p:spPr>
          <a:xfrm>
            <a:off x="7945879" y="6444044"/>
            <a:ext cx="1234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Fink (2004)</a:t>
            </a:r>
            <a:endParaRPr lang="en-CA" dirty="0"/>
          </a:p>
        </p:txBody>
      </p:sp>
      <p:sp>
        <p:nvSpPr>
          <p:cNvPr id="3" name="Oval 2"/>
          <p:cNvSpPr/>
          <p:nvPr/>
        </p:nvSpPr>
        <p:spPr>
          <a:xfrm rot="19682707">
            <a:off x="4090608" y="762368"/>
            <a:ext cx="2808690" cy="5664968"/>
          </a:xfrm>
          <a:prstGeom prst="ellipse">
            <a:avLst/>
          </a:prstGeom>
          <a:noFill/>
          <a:ln w="762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504187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Assessments: Think Big!</a:t>
            </a:r>
            <a:endParaRPr lang="en-C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048422911"/>
              </p:ext>
            </p:extLst>
          </p:nvPr>
        </p:nvGraphicFramePr>
        <p:xfrm>
          <a:off x="612775" y="1600200"/>
          <a:ext cx="8064000" cy="37795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032000"/>
                <a:gridCol w="4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sz="3200" dirty="0" smtClean="0"/>
                        <a:t>Forward-Looking Assessment</a:t>
                      </a:r>
                      <a:endParaRPr lang="en-CA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3200" dirty="0" smtClean="0"/>
                        <a:t>Backward-Looking Assessment</a:t>
                      </a:r>
                      <a:endParaRPr lang="en-CA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sz="3200" i="0" dirty="0" smtClean="0"/>
                        <a:t>Life</a:t>
                      </a:r>
                      <a:r>
                        <a:rPr lang="en-CA" sz="3200" i="0" baseline="0" dirty="0" smtClean="0"/>
                        <a:t> beyond your course</a:t>
                      </a:r>
                      <a:endParaRPr lang="en-CA" sz="3200" i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3200" dirty="0" smtClean="0"/>
                        <a:t>Within boundary</a:t>
                      </a:r>
                      <a:r>
                        <a:rPr lang="en-CA" sz="3200" baseline="0" dirty="0" smtClean="0"/>
                        <a:t> of your course</a:t>
                      </a:r>
                      <a:endParaRPr lang="en-CA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3200" i="0" dirty="0" smtClean="0"/>
                        <a:t>Replicate future relevant context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3200" dirty="0" smtClean="0"/>
                        <a:t>Did students understand material?</a:t>
                      </a:r>
                      <a:endParaRPr lang="en-CA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3200" i="0" dirty="0" smtClean="0"/>
                        <a:t>Meaningful now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3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539552" y="1556792"/>
            <a:ext cx="4104456" cy="417646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662605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Quantitative Research Methods</a:t>
            </a:r>
            <a:endParaRPr lang="en-C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153878565"/>
              </p:ext>
            </p:extLst>
          </p:nvPr>
        </p:nvGraphicFramePr>
        <p:xfrm>
          <a:off x="612775" y="1600200"/>
          <a:ext cx="8064000" cy="36271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032000"/>
                <a:gridCol w="4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sz="2000" dirty="0" smtClean="0"/>
                        <a:t>Forward-Looking Assessment</a:t>
                      </a:r>
                      <a:endParaRPr lang="en-C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000" dirty="0" smtClean="0"/>
                        <a:t>Backward-Looking Assessment</a:t>
                      </a:r>
                      <a:endParaRPr lang="en-CA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sz="2000" dirty="0" smtClean="0"/>
                        <a:t>In a group design a study, gather data, write report.</a:t>
                      </a:r>
                      <a:r>
                        <a:rPr lang="en-CA" sz="1400" dirty="0" smtClean="0"/>
                        <a:t> (Term assignment)</a:t>
                      </a:r>
                      <a:endParaRPr lang="en-CA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000" dirty="0" smtClean="0"/>
                        <a:t>Find and </a:t>
                      </a:r>
                      <a:r>
                        <a:rPr lang="en-CA" sz="2000" baseline="0" dirty="0" smtClean="0"/>
                        <a:t>read a journal article. Summarize the take-home message of the article, as if explaining to a friend.</a:t>
                      </a:r>
                      <a:r>
                        <a:rPr lang="en-CA" sz="1400" baseline="0" dirty="0" smtClean="0"/>
                        <a:t> (Brief assignment)</a:t>
                      </a:r>
                      <a:endParaRPr lang="en-CA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000" dirty="0" smtClean="0"/>
                        <a:t>Find and read a journal</a:t>
                      </a:r>
                      <a:r>
                        <a:rPr lang="en-CA" sz="2000" baseline="0" dirty="0" smtClean="0"/>
                        <a:t> article. Identify the independent and dependent variables, and how they were operationally defined. </a:t>
                      </a:r>
                      <a:r>
                        <a:rPr lang="en-CA" sz="1400" baseline="0" dirty="0" smtClean="0"/>
                        <a:t>(Brief assignment)</a:t>
                      </a:r>
                      <a:endParaRPr lang="en-CA" sz="14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sz="2000" dirty="0" smtClean="0"/>
                        <a:t>Imagine</a:t>
                      </a:r>
                      <a:r>
                        <a:rPr lang="en-CA" sz="2000" baseline="0" dirty="0" smtClean="0"/>
                        <a:t> you want to measure anxiety in a study. </a:t>
                      </a:r>
                      <a:r>
                        <a:rPr lang="en-CA" sz="2000" dirty="0" smtClean="0"/>
                        <a:t>Generate three different ways you could measure it. </a:t>
                      </a:r>
                      <a:r>
                        <a:rPr lang="en-CA" sz="1400" dirty="0" smtClean="0"/>
                        <a:t>(Exam)</a:t>
                      </a:r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2000" dirty="0" smtClean="0"/>
                        <a:t>List and define the general three ways to operationally define</a:t>
                      </a:r>
                      <a:r>
                        <a:rPr lang="en-CA" sz="2000" baseline="0" dirty="0" smtClean="0"/>
                        <a:t> a dependent variable.</a:t>
                      </a:r>
                      <a:r>
                        <a:rPr lang="en-CA" sz="2000" dirty="0" smtClean="0"/>
                        <a:t> </a:t>
                      </a:r>
                      <a:r>
                        <a:rPr lang="en-CA" sz="1400" dirty="0" smtClean="0"/>
                        <a:t>(Exam)</a:t>
                      </a:r>
                      <a:endParaRPr lang="en-CA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331640" y="5517232"/>
            <a:ext cx="6552728" cy="12564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400" dirty="0" smtClean="0"/>
              <a:t>80-90 2</a:t>
            </a:r>
            <a:r>
              <a:rPr lang="en-CA" sz="2400" baseline="30000" dirty="0" smtClean="0"/>
              <a:t>nd</a:t>
            </a:r>
            <a:r>
              <a:rPr lang="en-CA" sz="2400" dirty="0" smtClean="0"/>
              <a:t> year Arts Psychology Majors</a:t>
            </a:r>
          </a:p>
          <a:p>
            <a:pPr algn="ctr"/>
            <a:r>
              <a:rPr lang="en-CA" sz="2400" dirty="0" smtClean="0"/>
              <a:t>Required for majors, Prerequisite for statistics</a:t>
            </a:r>
          </a:p>
          <a:p>
            <a:pPr algn="ctr"/>
            <a:r>
              <a:rPr lang="en-CA" sz="2400" i="1" dirty="0" smtClean="0"/>
              <a:t>For many, the only course on methods they get</a:t>
            </a:r>
          </a:p>
        </p:txBody>
      </p:sp>
    </p:spTree>
    <p:extLst>
      <p:ext uri="{BB962C8B-B14F-4D97-AF65-F5344CB8AC3E}">
        <p14:creationId xmlns:p14="http://schemas.microsoft.com/office/powerpoint/2010/main" val="11401208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Applied Social Psychology</a:t>
            </a:r>
            <a:endParaRPr lang="en-C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778204850"/>
              </p:ext>
            </p:extLst>
          </p:nvPr>
        </p:nvGraphicFramePr>
        <p:xfrm>
          <a:off x="612773" y="1600200"/>
          <a:ext cx="8135690" cy="4211319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067845"/>
                <a:gridCol w="4067845"/>
              </a:tblGrid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Forward-Looking Assessment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Backward-Looking Assessment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dirty="0" smtClean="0"/>
                        <a:t>Identify a learning challenge you face. Find and compare popular versus research-based</a:t>
                      </a:r>
                      <a:r>
                        <a:rPr lang="en-CA" baseline="0" dirty="0" smtClean="0"/>
                        <a:t> advice for dealing with this challenge. </a:t>
                      </a:r>
                      <a:r>
                        <a:rPr lang="en-CA" sz="1400" dirty="0" smtClean="0"/>
                        <a:t>(Part</a:t>
                      </a:r>
                      <a:r>
                        <a:rPr lang="en-CA" sz="1400" baseline="0" dirty="0" smtClean="0"/>
                        <a:t> of </a:t>
                      </a:r>
                      <a:r>
                        <a:rPr lang="en-CA" sz="1400" dirty="0" smtClean="0"/>
                        <a:t>term assignment)</a:t>
                      </a:r>
                      <a:endParaRPr lang="en-CA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dirty="0" smtClean="0"/>
                        <a:t>Imagine you have been selected to present to the incoming first year class about the role of beliefs in academic performance. What kind of belief</a:t>
                      </a:r>
                      <a:r>
                        <a:rPr lang="en-CA" baseline="0" dirty="0" smtClean="0"/>
                        <a:t> do you recommend they develop? Why?</a:t>
                      </a:r>
                      <a:r>
                        <a:rPr lang="en-CA" sz="1400" baseline="0" dirty="0" smtClean="0"/>
                        <a:t> </a:t>
                      </a:r>
                      <a:r>
                        <a:rPr lang="en-CA" sz="1400" dirty="0" smtClean="0"/>
                        <a:t>(Exam)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… In your answer, thoroughly explain to them the</a:t>
                      </a:r>
                      <a:r>
                        <a:rPr lang="en-CA" baseline="0" dirty="0" smtClean="0"/>
                        <a:t> differences between entity and incremental theories of intelligence.</a:t>
                      </a:r>
                      <a:r>
                        <a:rPr lang="en-CA" sz="1400" baseline="0" dirty="0" smtClean="0"/>
                        <a:t> </a:t>
                      </a:r>
                      <a:r>
                        <a:rPr lang="en-CA" sz="1400" dirty="0" smtClean="0"/>
                        <a:t>(Exam)</a:t>
                      </a:r>
                      <a:endParaRPr lang="en-CA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Drawing on your understanding of how memory works, explain why active learning is more effective than passive learning.</a:t>
                      </a:r>
                      <a:r>
                        <a:rPr lang="en-CA" sz="1400" dirty="0" smtClean="0"/>
                        <a:t> (Exam)</a:t>
                      </a:r>
                      <a:endParaRPr lang="en-CA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123728" y="5898976"/>
            <a:ext cx="504056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100-180 students from all over campus (mostly Arts)</a:t>
            </a:r>
          </a:p>
          <a:p>
            <a:pPr algn="ctr"/>
            <a:r>
              <a:rPr lang="en-CA" dirty="0" smtClean="0"/>
              <a:t>Not a prerequisite for anything; has no </a:t>
            </a:r>
            <a:r>
              <a:rPr lang="en-CA" dirty="0" err="1" smtClean="0"/>
              <a:t>prereqs</a:t>
            </a:r>
            <a:endParaRPr lang="en-CA" i="1" dirty="0"/>
          </a:p>
          <a:p>
            <a:pPr algn="ctr"/>
            <a:r>
              <a:rPr lang="en-CA" dirty="0" smtClean="0"/>
              <a:t>Formally called “Special Topics”</a:t>
            </a:r>
          </a:p>
        </p:txBody>
      </p:sp>
    </p:spTree>
    <p:extLst>
      <p:ext uri="{BB962C8B-B14F-4D97-AF65-F5344CB8AC3E}">
        <p14:creationId xmlns:p14="http://schemas.microsoft.com/office/powerpoint/2010/main" val="14919775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Teaching of Psychology</a:t>
            </a:r>
            <a:endParaRPr lang="en-C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144643164"/>
              </p:ext>
            </p:extLst>
          </p:nvPr>
        </p:nvGraphicFramePr>
        <p:xfrm>
          <a:off x="612773" y="1600200"/>
          <a:ext cx="8135690" cy="26822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067845"/>
                <a:gridCol w="4067845"/>
              </a:tblGrid>
              <a:tr h="370840">
                <a:tc>
                  <a:txBody>
                    <a:bodyPr/>
                    <a:lstStyle/>
                    <a:p>
                      <a:r>
                        <a:rPr lang="en-CA" sz="2000" dirty="0" smtClean="0"/>
                        <a:t>Forward-Looking Assessment</a:t>
                      </a:r>
                      <a:endParaRPr lang="en-C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2000" dirty="0" smtClean="0"/>
                        <a:t>Backward-Looking Assessment</a:t>
                      </a:r>
                      <a:endParaRPr lang="en-CA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000" dirty="0" smtClean="0"/>
                        <a:t>Deliver two lessons to your peers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sz="2000" dirty="0" smtClean="0"/>
                        <a:t>Give and receive peer feedback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sz="2000" dirty="0" smtClean="0"/>
                        <a:t>Write a teaching statement</a:t>
                      </a:r>
                      <a:endParaRPr lang="en-C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2000" dirty="0" smtClean="0"/>
                        <a:t>Revise your</a:t>
                      </a:r>
                      <a:r>
                        <a:rPr lang="en-CA" sz="2000" baseline="0" dirty="0" smtClean="0"/>
                        <a:t> teaching statement</a:t>
                      </a:r>
                      <a:endParaRPr lang="en-CA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sz="2000" dirty="0" smtClean="0"/>
                        <a:t>Develop a syllabus you could use</a:t>
                      </a:r>
                      <a:endParaRPr lang="en-C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000" dirty="0" smtClean="0"/>
                        <a:t>Self-assessment:</a:t>
                      </a:r>
                      <a:r>
                        <a:rPr lang="en-CA" sz="2000" baseline="0" dirty="0" smtClean="0"/>
                        <a:t> What have you learned?</a:t>
                      </a:r>
                      <a:endParaRPr lang="en-CA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2000" dirty="0" smtClean="0"/>
                        <a:t>Self-assessment:</a:t>
                      </a:r>
                      <a:r>
                        <a:rPr lang="en-CA" sz="2000" baseline="0" dirty="0" smtClean="0"/>
                        <a:t> What have you learned?</a:t>
                      </a:r>
                      <a:endParaRPr lang="en-CA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123728" y="5301208"/>
            <a:ext cx="5040560" cy="12744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400" dirty="0" smtClean="0"/>
              <a:t>4-8 Graduate Students in Psychology</a:t>
            </a:r>
          </a:p>
          <a:p>
            <a:pPr algn="ctr"/>
            <a:r>
              <a:rPr lang="en-CA" sz="2400" dirty="0" smtClean="0"/>
              <a:t>Varied levels of classroom experience</a:t>
            </a:r>
          </a:p>
          <a:p>
            <a:pPr algn="ctr"/>
            <a:r>
              <a:rPr lang="en-CA" sz="2400" dirty="0" smtClean="0"/>
              <a:t>Fulfills no requirements</a:t>
            </a:r>
          </a:p>
        </p:txBody>
      </p:sp>
    </p:spTree>
    <p:extLst>
      <p:ext uri="{BB962C8B-B14F-4D97-AF65-F5344CB8AC3E}">
        <p14:creationId xmlns:p14="http://schemas.microsoft.com/office/powerpoint/2010/main" val="23660834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249</TotalTime>
  <Words>1290</Words>
  <Application>Microsoft Macintosh PowerPoint</Application>
  <PresentationFormat>On-screen Show (4:3)</PresentationFormat>
  <Paragraphs>240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Median</vt:lpstr>
      <vt:lpstr>Backward Design and Assessment</vt:lpstr>
      <vt:lpstr>Learning Objective</vt:lpstr>
      <vt:lpstr>PowerPoint Presentation</vt:lpstr>
      <vt:lpstr>Backwards Design</vt:lpstr>
      <vt:lpstr>Components of Integrated Course Design</vt:lpstr>
      <vt:lpstr>Assessments: Think Big!</vt:lpstr>
      <vt:lpstr>Quantitative Research Methods</vt:lpstr>
      <vt:lpstr>Applied Social Psychology</vt:lpstr>
      <vt:lpstr>Teaching of Psychology</vt:lpstr>
      <vt:lpstr>Identify one of each</vt:lpstr>
      <vt:lpstr>Criteria to Consider</vt:lpstr>
      <vt:lpstr>Components of Integrated Course Design</vt:lpstr>
      <vt:lpstr>PowerPoint Presentation</vt:lpstr>
      <vt:lpstr>Components of Integrated Course Design</vt:lpstr>
      <vt:lpstr>Components of Integrated Course Design: 3 Column Version</vt:lpstr>
      <vt:lpstr>Dis-integration Example</vt:lpstr>
      <vt:lpstr>Dis-integration Example</vt:lpstr>
      <vt:lpstr>Dis-integration Example</vt:lpstr>
      <vt:lpstr>Components of Integrated Course Design</vt:lpstr>
      <vt:lpstr>Apply your Knowledge of Integrated Course Design</vt:lpstr>
      <vt:lpstr>Apply your Knowledge of Integrated Course Design</vt:lpstr>
      <vt:lpstr>Options for Working on Your Course</vt:lpstr>
      <vt:lpstr>PowerPoint Presentation</vt:lpstr>
      <vt:lpstr>Integrated Course Design</vt:lpstr>
      <vt:lpstr>Integrated Course Design: Monday</vt:lpstr>
      <vt:lpstr>Integrated Course Design: Today</vt:lpstr>
      <vt:lpstr>Integrated Course Design: Friday</vt:lpstr>
    </vt:vector>
  </TitlesOfParts>
  <Company>University of BC - Department of Psychology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Rawn</dc:creator>
  <cp:lastModifiedBy>Erin Yun</cp:lastModifiedBy>
  <cp:revision>25</cp:revision>
  <dcterms:created xsi:type="dcterms:W3CDTF">2014-06-12T18:32:34Z</dcterms:created>
  <dcterms:modified xsi:type="dcterms:W3CDTF">2014-09-25T22:28:08Z</dcterms:modified>
</cp:coreProperties>
</file>