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5" r:id="rId6"/>
    <p:sldId id="260" r:id="rId7"/>
    <p:sldId id="286" r:id="rId8"/>
    <p:sldId id="261" r:id="rId9"/>
    <p:sldId id="287" r:id="rId10"/>
    <p:sldId id="263" r:id="rId11"/>
    <p:sldId id="288" r:id="rId12"/>
    <p:sldId id="264" r:id="rId13"/>
    <p:sldId id="265" r:id="rId14"/>
    <p:sldId id="266" r:id="rId15"/>
    <p:sldId id="267" r:id="rId16"/>
    <p:sldId id="280" r:id="rId17"/>
    <p:sldId id="268" r:id="rId18"/>
    <p:sldId id="269" r:id="rId19"/>
    <p:sldId id="284" r:id="rId20"/>
    <p:sldId id="270" r:id="rId21"/>
    <p:sldId id="273" r:id="rId22"/>
    <p:sldId id="281" r:id="rId23"/>
    <p:sldId id="274" r:id="rId24"/>
    <p:sldId id="275" r:id="rId25"/>
    <p:sldId id="282" r:id="rId26"/>
    <p:sldId id="276" r:id="rId27"/>
    <p:sldId id="277" r:id="rId28"/>
    <p:sldId id="283" r:id="rId29"/>
    <p:sldId id="279" r:id="rId30"/>
    <p:sldId id="271" r:id="rId31"/>
    <p:sldId id="272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17-04-06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Microbiology Lab</a:t>
            </a:r>
          </a:p>
          <a:p>
            <a:r>
              <a:rPr lang="en-US" dirty="0" smtClean="0"/>
              <a:t>By</a:t>
            </a:r>
          </a:p>
          <a:p>
            <a:r>
              <a:rPr lang="en-US" dirty="0" smtClean="0"/>
              <a:t>Derrick Yao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4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96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Stool</a:t>
            </a:r>
          </a:p>
          <a:p>
            <a:pPr lvl="1"/>
            <a:r>
              <a:rPr lang="en-US" dirty="0" smtClean="0"/>
              <a:t>When to collect</a:t>
            </a:r>
          </a:p>
          <a:p>
            <a:pPr lvl="2"/>
            <a:r>
              <a:rPr lang="en-US" dirty="0" smtClean="0"/>
              <a:t>as soon as onset of diarrhea or bloody stool</a:t>
            </a:r>
          </a:p>
          <a:p>
            <a:pPr lvl="1"/>
            <a:r>
              <a:rPr lang="en-US" dirty="0" smtClean="0"/>
              <a:t>How much to collect</a:t>
            </a:r>
          </a:p>
          <a:p>
            <a:pPr lvl="2"/>
            <a:r>
              <a:rPr lang="en-US" dirty="0" smtClean="0"/>
              <a:t> whole stools or several rectal swabs</a:t>
            </a:r>
          </a:p>
          <a:p>
            <a:pPr lvl="1"/>
            <a:r>
              <a:rPr lang="en-US" dirty="0" smtClean="0"/>
              <a:t>Method of collection</a:t>
            </a:r>
          </a:p>
          <a:p>
            <a:pPr lvl="2"/>
            <a:r>
              <a:rPr lang="en-US" dirty="0" smtClean="0"/>
              <a:t>Stool collected in sterile plastic container with re-sealable lid</a:t>
            </a:r>
          </a:p>
          <a:p>
            <a:pPr lvl="2"/>
            <a:r>
              <a:rPr lang="en-US" dirty="0" smtClean="0"/>
              <a:t>Rectal swabs are inserted 1 to 1.5 inches into the rectum and rotated gently</a:t>
            </a:r>
          </a:p>
          <a:p>
            <a:pPr lvl="1"/>
            <a:r>
              <a:rPr lang="en-US" dirty="0" smtClean="0"/>
              <a:t>Storage</a:t>
            </a:r>
          </a:p>
          <a:p>
            <a:pPr lvl="2"/>
            <a:r>
              <a:rPr lang="en-US" dirty="0" smtClean="0"/>
              <a:t>Refrigerated at 4C or frozen at -15C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2"/>
            <a:r>
              <a:rPr lang="en-US" dirty="0" smtClean="0"/>
              <a:t>Refrigerated for transport using ice</a:t>
            </a:r>
          </a:p>
          <a:p>
            <a:pPr lvl="2"/>
            <a:r>
              <a:rPr lang="en-US" dirty="0" smtClean="0"/>
              <a:t>Frozen stool transported using dry ice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6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HAHA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Samples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169" y="2463362"/>
            <a:ext cx="4155266" cy="28321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4681" y="5867438"/>
            <a:ext cx="39552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jakemcmillan.files.wordpress.com</a:t>
            </a:r>
            <a:r>
              <a:rPr lang="en-US" sz="1000" dirty="0"/>
              <a:t>/2009/11/stool-sample1.jpg</a:t>
            </a:r>
          </a:p>
        </p:txBody>
      </p:sp>
    </p:spTree>
    <p:extLst>
      <p:ext uri="{BB962C8B-B14F-4D97-AF65-F5344CB8AC3E}">
        <p14:creationId xmlns:p14="http://schemas.microsoft.com/office/powerpoint/2010/main" val="201141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8527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When to collect</a:t>
            </a:r>
          </a:p>
          <a:p>
            <a:pPr lvl="2"/>
            <a:r>
              <a:rPr lang="en-US" dirty="0" smtClean="0"/>
              <a:t>Onset of gastroenteritis symptoms</a:t>
            </a:r>
          </a:p>
          <a:p>
            <a:pPr lvl="1"/>
            <a:r>
              <a:rPr lang="en-US" dirty="0" smtClean="0"/>
              <a:t>How much to collect</a:t>
            </a:r>
          </a:p>
          <a:p>
            <a:pPr lvl="2"/>
            <a:r>
              <a:rPr lang="en-US" dirty="0" smtClean="0"/>
              <a:t>3mL for children; 15mL for adults</a:t>
            </a:r>
          </a:p>
          <a:p>
            <a:pPr lvl="1"/>
            <a:r>
              <a:rPr lang="en-US" dirty="0" smtClean="0"/>
              <a:t>Method of collection</a:t>
            </a:r>
          </a:p>
          <a:p>
            <a:pPr lvl="2"/>
            <a:r>
              <a:rPr lang="en-US" dirty="0" smtClean="0"/>
              <a:t>Tourniquet is applied and sterile needle is used to puncture</a:t>
            </a:r>
          </a:p>
          <a:p>
            <a:pPr lvl="1"/>
            <a:r>
              <a:rPr lang="en-US" dirty="0" smtClean="0"/>
              <a:t>Storage</a:t>
            </a:r>
          </a:p>
          <a:p>
            <a:pPr lvl="2"/>
            <a:r>
              <a:rPr lang="en-US" dirty="0" smtClean="0"/>
              <a:t>Collection tubes may contain anti-coagulants, gels or other additives for laboratory preparation</a:t>
            </a:r>
          </a:p>
          <a:p>
            <a:pPr lvl="2"/>
            <a:r>
              <a:rPr lang="en-US" dirty="0" smtClean="0"/>
              <a:t>Stores in temp. between 4 to 25C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2"/>
            <a:r>
              <a:rPr lang="en-US" dirty="0" smtClean="0"/>
              <a:t>Unspun serum refrigerated for transport using ice</a:t>
            </a:r>
          </a:p>
          <a:p>
            <a:pPr lvl="2"/>
            <a:r>
              <a:rPr lang="en-US" dirty="0" smtClean="0"/>
              <a:t>Spun serum can be frozen and shipped using dry ice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35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329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Urine</a:t>
            </a:r>
          </a:p>
          <a:p>
            <a:pPr lvl="1"/>
            <a:r>
              <a:rPr lang="en-US" dirty="0" smtClean="0"/>
              <a:t>When to collect</a:t>
            </a:r>
          </a:p>
          <a:p>
            <a:pPr lvl="2"/>
            <a:r>
              <a:rPr lang="en-US" dirty="0" smtClean="0"/>
              <a:t>First passed urine in the morning or</a:t>
            </a:r>
          </a:p>
          <a:p>
            <a:pPr lvl="2"/>
            <a:r>
              <a:rPr lang="en-US" dirty="0" smtClean="0"/>
              <a:t>Midstream catch during day; during onset of symptoms</a:t>
            </a:r>
          </a:p>
          <a:p>
            <a:pPr lvl="1"/>
            <a:r>
              <a:rPr lang="en-US" dirty="0" smtClean="0"/>
              <a:t>How much to collect</a:t>
            </a:r>
          </a:p>
          <a:p>
            <a:pPr lvl="2"/>
            <a:r>
              <a:rPr lang="en-US" dirty="0" smtClean="0"/>
              <a:t>10 to 50mL</a:t>
            </a:r>
          </a:p>
          <a:p>
            <a:pPr lvl="1"/>
            <a:r>
              <a:rPr lang="en-US" dirty="0" smtClean="0"/>
              <a:t>Method of collection</a:t>
            </a:r>
          </a:p>
          <a:p>
            <a:pPr lvl="2"/>
            <a:r>
              <a:rPr lang="en-US" dirty="0" smtClean="0"/>
              <a:t>Sterile plastic container with lid</a:t>
            </a:r>
          </a:p>
          <a:p>
            <a:pPr lvl="1"/>
            <a:r>
              <a:rPr lang="en-US" dirty="0" smtClean="0"/>
              <a:t>Storage</a:t>
            </a:r>
          </a:p>
          <a:p>
            <a:pPr lvl="2"/>
            <a:r>
              <a:rPr lang="en-US" dirty="0" smtClean="0"/>
              <a:t>Refrigerated at 4-6C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2"/>
            <a:r>
              <a:rPr lang="en-US" dirty="0" smtClean="0"/>
              <a:t>Centrifuge sample, discard supernatant and re-suspend in transport medium</a:t>
            </a:r>
          </a:p>
          <a:p>
            <a:pPr lvl="2"/>
            <a:r>
              <a:rPr lang="en-US" dirty="0" smtClean="0"/>
              <a:t>Refrigerated during transport and processed within 48hrs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5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the Microbiology Lab</a:t>
            </a:r>
          </a:p>
          <a:p>
            <a:pPr lvl="1"/>
            <a:r>
              <a:rPr lang="en-US" dirty="0" smtClean="0"/>
              <a:t>Able to narrow down and identify the pathogen causing the disease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Results will determine the overall treatment course for the patient </a:t>
            </a:r>
          </a:p>
          <a:p>
            <a:pPr lvl="2"/>
            <a:r>
              <a:rPr lang="en-US" dirty="0" smtClean="0"/>
              <a:t>Antibiotic treatment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906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Stool Culture</a:t>
            </a:r>
          </a:p>
          <a:p>
            <a:pPr lvl="1"/>
            <a:r>
              <a:rPr lang="en-US" dirty="0" smtClean="0"/>
              <a:t>Environments of the varying mediums allow selective growth of some bacteria which allows for identification </a:t>
            </a:r>
          </a:p>
          <a:p>
            <a:pPr lvl="1"/>
            <a:r>
              <a:rPr lang="en-US" dirty="0" err="1" smtClean="0"/>
              <a:t>MacConkey</a:t>
            </a:r>
            <a:r>
              <a:rPr lang="en-US" dirty="0" smtClean="0"/>
              <a:t> Agar</a:t>
            </a:r>
          </a:p>
          <a:p>
            <a:pPr lvl="2"/>
            <a:r>
              <a:rPr lang="en-US" dirty="0" smtClean="0"/>
              <a:t>Selective and differential</a:t>
            </a:r>
          </a:p>
          <a:p>
            <a:pPr lvl="3"/>
            <a:r>
              <a:rPr lang="en-US" dirty="0" smtClean="0"/>
              <a:t>Gram-negative </a:t>
            </a:r>
            <a:r>
              <a:rPr lang="en-US" dirty="0" err="1" smtClean="0"/>
              <a:t>vs</a:t>
            </a:r>
            <a:r>
              <a:rPr lang="en-US" dirty="0" smtClean="0"/>
              <a:t> gram-positive; lactose fermenting </a:t>
            </a:r>
            <a:r>
              <a:rPr lang="en-US" dirty="0" err="1" smtClean="0"/>
              <a:t>vs</a:t>
            </a:r>
            <a:r>
              <a:rPr lang="en-US" dirty="0" smtClean="0"/>
              <a:t> non-lactose fermenting</a:t>
            </a:r>
          </a:p>
          <a:p>
            <a:pPr lvl="2"/>
            <a:r>
              <a:rPr lang="en-US" dirty="0" smtClean="0"/>
              <a:t>Composed of bile salts and crystal violet</a:t>
            </a:r>
          </a:p>
          <a:p>
            <a:pPr lvl="3"/>
            <a:r>
              <a:rPr lang="en-US" dirty="0" smtClean="0"/>
              <a:t>Inhibits gram-positive growth</a:t>
            </a:r>
          </a:p>
          <a:p>
            <a:pPr lvl="2"/>
            <a:r>
              <a:rPr lang="en-US" dirty="0" smtClean="0"/>
              <a:t>Neutral red as pH indicator</a:t>
            </a:r>
          </a:p>
          <a:p>
            <a:pPr lvl="3"/>
            <a:r>
              <a:rPr lang="en-US" dirty="0" smtClean="0"/>
              <a:t>Pink indicates presence of lactose fermentation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growth + colorless colonies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growth + colorless colonies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growth + pink colonies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875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MacConkey</a:t>
            </a:r>
            <a:r>
              <a:rPr lang="en-US" dirty="0" smtClean="0"/>
              <a:t> Agar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852" y="2505884"/>
            <a:ext cx="5190631" cy="34719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415852" y="6488697"/>
            <a:ext cx="54688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https://s-media-cache-ak0.pinimg.com/564x/70/34/e4/7034e4f6a4d251434fbca3aaa9e603d4.jpg</a:t>
            </a:r>
          </a:p>
        </p:txBody>
      </p:sp>
    </p:spTree>
    <p:extLst>
      <p:ext uri="{BB962C8B-B14F-4D97-AF65-F5344CB8AC3E}">
        <p14:creationId xmlns:p14="http://schemas.microsoft.com/office/powerpoint/2010/main" val="11311936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culture</a:t>
            </a:r>
          </a:p>
          <a:p>
            <a:pPr lvl="1"/>
            <a:r>
              <a:rPr lang="en-US" dirty="0" smtClean="0"/>
              <a:t>Bismuth sulfate agar</a:t>
            </a:r>
          </a:p>
          <a:p>
            <a:pPr lvl="2"/>
            <a:r>
              <a:rPr lang="en-US" dirty="0" smtClean="0"/>
              <a:t>Highly selective/differential for Salmonella sp.</a:t>
            </a:r>
          </a:p>
          <a:p>
            <a:pPr lvl="2"/>
            <a:r>
              <a:rPr lang="en-US" dirty="0" smtClean="0"/>
              <a:t>Bismuth sulfite indicator and brilliant green</a:t>
            </a:r>
          </a:p>
          <a:p>
            <a:pPr lvl="3"/>
            <a:r>
              <a:rPr lang="en-US" dirty="0" smtClean="0"/>
              <a:t>Inhibit gram-positive and coliform bacteria</a:t>
            </a:r>
          </a:p>
          <a:p>
            <a:pPr lvl="2"/>
            <a:r>
              <a:rPr lang="en-US" dirty="0" smtClean="0"/>
              <a:t>Ferrous sulfate detects H</a:t>
            </a:r>
            <a:r>
              <a:rPr lang="en-US" baseline="-25000" dirty="0" smtClean="0"/>
              <a:t>2</a:t>
            </a:r>
            <a:r>
              <a:rPr lang="en-US" dirty="0" smtClean="0"/>
              <a:t>S production</a:t>
            </a:r>
          </a:p>
          <a:p>
            <a:pPr lvl="3"/>
            <a:r>
              <a:rPr lang="en-US" dirty="0" smtClean="0"/>
              <a:t>Salmonella able to convert Ferrous sulfate into 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lvl="3"/>
            <a:r>
              <a:rPr lang="en-US" dirty="0" smtClean="0"/>
              <a:t>Results in black/brown </a:t>
            </a:r>
            <a:r>
              <a:rPr lang="en-US" dirty="0" err="1" smtClean="0"/>
              <a:t>coloured</a:t>
            </a:r>
            <a:r>
              <a:rPr lang="en-US" dirty="0" smtClean="0"/>
              <a:t> colonies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growth + black/brown colonies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no growth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r>
              <a:rPr lang="en-US" i="1" dirty="0" smtClean="0"/>
              <a:t>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growth + colorless colonies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18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Cultures</a:t>
            </a:r>
          </a:p>
          <a:p>
            <a:pPr lvl="1"/>
            <a:r>
              <a:rPr lang="en-US" dirty="0" smtClean="0"/>
              <a:t>Campy blood agar</a:t>
            </a:r>
          </a:p>
          <a:p>
            <a:pPr lvl="2"/>
            <a:r>
              <a:rPr lang="en-US" dirty="0" smtClean="0"/>
              <a:t>Selective and differential for C. </a:t>
            </a:r>
            <a:r>
              <a:rPr lang="en-US" i="1" dirty="0" err="1" smtClean="0"/>
              <a:t>jejuni</a:t>
            </a:r>
            <a:endParaRPr lang="en-US" dirty="0" smtClean="0"/>
          </a:p>
          <a:p>
            <a:pPr lvl="2"/>
            <a:r>
              <a:rPr lang="en-US" dirty="0" smtClean="0"/>
              <a:t>Compose of :</a:t>
            </a:r>
          </a:p>
          <a:p>
            <a:pPr lvl="3"/>
            <a:r>
              <a:rPr lang="en-US" dirty="0" smtClean="0"/>
              <a:t>Casein and meet peptone</a:t>
            </a:r>
          </a:p>
          <a:p>
            <a:pPr lvl="4"/>
            <a:r>
              <a:rPr lang="en-US" dirty="0" smtClean="0"/>
              <a:t>Growth of Campylobacter </a:t>
            </a:r>
            <a:r>
              <a:rPr lang="en-US" dirty="0" err="1" smtClean="0"/>
              <a:t>sp</a:t>
            </a:r>
            <a:endParaRPr lang="en-US" dirty="0" smtClean="0"/>
          </a:p>
          <a:p>
            <a:pPr lvl="3"/>
            <a:r>
              <a:rPr lang="en-US" dirty="0" smtClean="0"/>
              <a:t>Antimicrobial agents (</a:t>
            </a:r>
            <a:r>
              <a:rPr lang="en-US" dirty="0" err="1" smtClean="0"/>
              <a:t>vancomycin</a:t>
            </a:r>
            <a:r>
              <a:rPr lang="en-US" dirty="0" smtClean="0"/>
              <a:t>, trimethoprim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4"/>
            <a:r>
              <a:rPr lang="en-US" dirty="0" smtClean="0"/>
              <a:t>Inhibits growth of </a:t>
            </a:r>
            <a:r>
              <a:rPr lang="en-US" dirty="0" err="1" smtClean="0"/>
              <a:t>Enterobacteriaceae</a:t>
            </a:r>
            <a:r>
              <a:rPr lang="en-US" dirty="0" smtClean="0"/>
              <a:t>, </a:t>
            </a:r>
            <a:r>
              <a:rPr lang="en-US" dirty="0" err="1" smtClean="0"/>
              <a:t>staphyloccocus</a:t>
            </a:r>
            <a:r>
              <a:rPr lang="en-US" dirty="0" smtClean="0"/>
              <a:t> and yeast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i="1" dirty="0"/>
              <a:t> </a:t>
            </a:r>
            <a:r>
              <a:rPr lang="mr-IN" i="1" dirty="0" smtClean="0"/>
              <a:t>–</a:t>
            </a:r>
            <a:r>
              <a:rPr lang="en-US" dirty="0" smtClean="0"/>
              <a:t> no growth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no growth 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growth of colonies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905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Campy Blood Agar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171" y="2253494"/>
            <a:ext cx="5425312" cy="33654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4779" y="6281610"/>
            <a:ext cx="5576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https://s-media-cache-ak0.pinimg.com/originals/11/</a:t>
            </a:r>
            <a:r>
              <a:rPr lang="en-US" sz="1000" dirty="0" err="1"/>
              <a:t>fe</a:t>
            </a:r>
            <a:r>
              <a:rPr lang="en-US" sz="1000" dirty="0"/>
              <a:t>/9e/11fe9ed1bf5b62b0426f6d288c36652e.jpg</a:t>
            </a:r>
          </a:p>
        </p:txBody>
      </p:sp>
    </p:spTree>
    <p:extLst>
      <p:ext uri="{BB962C8B-B14F-4D97-AF65-F5344CB8AC3E}">
        <p14:creationId xmlns:p14="http://schemas.microsoft.com/office/powerpoint/2010/main" val="292672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Ronnie’s signs and symptoms points to food poisoning due to a bacterial pathogen</a:t>
            </a:r>
          </a:p>
          <a:p>
            <a:pPr lvl="1"/>
            <a:r>
              <a:rPr lang="en-US" dirty="0" smtClean="0"/>
              <a:t>Gastroenteritis </a:t>
            </a:r>
          </a:p>
          <a:p>
            <a:r>
              <a:rPr lang="en-US" dirty="0" smtClean="0"/>
              <a:t>The most common bacterial pathogens present in ground beef include:</a:t>
            </a:r>
          </a:p>
          <a:p>
            <a:pPr lvl="1"/>
            <a:r>
              <a:rPr lang="en-US" dirty="0" smtClean="0"/>
              <a:t>Salmonella spp.</a:t>
            </a:r>
          </a:p>
          <a:p>
            <a:pPr lvl="1"/>
            <a:r>
              <a:rPr lang="en-US" dirty="0" smtClean="0"/>
              <a:t>Shiga-toxin producing E. </a:t>
            </a:r>
            <a:r>
              <a:rPr lang="en-US" i="1" dirty="0" smtClean="0"/>
              <a:t>coli </a:t>
            </a:r>
            <a:r>
              <a:rPr lang="en-US" dirty="0" smtClean="0"/>
              <a:t>(STEC)</a:t>
            </a:r>
          </a:p>
          <a:p>
            <a:pPr lvl="1"/>
            <a:r>
              <a:rPr lang="en-US" dirty="0" smtClean="0"/>
              <a:t>Campylobacter </a:t>
            </a:r>
            <a:r>
              <a:rPr lang="en-US" i="1" dirty="0" err="1" smtClean="0"/>
              <a:t>jejuni</a:t>
            </a:r>
            <a:endParaRPr lang="en-US" i="1" dirty="0" smtClean="0"/>
          </a:p>
          <a:p>
            <a:pPr lvl="1"/>
            <a:r>
              <a:rPr lang="en-US" dirty="0" smtClean="0"/>
              <a:t>Listeria </a:t>
            </a:r>
            <a:r>
              <a:rPr lang="en-US" i="1" dirty="0" err="1" smtClean="0"/>
              <a:t>monocytogenes</a:t>
            </a:r>
            <a:endParaRPr lang="en-US" i="1" dirty="0" smtClean="0"/>
          </a:p>
          <a:p>
            <a:pPr lvl="1"/>
            <a:r>
              <a:rPr lang="en-US" dirty="0" smtClean="0"/>
              <a:t>Staphylococcus </a:t>
            </a:r>
            <a:r>
              <a:rPr lang="en-US" i="1" dirty="0" err="1" smtClean="0"/>
              <a:t>aureus</a:t>
            </a:r>
            <a:endParaRPr lang="en-US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974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Culture</a:t>
            </a:r>
          </a:p>
          <a:p>
            <a:pPr lvl="1"/>
            <a:r>
              <a:rPr lang="en-US" dirty="0" err="1" smtClean="0"/>
              <a:t>MacConkey</a:t>
            </a:r>
            <a:r>
              <a:rPr lang="en-US" dirty="0" smtClean="0"/>
              <a:t> Agar with Sorbitol (SMAC)</a:t>
            </a:r>
          </a:p>
          <a:p>
            <a:pPr lvl="2"/>
            <a:r>
              <a:rPr lang="en-US" dirty="0" smtClean="0"/>
              <a:t>Same composition as MAC agar except lactose is replaced with sorbitol</a:t>
            </a:r>
          </a:p>
          <a:p>
            <a:pPr lvl="3"/>
            <a:r>
              <a:rPr lang="en-US" dirty="0" smtClean="0"/>
              <a:t>Differentiate pathogenic O157:H7 E. </a:t>
            </a:r>
            <a:r>
              <a:rPr lang="en-US" i="1" dirty="0" smtClean="0"/>
              <a:t>coli</a:t>
            </a:r>
            <a:r>
              <a:rPr lang="en-US" dirty="0" smtClean="0"/>
              <a:t> from other serotypes</a:t>
            </a:r>
          </a:p>
          <a:p>
            <a:pPr lvl="4"/>
            <a:r>
              <a:rPr lang="en-US" dirty="0" smtClean="0"/>
              <a:t>Unable to ferment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r>
              <a:rPr lang="en-US" dirty="0" smtClean="0"/>
              <a:t> O157:H7 </a:t>
            </a:r>
            <a:r>
              <a:rPr lang="mr-IN" dirty="0" smtClean="0"/>
              <a:t>–</a:t>
            </a:r>
            <a:r>
              <a:rPr lang="en-US" dirty="0" smtClean="0"/>
              <a:t> growth but colorless</a:t>
            </a:r>
          </a:p>
          <a:p>
            <a:pPr lvl="3"/>
            <a:r>
              <a:rPr lang="en-US" dirty="0" smtClean="0"/>
              <a:t>Other E. </a:t>
            </a:r>
            <a:r>
              <a:rPr lang="en-US" i="1" dirty="0" smtClean="0"/>
              <a:t>coli</a:t>
            </a:r>
            <a:r>
              <a:rPr lang="en-US" dirty="0" smtClean="0"/>
              <a:t> serotypes </a:t>
            </a:r>
            <a:r>
              <a:rPr lang="mr-IN" dirty="0" smtClean="0"/>
              <a:t>–</a:t>
            </a:r>
            <a:r>
              <a:rPr lang="en-US" dirty="0" smtClean="0"/>
              <a:t> growth with red colonies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89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Secondary Biochemical Tests</a:t>
            </a:r>
          </a:p>
          <a:p>
            <a:pPr lvl="1"/>
            <a:r>
              <a:rPr lang="en-US" dirty="0" smtClean="0"/>
              <a:t>Triple Sugar Iron (TSI) test</a:t>
            </a:r>
          </a:p>
          <a:p>
            <a:pPr lvl="2"/>
            <a:r>
              <a:rPr lang="en-US" dirty="0" smtClean="0"/>
              <a:t>Involves 3 sugars: lactose, sucrose and glucose</a:t>
            </a:r>
          </a:p>
          <a:p>
            <a:pPr lvl="2"/>
            <a:r>
              <a:rPr lang="en-US" dirty="0" smtClean="0"/>
              <a:t>Determine fermentation preferences of bacteria</a:t>
            </a:r>
          </a:p>
          <a:p>
            <a:pPr lvl="3"/>
            <a:r>
              <a:rPr lang="en-US" dirty="0" smtClean="0"/>
              <a:t>Change of color at the “butt” (bottom of tube) and “slant” (top)</a:t>
            </a:r>
          </a:p>
          <a:p>
            <a:pPr lvl="4"/>
            <a:r>
              <a:rPr lang="en-US" dirty="0" smtClean="0"/>
              <a:t>Alkaline slant/no change in butt (K/NC) Red/red = glucose, lactose and sucrose non-fermenters</a:t>
            </a:r>
          </a:p>
          <a:p>
            <a:pPr lvl="4"/>
            <a:r>
              <a:rPr lang="en-US" dirty="0"/>
              <a:t>Alkaline slant</a:t>
            </a:r>
            <a:r>
              <a:rPr lang="en-US" dirty="0" smtClean="0"/>
              <a:t>/alkaline butt </a:t>
            </a:r>
            <a:r>
              <a:rPr lang="en-US" dirty="0"/>
              <a:t>(K</a:t>
            </a:r>
            <a:r>
              <a:rPr lang="en-US" dirty="0" smtClean="0"/>
              <a:t>/</a:t>
            </a:r>
            <a:r>
              <a:rPr lang="en-US" dirty="0"/>
              <a:t>K</a:t>
            </a:r>
            <a:r>
              <a:rPr lang="en-US" dirty="0" smtClean="0"/>
              <a:t>) </a:t>
            </a:r>
            <a:r>
              <a:rPr lang="en-US" dirty="0"/>
              <a:t>Red/red = glucose, lactose and sucrose non-</a:t>
            </a:r>
            <a:r>
              <a:rPr lang="en-US" dirty="0" smtClean="0"/>
              <a:t>fermenters</a:t>
            </a:r>
          </a:p>
          <a:p>
            <a:pPr lvl="4"/>
            <a:r>
              <a:rPr lang="en-US" dirty="0"/>
              <a:t>Alkaline slant/</a:t>
            </a:r>
            <a:r>
              <a:rPr lang="en-US" dirty="0" smtClean="0"/>
              <a:t>acidic </a:t>
            </a:r>
            <a:r>
              <a:rPr lang="en-US" dirty="0"/>
              <a:t>butt (K</a:t>
            </a:r>
            <a:r>
              <a:rPr lang="en-US" dirty="0" smtClean="0"/>
              <a:t>/</a:t>
            </a:r>
            <a:r>
              <a:rPr lang="en-US" dirty="0"/>
              <a:t>A</a:t>
            </a:r>
            <a:r>
              <a:rPr lang="en-US" dirty="0" smtClean="0"/>
              <a:t>) Red/yellow= glucose fermentation only, gas (+ or -), H</a:t>
            </a:r>
            <a:r>
              <a:rPr lang="en-US" baseline="-25000" dirty="0" smtClean="0"/>
              <a:t>2</a:t>
            </a:r>
            <a:r>
              <a:rPr lang="en-US" dirty="0" smtClean="0"/>
              <a:t>S (+ or-)</a:t>
            </a:r>
          </a:p>
          <a:p>
            <a:pPr lvl="4"/>
            <a:r>
              <a:rPr lang="en-US" dirty="0" err="1" smtClean="0"/>
              <a:t>Acidice</a:t>
            </a:r>
            <a:r>
              <a:rPr lang="en-US" dirty="0" smtClean="0"/>
              <a:t> </a:t>
            </a:r>
            <a:r>
              <a:rPr lang="en-US" dirty="0"/>
              <a:t>slant/</a:t>
            </a:r>
            <a:r>
              <a:rPr lang="en-US" dirty="0" smtClean="0"/>
              <a:t>acidic </a:t>
            </a:r>
            <a:r>
              <a:rPr lang="en-US" dirty="0"/>
              <a:t>butt </a:t>
            </a:r>
            <a:r>
              <a:rPr lang="en-US" dirty="0" smtClean="0"/>
              <a:t>(A/A) Yellow/yellow= glucose, lactose, and/or sucrose fermenter, gas (+ or -), H</a:t>
            </a:r>
            <a:r>
              <a:rPr lang="en-US" baseline="-25000" dirty="0" smtClean="0"/>
              <a:t>2</a:t>
            </a:r>
            <a:r>
              <a:rPr lang="en-US" dirty="0" smtClean="0"/>
              <a:t>S (+ or -)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i="1" dirty="0" smtClean="0"/>
              <a:t>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K/A, H</a:t>
            </a:r>
            <a:r>
              <a:rPr lang="en-US" baseline="-25000" dirty="0" smtClean="0"/>
              <a:t>2</a:t>
            </a:r>
            <a:r>
              <a:rPr lang="en-US" dirty="0" smtClean="0"/>
              <a:t>S +/-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K/A or A/A, gas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017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TSI Test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999" y="2420807"/>
            <a:ext cx="6943849" cy="32119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0974" y="6392056"/>
            <a:ext cx="39677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germsandworms.files.wordpress.com</a:t>
            </a:r>
            <a:r>
              <a:rPr lang="en-US" sz="1000" dirty="0"/>
              <a:t>/2013/03/</a:t>
            </a:r>
            <a:r>
              <a:rPr lang="en-US" sz="1000" dirty="0" err="1"/>
              <a:t>tsidiagram.gif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88151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493294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Secondary Biochemical Tests</a:t>
            </a:r>
          </a:p>
          <a:p>
            <a:pPr lvl="1"/>
            <a:r>
              <a:rPr lang="en-US" dirty="0" smtClean="0"/>
              <a:t>Lysine Iron Agar (LIA) Test</a:t>
            </a:r>
          </a:p>
          <a:p>
            <a:pPr lvl="2"/>
            <a:r>
              <a:rPr lang="en-US" dirty="0" smtClean="0"/>
              <a:t>Determine ability of bacteria to </a:t>
            </a:r>
            <a:r>
              <a:rPr lang="en-US" dirty="0" err="1" smtClean="0"/>
              <a:t>deaminate</a:t>
            </a:r>
            <a:r>
              <a:rPr lang="en-US" dirty="0" smtClean="0"/>
              <a:t> lysine or </a:t>
            </a:r>
            <a:r>
              <a:rPr lang="en-US" dirty="0" err="1" smtClean="0"/>
              <a:t>decarboxylated</a:t>
            </a:r>
            <a:r>
              <a:rPr lang="en-US" dirty="0" smtClean="0"/>
              <a:t> lysine</a:t>
            </a:r>
          </a:p>
          <a:p>
            <a:pPr lvl="3"/>
            <a:r>
              <a:rPr lang="en-US" dirty="0" smtClean="0"/>
              <a:t>K/K = slant purple, butt purple = positive lysine decarboxylation (butt), negative deamination (slant)</a:t>
            </a:r>
          </a:p>
          <a:p>
            <a:pPr lvl="3"/>
            <a:r>
              <a:rPr lang="en-US" dirty="0" smtClean="0"/>
              <a:t>A/K = slant yellow, butt purple = negative lysine </a:t>
            </a:r>
            <a:r>
              <a:rPr lang="en-US" dirty="0" err="1" smtClean="0"/>
              <a:t>decarboyxlation</a:t>
            </a:r>
            <a:r>
              <a:rPr lang="en-US" dirty="0" smtClean="0"/>
              <a:t> (butt), negative deamination (slant)</a:t>
            </a:r>
          </a:p>
          <a:p>
            <a:pPr lvl="3"/>
            <a:r>
              <a:rPr lang="en-US" dirty="0" smtClean="0"/>
              <a:t>R/A = slant red, butt yellow = negative lysine  </a:t>
            </a:r>
            <a:r>
              <a:rPr lang="en-US" dirty="0" err="1" smtClean="0"/>
              <a:t>decarboyxlation</a:t>
            </a:r>
            <a:r>
              <a:rPr lang="en-US" dirty="0" smtClean="0"/>
              <a:t> </a:t>
            </a:r>
            <a:r>
              <a:rPr lang="en-US" dirty="0"/>
              <a:t>(butt), </a:t>
            </a:r>
            <a:r>
              <a:rPr lang="en-US" dirty="0" smtClean="0"/>
              <a:t>positive </a:t>
            </a:r>
            <a:r>
              <a:rPr lang="en-US" dirty="0"/>
              <a:t>deamination (slant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A/A = slant yellow, butt yellow = </a:t>
            </a:r>
            <a:r>
              <a:rPr lang="en-US" dirty="0"/>
              <a:t>negative </a:t>
            </a:r>
            <a:r>
              <a:rPr lang="en-US" dirty="0" smtClean="0"/>
              <a:t>lysine </a:t>
            </a:r>
            <a:r>
              <a:rPr lang="en-US" dirty="0" err="1"/>
              <a:t>decarboyxlation</a:t>
            </a:r>
            <a:r>
              <a:rPr lang="en-US" dirty="0"/>
              <a:t> (butt), </a:t>
            </a:r>
            <a:r>
              <a:rPr lang="en-US" dirty="0" smtClean="0"/>
              <a:t>positive </a:t>
            </a:r>
            <a:r>
              <a:rPr lang="en-US" dirty="0"/>
              <a:t>deamination (slant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S = black precipitate = gas forming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i="1" dirty="0" smtClean="0"/>
              <a:t>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K/K or A/A, H</a:t>
            </a:r>
            <a:r>
              <a:rPr lang="en-US" baseline="-25000" dirty="0" smtClean="0"/>
              <a:t>2</a:t>
            </a:r>
            <a:r>
              <a:rPr lang="en-US" dirty="0" smtClean="0"/>
              <a:t>S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 </a:t>
            </a:r>
            <a:r>
              <a:rPr lang="mr-IN" dirty="0" smtClean="0"/>
              <a:t>–</a:t>
            </a:r>
            <a:r>
              <a:rPr lang="en-US" dirty="0" smtClean="0"/>
              <a:t> K/A or A/A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50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Stool Sample Workup</a:t>
            </a:r>
          </a:p>
          <a:p>
            <a:pPr lvl="1"/>
            <a:r>
              <a:rPr lang="en-US" dirty="0" smtClean="0"/>
              <a:t>Gram- stain</a:t>
            </a:r>
          </a:p>
          <a:p>
            <a:pPr lvl="2"/>
            <a:r>
              <a:rPr lang="en-US" dirty="0" smtClean="0"/>
              <a:t>Staining bacteria using crystal violet dye</a:t>
            </a:r>
          </a:p>
          <a:p>
            <a:pPr lvl="3"/>
            <a:r>
              <a:rPr lang="en-US" dirty="0" smtClean="0"/>
              <a:t>Gram- positive retains crystal violet-iodine complex due to thick PG layer = purple </a:t>
            </a:r>
          </a:p>
          <a:p>
            <a:pPr lvl="3"/>
            <a:r>
              <a:rPr lang="en-US" dirty="0" smtClean="0"/>
              <a:t>Gram- negative unable to retain dye as </a:t>
            </a:r>
            <a:r>
              <a:rPr lang="en-US" dirty="0" err="1" smtClean="0"/>
              <a:t>decolorizer</a:t>
            </a:r>
            <a:r>
              <a:rPr lang="en-US" dirty="0" smtClean="0"/>
              <a:t> degrades OM = colorless</a:t>
            </a:r>
          </a:p>
          <a:p>
            <a:pPr lvl="4"/>
            <a:r>
              <a:rPr lang="en-US" dirty="0" smtClean="0"/>
              <a:t> counterstain with </a:t>
            </a:r>
            <a:r>
              <a:rPr lang="en-US" dirty="0" err="1" smtClean="0"/>
              <a:t>safranin</a:t>
            </a:r>
            <a:r>
              <a:rPr lang="en-US" dirty="0" smtClean="0"/>
              <a:t> = red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</a:t>
            </a:r>
            <a:r>
              <a:rPr lang="en-US" i="1" dirty="0" smtClean="0"/>
              <a:t> </a:t>
            </a:r>
            <a:r>
              <a:rPr lang="en-US" i="1" dirty="0" err="1" smtClean="0"/>
              <a:t>typhimurium</a:t>
            </a:r>
            <a:r>
              <a:rPr lang="en-US" i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red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red</a:t>
            </a:r>
          </a:p>
          <a:p>
            <a:pPr lvl="3"/>
            <a:r>
              <a:rPr lang="en-US" i="1" dirty="0" smtClean="0"/>
              <a:t>C. </a:t>
            </a:r>
            <a:r>
              <a:rPr lang="en-US" i="1" dirty="0" err="1" smtClean="0"/>
              <a:t>jejuni</a:t>
            </a:r>
            <a:r>
              <a:rPr lang="en-US" dirty="0" smtClean="0"/>
              <a:t> - red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72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Gram- stain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951" y="2264141"/>
            <a:ext cx="7054287" cy="32443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64681" y="5839827"/>
            <a:ext cx="5328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laboratoryinfo.com</a:t>
            </a:r>
            <a:r>
              <a:rPr lang="en-US" sz="1000" dirty="0"/>
              <a:t>/</a:t>
            </a:r>
            <a:r>
              <a:rPr lang="en-US" sz="1000" dirty="0" err="1"/>
              <a:t>wp</a:t>
            </a:r>
            <a:r>
              <a:rPr lang="en-US" sz="1000" dirty="0"/>
              <a:t>-content/uploads/2016/01/gram-positive-</a:t>
            </a:r>
            <a:r>
              <a:rPr lang="en-US" sz="1000" dirty="0" err="1"/>
              <a:t>vs</a:t>
            </a:r>
            <a:r>
              <a:rPr lang="en-US" sz="1000" dirty="0"/>
              <a:t>-gram-</a:t>
            </a:r>
            <a:r>
              <a:rPr lang="en-US" sz="1000" dirty="0" err="1"/>
              <a:t>negative.png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89440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dirty="0" smtClean="0"/>
              <a:t>Stool sample workup</a:t>
            </a:r>
          </a:p>
          <a:p>
            <a:pPr lvl="1"/>
            <a:r>
              <a:rPr lang="en-US" dirty="0" smtClean="0"/>
              <a:t>Oxidase test</a:t>
            </a:r>
          </a:p>
          <a:p>
            <a:pPr lvl="2"/>
            <a:r>
              <a:rPr lang="en-US" dirty="0" smtClean="0"/>
              <a:t>Determine presence of cytochrome C oxidase enzyme</a:t>
            </a:r>
          </a:p>
          <a:p>
            <a:pPr lvl="3"/>
            <a:r>
              <a:rPr lang="en-US" dirty="0" smtClean="0"/>
              <a:t>Catalyzes electron transport to electron donors in bacterial electron transport chain</a:t>
            </a:r>
          </a:p>
          <a:p>
            <a:pPr lvl="3"/>
            <a:r>
              <a:rPr lang="en-US" dirty="0" smtClean="0"/>
              <a:t>Oxidase reagent, </a:t>
            </a:r>
            <a:r>
              <a:rPr lang="en-US" dirty="0" err="1" smtClean="0"/>
              <a:t>tetramethyl</a:t>
            </a:r>
            <a:r>
              <a:rPr lang="en-US" dirty="0" smtClean="0"/>
              <a:t>- p-</a:t>
            </a:r>
            <a:r>
              <a:rPr lang="en-US" dirty="0" err="1" smtClean="0"/>
              <a:t>phenylene</a:t>
            </a:r>
            <a:r>
              <a:rPr lang="en-US" dirty="0" smtClean="0"/>
              <a:t>- </a:t>
            </a:r>
            <a:r>
              <a:rPr lang="en-US" dirty="0" err="1" smtClean="0"/>
              <a:t>diamine</a:t>
            </a:r>
            <a:r>
              <a:rPr lang="en-US" dirty="0" smtClean="0"/>
              <a:t> </a:t>
            </a:r>
            <a:r>
              <a:rPr lang="en-US" dirty="0" err="1" smtClean="0"/>
              <a:t>dihydrochloride</a:t>
            </a:r>
            <a:r>
              <a:rPr lang="en-US" dirty="0" smtClean="0"/>
              <a:t>, turns purple upon redox reaction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i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colorless (negative)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colorless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r>
              <a:rPr lang="en-US" i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purple (positive)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Oxidase-test-resul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974" y="5220944"/>
            <a:ext cx="5218241" cy="1445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54458" y="5281880"/>
            <a:ext cx="18895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microbeonline.com</a:t>
            </a:r>
            <a:r>
              <a:rPr lang="en-US" sz="1000" dirty="0"/>
              <a:t>/</a:t>
            </a:r>
            <a:r>
              <a:rPr lang="en-US" sz="1000" dirty="0" err="1"/>
              <a:t>wp</a:t>
            </a:r>
            <a:r>
              <a:rPr lang="en-US" sz="1000" dirty="0"/>
              <a:t>-content/uploads/2012/12/Oxidase-test-</a:t>
            </a:r>
            <a:r>
              <a:rPr lang="en-US" sz="1000" dirty="0" err="1"/>
              <a:t>result.gif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943704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27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Stool sample workup</a:t>
            </a:r>
          </a:p>
          <a:p>
            <a:pPr lvl="1"/>
            <a:r>
              <a:rPr lang="en-US" dirty="0" smtClean="0"/>
              <a:t>Catalase test</a:t>
            </a:r>
          </a:p>
          <a:p>
            <a:pPr lvl="2"/>
            <a:r>
              <a:rPr lang="en-US" dirty="0" smtClean="0"/>
              <a:t>Determine presence of catalase</a:t>
            </a:r>
          </a:p>
          <a:p>
            <a:pPr lvl="3"/>
            <a:r>
              <a:rPr lang="en-US" dirty="0" smtClean="0"/>
              <a:t>Catalyzes breakdown of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 into H</a:t>
            </a:r>
            <a:r>
              <a:rPr lang="en-US" baseline="-25000" dirty="0" smtClean="0"/>
              <a:t>2</a:t>
            </a:r>
            <a:r>
              <a:rPr lang="en-US" dirty="0" smtClean="0"/>
              <a:t>O and O</a:t>
            </a:r>
            <a:r>
              <a:rPr lang="en-US" baseline="-25000" dirty="0" smtClean="0"/>
              <a:t>2</a:t>
            </a:r>
          </a:p>
          <a:p>
            <a:pPr lvl="4"/>
            <a:r>
              <a:rPr lang="en-US" dirty="0" smtClean="0"/>
              <a:t>Catalase positive = bubbling when introduced to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</a:p>
          <a:p>
            <a:pPr lvl="4"/>
            <a:r>
              <a:rPr lang="en-US" dirty="0" smtClean="0"/>
              <a:t>Catalase negative = no bubbling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i="1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bubbling (positive)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bubbling (positive)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bubbling (positive)</a:t>
            </a:r>
          </a:p>
          <a:p>
            <a:pPr lvl="1"/>
            <a:r>
              <a:rPr lang="en-US" dirty="0" smtClean="0"/>
              <a:t>ELISA (Enzyme- linked </a:t>
            </a:r>
            <a:r>
              <a:rPr lang="en-US" dirty="0" err="1" smtClean="0"/>
              <a:t>Immunosorbent</a:t>
            </a:r>
            <a:r>
              <a:rPr lang="en-US" dirty="0" smtClean="0"/>
              <a:t> Assay)</a:t>
            </a:r>
          </a:p>
          <a:p>
            <a:pPr lvl="2"/>
            <a:r>
              <a:rPr lang="en-US" dirty="0" smtClean="0"/>
              <a:t>Detect presence of a specific antigen using antibodies</a:t>
            </a:r>
          </a:p>
          <a:p>
            <a:pPr lvl="3"/>
            <a:r>
              <a:rPr lang="en-US" dirty="0" smtClean="0"/>
              <a:t>Antibodies against Shiga toxin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negative (does not produce Shiga toxin)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positive (produces this toxin)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negative (does not produce Shiga toxin)</a:t>
            </a:r>
          </a:p>
          <a:p>
            <a:pPr lvl="3"/>
            <a:endParaRPr lang="en-US" i="1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625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Catalase Test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023" y="2329979"/>
            <a:ext cx="5425313" cy="33027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0585" y="5972889"/>
            <a:ext cx="73190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http://4.bp.blogspot.com/-pGWy_YzoaD4/</a:t>
            </a:r>
            <a:r>
              <a:rPr lang="en-US" sz="1000" dirty="0" err="1"/>
              <a:t>UZXnPopWsUI</a:t>
            </a:r>
            <a:r>
              <a:rPr lang="en-US" sz="1000" dirty="0"/>
              <a:t>/AAAAAAAAAH0/</a:t>
            </a:r>
            <a:r>
              <a:rPr lang="en-US" sz="1000" dirty="0" err="1"/>
              <a:t>nrnpu-kKutg</a:t>
            </a:r>
            <a:r>
              <a:rPr lang="en-US" sz="1000" dirty="0"/>
              <a:t>/s1600/</a:t>
            </a:r>
            <a:r>
              <a:rPr lang="en-US" sz="1000" dirty="0" err="1"/>
              <a:t>slide+catalase+test+results.jpg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662619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ELISA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47" y="2208919"/>
            <a:ext cx="7178530" cy="34376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1949" y="6364445"/>
            <a:ext cx="58176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www.thermofisher.com</a:t>
            </a:r>
            <a:r>
              <a:rPr lang="en-US" sz="1000" dirty="0"/>
              <a:t>/content/dam/</a:t>
            </a:r>
            <a:r>
              <a:rPr lang="en-US" sz="1000" dirty="0" err="1"/>
              <a:t>LifeTech</a:t>
            </a:r>
            <a:r>
              <a:rPr lang="en-US" sz="1000" dirty="0"/>
              <a:t>/Images/integration/ELISAFormats575x214.jpg</a:t>
            </a:r>
          </a:p>
        </p:txBody>
      </p:sp>
    </p:spTree>
    <p:extLst>
      <p:ext uri="{BB962C8B-B14F-4D97-AF65-F5344CB8AC3E}">
        <p14:creationId xmlns:p14="http://schemas.microsoft.com/office/powerpoint/2010/main" val="972440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those bacterial pathogens, the ones that are associated with bloody diarrhea are:</a:t>
            </a:r>
          </a:p>
          <a:p>
            <a:pPr lvl="1"/>
            <a:r>
              <a:rPr lang="en-US" dirty="0" smtClean="0"/>
              <a:t>Shiga-toxin producing E. </a:t>
            </a:r>
            <a:r>
              <a:rPr lang="en-US" i="1" dirty="0" smtClean="0"/>
              <a:t>coli</a:t>
            </a:r>
          </a:p>
          <a:p>
            <a:pPr lvl="1"/>
            <a:r>
              <a:rPr lang="en-US" dirty="0" smtClean="0"/>
              <a:t>Campylobacter </a:t>
            </a:r>
            <a:r>
              <a:rPr lang="en-US" i="1" dirty="0" err="1" smtClean="0"/>
              <a:t>jejuni</a:t>
            </a:r>
            <a:endParaRPr lang="en-US" i="1" dirty="0" smtClean="0"/>
          </a:p>
          <a:p>
            <a:pPr lvl="1"/>
            <a:r>
              <a:rPr lang="en-US" dirty="0" smtClean="0"/>
              <a:t>Salmonella </a:t>
            </a:r>
            <a:r>
              <a:rPr lang="en-US" i="1" dirty="0" err="1" smtClean="0"/>
              <a:t>Typhimurium</a:t>
            </a:r>
            <a:endParaRPr lang="en-US" i="1" dirty="0" smtClean="0"/>
          </a:p>
          <a:p>
            <a:pPr marL="365760" lvl="1" indent="0">
              <a:buNone/>
            </a:pPr>
            <a:endParaRPr lang="en-US" i="1" dirty="0" smtClean="0"/>
          </a:p>
          <a:p>
            <a:r>
              <a:rPr lang="en-US" dirty="0" smtClean="0"/>
              <a:t>These </a:t>
            </a:r>
            <a:r>
              <a:rPr lang="en-US" dirty="0"/>
              <a:t>3</a:t>
            </a:r>
            <a:r>
              <a:rPr lang="en-US" dirty="0" smtClean="0"/>
              <a:t> bacterial pathogens will be the main focus for this microbiology laboratory case as these 3 are the most likely to have infected Ronnie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16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2000"/>
          </a:xfrm>
        </p:spPr>
        <p:txBody>
          <a:bodyPr/>
          <a:lstStyle/>
          <a:p>
            <a:r>
              <a:rPr lang="en-US" dirty="0" smtClean="0"/>
              <a:t>Stool sample workup</a:t>
            </a:r>
          </a:p>
          <a:p>
            <a:pPr lvl="1"/>
            <a:r>
              <a:rPr lang="en-US" dirty="0" smtClean="0"/>
              <a:t>PCR (polymerase chain reaction)</a:t>
            </a:r>
          </a:p>
          <a:p>
            <a:pPr lvl="2"/>
            <a:r>
              <a:rPr lang="en-US" dirty="0" smtClean="0"/>
              <a:t>Amplification of a specific DNA sequence using specific primers</a:t>
            </a:r>
          </a:p>
          <a:p>
            <a:pPr lvl="3"/>
            <a:r>
              <a:rPr lang="en-US" dirty="0" smtClean="0"/>
              <a:t>Use primers for Shiga toxin genes (Stx1 and Stx2 gene)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i="1" dirty="0" smtClean="0"/>
              <a:t> </a:t>
            </a:r>
            <a:r>
              <a:rPr lang="mr-IN" i="1" dirty="0" smtClean="0"/>
              <a:t>–</a:t>
            </a:r>
            <a:r>
              <a:rPr lang="en-US" i="1" dirty="0" smtClean="0"/>
              <a:t> </a:t>
            </a:r>
            <a:r>
              <a:rPr lang="en-US" dirty="0" smtClean="0"/>
              <a:t>negative (does not possess gene)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positive (possess both Stx1 and Stx2 gene)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negative (does not possess gene)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pic>
        <p:nvPicPr>
          <p:cNvPr id="4" name="Picture 3" descr="PC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35" y="4776392"/>
            <a:ext cx="4141462" cy="2007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29703" y="5556434"/>
            <a:ext cx="2305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users.ugent.be</a:t>
            </a:r>
            <a:r>
              <a:rPr lang="en-US" sz="1000" dirty="0"/>
              <a:t>/~</a:t>
            </a:r>
            <a:r>
              <a:rPr lang="en-US" sz="1000" dirty="0" err="1"/>
              <a:t>avierstr</a:t>
            </a:r>
            <a:r>
              <a:rPr lang="en-US" sz="1000" dirty="0"/>
              <a:t>/principles/</a:t>
            </a:r>
            <a:r>
              <a:rPr lang="en-US" sz="1000" dirty="0" err="1"/>
              <a:t>pcr.html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73308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Stool sample workup</a:t>
            </a:r>
          </a:p>
          <a:p>
            <a:pPr lvl="1"/>
            <a:r>
              <a:rPr lang="en-US" dirty="0" smtClean="0"/>
              <a:t>Antibiotic sensitivity test</a:t>
            </a:r>
          </a:p>
          <a:p>
            <a:pPr lvl="2"/>
            <a:r>
              <a:rPr lang="en-US" dirty="0" smtClean="0"/>
              <a:t>Detect presence of antibiotic resistant pathogens </a:t>
            </a:r>
          </a:p>
          <a:p>
            <a:pPr lvl="2"/>
            <a:r>
              <a:rPr lang="en-US" dirty="0" smtClean="0"/>
              <a:t>Determine effective antibiotic treatment against pathogen from susceptibility</a:t>
            </a:r>
          </a:p>
          <a:p>
            <a:pPr lvl="2"/>
            <a:r>
              <a:rPr lang="en-US" dirty="0" smtClean="0"/>
              <a:t>Results</a:t>
            </a:r>
          </a:p>
          <a:p>
            <a:pPr lvl="3"/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r>
              <a:rPr lang="en-US" i="1" dirty="0" smtClean="0"/>
              <a:t> </a:t>
            </a:r>
          </a:p>
          <a:p>
            <a:pPr lvl="4"/>
            <a:r>
              <a:rPr lang="en-US" dirty="0" smtClean="0"/>
              <a:t>Susceptible to </a:t>
            </a:r>
            <a:r>
              <a:rPr lang="en-US" dirty="0" err="1" smtClean="0"/>
              <a:t>ciproflaxcin</a:t>
            </a:r>
            <a:endParaRPr lang="en-US" dirty="0"/>
          </a:p>
          <a:p>
            <a:pPr lvl="4"/>
            <a:r>
              <a:rPr lang="en-US" dirty="0" smtClean="0"/>
              <a:t>Resistant to ampicillin</a:t>
            </a:r>
          </a:p>
          <a:p>
            <a:pPr lvl="3"/>
            <a:r>
              <a:rPr lang="en-US" dirty="0" smtClean="0"/>
              <a:t>E. </a:t>
            </a:r>
            <a:r>
              <a:rPr lang="en-US" i="1" dirty="0" smtClean="0"/>
              <a:t>coli</a:t>
            </a:r>
            <a:endParaRPr lang="en-US" dirty="0" smtClean="0"/>
          </a:p>
          <a:p>
            <a:pPr lvl="4"/>
            <a:r>
              <a:rPr lang="en-US" dirty="0" smtClean="0"/>
              <a:t>Susceptible to </a:t>
            </a:r>
            <a:r>
              <a:rPr lang="en-US" dirty="0" err="1"/>
              <a:t>nitrofurantoin</a:t>
            </a:r>
            <a:r>
              <a:rPr lang="en-US" dirty="0"/>
              <a:t>, </a:t>
            </a:r>
            <a:r>
              <a:rPr lang="en-US" dirty="0" err="1"/>
              <a:t>ciproflaxcin</a:t>
            </a:r>
            <a:r>
              <a:rPr lang="en-US" dirty="0"/>
              <a:t>, and </a:t>
            </a:r>
            <a:r>
              <a:rPr lang="en-US" dirty="0" err="1" smtClean="0"/>
              <a:t>norflaxocin</a:t>
            </a:r>
            <a:endParaRPr lang="en-US" dirty="0" smtClean="0"/>
          </a:p>
          <a:p>
            <a:pPr lvl="4"/>
            <a:r>
              <a:rPr lang="en-US" dirty="0"/>
              <a:t>Resistant to tetracycline, erythromycin and </a:t>
            </a:r>
            <a:r>
              <a:rPr lang="en-US" dirty="0" smtClean="0"/>
              <a:t>amoxicillin</a:t>
            </a:r>
          </a:p>
          <a:p>
            <a:pPr lvl="3"/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endParaRPr lang="en-US" dirty="0" smtClean="0"/>
          </a:p>
          <a:p>
            <a:pPr lvl="4"/>
            <a:r>
              <a:rPr lang="en-US" dirty="0" smtClean="0"/>
              <a:t>Susceptible to </a:t>
            </a:r>
            <a:r>
              <a:rPr lang="en-US" dirty="0" err="1" smtClean="0"/>
              <a:t>eythromicin</a:t>
            </a:r>
            <a:endParaRPr lang="en-US" dirty="0" smtClean="0"/>
          </a:p>
          <a:p>
            <a:pPr lvl="4"/>
            <a:r>
              <a:rPr lang="en-US" dirty="0" smtClean="0"/>
              <a:t>Resistant to </a:t>
            </a:r>
            <a:r>
              <a:rPr lang="en-US" dirty="0" err="1" smtClean="0"/>
              <a:t>vancomycin</a:t>
            </a:r>
            <a:r>
              <a:rPr lang="en-US" dirty="0" smtClean="0"/>
              <a:t>, trimethoprim, ciprofloxacin </a:t>
            </a:r>
            <a:endParaRPr lang="en-US" dirty="0"/>
          </a:p>
          <a:p>
            <a:pPr lvl="4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68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g4-3a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012" r="-15012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Laboratory Tests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55948" y="6336833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www.thepigsite.com</a:t>
            </a:r>
            <a:r>
              <a:rPr lang="en-US" sz="1000" dirty="0"/>
              <a:t>/</a:t>
            </a:r>
            <a:r>
              <a:rPr lang="en-US" sz="1000" dirty="0" err="1"/>
              <a:t>pighealth</a:t>
            </a:r>
            <a:r>
              <a:rPr lang="en-US" sz="1000" dirty="0"/>
              <a:t>/contents/Fig4-3a.gif</a:t>
            </a:r>
          </a:p>
        </p:txBody>
      </p:sp>
    </p:spTree>
    <p:extLst>
      <p:ext uri="{BB962C8B-B14F-4D97-AF65-F5344CB8AC3E}">
        <p14:creationId xmlns:p14="http://schemas.microsoft.com/office/powerpoint/2010/main" val="151999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endParaRPr lang="en-US" i="1" dirty="0" smtClean="0"/>
          </a:p>
          <a:p>
            <a:pPr lvl="1"/>
            <a:r>
              <a:rPr lang="en-US" dirty="0" smtClean="0"/>
              <a:t>Gram-negative bacterium associated with gastroenteritis</a:t>
            </a:r>
          </a:p>
          <a:p>
            <a:pPr lvl="1"/>
            <a:r>
              <a:rPr lang="en-US" dirty="0" err="1" smtClean="0"/>
              <a:t>Microaeroplic</a:t>
            </a:r>
            <a:r>
              <a:rPr lang="en-US" dirty="0" smtClean="0"/>
              <a:t>, non-fermentative, and </a:t>
            </a:r>
            <a:r>
              <a:rPr lang="en-US" dirty="0" err="1" smtClean="0"/>
              <a:t>coccoid</a:t>
            </a:r>
            <a:r>
              <a:rPr lang="en-US" dirty="0" smtClean="0"/>
              <a:t> or round in shape</a:t>
            </a:r>
          </a:p>
          <a:p>
            <a:pPr lvl="1"/>
            <a:r>
              <a:rPr lang="en-US" dirty="0" smtClean="0"/>
              <a:t>Reservoir in gastrointestinal tracts of animals</a:t>
            </a:r>
          </a:p>
          <a:p>
            <a:pPr lvl="1"/>
            <a:r>
              <a:rPr lang="en-US" dirty="0" smtClean="0"/>
              <a:t>Transmitted to humans via contaminated food, water or direct contact</a:t>
            </a:r>
          </a:p>
          <a:p>
            <a:pPr lvl="1"/>
            <a:r>
              <a:rPr lang="en-US" dirty="0" smtClean="0"/>
              <a:t>Symptoms of infection include bloody stool, abdominal pain, fever, nausea, diarrhea, vomiting and other complications in the digestive system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489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i="1" dirty="0" err="1" smtClean="0"/>
              <a:t>jejuni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950" y="2343786"/>
            <a:ext cx="5425313" cy="32475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95657" y="6323028"/>
            <a:ext cx="50962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</a:t>
            </a:r>
            <a:r>
              <a:rPr lang="en-US" sz="1000" dirty="0" err="1"/>
              <a:t>zoonoticecology.files.wordpress.com</a:t>
            </a:r>
            <a:r>
              <a:rPr lang="en-US" sz="1000" dirty="0"/>
              <a:t>/2013/05/campylobacter-e1367919882392.jpg</a:t>
            </a:r>
          </a:p>
        </p:txBody>
      </p:sp>
    </p:spTree>
    <p:extLst>
      <p:ext uri="{BB962C8B-B14F-4D97-AF65-F5344CB8AC3E}">
        <p14:creationId xmlns:p14="http://schemas.microsoft.com/office/powerpoint/2010/main" val="928459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Shiga toxin-producing E. </a:t>
            </a:r>
            <a:r>
              <a:rPr lang="en-US" i="1" dirty="0" smtClean="0"/>
              <a:t>coli </a:t>
            </a:r>
            <a:r>
              <a:rPr lang="en-US" dirty="0" smtClean="0"/>
              <a:t>(E. </a:t>
            </a:r>
            <a:r>
              <a:rPr lang="en-US" i="1" dirty="0" smtClean="0"/>
              <a:t>coli</a:t>
            </a:r>
            <a:r>
              <a:rPr lang="en-US" dirty="0" smtClean="0"/>
              <a:t> O157:H7)</a:t>
            </a:r>
          </a:p>
          <a:p>
            <a:pPr lvl="1"/>
            <a:r>
              <a:rPr lang="en-US" dirty="0" smtClean="0"/>
              <a:t>Found as part of normal gut </a:t>
            </a:r>
            <a:r>
              <a:rPr lang="en-US" dirty="0" err="1" smtClean="0"/>
              <a:t>microbiota</a:t>
            </a:r>
            <a:endParaRPr lang="en-US" dirty="0" smtClean="0"/>
          </a:p>
          <a:p>
            <a:pPr lvl="1"/>
            <a:r>
              <a:rPr lang="en-US" dirty="0" smtClean="0"/>
              <a:t>Produce Shiga toxin that causes extensive damage to intestinal walls, resulting in hemorrhagic colitis (diarrhea and fever followed by bloody diarrhea) and hemolytic uremic syndrome (HUS)</a:t>
            </a:r>
          </a:p>
          <a:p>
            <a:pPr lvl="2"/>
            <a:r>
              <a:rPr lang="en-US" dirty="0" smtClean="0"/>
              <a:t>Abnormal destruction of red blood cells that clogs up the filtration system of kidneys and can lead to kidney failure</a:t>
            </a:r>
          </a:p>
          <a:p>
            <a:pPr lvl="1"/>
            <a:r>
              <a:rPr lang="en-US" dirty="0" smtClean="0"/>
              <a:t>Transmission through undercooked beef products</a:t>
            </a:r>
          </a:p>
          <a:p>
            <a:pPr lvl="1"/>
            <a:r>
              <a:rPr lang="en-US" dirty="0" smtClean="0"/>
              <a:t>Symptoms of infection include abdominal pains, bloody and watery diarrhea, vomiting and mild fevers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05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Shiga- toxin producing E. </a:t>
            </a:r>
            <a:r>
              <a:rPr lang="en-US" i="1" dirty="0" smtClean="0"/>
              <a:t>coli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77" y="2400934"/>
            <a:ext cx="5715216" cy="31765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8925" y="6267805"/>
            <a:ext cx="37497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http://</a:t>
            </a:r>
            <a:r>
              <a:rPr lang="en-US" sz="1000" dirty="0" err="1"/>
              <a:t>articles.extension.org</a:t>
            </a:r>
            <a:r>
              <a:rPr lang="en-US" sz="1000" dirty="0"/>
              <a:t>/sites/default/files/w/8/88/</a:t>
            </a:r>
            <a:r>
              <a:rPr lang="en-US" sz="1000" dirty="0" err="1"/>
              <a:t>Ecoli.jpg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9883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Salmonella </a:t>
            </a:r>
            <a:r>
              <a:rPr lang="en-US" i="1" dirty="0" err="1" smtClean="0"/>
              <a:t>typhimurium</a:t>
            </a:r>
            <a:endParaRPr lang="en-US" i="1" dirty="0" smtClean="0"/>
          </a:p>
          <a:p>
            <a:pPr lvl="1"/>
            <a:r>
              <a:rPr lang="en-US" dirty="0" smtClean="0"/>
              <a:t>Flagellated gram-negative facultative anaerobic bacilli</a:t>
            </a:r>
          </a:p>
          <a:p>
            <a:pPr lvl="1"/>
            <a:r>
              <a:rPr lang="en-US" dirty="0" smtClean="0"/>
              <a:t>Found in intestinal tracts of animals</a:t>
            </a:r>
          </a:p>
          <a:p>
            <a:pPr lvl="1"/>
            <a:r>
              <a:rPr lang="en-US" dirty="0" smtClean="0"/>
              <a:t>Causes acute gastroenteritis </a:t>
            </a:r>
          </a:p>
          <a:p>
            <a:pPr lvl="2"/>
            <a:r>
              <a:rPr lang="en-US" dirty="0" smtClean="0"/>
              <a:t>Foodborne infection of GI tract</a:t>
            </a:r>
          </a:p>
          <a:p>
            <a:pPr lvl="1"/>
            <a:r>
              <a:rPr lang="en-US" dirty="0" smtClean="0"/>
              <a:t>Toxicity due to outer membrane containing LPS</a:t>
            </a:r>
          </a:p>
          <a:p>
            <a:pPr lvl="2"/>
            <a:r>
              <a:rPr lang="en-US" dirty="0" smtClean="0"/>
              <a:t>Protects bacteria from environment</a:t>
            </a:r>
          </a:p>
          <a:p>
            <a:pPr lvl="1"/>
            <a:r>
              <a:rPr lang="en-US" dirty="0" smtClean="0"/>
              <a:t>Transmission through improper preparation of ground meat before consumption</a:t>
            </a:r>
          </a:p>
          <a:p>
            <a:pPr lvl="1"/>
            <a:r>
              <a:rPr lang="en-US" dirty="0" smtClean="0"/>
              <a:t>Symptoms of infection include abdominal pain, cramps, vomiting, and diarrhea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54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S. </a:t>
            </a:r>
            <a:r>
              <a:rPr lang="en-US" i="1" dirty="0" err="1" smtClean="0"/>
              <a:t>typhimurium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Bacterial Causes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317" y="2274758"/>
            <a:ext cx="5632386" cy="32061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03071" y="6323028"/>
            <a:ext cx="40959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https://media1.britannica.com/</a:t>
            </a:r>
            <a:r>
              <a:rPr lang="en-US" sz="1000" dirty="0" err="1"/>
              <a:t>eb</a:t>
            </a:r>
            <a:r>
              <a:rPr lang="en-US" sz="1000" dirty="0"/>
              <a:t>-media/24/123224-004-C1A4B848.jpg</a:t>
            </a:r>
          </a:p>
        </p:txBody>
      </p:sp>
    </p:spTree>
    <p:extLst>
      <p:ext uri="{BB962C8B-B14F-4D97-AF65-F5344CB8AC3E}">
        <p14:creationId xmlns:p14="http://schemas.microsoft.com/office/powerpoint/2010/main" val="2790309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355</TotalTime>
  <Words>1847</Words>
  <Application>Microsoft Macintosh PowerPoint</Application>
  <PresentationFormat>On-screen Show (4:3)</PresentationFormat>
  <Paragraphs>278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Paper</vt:lpstr>
      <vt:lpstr>Case 4 Summary</vt:lpstr>
      <vt:lpstr>Bacterial Causes</vt:lpstr>
      <vt:lpstr>Bacterial Causes</vt:lpstr>
      <vt:lpstr>Bacterial Causes</vt:lpstr>
      <vt:lpstr>Bacterial Causes</vt:lpstr>
      <vt:lpstr>Bacterial Causes</vt:lpstr>
      <vt:lpstr>Bacterial Causes</vt:lpstr>
      <vt:lpstr>Bacterial Causes</vt:lpstr>
      <vt:lpstr>Bacterial Causes</vt:lpstr>
      <vt:lpstr>Laboratory Samples</vt:lpstr>
      <vt:lpstr>Laboratory Samples</vt:lpstr>
      <vt:lpstr>Laboratory Samples</vt:lpstr>
      <vt:lpstr>Laboratory Samples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  <vt:lpstr>Laboratory Tests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4 Summary</dc:title>
  <dc:creator>Derrick Yao</dc:creator>
  <cp:lastModifiedBy>Derrick Yao</cp:lastModifiedBy>
  <cp:revision>22</cp:revision>
  <dcterms:created xsi:type="dcterms:W3CDTF">2017-04-06T21:53:08Z</dcterms:created>
  <dcterms:modified xsi:type="dcterms:W3CDTF">2017-04-07T03:48:36Z</dcterms:modified>
</cp:coreProperties>
</file>