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3" r:id="rId17"/>
    <p:sldId id="272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1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068A-9193-4003-B1F7-1FE4C54F4951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6B1D-5E75-4B2E-A6ED-BA260EAB3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79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068A-9193-4003-B1F7-1FE4C54F4951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6B1D-5E75-4B2E-A6ED-BA260EAB3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068A-9193-4003-B1F7-1FE4C54F4951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6B1D-5E75-4B2E-A6ED-BA260EAB3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200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068A-9193-4003-B1F7-1FE4C54F4951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6B1D-5E75-4B2E-A6ED-BA260EAB3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62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068A-9193-4003-B1F7-1FE4C54F4951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6B1D-5E75-4B2E-A6ED-BA260EAB3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17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068A-9193-4003-B1F7-1FE4C54F4951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6B1D-5E75-4B2E-A6ED-BA260EAB3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55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068A-9193-4003-B1F7-1FE4C54F4951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6B1D-5E75-4B2E-A6ED-BA260EAB3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517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068A-9193-4003-B1F7-1FE4C54F4951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6B1D-5E75-4B2E-A6ED-BA260EAB3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58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068A-9193-4003-B1F7-1FE4C54F4951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6B1D-5E75-4B2E-A6ED-BA260EAB3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019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068A-9193-4003-B1F7-1FE4C54F4951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6B1D-5E75-4B2E-A6ED-BA260EAB3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80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068A-9193-4003-B1F7-1FE4C54F4951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6B1D-5E75-4B2E-A6ED-BA260EAB3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320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CA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068A-9193-4003-B1F7-1FE4C54F4951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6B1D-5E75-4B2E-A6ED-BA260EAB3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129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ahealth.net/wp-content/uploads/2009/09/complement-11.jpg" TargetMode="External"/><Relationship Id="rId7" Type="http://schemas.openxmlformats.org/officeDocument/2006/relationships/hyperlink" Target="http://img.medscape.com/slide/migrated/editorial/cmecircle/2002/2012/morse-dendcell/slide03.gif" TargetMode="External"/><Relationship Id="rId2" Type="http://schemas.openxmlformats.org/officeDocument/2006/relationships/hyperlink" Target="https://detectingandrespond.wikispaces.com/file/view/body_immune.jpg/264212583/800x520/body_immun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m/journal/v17/n11/images/nm.2514-F4.jpg" TargetMode="External"/><Relationship Id="rId5" Type="http://schemas.openxmlformats.org/officeDocument/2006/relationships/hyperlink" Target="https://image.slidesharecdn.com/nonspecificdefenses-150831070806-lva1-app6891/95/nonspecific-immune-response-21-638.jpg?cb=1441011153" TargetMode="External"/><Relationship Id="rId4" Type="http://schemas.openxmlformats.org/officeDocument/2006/relationships/hyperlink" Target="https://montereybayholistic.files.wordpress.com/2012/12/inflammation-diagram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 417 Case 2: A New Partner</a:t>
            </a:r>
            <a:endParaRPr lang="en-CA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Immune System Summary</a:t>
            </a:r>
          </a:p>
          <a:p>
            <a:pPr algn="r"/>
            <a:r>
              <a:rPr lang="en-US" dirty="0" smtClean="0"/>
              <a:t>By: Sunny Chen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89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Response-Inflammation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CA" dirty="0"/>
              <a:t>causes increased vascular permeability, fluid leakage, and the recruitment of immune cells</a:t>
            </a:r>
          </a:p>
          <a:p>
            <a:pPr lvl="0"/>
            <a:r>
              <a:rPr lang="en-CA" dirty="0"/>
              <a:t>recruitment of immune cells</a:t>
            </a:r>
          </a:p>
          <a:p>
            <a:pPr lvl="1"/>
            <a:r>
              <a:rPr lang="en-CA" dirty="0"/>
              <a:t>expression of adhesion proteins at the endothelial surface of the site of infection that are complementary and bind to adhesion proteins found on immune cells</a:t>
            </a:r>
          </a:p>
          <a:p>
            <a:pPr lvl="1"/>
            <a:r>
              <a:rPr lang="en-CA" dirty="0"/>
              <a:t>allows for recruitment and transit of immune cells into the site of infection</a:t>
            </a:r>
          </a:p>
          <a:p>
            <a:pPr lvl="0"/>
            <a:r>
              <a:rPr lang="en-CA" dirty="0"/>
              <a:t>characterized by swollen, red coloration, as well as the feeling of pain and heat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30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Innate Response-Cellular mediated Response</a:t>
            </a:r>
            <a:endParaRPr lang="en-CA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185"/>
            <a:ext cx="6480720" cy="486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7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Innate Response-Cellular mediated Response(NETs)</a:t>
            </a:r>
            <a:endParaRPr lang="en-CA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6102"/>
            <a:ext cx="8790578" cy="38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Innate Response-Cellular mediated Response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Main  cells involved: macrophages, neutrophils and dendritic cells, responses triggered by release of pro-inflammatory cytokines </a:t>
            </a:r>
            <a:endParaRPr lang="en-CA" dirty="0" smtClean="0"/>
          </a:p>
          <a:p>
            <a:pPr lvl="0"/>
            <a:r>
              <a:rPr lang="en-CA" dirty="0" smtClean="0"/>
              <a:t>phagocytosis</a:t>
            </a:r>
            <a:endParaRPr lang="en-CA" dirty="0"/>
          </a:p>
          <a:p>
            <a:pPr lvl="1"/>
            <a:r>
              <a:rPr lang="en-CA" dirty="0"/>
              <a:t>Main cells involved in cell-mediated killing </a:t>
            </a:r>
            <a:r>
              <a:rPr lang="en-CA" i="1" dirty="0"/>
              <a:t>N. gonorrhoeae </a:t>
            </a:r>
            <a:r>
              <a:rPr lang="en-CA" dirty="0"/>
              <a:t>or </a:t>
            </a:r>
            <a:r>
              <a:rPr lang="en-CA" i="1" dirty="0"/>
              <a:t>C. trachomatis</a:t>
            </a:r>
            <a:r>
              <a:rPr lang="en-CA" dirty="0"/>
              <a:t>: Macrophages and neutrophils </a:t>
            </a:r>
          </a:p>
          <a:p>
            <a:pPr lvl="2"/>
            <a:r>
              <a:rPr lang="en-CA" dirty="0"/>
              <a:t>Once in phagosome</a:t>
            </a:r>
          </a:p>
          <a:p>
            <a:pPr lvl="3"/>
            <a:r>
              <a:rPr lang="en-CA" dirty="0"/>
              <a:t>the bacteria exposed to a variety of antimicrobial peptides (e.g. </a:t>
            </a:r>
            <a:r>
              <a:rPr lang="en-CA" dirty="0" err="1"/>
              <a:t>defensins</a:t>
            </a:r>
            <a:r>
              <a:rPr lang="en-CA" dirty="0"/>
              <a:t>, serine proteases)-disrupts and damages bacterial structures</a:t>
            </a:r>
          </a:p>
          <a:p>
            <a:pPr lvl="3"/>
            <a:r>
              <a:rPr lang="en-CA" dirty="0"/>
              <a:t>Assembly of NADPH oxidase complex- catalyzes the reaction in the generation of Reactive Oxygen Species (ROS).</a:t>
            </a:r>
          </a:p>
          <a:p>
            <a:pPr lvl="4"/>
            <a:r>
              <a:rPr lang="en-CA" dirty="0"/>
              <a:t>characterized by a respiratory burst in which oxygen consumption increases dramatically</a:t>
            </a:r>
          </a:p>
          <a:p>
            <a:pPr lvl="4"/>
            <a:r>
              <a:rPr lang="en-CA" dirty="0"/>
              <a:t>ROS-power oxidant, causes significant damages to bacterial structures</a:t>
            </a:r>
          </a:p>
          <a:p>
            <a:pPr lvl="2"/>
            <a:r>
              <a:rPr lang="en-CA" dirty="0"/>
              <a:t>Fusion of the phagosome and lysosomes</a:t>
            </a:r>
          </a:p>
          <a:p>
            <a:pPr lvl="2"/>
            <a:r>
              <a:rPr lang="en-CA" dirty="0"/>
              <a:t>Afterward, neutrophils typically die, macrophages survive and can repeat phagocytosis process</a:t>
            </a:r>
          </a:p>
          <a:p>
            <a:pPr lvl="1"/>
            <a:r>
              <a:rPr lang="en-CA" dirty="0"/>
              <a:t>Phagocytosis can be enhanced by complement plasma protein, resulting in more effective phagocytosis</a:t>
            </a:r>
          </a:p>
        </p:txBody>
      </p:sp>
    </p:spTree>
    <p:extLst>
      <p:ext uri="{BB962C8B-B14F-4D97-AF65-F5344CB8AC3E}">
        <p14:creationId xmlns:p14="http://schemas.microsoft.com/office/powerpoint/2010/main" val="28739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Innate Response-Cellular mediated Response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When encountered bacteria of extracellular state (e.g. </a:t>
            </a:r>
            <a:r>
              <a:rPr lang="en-CA" i="1" dirty="0" smtClean="0"/>
              <a:t>N.</a:t>
            </a:r>
            <a:r>
              <a:rPr lang="en-CA" i="1" dirty="0"/>
              <a:t> </a:t>
            </a:r>
            <a:r>
              <a:rPr lang="en-CA" i="1" dirty="0" smtClean="0"/>
              <a:t>Gonorrhoeae</a:t>
            </a:r>
            <a:r>
              <a:rPr lang="en-CA" dirty="0" smtClean="0"/>
              <a:t>)-Neutrophil/TRAPS</a:t>
            </a:r>
            <a:endParaRPr lang="en-CA" dirty="0"/>
          </a:p>
          <a:p>
            <a:pPr lvl="1"/>
            <a:r>
              <a:rPr lang="en-CA" dirty="0"/>
              <a:t>neutrophil extracellular traps (NETs): comprised of a web of fibers composed of chromatin and serine proteases </a:t>
            </a:r>
          </a:p>
          <a:p>
            <a:pPr lvl="2"/>
            <a:r>
              <a:rPr lang="en-CA" dirty="0"/>
              <a:t> trap and kill bacteria by disrupting protein and DNA structures</a:t>
            </a:r>
          </a:p>
          <a:p>
            <a:pPr lvl="2"/>
            <a:r>
              <a:rPr lang="en-CA" dirty="0" smtClean="0"/>
              <a:t>provide </a:t>
            </a:r>
            <a:r>
              <a:rPr lang="en-CA" dirty="0"/>
              <a:t>a high local concentration of antimicrobial components and bind, disarm, and kill microbes independent of phagocytic uptake</a:t>
            </a:r>
          </a:p>
        </p:txBody>
      </p:sp>
    </p:spTree>
    <p:extLst>
      <p:ext uri="{BB962C8B-B14F-4D97-AF65-F5344CB8AC3E}">
        <p14:creationId xmlns:p14="http://schemas.microsoft.com/office/powerpoint/2010/main" val="21494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Response-Transition Phase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21139"/>
            <a:ext cx="6336704" cy="475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2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Response-Transition Phase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92560"/>
            <a:ext cx="6552727" cy="491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3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Response-Transition Phase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CA" sz="2900" dirty="0" smtClean="0"/>
              <a:t>Transition between innate response and adaptive response, antigen </a:t>
            </a:r>
            <a:r>
              <a:rPr lang="en-CA" sz="2900" dirty="0"/>
              <a:t>presenting cells involved: dendritic cells, macrophages, B cells</a:t>
            </a:r>
          </a:p>
          <a:p>
            <a:pPr lvl="0"/>
            <a:r>
              <a:rPr lang="en-CA" sz="2900" dirty="0" smtClean="0"/>
              <a:t>Dendritic </a:t>
            </a:r>
            <a:r>
              <a:rPr lang="en-CA" sz="2900" dirty="0"/>
              <a:t>cell </a:t>
            </a:r>
          </a:p>
          <a:p>
            <a:pPr lvl="1"/>
            <a:r>
              <a:rPr lang="en-CA" sz="2900" dirty="0"/>
              <a:t>main antigen presenting cells (APC), “professional “ as only it can provide cytokines (act as co-stimulatory signals) needed for activation of naïve </a:t>
            </a:r>
            <a:r>
              <a:rPr lang="en-CA" sz="2900" dirty="0" err="1"/>
              <a:t>thymocytes</a:t>
            </a:r>
            <a:r>
              <a:rPr lang="en-CA" sz="2900" dirty="0"/>
              <a:t> </a:t>
            </a:r>
          </a:p>
          <a:p>
            <a:pPr lvl="1"/>
            <a:r>
              <a:rPr lang="en-CA" sz="2900" dirty="0" smtClean="0"/>
              <a:t>Matures and </a:t>
            </a:r>
            <a:r>
              <a:rPr lang="en-CA" sz="2900" dirty="0"/>
              <a:t>the breakdown of microbial components into antigens occurs; antigen processing occurs (i.e. breakdown of antigens and  subsequent presentation onto Major Histocompatibility Complexes (MHC) 1 or 2 )</a:t>
            </a:r>
          </a:p>
          <a:p>
            <a:pPr lvl="2"/>
            <a:r>
              <a:rPr lang="en-CA" sz="2900" dirty="0"/>
              <a:t>endogenous pathway </a:t>
            </a:r>
            <a:r>
              <a:rPr lang="en-CA" sz="2900" dirty="0" smtClean="0"/>
              <a:t>(MHCI) vs</a:t>
            </a:r>
            <a:r>
              <a:rPr lang="en-CA" sz="2900" dirty="0"/>
              <a:t>. </a:t>
            </a:r>
            <a:r>
              <a:rPr lang="en-CA" sz="2900" dirty="0" smtClean="0"/>
              <a:t>exogenous (MHCII) </a:t>
            </a:r>
            <a:r>
              <a:rPr lang="en-CA" sz="2900" dirty="0"/>
              <a:t>pathway</a:t>
            </a:r>
          </a:p>
          <a:p>
            <a:pPr lvl="1"/>
            <a:r>
              <a:rPr lang="en-CA" sz="2900" dirty="0"/>
              <a:t> present its antigen to naïve B and T lymphocytes in the lymph node (i.e. Helper T cells, Cytotoxic T cells, and B cells that have </a:t>
            </a:r>
            <a:r>
              <a:rPr lang="en-CA" sz="2900" dirty="0" smtClean="0"/>
              <a:t>the same antigen specificity</a:t>
            </a:r>
            <a:r>
              <a:rPr lang="en-CA" sz="2900" dirty="0"/>
              <a:t> 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07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Adaptive Response-Cellular Response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CA" sz="1600" dirty="0"/>
              <a:t>mediated by the CD8+ cytotoxic T cell and CD4+ T-helper cell (TH cells)</a:t>
            </a:r>
          </a:p>
          <a:p>
            <a:pPr lvl="1"/>
            <a:r>
              <a:rPr lang="en-CA" sz="1600" dirty="0"/>
              <a:t>Antigen specificity </a:t>
            </a:r>
            <a:r>
              <a:rPr lang="en-CA" sz="1600" dirty="0" smtClean="0"/>
              <a:t>required</a:t>
            </a:r>
          </a:p>
          <a:p>
            <a:pPr lvl="2"/>
            <a:r>
              <a:rPr lang="en-CA" sz="1600" dirty="0" smtClean="0"/>
              <a:t>provided </a:t>
            </a:r>
            <a:r>
              <a:rPr lang="en-CA" sz="1600" dirty="0"/>
              <a:t>by dendritic cells when activation occurs</a:t>
            </a:r>
          </a:p>
          <a:p>
            <a:pPr lvl="1"/>
            <a:r>
              <a:rPr lang="en-CA" sz="1600" dirty="0"/>
              <a:t>CD8+ Cytotoxic </a:t>
            </a:r>
            <a:r>
              <a:rPr lang="en-CA" sz="1600" dirty="0" smtClean="0"/>
              <a:t>T cells </a:t>
            </a:r>
            <a:r>
              <a:rPr lang="en-CA" sz="1600" dirty="0"/>
              <a:t>recognize MHC1-antigen complexes</a:t>
            </a:r>
          </a:p>
          <a:p>
            <a:pPr lvl="2"/>
            <a:r>
              <a:rPr lang="en-CA" sz="1600" dirty="0"/>
              <a:t>once activated, CD8+ will leave the lymph node and home towards the site of infection and conduct its cytotoxic activity towards infected cells via release the </a:t>
            </a:r>
            <a:r>
              <a:rPr lang="en-CA" sz="1600" dirty="0" err="1"/>
              <a:t>cytotoxins</a:t>
            </a:r>
            <a:r>
              <a:rPr lang="en-CA" sz="1600" dirty="0"/>
              <a:t> perforin, </a:t>
            </a:r>
            <a:r>
              <a:rPr lang="en-CA" sz="1600" dirty="0" err="1"/>
              <a:t>granzymes</a:t>
            </a:r>
            <a:r>
              <a:rPr lang="en-CA" sz="1600" dirty="0"/>
              <a:t>, and </a:t>
            </a:r>
            <a:r>
              <a:rPr lang="en-CA" sz="1600" dirty="0" err="1"/>
              <a:t>granulysin</a:t>
            </a:r>
            <a:endParaRPr lang="en-CA" sz="1600" dirty="0"/>
          </a:p>
          <a:p>
            <a:pPr lvl="2"/>
            <a:r>
              <a:rPr lang="en-CA" sz="1600" dirty="0"/>
              <a:t>Through the action of perforin, </a:t>
            </a:r>
            <a:r>
              <a:rPr lang="en-CA" sz="1600" dirty="0" err="1"/>
              <a:t>granzymes</a:t>
            </a:r>
            <a:r>
              <a:rPr lang="en-CA" sz="1600" dirty="0"/>
              <a:t> enter the cytoplasm of the target cell and their serine protease function triggers the caspase cascade, which is a series of cysteine proteases that eventually lead to apoptosis</a:t>
            </a:r>
          </a:p>
          <a:p>
            <a:pPr lvl="1"/>
            <a:r>
              <a:rPr lang="en-CA" sz="1600" dirty="0"/>
              <a:t>CD4+ T-helper cells recognize MHC2-antigen complexes</a:t>
            </a:r>
          </a:p>
          <a:p>
            <a:pPr lvl="2"/>
            <a:r>
              <a:rPr lang="en-CA" sz="1600" dirty="0"/>
              <a:t>once </a:t>
            </a:r>
            <a:r>
              <a:rPr lang="en-CA" sz="1600" dirty="0" smtClean="0"/>
              <a:t>activated               differentiate </a:t>
            </a:r>
            <a:r>
              <a:rPr lang="en-CA" sz="1600" dirty="0"/>
              <a:t>into different phenotypes depending on the cytokine environment created by the activated and matured dendritic cells</a:t>
            </a:r>
          </a:p>
          <a:p>
            <a:pPr lvl="2"/>
            <a:r>
              <a:rPr lang="en-CA" sz="1600" dirty="0"/>
              <a:t>In particular, </a:t>
            </a:r>
            <a:r>
              <a:rPr lang="en-CA" sz="1600" dirty="0" smtClean="0"/>
              <a:t>in this case, the pathogens cause </a:t>
            </a:r>
            <a:r>
              <a:rPr lang="en-CA" sz="1600" dirty="0"/>
              <a:t>the naïve T-helper cell to polarize towards the Th1 phenotype, </a:t>
            </a:r>
          </a:p>
          <a:p>
            <a:pPr lvl="3"/>
            <a:r>
              <a:rPr lang="en-CA" sz="1600" dirty="0"/>
              <a:t> Once activated, Th1 Helper cells will migrate towards to site of infection and enhance the abilities of macrophages to conduct phagocytosis and antimicrobial compound generation via cytokines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2915816" y="479715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9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Adaptive Response-Humoral Response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CA" dirty="0"/>
              <a:t>Activated T-helper </a:t>
            </a:r>
            <a:r>
              <a:rPr lang="en-CA" dirty="0" smtClean="0"/>
              <a:t>cells activates </a:t>
            </a:r>
            <a:r>
              <a:rPr lang="en-CA" dirty="0"/>
              <a:t>a naïve B cell </a:t>
            </a:r>
            <a:r>
              <a:rPr lang="en-CA" dirty="0" smtClean="0"/>
              <a:t>(same </a:t>
            </a:r>
            <a:r>
              <a:rPr lang="en-CA" dirty="0"/>
              <a:t>antigen </a:t>
            </a:r>
            <a:r>
              <a:rPr lang="en-CA" dirty="0" smtClean="0"/>
              <a:t>specificity) </a:t>
            </a:r>
            <a:r>
              <a:rPr lang="en-CA" dirty="0"/>
              <a:t>via MHC2-antigen complex to the TH’s receptor</a:t>
            </a:r>
            <a:endParaRPr lang="en-CA" sz="3200" dirty="0"/>
          </a:p>
          <a:p>
            <a:pPr lvl="1"/>
            <a:r>
              <a:rPr lang="en-CA" dirty="0"/>
              <a:t>Once </a:t>
            </a:r>
            <a:r>
              <a:rPr lang="en-CA" dirty="0" smtClean="0"/>
              <a:t>the B </a:t>
            </a:r>
            <a:r>
              <a:rPr lang="en-CA" dirty="0"/>
              <a:t>cell is </a:t>
            </a:r>
            <a:r>
              <a:rPr lang="en-CA" dirty="0" smtClean="0"/>
              <a:t>activated           becomes an </a:t>
            </a:r>
            <a:r>
              <a:rPr lang="en-CA" dirty="0"/>
              <a:t>antibody-secreting plasma </a:t>
            </a:r>
            <a:r>
              <a:rPr lang="en-CA" dirty="0" smtClean="0"/>
              <a:t>cell </a:t>
            </a:r>
          </a:p>
          <a:p>
            <a:pPr lvl="2"/>
            <a:r>
              <a:rPr lang="en-CA" dirty="0" smtClean="0"/>
              <a:t>secrete </a:t>
            </a:r>
            <a:r>
              <a:rPr lang="en-CA" dirty="0"/>
              <a:t>antibodies that are specific towards its recognized antigen</a:t>
            </a:r>
          </a:p>
          <a:p>
            <a:pPr lvl="1"/>
            <a:r>
              <a:rPr lang="en-CA" dirty="0"/>
              <a:t>Antibody functions include:</a:t>
            </a:r>
            <a:endParaRPr lang="en-CA" sz="3200" dirty="0"/>
          </a:p>
          <a:p>
            <a:pPr lvl="2"/>
            <a:r>
              <a:rPr lang="en-CA" dirty="0"/>
              <a:t>neutralization </a:t>
            </a:r>
            <a:r>
              <a:rPr lang="en-CA" dirty="0" smtClean="0"/>
              <a:t>(antibodies </a:t>
            </a:r>
            <a:r>
              <a:rPr lang="en-CA" dirty="0"/>
              <a:t>prevent the binding of bacteria </a:t>
            </a:r>
            <a:r>
              <a:rPr lang="en-CA" dirty="0" smtClean="0"/>
              <a:t>to </a:t>
            </a:r>
            <a:r>
              <a:rPr lang="en-CA" dirty="0"/>
              <a:t>a target cell surface)</a:t>
            </a:r>
            <a:endParaRPr lang="en-CA" sz="2800" dirty="0"/>
          </a:p>
          <a:p>
            <a:pPr lvl="2"/>
            <a:r>
              <a:rPr lang="en-CA" dirty="0" err="1"/>
              <a:t>opsonization</a:t>
            </a:r>
            <a:r>
              <a:rPr lang="en-CA" dirty="0"/>
              <a:t> </a:t>
            </a:r>
            <a:r>
              <a:rPr lang="en-CA" dirty="0" smtClean="0"/>
              <a:t>(antibodies </a:t>
            </a:r>
            <a:r>
              <a:rPr lang="en-CA" dirty="0"/>
              <a:t>facilitate phagocytosis)</a:t>
            </a:r>
            <a:endParaRPr lang="en-CA" sz="2800" dirty="0"/>
          </a:p>
          <a:p>
            <a:pPr lvl="2"/>
            <a:r>
              <a:rPr lang="en-CA" dirty="0"/>
              <a:t>complement activation </a:t>
            </a:r>
            <a:r>
              <a:rPr lang="en-CA" dirty="0" smtClean="0"/>
              <a:t>(antibodies </a:t>
            </a:r>
            <a:r>
              <a:rPr lang="en-CA" dirty="0"/>
              <a:t>activate the complement, resulting in more </a:t>
            </a:r>
            <a:r>
              <a:rPr lang="en-CA" dirty="0" err="1"/>
              <a:t>opsonization</a:t>
            </a:r>
            <a:r>
              <a:rPr lang="en-CA" dirty="0"/>
              <a:t> and </a:t>
            </a:r>
            <a:r>
              <a:rPr lang="en-CA" dirty="0" smtClean="0"/>
              <a:t>pathogens </a:t>
            </a:r>
            <a:r>
              <a:rPr lang="en-CA" dirty="0"/>
              <a:t>being lysed)</a:t>
            </a:r>
            <a:endParaRPr lang="en-CA" sz="2800" dirty="0"/>
          </a:p>
          <a:p>
            <a:pPr lvl="1"/>
            <a:r>
              <a:rPr lang="en-CA" dirty="0"/>
              <a:t>Antibody have different isotypes</a:t>
            </a:r>
            <a:endParaRPr lang="en-CA" sz="3200" dirty="0"/>
          </a:p>
          <a:p>
            <a:pPr lvl="2"/>
            <a:r>
              <a:rPr lang="fr-CA" sz="2000" dirty="0"/>
              <a:t>E.g.  </a:t>
            </a:r>
            <a:r>
              <a:rPr lang="en-CA" sz="2000" i="1" dirty="0"/>
              <a:t>C. trachomatis</a:t>
            </a:r>
            <a:r>
              <a:rPr lang="en-CA" i="1" dirty="0"/>
              <a:t> </a:t>
            </a:r>
            <a:r>
              <a:rPr lang="en-CA" dirty="0"/>
              <a:t>infection: response polarizes towards </a:t>
            </a:r>
            <a:r>
              <a:rPr lang="en-CA" dirty="0" smtClean="0"/>
              <a:t>IgG </a:t>
            </a:r>
            <a:r>
              <a:rPr lang="en-CA" dirty="0"/>
              <a:t>and </a:t>
            </a:r>
            <a:r>
              <a:rPr lang="en-CA" dirty="0" smtClean="0"/>
              <a:t>IgA </a:t>
            </a:r>
            <a:r>
              <a:rPr lang="en-CA" dirty="0"/>
              <a:t>secreting plasma cells </a:t>
            </a:r>
            <a:r>
              <a:rPr lang="en-CA" dirty="0" smtClean="0"/>
              <a:t>              aid </a:t>
            </a:r>
            <a:r>
              <a:rPr lang="en-CA" dirty="0"/>
              <a:t>in </a:t>
            </a:r>
            <a:r>
              <a:rPr lang="en-CA" dirty="0" err="1"/>
              <a:t>opsonization</a:t>
            </a:r>
            <a:r>
              <a:rPr lang="en-CA" dirty="0"/>
              <a:t> and elimination of the bacteria</a:t>
            </a:r>
          </a:p>
          <a:p>
            <a:endParaRPr lang="en-CA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4283968" y="234888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923928" y="5445224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3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Host Response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Innate Response</a:t>
            </a:r>
          </a:p>
          <a:p>
            <a:pPr lvl="1"/>
            <a:r>
              <a:rPr lang="en-CA" dirty="0" smtClean="0"/>
              <a:t>Anatomical Barriers</a:t>
            </a:r>
          </a:p>
          <a:p>
            <a:pPr lvl="1"/>
            <a:r>
              <a:rPr lang="en-US" dirty="0" smtClean="0"/>
              <a:t>Complement System</a:t>
            </a:r>
          </a:p>
          <a:p>
            <a:pPr lvl="1"/>
            <a:r>
              <a:rPr lang="en-US" dirty="0" smtClean="0"/>
              <a:t>Inflammation</a:t>
            </a:r>
          </a:p>
          <a:p>
            <a:pPr lvl="1"/>
            <a:r>
              <a:rPr lang="en-CA" dirty="0"/>
              <a:t>Cellular mediated </a:t>
            </a:r>
            <a:r>
              <a:rPr lang="en-CA" dirty="0" smtClean="0"/>
              <a:t>responses</a:t>
            </a:r>
            <a:endParaRPr lang="en-US" dirty="0" smtClean="0"/>
          </a:p>
          <a:p>
            <a:r>
              <a:rPr lang="en-US" dirty="0" smtClean="0"/>
              <a:t>Transition Phase</a:t>
            </a:r>
          </a:p>
          <a:p>
            <a:pPr lvl="1"/>
            <a:r>
              <a:rPr lang="en-US" dirty="0" smtClean="0"/>
              <a:t>Antigen presentation process</a:t>
            </a:r>
          </a:p>
          <a:p>
            <a:r>
              <a:rPr lang="en-US" dirty="0" smtClean="0"/>
              <a:t>Adaptive Response</a:t>
            </a:r>
          </a:p>
          <a:p>
            <a:pPr lvl="1"/>
            <a:r>
              <a:rPr lang="en-US" dirty="0" smtClean="0"/>
              <a:t>Cellular Response</a:t>
            </a:r>
          </a:p>
          <a:p>
            <a:pPr lvl="1"/>
            <a:r>
              <a:rPr lang="en-US" dirty="0" smtClean="0"/>
              <a:t>Humoral Response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32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Host Damage From the Immune Response (</a:t>
            </a:r>
            <a:r>
              <a:rPr lang="en-CA" sz="3600" i="1" dirty="0" smtClean="0"/>
              <a:t>N. Gonorrhoeae</a:t>
            </a:r>
            <a:r>
              <a:rPr lang="en-CA" sz="3600" dirty="0" smtClean="0"/>
              <a:t>)</a:t>
            </a:r>
            <a:endParaRPr lang="en-CA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Tissue </a:t>
            </a:r>
            <a:r>
              <a:rPr lang="en-CA" dirty="0"/>
              <a:t>damage from inflammatory </a:t>
            </a:r>
            <a:r>
              <a:rPr lang="en-CA" dirty="0" smtClean="0"/>
              <a:t>response</a:t>
            </a:r>
          </a:p>
          <a:p>
            <a:pPr lvl="1"/>
            <a:r>
              <a:rPr lang="en-CA" dirty="0" smtClean="0"/>
              <a:t>release of peptidoglycan fragments: toxic to mucosal membrane and can contribute to the intense inflammatory response</a:t>
            </a:r>
          </a:p>
          <a:p>
            <a:pPr lvl="1"/>
            <a:r>
              <a:rPr lang="en-CA" dirty="0" smtClean="0"/>
              <a:t>prolonged inflammation</a:t>
            </a:r>
            <a:r>
              <a:rPr lang="en-CA" dirty="0" smtClean="0">
                <a:effectLst/>
              </a:rPr>
              <a:t> can lead to epididymitis, prostatitis and </a:t>
            </a:r>
            <a:r>
              <a:rPr lang="en-CA" dirty="0" err="1" smtClean="0">
                <a:effectLst/>
              </a:rPr>
              <a:t>orchitis</a:t>
            </a:r>
            <a:r>
              <a:rPr lang="en-CA" dirty="0" smtClean="0">
                <a:effectLst/>
              </a:rPr>
              <a:t> in men; ectopic pregnancies, scarring in the fallopian tubes, and pelvic inflammatory disease (PID) in women; Infertility in both sexes</a:t>
            </a:r>
            <a:endParaRPr lang="en-CA" dirty="0"/>
          </a:p>
          <a:p>
            <a:r>
              <a:rPr lang="en-CA" dirty="0" smtClean="0"/>
              <a:t>The </a:t>
            </a:r>
            <a:r>
              <a:rPr lang="en-CA" dirty="0"/>
              <a:t>increased number of immune cells and its antimicrobial by-products can cause tissue damage on mucosal </a:t>
            </a:r>
            <a:r>
              <a:rPr lang="en-CA" dirty="0" smtClean="0"/>
              <a:t>membranes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77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Host Damage From the Immune Response (</a:t>
            </a:r>
            <a:r>
              <a:rPr lang="en-CA" i="1" dirty="0" smtClean="0"/>
              <a:t>C. </a:t>
            </a:r>
            <a:r>
              <a:rPr lang="en-CA" i="1" dirty="0"/>
              <a:t>trachomatis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Damage caused by inflammation</a:t>
            </a:r>
          </a:p>
          <a:p>
            <a:pPr lvl="1"/>
            <a:r>
              <a:rPr lang="en-CA" dirty="0"/>
              <a:t>P</a:t>
            </a:r>
            <a:r>
              <a:rPr lang="en-CA" dirty="0" smtClean="0"/>
              <a:t>rolonged </a:t>
            </a:r>
            <a:r>
              <a:rPr lang="en-CA" dirty="0"/>
              <a:t>inflammation results in cervicitis in women; urethritis and acute </a:t>
            </a:r>
            <a:r>
              <a:rPr lang="en-CA" dirty="0" err="1"/>
              <a:t>salpingitis</a:t>
            </a:r>
            <a:r>
              <a:rPr lang="en-CA" dirty="0"/>
              <a:t> in </a:t>
            </a:r>
            <a:r>
              <a:rPr lang="en-CA" dirty="0" smtClean="0"/>
              <a:t>men</a:t>
            </a:r>
          </a:p>
          <a:p>
            <a:pPr lvl="1"/>
            <a:r>
              <a:rPr lang="en-CA" dirty="0"/>
              <a:t>S</a:t>
            </a:r>
            <a:r>
              <a:rPr lang="en-CA" dirty="0" smtClean="0"/>
              <a:t>carring </a:t>
            </a:r>
            <a:r>
              <a:rPr lang="en-CA" dirty="0"/>
              <a:t>of tissues</a:t>
            </a:r>
          </a:p>
          <a:p>
            <a:pPr lvl="1"/>
            <a:r>
              <a:rPr lang="en-CA" dirty="0" smtClean="0"/>
              <a:t>Prolonged </a:t>
            </a:r>
            <a:r>
              <a:rPr lang="en-CA" dirty="0"/>
              <a:t>presence of inflammatory cytokines may cause fibrosis and infertility in men and women</a:t>
            </a:r>
          </a:p>
          <a:p>
            <a:pPr lvl="1"/>
            <a:r>
              <a:rPr lang="en-CA" dirty="0"/>
              <a:t>T</a:t>
            </a:r>
            <a:r>
              <a:rPr lang="en-CA" dirty="0" smtClean="0"/>
              <a:t>rigger </a:t>
            </a:r>
            <a:r>
              <a:rPr lang="en-CA" dirty="0"/>
              <a:t>autoimmune diseases in predisposed </a:t>
            </a:r>
            <a:r>
              <a:rPr lang="en-CA" dirty="0" smtClean="0"/>
              <a:t>individuals</a:t>
            </a:r>
          </a:p>
          <a:p>
            <a:r>
              <a:rPr lang="en-CA" dirty="0" err="1"/>
              <a:t>Leydig</a:t>
            </a:r>
            <a:r>
              <a:rPr lang="en-CA" dirty="0"/>
              <a:t> cells are particularly susceptible to </a:t>
            </a:r>
            <a:r>
              <a:rPr lang="en-CA" dirty="0" smtClean="0"/>
              <a:t>ROS (i.e. affecting </a:t>
            </a:r>
            <a:r>
              <a:rPr lang="en-CA" dirty="0"/>
              <a:t>the development of sperm </a:t>
            </a:r>
            <a:r>
              <a:rPr lang="en-CA" dirty="0" smtClean="0"/>
              <a:t>cells)</a:t>
            </a: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97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Bacterial Evasion (</a:t>
            </a:r>
            <a:r>
              <a:rPr lang="en-CA" i="1" dirty="0" smtClean="0"/>
              <a:t>N. Gonorrhoeae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Strains </a:t>
            </a:r>
            <a:r>
              <a:rPr lang="en-CA" dirty="0"/>
              <a:t>have many different outer membrane proteins (</a:t>
            </a:r>
            <a:r>
              <a:rPr lang="en-CA" dirty="0" err="1" smtClean="0"/>
              <a:t>Opa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might </a:t>
            </a:r>
            <a:r>
              <a:rPr lang="en-CA" dirty="0"/>
              <a:t>induce IL-10 production by the immune </a:t>
            </a:r>
            <a:r>
              <a:rPr lang="en-CA" dirty="0" smtClean="0"/>
              <a:t>system       stimulation </a:t>
            </a:r>
            <a:r>
              <a:rPr lang="en-CA" dirty="0"/>
              <a:t>of regulatory T </a:t>
            </a:r>
            <a:r>
              <a:rPr lang="en-CA" dirty="0" smtClean="0"/>
              <a:t>cells/dampen </a:t>
            </a:r>
            <a:r>
              <a:rPr lang="en-CA" dirty="0"/>
              <a:t>the adaptive immune </a:t>
            </a:r>
            <a:r>
              <a:rPr lang="en-CA" dirty="0" smtClean="0"/>
              <a:t>response</a:t>
            </a:r>
            <a:endParaRPr lang="en-CA" dirty="0"/>
          </a:p>
          <a:p>
            <a:pPr lvl="1"/>
            <a:r>
              <a:rPr lang="en-CA" dirty="0" smtClean="0"/>
              <a:t>downregulate </a:t>
            </a:r>
            <a:r>
              <a:rPr lang="en-CA" dirty="0"/>
              <a:t>the Th1 response and </a:t>
            </a:r>
            <a:r>
              <a:rPr lang="en-CA" dirty="0" smtClean="0"/>
              <a:t>promote </a:t>
            </a:r>
            <a:r>
              <a:rPr lang="en-CA" dirty="0"/>
              <a:t>anti-inflammatory responses that are ineffective at eliminating the pathogen</a:t>
            </a:r>
          </a:p>
          <a:p>
            <a:r>
              <a:rPr lang="en-CA" dirty="0"/>
              <a:t>D</a:t>
            </a:r>
            <a:r>
              <a:rPr lang="en-CA" dirty="0" smtClean="0"/>
              <a:t>ifferent </a:t>
            </a:r>
            <a:r>
              <a:rPr lang="en-CA" dirty="0"/>
              <a:t>combination of expression of </a:t>
            </a:r>
            <a:r>
              <a:rPr lang="en-CA" dirty="0" err="1"/>
              <a:t>Opa</a:t>
            </a:r>
            <a:r>
              <a:rPr lang="en-CA" dirty="0"/>
              <a:t> proteins</a:t>
            </a:r>
          </a:p>
          <a:p>
            <a:pPr lvl="1"/>
            <a:r>
              <a:rPr lang="en-CA" dirty="0"/>
              <a:t>escape antibody binding as the adaptive immune system has to adjust to new antigens to target</a:t>
            </a:r>
          </a:p>
          <a:p>
            <a:endParaRPr lang="en-CA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8460432" y="256490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3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Bacterial Evasion (</a:t>
            </a:r>
            <a:r>
              <a:rPr lang="en-CA" i="1" dirty="0" smtClean="0"/>
              <a:t>N. Gonorrhoeae</a:t>
            </a:r>
            <a:r>
              <a:rPr lang="en-CA" dirty="0" smtClean="0"/>
              <a:t>) Conti.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when phagocytosed, outer membrane </a:t>
            </a:r>
            <a:r>
              <a:rPr lang="en-CA" dirty="0" err="1"/>
              <a:t>porin</a:t>
            </a:r>
            <a:r>
              <a:rPr lang="en-CA" dirty="0"/>
              <a:t> protein B (</a:t>
            </a:r>
            <a:r>
              <a:rPr lang="en-CA" dirty="0" err="1"/>
              <a:t>PorB</a:t>
            </a:r>
            <a:r>
              <a:rPr lang="en-CA" dirty="0"/>
              <a:t>) is able to inhibit the oxidative burst in the phagolysosome, preventing the phagocyte from degrading the bacteria</a:t>
            </a:r>
          </a:p>
          <a:p>
            <a:pPr lvl="1"/>
            <a:r>
              <a:rPr lang="en-CA" dirty="0"/>
              <a:t>shown to inhibit apoptosis of cells, possibly assisting in immune evasion(mechanisms still under studying</a:t>
            </a:r>
            <a:r>
              <a:rPr lang="en-CA" dirty="0" smtClean="0"/>
              <a:t>)</a:t>
            </a:r>
          </a:p>
          <a:p>
            <a:r>
              <a:rPr lang="en-CA" dirty="0" err="1"/>
              <a:t>Por</a:t>
            </a:r>
            <a:r>
              <a:rPr lang="en-CA" dirty="0"/>
              <a:t> </a:t>
            </a:r>
            <a:r>
              <a:rPr lang="en-CA" dirty="0" smtClean="0"/>
              <a:t>proteins</a:t>
            </a:r>
          </a:p>
          <a:p>
            <a:pPr lvl="1"/>
            <a:r>
              <a:rPr lang="en-CA" dirty="0" smtClean="0"/>
              <a:t>capable </a:t>
            </a:r>
            <a:r>
              <a:rPr lang="en-CA" dirty="0"/>
              <a:t>of binding to complement regulatory proteins </a:t>
            </a:r>
            <a:r>
              <a:rPr lang="en-CA" dirty="0" smtClean="0"/>
              <a:t>(e.g. Factor </a:t>
            </a:r>
            <a:r>
              <a:rPr lang="en-CA" dirty="0"/>
              <a:t>H, which can downregulate complement activity and prevent it from working effectively against </a:t>
            </a:r>
            <a:r>
              <a:rPr lang="en-CA" i="1" dirty="0"/>
              <a:t>N. </a:t>
            </a:r>
            <a:r>
              <a:rPr lang="en-CA" i="1" dirty="0" smtClean="0"/>
              <a:t>gonorrhoeae</a:t>
            </a:r>
            <a:r>
              <a:rPr lang="en-CA" dirty="0" smtClean="0"/>
              <a:t>)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69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Bacterial Evasion (</a:t>
            </a:r>
            <a:r>
              <a:rPr lang="en-CA" i="1" dirty="0" smtClean="0"/>
              <a:t>N. Gonorrhoeae</a:t>
            </a:r>
            <a:r>
              <a:rPr lang="en-CA" dirty="0" smtClean="0"/>
              <a:t>) Conti.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LOS on </a:t>
            </a:r>
            <a:r>
              <a:rPr lang="en-CA" dirty="0"/>
              <a:t>the outer </a:t>
            </a:r>
            <a:r>
              <a:rPr lang="en-CA" dirty="0" smtClean="0"/>
              <a:t>membrane</a:t>
            </a:r>
            <a:endParaRPr lang="en-CA" dirty="0"/>
          </a:p>
          <a:p>
            <a:pPr lvl="1"/>
            <a:r>
              <a:rPr lang="en-CA" dirty="0" smtClean="0">
                <a:effectLst/>
              </a:rPr>
              <a:t>capable of binding to sialic acid in the serum, forms a microcapsule of </a:t>
            </a:r>
            <a:r>
              <a:rPr lang="en-CA" dirty="0" err="1" smtClean="0">
                <a:effectLst/>
              </a:rPr>
              <a:t>sialylated</a:t>
            </a:r>
            <a:r>
              <a:rPr lang="en-CA" dirty="0" smtClean="0">
                <a:effectLst/>
              </a:rPr>
              <a:t> LOS around the bacteria to hinder host immune defenses (e.g. complement and antibodies)</a:t>
            </a:r>
          </a:p>
          <a:p>
            <a:r>
              <a:rPr lang="en-CA" dirty="0"/>
              <a:t>produce IgA1 </a:t>
            </a:r>
            <a:r>
              <a:rPr lang="en-CA" dirty="0" smtClean="0"/>
              <a:t>proteases</a:t>
            </a:r>
            <a:endParaRPr lang="en-CA" dirty="0"/>
          </a:p>
          <a:p>
            <a:pPr lvl="1"/>
            <a:r>
              <a:rPr lang="en-CA" dirty="0" smtClean="0">
                <a:effectLst/>
              </a:rPr>
              <a:t>cleave host IgA1 antibodies (normally secreted at the mucosal sites of the host and block adherence of pathogens to host cells) </a:t>
            </a:r>
          </a:p>
          <a:p>
            <a:pPr lvl="1"/>
            <a:r>
              <a:rPr lang="en-CA" dirty="0" smtClean="0">
                <a:effectLst/>
              </a:rPr>
              <a:t>enables the bacteria to get past this layer of defense and infect host cells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49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Bacterial Evasion (</a:t>
            </a:r>
            <a:r>
              <a:rPr lang="en-CA" i="1" dirty="0"/>
              <a:t>C. </a:t>
            </a:r>
            <a:r>
              <a:rPr lang="en-CA" i="1" dirty="0" smtClean="0"/>
              <a:t>trachomatis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Being intracellular, it’s safe from complement, antibodies, phagocytosis and various other innate immune defenses</a:t>
            </a:r>
          </a:p>
          <a:p>
            <a:r>
              <a:rPr lang="en-CA" dirty="0" smtClean="0"/>
              <a:t>Remain </a:t>
            </a:r>
            <a:r>
              <a:rPr lang="en-CA" dirty="0"/>
              <a:t>invisible intracellularly via:</a:t>
            </a:r>
          </a:p>
          <a:p>
            <a:pPr lvl="1"/>
            <a:r>
              <a:rPr lang="en-CA" dirty="0" smtClean="0"/>
              <a:t>establishes </a:t>
            </a:r>
            <a:r>
              <a:rPr lang="en-CA" dirty="0"/>
              <a:t>an isolated zone inside the infected host cell, secluding itself in a cytoplasmic inclusion, preventing bacterial peptides from being loaded onto MHC and identifying the cell as infected</a:t>
            </a:r>
          </a:p>
          <a:p>
            <a:pPr lvl="1"/>
            <a:r>
              <a:rPr lang="en-CA" dirty="0" smtClean="0"/>
              <a:t>capable </a:t>
            </a:r>
            <a:r>
              <a:rPr lang="en-CA" dirty="0"/>
              <a:t>of downregulating MHC I and II expression in infected cells by secreting chlamydial protease-like activity factor (CPAF</a:t>
            </a:r>
            <a:r>
              <a:rPr lang="en-CA" dirty="0" smtClean="0"/>
              <a:t>)</a:t>
            </a:r>
          </a:p>
          <a:p>
            <a:pPr lvl="2"/>
            <a:r>
              <a:rPr lang="en-CA" dirty="0" smtClean="0"/>
              <a:t> </a:t>
            </a:r>
            <a:r>
              <a:rPr lang="en-CA" dirty="0"/>
              <a:t>degrades transcription factors that normally control both constitutive and interferon-gamma induced MHCI and MHCII expression</a:t>
            </a:r>
          </a:p>
          <a:p>
            <a:pPr lvl="2"/>
            <a:r>
              <a:rPr lang="en-CA" dirty="0"/>
              <a:t> inhibit apoptosis using CPAF, which can also target host BH3 proteins, delaying killing of the host cell by both NK cell and CD8+ T cell actions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43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Bacterial Evasion (</a:t>
            </a:r>
            <a:r>
              <a:rPr lang="en-CA" i="1" dirty="0" smtClean="0"/>
              <a:t>C. trachomatis</a:t>
            </a:r>
            <a:r>
              <a:rPr lang="en-CA" dirty="0" smtClean="0"/>
              <a:t>) Conti.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i</a:t>
            </a:r>
            <a:r>
              <a:rPr lang="en-CA" dirty="0" smtClean="0"/>
              <a:t>nhibit </a:t>
            </a:r>
            <a:r>
              <a:rPr lang="en-CA" dirty="0"/>
              <a:t>the release of pro-inflammatory cytokines by the infected cells</a:t>
            </a:r>
          </a:p>
          <a:p>
            <a:pPr lvl="1"/>
            <a:r>
              <a:rPr lang="en-CA" dirty="0"/>
              <a:t>Tsp </a:t>
            </a:r>
            <a:r>
              <a:rPr lang="en-CA" dirty="0" smtClean="0"/>
              <a:t>protease-target and degrade </a:t>
            </a:r>
            <a:r>
              <a:rPr lang="en-CA" dirty="0"/>
              <a:t>host NF-kB and </a:t>
            </a:r>
            <a:r>
              <a:rPr lang="en-CA" dirty="0" err="1" smtClean="0"/>
              <a:t>preventethe</a:t>
            </a:r>
            <a:r>
              <a:rPr lang="en-CA" dirty="0" smtClean="0"/>
              <a:t> </a:t>
            </a:r>
            <a:r>
              <a:rPr lang="en-CA" dirty="0"/>
              <a:t>transcription of NF-kB genes and the release of inflammatory cytokines</a:t>
            </a:r>
          </a:p>
          <a:p>
            <a:r>
              <a:rPr lang="en-CA" dirty="0" smtClean="0"/>
              <a:t>able </a:t>
            </a:r>
            <a:r>
              <a:rPr lang="en-CA" dirty="0"/>
              <a:t>to </a:t>
            </a:r>
            <a:r>
              <a:rPr lang="en-CA" dirty="0" smtClean="0"/>
              <a:t>acquire </a:t>
            </a:r>
            <a:r>
              <a:rPr lang="en-CA" dirty="0"/>
              <a:t>cellular resources and prolong cell survival</a:t>
            </a:r>
          </a:p>
          <a:p>
            <a:pPr lvl="1"/>
            <a:r>
              <a:rPr lang="en-CA" dirty="0"/>
              <a:t>E.g. fragmenting the host cell </a:t>
            </a:r>
            <a:r>
              <a:rPr lang="en-CA" dirty="0" err="1"/>
              <a:t>golgi</a:t>
            </a:r>
            <a:r>
              <a:rPr lang="en-CA" dirty="0"/>
              <a:t> for better access to lipids and preventing stress responses that could lead to apoptosis</a:t>
            </a:r>
          </a:p>
          <a:p>
            <a:pPr lvl="1"/>
            <a:r>
              <a:rPr lang="en-CA" dirty="0"/>
              <a:t>Some are mediated by CPAF, but others are still not well understood</a:t>
            </a:r>
          </a:p>
          <a:p>
            <a:r>
              <a:rPr lang="en-CA" dirty="0" smtClean="0"/>
              <a:t>capable </a:t>
            </a:r>
            <a:r>
              <a:rPr lang="en-CA" dirty="0"/>
              <a:t>of entering a persistent state characterized by the formation of abnormal bodies (ABs) when it is put under stress (e.g. from antibiotics, immune system, or nutrient deprivation)</a:t>
            </a:r>
          </a:p>
          <a:p>
            <a:pPr lvl="1"/>
            <a:r>
              <a:rPr lang="en-CA" dirty="0" smtClean="0"/>
              <a:t>remain </a:t>
            </a:r>
            <a:r>
              <a:rPr lang="en-CA" dirty="0"/>
              <a:t>in the infected host </a:t>
            </a:r>
            <a:r>
              <a:rPr lang="en-CA" dirty="0" smtClean="0"/>
              <a:t>cell</a:t>
            </a:r>
          </a:p>
          <a:p>
            <a:pPr lvl="1"/>
            <a:r>
              <a:rPr lang="en-CA" dirty="0" smtClean="0"/>
              <a:t>lay </a:t>
            </a:r>
            <a:r>
              <a:rPr lang="en-CA" dirty="0"/>
              <a:t>dormant instead of </a:t>
            </a:r>
            <a:r>
              <a:rPr lang="en-CA" dirty="0" smtClean="0"/>
              <a:t>replicating</a:t>
            </a:r>
          </a:p>
          <a:p>
            <a:pPr lvl="1"/>
            <a:r>
              <a:rPr lang="en-CA" dirty="0" smtClean="0"/>
              <a:t>avoid </a:t>
            </a:r>
            <a:r>
              <a:rPr lang="en-CA" dirty="0"/>
              <a:t>immune detection and wait out periods of nutritional scarcity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89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</a:t>
            </a:r>
            <a:r>
              <a:rPr lang="en-CA" dirty="0" smtClean="0"/>
              <a:t>(</a:t>
            </a:r>
            <a:r>
              <a:rPr lang="en-CA" i="1" dirty="0" smtClean="0"/>
              <a:t>N. Gonorrhoeae</a:t>
            </a:r>
            <a:r>
              <a:rPr lang="en-CA" dirty="0" smtClean="0"/>
              <a:t>)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difficult to completely remove the </a:t>
            </a:r>
            <a:r>
              <a:rPr lang="en-CA" dirty="0" smtClean="0"/>
              <a:t>pathogen from </a:t>
            </a:r>
            <a:r>
              <a:rPr lang="en-CA" dirty="0"/>
              <a:t>the host </a:t>
            </a:r>
            <a:r>
              <a:rPr lang="en-CA" dirty="0" smtClean="0"/>
              <a:t>relying </a:t>
            </a:r>
            <a:r>
              <a:rPr lang="en-CA" dirty="0"/>
              <a:t>on the immune system </a:t>
            </a:r>
            <a:r>
              <a:rPr lang="en-CA" dirty="0" smtClean="0"/>
              <a:t>alone</a:t>
            </a:r>
          </a:p>
          <a:p>
            <a:pPr lvl="1"/>
            <a:r>
              <a:rPr lang="en-CA" dirty="0" smtClean="0"/>
              <a:t>Due to highly </a:t>
            </a:r>
            <a:r>
              <a:rPr lang="en-CA" dirty="0"/>
              <a:t>adaptive </a:t>
            </a:r>
            <a:r>
              <a:rPr lang="en-CA" dirty="0" smtClean="0"/>
              <a:t>nature of the pathogen</a:t>
            </a:r>
          </a:p>
          <a:p>
            <a:r>
              <a:rPr lang="en-CA" dirty="0"/>
              <a:t>treatment with antibiotics is </a:t>
            </a:r>
            <a:r>
              <a:rPr lang="en-CA" dirty="0" smtClean="0"/>
              <a:t>required for full recovery</a:t>
            </a:r>
          </a:p>
          <a:p>
            <a:pPr lvl="1"/>
            <a:r>
              <a:rPr lang="en-CA" dirty="0" smtClean="0"/>
              <a:t>persistent </a:t>
            </a:r>
            <a:r>
              <a:rPr lang="en-CA" dirty="0"/>
              <a:t>antibiotic treatment </a:t>
            </a:r>
            <a:r>
              <a:rPr lang="en-CA" dirty="0" smtClean="0"/>
              <a:t>+ </a:t>
            </a:r>
            <a:r>
              <a:rPr lang="en-CA" dirty="0"/>
              <a:t>continued efforts by the immune </a:t>
            </a:r>
            <a:r>
              <a:rPr lang="en-CA" dirty="0" smtClean="0"/>
              <a:t>system=pathogen elimination/recovery from the infection</a:t>
            </a:r>
          </a:p>
          <a:p>
            <a:r>
              <a:rPr lang="en-CA" dirty="0" smtClean="0"/>
              <a:t>No induction of </a:t>
            </a:r>
            <a:r>
              <a:rPr lang="en-CA" dirty="0"/>
              <a:t>development of protective long- term immunity even with repeated previous episodes of infection</a:t>
            </a:r>
          </a:p>
          <a:p>
            <a:pPr lvl="1"/>
            <a:r>
              <a:rPr lang="en-CA" dirty="0" smtClean="0"/>
              <a:t>Due to notable </a:t>
            </a:r>
            <a:r>
              <a:rPr lang="en-CA" dirty="0"/>
              <a:t>antigenic variability of the pathogen (e.g. Op proteins, pili proteins and </a:t>
            </a:r>
            <a:r>
              <a:rPr lang="en-CA" dirty="0" smtClean="0"/>
              <a:t>LOS)</a:t>
            </a:r>
          </a:p>
          <a:p>
            <a:pPr lvl="1"/>
            <a:r>
              <a:rPr lang="en-CA" dirty="0" smtClean="0"/>
              <a:t>host </a:t>
            </a:r>
            <a:r>
              <a:rPr lang="en-CA" dirty="0"/>
              <a:t>generated memory B cells, T cells and antibodies from previous infection becomes no longer effective after the bacteria has undergone antigenic variation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99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 (</a:t>
            </a:r>
            <a:r>
              <a:rPr lang="en-CA" i="1" dirty="0"/>
              <a:t>C. </a:t>
            </a:r>
            <a:r>
              <a:rPr lang="en-CA" i="1" dirty="0" smtClean="0"/>
              <a:t>trachomatis</a:t>
            </a:r>
            <a:r>
              <a:rPr lang="en-US" dirty="0" smtClean="0"/>
              <a:t>)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This pathogen is difficult </a:t>
            </a:r>
            <a:r>
              <a:rPr lang="en-CA" dirty="0"/>
              <a:t>to be eliminated with the sole effort of the host response</a:t>
            </a:r>
            <a:r>
              <a:rPr lang="en-CA" dirty="0" smtClean="0">
                <a:effectLst/>
              </a:rPr>
              <a:t> given the pathogen’s methods to evade the immune response</a:t>
            </a:r>
          </a:p>
          <a:p>
            <a:r>
              <a:rPr lang="en-CA" dirty="0"/>
              <a:t>W</a:t>
            </a:r>
            <a:r>
              <a:rPr lang="en-CA" dirty="0" smtClean="0"/>
              <a:t>ithout </a:t>
            </a:r>
            <a:r>
              <a:rPr lang="en-CA" dirty="0"/>
              <a:t>treatment, the infection may not be completely removed and could persist for prolonged periods of time</a:t>
            </a:r>
          </a:p>
          <a:p>
            <a:pPr lvl="1"/>
            <a:r>
              <a:rPr lang="en-CA" dirty="0" smtClean="0"/>
              <a:t>Complete </a:t>
            </a:r>
            <a:r>
              <a:rPr lang="en-CA" dirty="0"/>
              <a:t>removal of pathogens can be achieved with the antibiotic treatments and abstention from sexual intercourse for at least seven days.</a:t>
            </a:r>
          </a:p>
          <a:p>
            <a:r>
              <a:rPr lang="en-CA" dirty="0" smtClean="0"/>
              <a:t>Long- </a:t>
            </a:r>
            <a:r>
              <a:rPr lang="en-CA" dirty="0"/>
              <a:t>term immunity can be </a:t>
            </a:r>
            <a:r>
              <a:rPr lang="en-CA" dirty="0" smtClean="0"/>
              <a:t>induced</a:t>
            </a:r>
          </a:p>
          <a:p>
            <a:pPr lvl="1"/>
            <a:r>
              <a:rPr lang="en-CA" dirty="0" smtClean="0"/>
              <a:t>complete </a:t>
            </a:r>
            <a:r>
              <a:rPr lang="en-CA" dirty="0"/>
              <a:t>immunity (no detectable infection after re- exposure) is </a:t>
            </a:r>
            <a:r>
              <a:rPr lang="en-CA" dirty="0" smtClean="0"/>
              <a:t>temporary</a:t>
            </a:r>
          </a:p>
          <a:p>
            <a:pPr lvl="2"/>
            <a:r>
              <a:rPr lang="en-CA" dirty="0" smtClean="0"/>
              <a:t>induced by the CD4+ Th1 memory cells and antibodies</a:t>
            </a:r>
          </a:p>
          <a:p>
            <a:pPr lvl="2"/>
            <a:r>
              <a:rPr lang="en-CA" dirty="0" smtClean="0"/>
              <a:t>diminished after a short time</a:t>
            </a:r>
            <a:endParaRPr lang="en-CA" dirty="0" smtClean="0"/>
          </a:p>
          <a:p>
            <a:pPr lvl="1"/>
            <a:r>
              <a:rPr lang="en-CA" dirty="0" smtClean="0"/>
              <a:t>partial </a:t>
            </a:r>
            <a:r>
              <a:rPr lang="en-CA" dirty="0"/>
              <a:t>(shorter duration of infection and lower organism burden after re-exposure) immunity being more long lasting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66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Slide 3: </a:t>
            </a:r>
            <a:r>
              <a:rPr lang="en-US" dirty="0" smtClean="0">
                <a:hlinkClick r:id="rId2"/>
              </a:rPr>
              <a:t>https://detectingandrespond.wikispaces.com/file/view/body_immune.jpg/264212583/800x520/body_immune.jpg</a:t>
            </a:r>
            <a:endParaRPr lang="en-US" dirty="0" smtClean="0"/>
          </a:p>
          <a:p>
            <a:r>
              <a:rPr lang="en-US" dirty="0" smtClean="0"/>
              <a:t>Slide 7: </a:t>
            </a:r>
            <a:r>
              <a:rPr lang="en-US" dirty="0" smtClean="0">
                <a:hlinkClick r:id="rId3"/>
              </a:rPr>
              <a:t>http://iahealth.net/wp-content/uploads/2009/09/complement-11.jpg</a:t>
            </a:r>
            <a:endParaRPr lang="en-US" dirty="0" smtClean="0"/>
          </a:p>
          <a:p>
            <a:r>
              <a:rPr lang="en-US" dirty="0" smtClean="0"/>
              <a:t>Slide 9: </a:t>
            </a:r>
            <a:r>
              <a:rPr lang="en-US" dirty="0" smtClean="0">
                <a:hlinkClick r:id="rId4"/>
              </a:rPr>
              <a:t>https://montereybayholistic.files.wordpress.com/2012/12/inflammation-diagram.jpg</a:t>
            </a:r>
            <a:endParaRPr lang="en-US" dirty="0" smtClean="0"/>
          </a:p>
          <a:p>
            <a:r>
              <a:rPr lang="en-US" dirty="0" smtClean="0"/>
              <a:t>Slide 11: </a:t>
            </a:r>
            <a:r>
              <a:rPr lang="en-US" dirty="0" smtClean="0">
                <a:hlinkClick r:id="rId5"/>
              </a:rPr>
              <a:t>https://image.slidesharecdn.com/nonspecificdefenses-150831070806-lva1-app6891/95/nonspecific-immune-response-21-638.jpg?cb=1441011153</a:t>
            </a:r>
            <a:endParaRPr lang="en-US" dirty="0" smtClean="0"/>
          </a:p>
          <a:p>
            <a:r>
              <a:rPr lang="en-US" dirty="0" smtClean="0"/>
              <a:t>Slide 12: </a:t>
            </a:r>
            <a:r>
              <a:rPr lang="en-US" dirty="0" smtClean="0">
                <a:hlinkClick r:id="rId6"/>
              </a:rPr>
              <a:t>http://www.nature.com/nm/journal/v17/n11/images/nm.2514-F4.jpg</a:t>
            </a:r>
            <a:endParaRPr lang="en-US" dirty="0" smtClean="0"/>
          </a:p>
          <a:p>
            <a:r>
              <a:rPr lang="en-US" dirty="0" smtClean="0"/>
              <a:t>Slide 15: </a:t>
            </a:r>
            <a:r>
              <a:rPr lang="en-US" dirty="0" smtClean="0">
                <a:hlinkClick r:id="rId7"/>
              </a:rPr>
              <a:t>http://img.medscape.com/slide/migrated/editorial/cmecircle/2002/2012/morse-dendcell/slide03.gif</a:t>
            </a:r>
            <a:endParaRPr lang="en-US" dirty="0" smtClean="0"/>
          </a:p>
          <a:p>
            <a:r>
              <a:rPr lang="en-US" dirty="0" smtClean="0"/>
              <a:t>Slide 16: https://image.slidesharecdn.com/immunologyseminarsreeraj-141113031318-conversion-gate02/95/major-histocompatibility-complex-antigen-presentation-and-processing-33-638.jpg?cb=1416301000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56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Innate Response-</a:t>
            </a:r>
            <a:r>
              <a:rPr lang="en-CA" dirty="0" smtClean="0"/>
              <a:t>Anatomical Barriers</a:t>
            </a:r>
            <a:endParaRPr lang="en-C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90" y="1600200"/>
            <a:ext cx="69630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5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331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Innate Response-</a:t>
            </a:r>
            <a:r>
              <a:rPr lang="en-CA" sz="3600" dirty="0" smtClean="0"/>
              <a:t>Anatomical Barriers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CA" dirty="0" smtClean="0"/>
              <a:t>Mucus </a:t>
            </a:r>
            <a:r>
              <a:rPr lang="en-CA" dirty="0"/>
              <a:t>and secretions of antimicrobial peptides of the mucosal surfaces </a:t>
            </a:r>
            <a:r>
              <a:rPr lang="en-CA" dirty="0" smtClean="0"/>
              <a:t>provide </a:t>
            </a:r>
            <a:r>
              <a:rPr lang="en-CA" dirty="0"/>
              <a:t>protection against </a:t>
            </a:r>
            <a:r>
              <a:rPr lang="en-CA" i="1" dirty="0"/>
              <a:t>N. gonorrhoeae</a:t>
            </a:r>
            <a:r>
              <a:rPr lang="en-CA" dirty="0"/>
              <a:t> and </a:t>
            </a:r>
            <a:r>
              <a:rPr lang="en-CA" i="1" dirty="0"/>
              <a:t>C. trachomatis</a:t>
            </a:r>
          </a:p>
          <a:p>
            <a:pPr lvl="1"/>
            <a:r>
              <a:rPr lang="en-CA" dirty="0"/>
              <a:t>Mucus </a:t>
            </a:r>
          </a:p>
          <a:p>
            <a:pPr lvl="2"/>
            <a:r>
              <a:rPr lang="en-CA" dirty="0"/>
              <a:t>slippery secretion produced mucous membranes that is rich in glycoproteins and water which trap bacteria</a:t>
            </a:r>
          </a:p>
          <a:p>
            <a:pPr lvl="1"/>
            <a:r>
              <a:rPr lang="en-CA" dirty="0"/>
              <a:t>Secretions of antimicrobial peptides (mixed into the mucus) </a:t>
            </a:r>
          </a:p>
          <a:p>
            <a:pPr lvl="2"/>
            <a:r>
              <a:rPr lang="en-CA" dirty="0"/>
              <a:t>include </a:t>
            </a:r>
            <a:r>
              <a:rPr lang="en-CA" dirty="0" err="1"/>
              <a:t>defensins</a:t>
            </a:r>
            <a:r>
              <a:rPr lang="en-CA" dirty="0"/>
              <a:t>, lysozymes, </a:t>
            </a:r>
            <a:r>
              <a:rPr lang="en-CA" dirty="0" err="1"/>
              <a:t>elafin</a:t>
            </a:r>
            <a:r>
              <a:rPr lang="en-CA" dirty="0"/>
              <a:t>, and other peptides </a:t>
            </a:r>
          </a:p>
          <a:p>
            <a:pPr lvl="3"/>
            <a:r>
              <a:rPr lang="en-CA" dirty="0"/>
              <a:t>inhibit and disrupt the structures and activity of bacteria.</a:t>
            </a:r>
          </a:p>
          <a:p>
            <a:pPr lvl="2"/>
            <a:r>
              <a:rPr lang="en-CA" dirty="0"/>
              <a:t>E.g. </a:t>
            </a:r>
            <a:r>
              <a:rPr lang="en-CA" dirty="0" err="1"/>
              <a:t>Defensins</a:t>
            </a:r>
            <a:r>
              <a:rPr lang="en-CA" dirty="0"/>
              <a:t> </a:t>
            </a:r>
          </a:p>
          <a:p>
            <a:pPr lvl="3"/>
            <a:r>
              <a:rPr lang="en-CA" dirty="0"/>
              <a:t>most common type of antimicrobial peptide found in mucus secretions</a:t>
            </a:r>
          </a:p>
          <a:p>
            <a:pPr lvl="3"/>
            <a:r>
              <a:rPr lang="en-CA" dirty="0"/>
              <a:t>cationic peptides that disrupt bacterial membranes</a:t>
            </a:r>
          </a:p>
          <a:p>
            <a:pPr lvl="2"/>
            <a:r>
              <a:rPr lang="en-CA" dirty="0"/>
              <a:t>produced by leukocytes that include neutrophils, dendritic cells, natural killer cells, as well as the epithelial cells themselves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84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Innate Response-</a:t>
            </a:r>
            <a:r>
              <a:rPr lang="en-CA" dirty="0" smtClean="0"/>
              <a:t>Anatomical Barriers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Urinary Tract/Urine Defenses</a:t>
            </a:r>
          </a:p>
          <a:p>
            <a:pPr lvl="1"/>
            <a:r>
              <a:rPr lang="en-CA" dirty="0"/>
              <a:t>variation in urine pH, urea concentration, and </a:t>
            </a:r>
            <a:r>
              <a:rPr lang="en-CA" dirty="0" err="1"/>
              <a:t>osmolarity</a:t>
            </a:r>
            <a:r>
              <a:rPr lang="en-CA" dirty="0"/>
              <a:t> of the urinary tract can alter the susceptibility of an infection </a:t>
            </a:r>
            <a:r>
              <a:rPr lang="en-CA" dirty="0" smtClean="0"/>
              <a:t>(e.g. when </a:t>
            </a:r>
            <a:r>
              <a:rPr lang="en-CA" dirty="0"/>
              <a:t>exposed to </a:t>
            </a:r>
            <a:r>
              <a:rPr lang="en-CA" i="1" dirty="0" err="1"/>
              <a:t>N.gonorrhea</a:t>
            </a:r>
            <a:r>
              <a:rPr lang="en-CA" dirty="0"/>
              <a:t>)</a:t>
            </a:r>
          </a:p>
          <a:p>
            <a:pPr lvl="1"/>
            <a:r>
              <a:rPr lang="en-CA" dirty="0" smtClean="0"/>
              <a:t>Urine contains </a:t>
            </a:r>
            <a:r>
              <a:rPr lang="en-CA" dirty="0"/>
              <a:t>many bactericidal and bacteriostatic defenses against the bacteria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65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Innate Response-</a:t>
            </a:r>
            <a:r>
              <a:rPr lang="en-CA" dirty="0" smtClean="0"/>
              <a:t>Anatomical Barriers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Additional Mechanism Found in Female Reproductive Tract</a:t>
            </a:r>
          </a:p>
          <a:p>
            <a:pPr lvl="1"/>
            <a:r>
              <a:rPr lang="en-CA" dirty="0"/>
              <a:t>commensal bacteria found in the vagina and </a:t>
            </a:r>
            <a:r>
              <a:rPr lang="en-CA" dirty="0" err="1"/>
              <a:t>ectocervix</a:t>
            </a:r>
            <a:r>
              <a:rPr lang="en-CA" dirty="0"/>
              <a:t> prevent the growth of pathogens via competition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75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Innate Response-Complement System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09818"/>
            <a:ext cx="6048672" cy="536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2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Innate Response-Complement System</a:t>
            </a:r>
            <a:endParaRPr lang="en-CA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CA" dirty="0"/>
              <a:t>consists of various plasma proteins found in the blood</a:t>
            </a:r>
          </a:p>
          <a:p>
            <a:pPr lvl="0"/>
            <a:r>
              <a:rPr lang="en-CA" dirty="0"/>
              <a:t>3 main pathways: classical, alternative, mannose binding lectin</a:t>
            </a:r>
          </a:p>
          <a:p>
            <a:pPr lvl="1"/>
            <a:r>
              <a:rPr lang="en-CA" dirty="0"/>
              <a:t>Initial enzyme generated-C3 convertase</a:t>
            </a:r>
          </a:p>
          <a:p>
            <a:pPr lvl="1"/>
            <a:r>
              <a:rPr lang="en-CA" dirty="0"/>
              <a:t>Ultimately leads to the formation of C3a, C3b, C5a, C5b, and other associated complement proteins</a:t>
            </a:r>
          </a:p>
          <a:p>
            <a:pPr lvl="2"/>
            <a:r>
              <a:rPr lang="en-CA" dirty="0" smtClean="0"/>
              <a:t>They act </a:t>
            </a:r>
            <a:r>
              <a:rPr lang="en-CA" dirty="0"/>
              <a:t>as </a:t>
            </a:r>
            <a:r>
              <a:rPr lang="en-CA" dirty="0" err="1"/>
              <a:t>opsonins</a:t>
            </a:r>
            <a:r>
              <a:rPr lang="en-CA" dirty="0"/>
              <a:t>, inflammatory mediators, and make up the membrane attack complex which disrupts bacterial membrane structures causing lysis</a:t>
            </a:r>
          </a:p>
          <a:p>
            <a:pPr lvl="1"/>
            <a:r>
              <a:rPr lang="en-CA" dirty="0" smtClean="0"/>
              <a:t>enhance </a:t>
            </a:r>
            <a:r>
              <a:rPr lang="en-CA" dirty="0"/>
              <a:t>the ability of antibodies produced by plasma cells, phagocyte activity, promotes inflammation and attacks the bacteria’s plasma membrane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93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Response-Inflammation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5760640" cy="431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8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1790</Words>
  <Application>Microsoft Office PowerPoint</Application>
  <PresentationFormat>全屏显示(4:3)</PresentationFormat>
  <Paragraphs>169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主题​​</vt:lpstr>
      <vt:lpstr>PATH 417 Case 2: A New Partner</vt:lpstr>
      <vt:lpstr>Overview of Host Response</vt:lpstr>
      <vt:lpstr>Innate Response-Anatomical Barriers</vt:lpstr>
      <vt:lpstr>Innate Response-Anatomical Barriers </vt:lpstr>
      <vt:lpstr>Innate Response-Anatomical Barriers</vt:lpstr>
      <vt:lpstr>Innate Response-Anatomical Barriers</vt:lpstr>
      <vt:lpstr>Innate Response-Complement System</vt:lpstr>
      <vt:lpstr>Innate Response-Complement System</vt:lpstr>
      <vt:lpstr>Innate Response-Inflammation</vt:lpstr>
      <vt:lpstr>Innate Response-Inflammation</vt:lpstr>
      <vt:lpstr>Innate Response-Cellular mediated Response</vt:lpstr>
      <vt:lpstr>Innate Response-Cellular mediated Response(NETs)</vt:lpstr>
      <vt:lpstr>Innate Response-Cellular mediated Response</vt:lpstr>
      <vt:lpstr>Innate Response-Cellular mediated Response</vt:lpstr>
      <vt:lpstr>Host Response-Transition Phase</vt:lpstr>
      <vt:lpstr>Host Response-Transition Phase</vt:lpstr>
      <vt:lpstr>Host Response-Transition Phase</vt:lpstr>
      <vt:lpstr>Adaptive Response-Cellular Response</vt:lpstr>
      <vt:lpstr>Adaptive Response-Humoral Response</vt:lpstr>
      <vt:lpstr>Host Damage From the Immune Response (N. Gonorrhoeae)</vt:lpstr>
      <vt:lpstr>Host Damage From the Immune Response (C. trachomatis)</vt:lpstr>
      <vt:lpstr>Bacterial Evasion (N. Gonorrhoeae)</vt:lpstr>
      <vt:lpstr>Bacterial Evasion (N. Gonorrhoeae) Conti.</vt:lpstr>
      <vt:lpstr>Bacterial Evasion (N. Gonorrhoeae) Conti.</vt:lpstr>
      <vt:lpstr>Bacterial Evasion (C. trachomatis)</vt:lpstr>
      <vt:lpstr>Bacterial Evasion (C. trachomatis) Conti.</vt:lpstr>
      <vt:lpstr>Outcome (N. Gonorrhoeae) </vt:lpstr>
      <vt:lpstr>Outcome (C. trachomatis)</vt:lpstr>
      <vt:lpstr>Image Source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417 Case 2: A New Partner</dc:title>
  <dc:creator>sunny chen</dc:creator>
  <cp:lastModifiedBy>sunny chen</cp:lastModifiedBy>
  <cp:revision>33</cp:revision>
  <dcterms:created xsi:type="dcterms:W3CDTF">2017-02-19T01:15:23Z</dcterms:created>
  <dcterms:modified xsi:type="dcterms:W3CDTF">2017-02-19T05:11:39Z</dcterms:modified>
</cp:coreProperties>
</file>