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70" r:id="rId8"/>
    <p:sldId id="264" r:id="rId9"/>
    <p:sldId id="266" r:id="rId10"/>
    <p:sldId id="267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2D1508-91CA-488D-B27F-0517D059584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CA"/>
        </a:p>
      </dgm:t>
    </dgm:pt>
    <dgm:pt modelId="{00355428-CB3C-4990-87FA-7A87589FD5A1}">
      <dgm:prSet phldrT="[Text]" custT="1"/>
      <dgm:spPr/>
      <dgm:t>
        <a:bodyPr/>
        <a:lstStyle/>
        <a:p>
          <a:r>
            <a:rPr lang="en-CA" sz="2600" dirty="0" smtClean="0"/>
            <a:t>The case</a:t>
          </a:r>
          <a:endParaRPr lang="en-CA" sz="2600" dirty="0"/>
        </a:p>
      </dgm:t>
    </dgm:pt>
    <dgm:pt modelId="{976953DA-55AB-4F64-984E-D9BA956364DC}" type="parTrans" cxnId="{991EAA44-3E18-49C3-8F8E-390CF6DCC68F}">
      <dgm:prSet/>
      <dgm:spPr/>
      <dgm:t>
        <a:bodyPr/>
        <a:lstStyle/>
        <a:p>
          <a:endParaRPr lang="en-CA"/>
        </a:p>
      </dgm:t>
    </dgm:pt>
    <dgm:pt modelId="{EDA39771-79FC-47F5-A647-69B3B23BF88F}" type="sibTrans" cxnId="{991EAA44-3E18-49C3-8F8E-390CF6DCC68F}">
      <dgm:prSet/>
      <dgm:spPr/>
      <dgm:t>
        <a:bodyPr/>
        <a:lstStyle/>
        <a:p>
          <a:endParaRPr lang="en-CA"/>
        </a:p>
      </dgm:t>
    </dgm:pt>
    <dgm:pt modelId="{623A8EFB-D685-4E65-821A-BDB23B12856F}">
      <dgm:prSet phldrT="[Text]" custT="1"/>
      <dgm:spPr/>
      <dgm:t>
        <a:bodyPr/>
        <a:lstStyle/>
        <a:p>
          <a:r>
            <a:rPr lang="en-CA" sz="2600" dirty="0" smtClean="0"/>
            <a:t>Signs and systems</a:t>
          </a:r>
          <a:endParaRPr lang="en-CA" sz="2600" dirty="0"/>
        </a:p>
      </dgm:t>
    </dgm:pt>
    <dgm:pt modelId="{2E8CF2F4-1FEA-4F3F-ACB7-844AB754E480}" type="parTrans" cxnId="{5488970C-C6CA-4361-9A8C-71ED2DE8A902}">
      <dgm:prSet/>
      <dgm:spPr/>
      <dgm:t>
        <a:bodyPr/>
        <a:lstStyle/>
        <a:p>
          <a:endParaRPr lang="en-CA"/>
        </a:p>
      </dgm:t>
    </dgm:pt>
    <dgm:pt modelId="{EC673EA6-61EF-4243-B1A1-CF4CB6C068DB}" type="sibTrans" cxnId="{5488970C-C6CA-4361-9A8C-71ED2DE8A902}">
      <dgm:prSet/>
      <dgm:spPr/>
      <dgm:t>
        <a:bodyPr/>
        <a:lstStyle/>
        <a:p>
          <a:endParaRPr lang="en-CA"/>
        </a:p>
      </dgm:t>
    </dgm:pt>
    <dgm:pt modelId="{74D19DAB-3E6A-4AAA-B1EF-9CDCFE3825B6}">
      <dgm:prSet phldrT="[Text]" custT="1"/>
      <dgm:spPr/>
      <dgm:t>
        <a:bodyPr/>
        <a:lstStyle/>
        <a:p>
          <a:r>
            <a:rPr lang="en-CA" sz="2600" dirty="0" smtClean="0"/>
            <a:t>Affected body system and its structures</a:t>
          </a:r>
          <a:endParaRPr lang="en-CA" sz="2600" dirty="0"/>
        </a:p>
      </dgm:t>
    </dgm:pt>
    <dgm:pt modelId="{F89F7F6D-29AB-4C6E-AE08-BC2BEA3A643F}" type="parTrans" cxnId="{775F27CC-0DCC-4111-9F28-BB8AE3DCC97C}">
      <dgm:prSet/>
      <dgm:spPr/>
      <dgm:t>
        <a:bodyPr/>
        <a:lstStyle/>
        <a:p>
          <a:endParaRPr lang="en-CA"/>
        </a:p>
      </dgm:t>
    </dgm:pt>
    <dgm:pt modelId="{D48880D2-9464-44F6-988C-E268A7F77B4B}" type="sibTrans" cxnId="{775F27CC-0DCC-4111-9F28-BB8AE3DCC97C}">
      <dgm:prSet/>
      <dgm:spPr/>
      <dgm:t>
        <a:bodyPr/>
        <a:lstStyle/>
        <a:p>
          <a:endParaRPr lang="en-CA"/>
        </a:p>
      </dgm:t>
    </dgm:pt>
    <dgm:pt modelId="{65DEA064-A07B-47E7-9694-960C0DAC09C1}">
      <dgm:prSet phldrT="[Text]" custT="1"/>
      <dgm:spPr/>
      <dgm:t>
        <a:bodyPr/>
        <a:lstStyle/>
        <a:p>
          <a:r>
            <a:rPr lang="en-CA" sz="2600" dirty="0" smtClean="0"/>
            <a:t>Impact on physiological functioning</a:t>
          </a:r>
          <a:endParaRPr lang="en-CA" sz="2600" dirty="0"/>
        </a:p>
      </dgm:t>
    </dgm:pt>
    <dgm:pt modelId="{C3F222A8-BE49-43AA-BD41-C8C79326F7D6}" type="parTrans" cxnId="{C7CC21BB-B1EF-41F1-A75D-CD9C2FA50C78}">
      <dgm:prSet/>
      <dgm:spPr/>
      <dgm:t>
        <a:bodyPr/>
        <a:lstStyle/>
        <a:p>
          <a:endParaRPr lang="en-CA"/>
        </a:p>
      </dgm:t>
    </dgm:pt>
    <dgm:pt modelId="{6D4D9B4C-A7C6-424A-892E-CD2A013C34A3}" type="sibTrans" cxnId="{C7CC21BB-B1EF-41F1-A75D-CD9C2FA50C78}">
      <dgm:prSet/>
      <dgm:spPr/>
      <dgm:t>
        <a:bodyPr/>
        <a:lstStyle/>
        <a:p>
          <a:endParaRPr lang="en-CA"/>
        </a:p>
      </dgm:t>
    </dgm:pt>
    <dgm:pt modelId="{4A6BB23E-B0A1-4735-86ED-9ED4775EE2BE}">
      <dgm:prSet phldrT="[Text]" custT="1"/>
      <dgm:spPr/>
      <dgm:t>
        <a:bodyPr/>
        <a:lstStyle/>
        <a:p>
          <a:r>
            <a:rPr lang="en-CA" sz="2600" dirty="0" smtClean="0"/>
            <a:t>Methods of transmission and infection </a:t>
          </a:r>
          <a:endParaRPr lang="en-CA" sz="2600" dirty="0"/>
        </a:p>
      </dgm:t>
    </dgm:pt>
    <dgm:pt modelId="{093334D4-906B-4B37-A8F1-1A19C57F9EA4}" type="parTrans" cxnId="{4B6B3454-B04B-44AA-BC0F-E8E5FF1BAFE1}">
      <dgm:prSet/>
      <dgm:spPr/>
      <dgm:t>
        <a:bodyPr/>
        <a:lstStyle/>
        <a:p>
          <a:endParaRPr lang="en-CA"/>
        </a:p>
      </dgm:t>
    </dgm:pt>
    <dgm:pt modelId="{0B73E100-0711-4811-A209-AFC2CF0098CA}" type="sibTrans" cxnId="{4B6B3454-B04B-44AA-BC0F-E8E5FF1BAFE1}">
      <dgm:prSet/>
      <dgm:spPr/>
      <dgm:t>
        <a:bodyPr/>
        <a:lstStyle/>
        <a:p>
          <a:endParaRPr lang="en-CA"/>
        </a:p>
      </dgm:t>
    </dgm:pt>
    <dgm:pt modelId="{24007BCB-50E8-4CED-8FE4-8AD052FEE43F}" type="pres">
      <dgm:prSet presAssocID="{A52D1508-91CA-488D-B27F-0517D0595844}" presName="Name0" presStyleCnt="0">
        <dgm:presLayoutVars>
          <dgm:chMax val="7"/>
          <dgm:chPref val="7"/>
          <dgm:dir/>
        </dgm:presLayoutVars>
      </dgm:prSet>
      <dgm:spPr/>
    </dgm:pt>
    <dgm:pt modelId="{AAE94B48-030A-489B-A3C6-A501B33D9579}" type="pres">
      <dgm:prSet presAssocID="{A52D1508-91CA-488D-B27F-0517D0595844}" presName="Name1" presStyleCnt="0"/>
      <dgm:spPr/>
    </dgm:pt>
    <dgm:pt modelId="{B2907D5B-3448-4653-AF62-423B6A0F2B61}" type="pres">
      <dgm:prSet presAssocID="{A52D1508-91CA-488D-B27F-0517D0595844}" presName="cycle" presStyleCnt="0"/>
      <dgm:spPr/>
    </dgm:pt>
    <dgm:pt modelId="{041AEE97-1E2A-4EC0-9B43-37DF7166A632}" type="pres">
      <dgm:prSet presAssocID="{A52D1508-91CA-488D-B27F-0517D0595844}" presName="srcNode" presStyleLbl="node1" presStyleIdx="0" presStyleCnt="5"/>
      <dgm:spPr/>
    </dgm:pt>
    <dgm:pt modelId="{FC75A7BA-65A0-467F-9F9C-FFBCE52A1F5B}" type="pres">
      <dgm:prSet presAssocID="{A52D1508-91CA-488D-B27F-0517D0595844}" presName="conn" presStyleLbl="parChTrans1D2" presStyleIdx="0" presStyleCnt="1"/>
      <dgm:spPr/>
    </dgm:pt>
    <dgm:pt modelId="{5B1F1D47-5351-4BA4-944A-728D562F1229}" type="pres">
      <dgm:prSet presAssocID="{A52D1508-91CA-488D-B27F-0517D0595844}" presName="extraNode" presStyleLbl="node1" presStyleIdx="0" presStyleCnt="5"/>
      <dgm:spPr/>
    </dgm:pt>
    <dgm:pt modelId="{5D0C5A71-E535-4487-BDF2-F10715CBEA4E}" type="pres">
      <dgm:prSet presAssocID="{A52D1508-91CA-488D-B27F-0517D0595844}" presName="dstNode" presStyleLbl="node1" presStyleIdx="0" presStyleCnt="5"/>
      <dgm:spPr/>
    </dgm:pt>
    <dgm:pt modelId="{CC79115F-606E-41ED-A960-66A2252E5901}" type="pres">
      <dgm:prSet presAssocID="{00355428-CB3C-4990-87FA-7A87589FD5A1}" presName="text_1" presStyleLbl="node1" presStyleIdx="0" presStyleCnt="5" custScaleY="114912" custLinFactNeighborX="-875" custLinFactNeighborY="2202">
        <dgm:presLayoutVars>
          <dgm:bulletEnabled val="1"/>
        </dgm:presLayoutVars>
      </dgm:prSet>
      <dgm:spPr/>
    </dgm:pt>
    <dgm:pt modelId="{E3ED849E-7C81-4072-B123-0034FF4DAA75}" type="pres">
      <dgm:prSet presAssocID="{00355428-CB3C-4990-87FA-7A87589FD5A1}" presName="accent_1" presStyleCnt="0"/>
      <dgm:spPr/>
    </dgm:pt>
    <dgm:pt modelId="{D890C6CC-A135-4132-AE60-660069D44FB0}" type="pres">
      <dgm:prSet presAssocID="{00355428-CB3C-4990-87FA-7A87589FD5A1}" presName="accentRepeatNode" presStyleLbl="solidFgAcc1" presStyleIdx="0" presStyleCnt="5"/>
      <dgm:spPr/>
    </dgm:pt>
    <dgm:pt modelId="{95959A66-D340-4DA1-ABF2-A531D43BC921}" type="pres">
      <dgm:prSet presAssocID="{623A8EFB-D685-4E65-821A-BDB23B12856F}" presName="text_2" presStyleLbl="node1" presStyleIdx="1" presStyleCnt="5" custScaleY="13293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1E1D2DD-5691-460B-BE55-17ED9B118176}" type="pres">
      <dgm:prSet presAssocID="{623A8EFB-D685-4E65-821A-BDB23B12856F}" presName="accent_2" presStyleCnt="0"/>
      <dgm:spPr/>
    </dgm:pt>
    <dgm:pt modelId="{35254B40-F601-4D60-8C68-364646F6676A}" type="pres">
      <dgm:prSet presAssocID="{623A8EFB-D685-4E65-821A-BDB23B12856F}" presName="accentRepeatNode" presStyleLbl="solidFgAcc1" presStyleIdx="1" presStyleCnt="5"/>
      <dgm:spPr/>
    </dgm:pt>
    <dgm:pt modelId="{BDF7E72F-B5F6-4DD4-9F87-D381774F31F7}" type="pres">
      <dgm:prSet presAssocID="{74D19DAB-3E6A-4AAA-B1EF-9CDCFE3825B6}" presName="text_3" presStyleLbl="node1" presStyleIdx="2" presStyleCnt="5" custScaleY="12043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9608F2E-D4C2-48CE-9FE8-3B4B1C5A2B40}" type="pres">
      <dgm:prSet presAssocID="{74D19DAB-3E6A-4AAA-B1EF-9CDCFE3825B6}" presName="accent_3" presStyleCnt="0"/>
      <dgm:spPr/>
    </dgm:pt>
    <dgm:pt modelId="{76F0DE4F-4A22-46B1-9D0C-0AEBD1814795}" type="pres">
      <dgm:prSet presAssocID="{74D19DAB-3E6A-4AAA-B1EF-9CDCFE3825B6}" presName="accentRepeatNode" presStyleLbl="solidFgAcc1" presStyleIdx="2" presStyleCnt="5"/>
      <dgm:spPr/>
    </dgm:pt>
    <dgm:pt modelId="{43F73AAA-B4A5-4A91-A568-B2AEBCF3C1EB}" type="pres">
      <dgm:prSet presAssocID="{65DEA064-A07B-47E7-9694-960C0DAC09C1}" presName="text_4" presStyleLbl="node1" presStyleIdx="3" presStyleCnt="5" custScaleY="12721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4642B9C-F5A2-4818-879C-A75398DA44AB}" type="pres">
      <dgm:prSet presAssocID="{65DEA064-A07B-47E7-9694-960C0DAC09C1}" presName="accent_4" presStyleCnt="0"/>
      <dgm:spPr/>
    </dgm:pt>
    <dgm:pt modelId="{A73B12C8-5474-4774-9F8F-D235F6E5299D}" type="pres">
      <dgm:prSet presAssocID="{65DEA064-A07B-47E7-9694-960C0DAC09C1}" presName="accentRepeatNode" presStyleLbl="solidFgAcc1" presStyleIdx="3" presStyleCnt="5"/>
      <dgm:spPr/>
    </dgm:pt>
    <dgm:pt modelId="{B6B1AF66-446D-43B1-869E-AB3F48565B28}" type="pres">
      <dgm:prSet presAssocID="{4A6BB23E-B0A1-4735-86ED-9ED4775EE2BE}" presName="text_5" presStyleLbl="node1" presStyleIdx="4" presStyleCnt="5" custScaleY="11359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7F73A2F-F083-4568-83FA-0C50389E481E}" type="pres">
      <dgm:prSet presAssocID="{4A6BB23E-B0A1-4735-86ED-9ED4775EE2BE}" presName="accent_5" presStyleCnt="0"/>
      <dgm:spPr/>
    </dgm:pt>
    <dgm:pt modelId="{0755AF32-FFDE-453A-AF5D-D00785B8F708}" type="pres">
      <dgm:prSet presAssocID="{4A6BB23E-B0A1-4735-86ED-9ED4775EE2BE}" presName="accentRepeatNode" presStyleLbl="solidFgAcc1" presStyleIdx="4" presStyleCnt="5"/>
      <dgm:spPr/>
    </dgm:pt>
  </dgm:ptLst>
  <dgm:cxnLst>
    <dgm:cxn modelId="{991EAA44-3E18-49C3-8F8E-390CF6DCC68F}" srcId="{A52D1508-91CA-488D-B27F-0517D0595844}" destId="{00355428-CB3C-4990-87FA-7A87589FD5A1}" srcOrd="0" destOrd="0" parTransId="{976953DA-55AB-4F64-984E-D9BA956364DC}" sibTransId="{EDA39771-79FC-47F5-A647-69B3B23BF88F}"/>
    <dgm:cxn modelId="{7C47E180-D2B5-4E30-9ECA-B63612B8D282}" type="presOf" srcId="{65DEA064-A07B-47E7-9694-960C0DAC09C1}" destId="{43F73AAA-B4A5-4A91-A568-B2AEBCF3C1EB}" srcOrd="0" destOrd="0" presId="urn:microsoft.com/office/officeart/2008/layout/VerticalCurvedList"/>
    <dgm:cxn modelId="{312D7BCB-6E15-4462-8925-3832FE7AFFB7}" type="presOf" srcId="{EDA39771-79FC-47F5-A647-69B3B23BF88F}" destId="{FC75A7BA-65A0-467F-9F9C-FFBCE52A1F5B}" srcOrd="0" destOrd="0" presId="urn:microsoft.com/office/officeart/2008/layout/VerticalCurvedList"/>
    <dgm:cxn modelId="{C107FDDB-140B-40FB-84AD-2C69C9C97772}" type="presOf" srcId="{00355428-CB3C-4990-87FA-7A87589FD5A1}" destId="{CC79115F-606E-41ED-A960-66A2252E5901}" srcOrd="0" destOrd="0" presId="urn:microsoft.com/office/officeart/2008/layout/VerticalCurvedList"/>
    <dgm:cxn modelId="{4F5E37F2-248A-4981-9EE8-BEC7E3A375B9}" type="presOf" srcId="{74D19DAB-3E6A-4AAA-B1EF-9CDCFE3825B6}" destId="{BDF7E72F-B5F6-4DD4-9F87-D381774F31F7}" srcOrd="0" destOrd="0" presId="urn:microsoft.com/office/officeart/2008/layout/VerticalCurvedList"/>
    <dgm:cxn modelId="{5FE92075-279F-4406-AB3E-C8C3E3CB0C8D}" type="presOf" srcId="{4A6BB23E-B0A1-4735-86ED-9ED4775EE2BE}" destId="{B6B1AF66-446D-43B1-869E-AB3F48565B28}" srcOrd="0" destOrd="0" presId="urn:microsoft.com/office/officeart/2008/layout/VerticalCurvedList"/>
    <dgm:cxn modelId="{5488970C-C6CA-4361-9A8C-71ED2DE8A902}" srcId="{A52D1508-91CA-488D-B27F-0517D0595844}" destId="{623A8EFB-D685-4E65-821A-BDB23B12856F}" srcOrd="1" destOrd="0" parTransId="{2E8CF2F4-1FEA-4F3F-ACB7-844AB754E480}" sibTransId="{EC673EA6-61EF-4243-B1A1-CF4CB6C068DB}"/>
    <dgm:cxn modelId="{7F62E6C9-B4E6-4B1F-843B-ED1B23F43138}" type="presOf" srcId="{A52D1508-91CA-488D-B27F-0517D0595844}" destId="{24007BCB-50E8-4CED-8FE4-8AD052FEE43F}" srcOrd="0" destOrd="0" presId="urn:microsoft.com/office/officeart/2008/layout/VerticalCurvedList"/>
    <dgm:cxn modelId="{4B6B3454-B04B-44AA-BC0F-E8E5FF1BAFE1}" srcId="{A52D1508-91CA-488D-B27F-0517D0595844}" destId="{4A6BB23E-B0A1-4735-86ED-9ED4775EE2BE}" srcOrd="4" destOrd="0" parTransId="{093334D4-906B-4B37-A8F1-1A19C57F9EA4}" sibTransId="{0B73E100-0711-4811-A209-AFC2CF0098CA}"/>
    <dgm:cxn modelId="{775F27CC-0DCC-4111-9F28-BB8AE3DCC97C}" srcId="{A52D1508-91CA-488D-B27F-0517D0595844}" destId="{74D19DAB-3E6A-4AAA-B1EF-9CDCFE3825B6}" srcOrd="2" destOrd="0" parTransId="{F89F7F6D-29AB-4C6E-AE08-BC2BEA3A643F}" sibTransId="{D48880D2-9464-44F6-988C-E268A7F77B4B}"/>
    <dgm:cxn modelId="{C7CC21BB-B1EF-41F1-A75D-CD9C2FA50C78}" srcId="{A52D1508-91CA-488D-B27F-0517D0595844}" destId="{65DEA064-A07B-47E7-9694-960C0DAC09C1}" srcOrd="3" destOrd="0" parTransId="{C3F222A8-BE49-43AA-BD41-C8C79326F7D6}" sibTransId="{6D4D9B4C-A7C6-424A-892E-CD2A013C34A3}"/>
    <dgm:cxn modelId="{5562D9F1-6476-4A34-9846-968018CD06B2}" type="presOf" srcId="{623A8EFB-D685-4E65-821A-BDB23B12856F}" destId="{95959A66-D340-4DA1-ABF2-A531D43BC921}" srcOrd="0" destOrd="0" presId="urn:microsoft.com/office/officeart/2008/layout/VerticalCurvedList"/>
    <dgm:cxn modelId="{246DA2B3-D083-4629-AE9C-53641EBA0B85}" type="presParOf" srcId="{24007BCB-50E8-4CED-8FE4-8AD052FEE43F}" destId="{AAE94B48-030A-489B-A3C6-A501B33D9579}" srcOrd="0" destOrd="0" presId="urn:microsoft.com/office/officeart/2008/layout/VerticalCurvedList"/>
    <dgm:cxn modelId="{3E31CB35-DA23-4D97-8198-75BBE7659709}" type="presParOf" srcId="{AAE94B48-030A-489B-A3C6-A501B33D9579}" destId="{B2907D5B-3448-4653-AF62-423B6A0F2B61}" srcOrd="0" destOrd="0" presId="urn:microsoft.com/office/officeart/2008/layout/VerticalCurvedList"/>
    <dgm:cxn modelId="{B884A8B0-D83D-4691-9F57-F66D6C12BC0D}" type="presParOf" srcId="{B2907D5B-3448-4653-AF62-423B6A0F2B61}" destId="{041AEE97-1E2A-4EC0-9B43-37DF7166A632}" srcOrd="0" destOrd="0" presId="urn:microsoft.com/office/officeart/2008/layout/VerticalCurvedList"/>
    <dgm:cxn modelId="{2B9CD528-48FA-43AF-9EB0-4870CC4B0096}" type="presParOf" srcId="{B2907D5B-3448-4653-AF62-423B6A0F2B61}" destId="{FC75A7BA-65A0-467F-9F9C-FFBCE52A1F5B}" srcOrd="1" destOrd="0" presId="urn:microsoft.com/office/officeart/2008/layout/VerticalCurvedList"/>
    <dgm:cxn modelId="{83D73971-8E48-4647-8941-EE934B1FBC60}" type="presParOf" srcId="{B2907D5B-3448-4653-AF62-423B6A0F2B61}" destId="{5B1F1D47-5351-4BA4-944A-728D562F1229}" srcOrd="2" destOrd="0" presId="urn:microsoft.com/office/officeart/2008/layout/VerticalCurvedList"/>
    <dgm:cxn modelId="{918A8286-8406-4039-8568-F2A847DA7123}" type="presParOf" srcId="{B2907D5B-3448-4653-AF62-423B6A0F2B61}" destId="{5D0C5A71-E535-4487-BDF2-F10715CBEA4E}" srcOrd="3" destOrd="0" presId="urn:microsoft.com/office/officeart/2008/layout/VerticalCurvedList"/>
    <dgm:cxn modelId="{F2D51EF7-0854-4ACD-8DBE-16A1ECDBF625}" type="presParOf" srcId="{AAE94B48-030A-489B-A3C6-A501B33D9579}" destId="{CC79115F-606E-41ED-A960-66A2252E5901}" srcOrd="1" destOrd="0" presId="urn:microsoft.com/office/officeart/2008/layout/VerticalCurvedList"/>
    <dgm:cxn modelId="{C1CBCE7B-A525-4C63-82F6-570A1D5099DE}" type="presParOf" srcId="{AAE94B48-030A-489B-A3C6-A501B33D9579}" destId="{E3ED849E-7C81-4072-B123-0034FF4DAA75}" srcOrd="2" destOrd="0" presId="urn:microsoft.com/office/officeart/2008/layout/VerticalCurvedList"/>
    <dgm:cxn modelId="{2F8FC665-BA07-4D58-B5D5-3F21C60F12EE}" type="presParOf" srcId="{E3ED849E-7C81-4072-B123-0034FF4DAA75}" destId="{D890C6CC-A135-4132-AE60-660069D44FB0}" srcOrd="0" destOrd="0" presId="urn:microsoft.com/office/officeart/2008/layout/VerticalCurvedList"/>
    <dgm:cxn modelId="{76CD8A59-30DA-406E-BC3B-AD7A94026172}" type="presParOf" srcId="{AAE94B48-030A-489B-A3C6-A501B33D9579}" destId="{95959A66-D340-4DA1-ABF2-A531D43BC921}" srcOrd="3" destOrd="0" presId="urn:microsoft.com/office/officeart/2008/layout/VerticalCurvedList"/>
    <dgm:cxn modelId="{5F2ED391-8F5A-426A-A152-866DF41418E9}" type="presParOf" srcId="{AAE94B48-030A-489B-A3C6-A501B33D9579}" destId="{A1E1D2DD-5691-460B-BE55-17ED9B118176}" srcOrd="4" destOrd="0" presId="urn:microsoft.com/office/officeart/2008/layout/VerticalCurvedList"/>
    <dgm:cxn modelId="{851B26C0-96BA-48CC-BDA1-9A9C4826C504}" type="presParOf" srcId="{A1E1D2DD-5691-460B-BE55-17ED9B118176}" destId="{35254B40-F601-4D60-8C68-364646F6676A}" srcOrd="0" destOrd="0" presId="urn:microsoft.com/office/officeart/2008/layout/VerticalCurvedList"/>
    <dgm:cxn modelId="{718FF80D-4EEF-4DDF-BFE0-70CB19DE017C}" type="presParOf" srcId="{AAE94B48-030A-489B-A3C6-A501B33D9579}" destId="{BDF7E72F-B5F6-4DD4-9F87-D381774F31F7}" srcOrd="5" destOrd="0" presId="urn:microsoft.com/office/officeart/2008/layout/VerticalCurvedList"/>
    <dgm:cxn modelId="{DD457193-170B-49BB-8185-14AB57E76C21}" type="presParOf" srcId="{AAE94B48-030A-489B-A3C6-A501B33D9579}" destId="{49608F2E-D4C2-48CE-9FE8-3B4B1C5A2B40}" srcOrd="6" destOrd="0" presId="urn:microsoft.com/office/officeart/2008/layout/VerticalCurvedList"/>
    <dgm:cxn modelId="{C6157582-FA81-4A3F-81F7-CDAD9EEECC88}" type="presParOf" srcId="{49608F2E-D4C2-48CE-9FE8-3B4B1C5A2B40}" destId="{76F0DE4F-4A22-46B1-9D0C-0AEBD1814795}" srcOrd="0" destOrd="0" presId="urn:microsoft.com/office/officeart/2008/layout/VerticalCurvedList"/>
    <dgm:cxn modelId="{31E519B2-C10A-4810-9444-184D46F2DFDA}" type="presParOf" srcId="{AAE94B48-030A-489B-A3C6-A501B33D9579}" destId="{43F73AAA-B4A5-4A91-A568-B2AEBCF3C1EB}" srcOrd="7" destOrd="0" presId="urn:microsoft.com/office/officeart/2008/layout/VerticalCurvedList"/>
    <dgm:cxn modelId="{7F61B095-8873-4E7E-9A41-68A16F25DCA8}" type="presParOf" srcId="{AAE94B48-030A-489B-A3C6-A501B33D9579}" destId="{D4642B9C-F5A2-4818-879C-A75398DA44AB}" srcOrd="8" destOrd="0" presId="urn:microsoft.com/office/officeart/2008/layout/VerticalCurvedList"/>
    <dgm:cxn modelId="{CD17552E-BFE8-4B78-9994-32D842F7E3F4}" type="presParOf" srcId="{D4642B9C-F5A2-4818-879C-A75398DA44AB}" destId="{A73B12C8-5474-4774-9F8F-D235F6E5299D}" srcOrd="0" destOrd="0" presId="urn:microsoft.com/office/officeart/2008/layout/VerticalCurvedList"/>
    <dgm:cxn modelId="{5B3F4CFB-8C7D-42A9-8BCC-EB43D3E11AA1}" type="presParOf" srcId="{AAE94B48-030A-489B-A3C6-A501B33D9579}" destId="{B6B1AF66-446D-43B1-869E-AB3F48565B28}" srcOrd="9" destOrd="0" presId="urn:microsoft.com/office/officeart/2008/layout/VerticalCurvedList"/>
    <dgm:cxn modelId="{E45FB91B-92A7-41D5-B994-54233A588466}" type="presParOf" srcId="{AAE94B48-030A-489B-A3C6-A501B33D9579}" destId="{37F73A2F-F083-4568-83FA-0C50389E481E}" srcOrd="10" destOrd="0" presId="urn:microsoft.com/office/officeart/2008/layout/VerticalCurvedList"/>
    <dgm:cxn modelId="{774C60C5-AB0E-4156-86B9-ECD5E45DE7B5}" type="presParOf" srcId="{37F73A2F-F083-4568-83FA-0C50389E481E}" destId="{0755AF32-FFDE-453A-AF5D-D00785B8F70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A7BA-65A0-467F-9F9C-FFBCE52A1F5B}">
      <dsp:nvSpPr>
        <dsp:cNvPr id="0" name=""/>
        <dsp:cNvSpPr/>
      </dsp:nvSpPr>
      <dsp:spPr>
        <a:xfrm>
          <a:off x="-4983829" y="-763621"/>
          <a:ext cx="5935506" cy="5935506"/>
        </a:xfrm>
        <a:prstGeom prst="blockArc">
          <a:avLst>
            <a:gd name="adj1" fmla="val 18900000"/>
            <a:gd name="adj2" fmla="val 2700000"/>
            <a:gd name="adj3" fmla="val 364"/>
          </a:avLst>
        </a:pr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79115F-606E-41ED-A960-66A2252E5901}">
      <dsp:nvSpPr>
        <dsp:cNvPr id="0" name=""/>
        <dsp:cNvSpPr/>
      </dsp:nvSpPr>
      <dsp:spPr>
        <a:xfrm>
          <a:off x="360037" y="246467"/>
          <a:ext cx="6435793" cy="63340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7522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600" kern="1200" dirty="0" smtClean="0"/>
            <a:t>The case</a:t>
          </a:r>
          <a:endParaRPr lang="en-CA" sz="2600" kern="1200" dirty="0"/>
        </a:p>
      </dsp:txBody>
      <dsp:txXfrm>
        <a:off x="360037" y="246467"/>
        <a:ext cx="6435793" cy="633405"/>
      </dsp:txXfrm>
    </dsp:sp>
    <dsp:sp modelId="{D890C6CC-A135-4132-AE60-660069D44FB0}">
      <dsp:nvSpPr>
        <dsp:cNvPr id="0" name=""/>
        <dsp:cNvSpPr/>
      </dsp:nvSpPr>
      <dsp:spPr>
        <a:xfrm>
          <a:off x="71844" y="206527"/>
          <a:ext cx="689011" cy="6890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959A66-D340-4DA1-ABF2-A531D43BC921}">
      <dsp:nvSpPr>
        <dsp:cNvPr id="0" name=""/>
        <dsp:cNvSpPr/>
      </dsp:nvSpPr>
      <dsp:spPr>
        <a:xfrm>
          <a:off x="811330" y="1011196"/>
          <a:ext cx="6040813" cy="732772"/>
        </a:xfrm>
        <a:prstGeom prst="rect">
          <a:avLst/>
        </a:prstGeom>
        <a:solidFill>
          <a:schemeClr val="accent1">
            <a:shade val="80000"/>
            <a:hueOff val="76561"/>
            <a:satOff val="-1098"/>
            <a:lumOff val="64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7522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600" kern="1200" dirty="0" smtClean="0"/>
            <a:t>Signs and systems</a:t>
          </a:r>
          <a:endParaRPr lang="en-CA" sz="2600" kern="1200" dirty="0"/>
        </a:p>
      </dsp:txBody>
      <dsp:txXfrm>
        <a:off x="811330" y="1011196"/>
        <a:ext cx="6040813" cy="732772"/>
      </dsp:txXfrm>
    </dsp:sp>
    <dsp:sp modelId="{35254B40-F601-4D60-8C68-364646F6676A}">
      <dsp:nvSpPr>
        <dsp:cNvPr id="0" name=""/>
        <dsp:cNvSpPr/>
      </dsp:nvSpPr>
      <dsp:spPr>
        <a:xfrm>
          <a:off x="466824" y="1033076"/>
          <a:ext cx="689011" cy="6890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76561"/>
              <a:satOff val="-1098"/>
              <a:lumOff val="64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F7E72F-B5F6-4DD4-9F87-D381774F31F7}">
      <dsp:nvSpPr>
        <dsp:cNvPr id="0" name=""/>
        <dsp:cNvSpPr/>
      </dsp:nvSpPr>
      <dsp:spPr>
        <a:xfrm>
          <a:off x="932558" y="1872207"/>
          <a:ext cx="5919586" cy="663848"/>
        </a:xfrm>
        <a:prstGeom prst="rect">
          <a:avLst/>
        </a:prstGeom>
        <a:solidFill>
          <a:schemeClr val="accent1">
            <a:shade val="80000"/>
            <a:hueOff val="153123"/>
            <a:satOff val="-2196"/>
            <a:lumOff val="128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7522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600" kern="1200" dirty="0" smtClean="0"/>
            <a:t>Affected body system and its structures</a:t>
          </a:r>
          <a:endParaRPr lang="en-CA" sz="2600" kern="1200" dirty="0"/>
        </a:p>
      </dsp:txBody>
      <dsp:txXfrm>
        <a:off x="932558" y="1872207"/>
        <a:ext cx="5919586" cy="663848"/>
      </dsp:txXfrm>
    </dsp:sp>
    <dsp:sp modelId="{76F0DE4F-4A22-46B1-9D0C-0AEBD1814795}">
      <dsp:nvSpPr>
        <dsp:cNvPr id="0" name=""/>
        <dsp:cNvSpPr/>
      </dsp:nvSpPr>
      <dsp:spPr>
        <a:xfrm>
          <a:off x="588052" y="1859626"/>
          <a:ext cx="689011" cy="6890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153123"/>
              <a:satOff val="-2196"/>
              <a:lumOff val="128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F73AAA-B4A5-4A91-A568-B2AEBCF3C1EB}">
      <dsp:nvSpPr>
        <dsp:cNvPr id="0" name=""/>
        <dsp:cNvSpPr/>
      </dsp:nvSpPr>
      <dsp:spPr>
        <a:xfrm>
          <a:off x="811330" y="2680073"/>
          <a:ext cx="6040813" cy="701215"/>
        </a:xfrm>
        <a:prstGeom prst="rect">
          <a:avLst/>
        </a:prstGeom>
        <a:solidFill>
          <a:schemeClr val="accent1">
            <a:shade val="80000"/>
            <a:hueOff val="229684"/>
            <a:satOff val="-3294"/>
            <a:lumOff val="192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7522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600" kern="1200" dirty="0" smtClean="0"/>
            <a:t>Impact on physiological functioning</a:t>
          </a:r>
          <a:endParaRPr lang="en-CA" sz="2600" kern="1200" dirty="0"/>
        </a:p>
      </dsp:txBody>
      <dsp:txXfrm>
        <a:off x="811330" y="2680073"/>
        <a:ext cx="6040813" cy="701215"/>
      </dsp:txXfrm>
    </dsp:sp>
    <dsp:sp modelId="{A73B12C8-5474-4774-9F8F-D235F6E5299D}">
      <dsp:nvSpPr>
        <dsp:cNvPr id="0" name=""/>
        <dsp:cNvSpPr/>
      </dsp:nvSpPr>
      <dsp:spPr>
        <a:xfrm>
          <a:off x="466824" y="2686175"/>
          <a:ext cx="689011" cy="6890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229684"/>
              <a:satOff val="-3294"/>
              <a:lumOff val="192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B1AF66-446D-43B1-869E-AB3F48565B28}">
      <dsp:nvSpPr>
        <dsp:cNvPr id="0" name=""/>
        <dsp:cNvSpPr/>
      </dsp:nvSpPr>
      <dsp:spPr>
        <a:xfrm>
          <a:off x="416350" y="3544168"/>
          <a:ext cx="6435793" cy="626124"/>
        </a:xfrm>
        <a:prstGeom prst="rect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7522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600" kern="1200" dirty="0" smtClean="0"/>
            <a:t>Methods of transmission and infection </a:t>
          </a:r>
          <a:endParaRPr lang="en-CA" sz="2600" kern="1200" dirty="0"/>
        </a:p>
      </dsp:txBody>
      <dsp:txXfrm>
        <a:off x="416350" y="3544168"/>
        <a:ext cx="6435793" cy="626124"/>
      </dsp:txXfrm>
    </dsp:sp>
    <dsp:sp modelId="{0755AF32-FFDE-453A-AF5D-D00785B8F708}">
      <dsp:nvSpPr>
        <dsp:cNvPr id="0" name=""/>
        <dsp:cNvSpPr/>
      </dsp:nvSpPr>
      <dsp:spPr>
        <a:xfrm>
          <a:off x="71844" y="3512725"/>
          <a:ext cx="689011" cy="6890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91C2-CC8E-43BD-A666-057A4F27EBD9}" type="datetimeFigureOut">
              <a:rPr lang="en-CA" smtClean="0"/>
              <a:t>28/01/2017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C19A-3DF2-4AA9-B407-9763633EE3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7822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91C2-CC8E-43BD-A666-057A4F27EBD9}" type="datetimeFigureOut">
              <a:rPr lang="en-CA" smtClean="0"/>
              <a:t>28/01/2017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C19A-3DF2-4AA9-B407-9763633EE3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0498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91C2-CC8E-43BD-A666-057A4F27EBD9}" type="datetimeFigureOut">
              <a:rPr lang="en-CA" smtClean="0"/>
              <a:t>28/01/2017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C19A-3DF2-4AA9-B407-9763633EE3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577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91C2-CC8E-43BD-A666-057A4F27EBD9}" type="datetimeFigureOut">
              <a:rPr lang="en-CA" smtClean="0"/>
              <a:t>28/01/2017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C19A-3DF2-4AA9-B407-9763633EE3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1787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91C2-CC8E-43BD-A666-057A4F27EBD9}" type="datetimeFigureOut">
              <a:rPr lang="en-CA" smtClean="0"/>
              <a:t>28/01/2017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C19A-3DF2-4AA9-B407-9763633EE3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059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91C2-CC8E-43BD-A666-057A4F27EBD9}" type="datetimeFigureOut">
              <a:rPr lang="en-CA" smtClean="0"/>
              <a:t>28/01/2017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C19A-3DF2-4AA9-B407-9763633EE3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7354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91C2-CC8E-43BD-A666-057A4F27EBD9}" type="datetimeFigureOut">
              <a:rPr lang="en-CA" smtClean="0"/>
              <a:t>28/01/2017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C19A-3DF2-4AA9-B407-9763633EE3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832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91C2-CC8E-43BD-A666-057A4F27EBD9}" type="datetimeFigureOut">
              <a:rPr lang="en-CA" smtClean="0"/>
              <a:t>28/01/2017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C19A-3DF2-4AA9-B407-9763633EE3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32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91C2-CC8E-43BD-A666-057A4F27EBD9}" type="datetimeFigureOut">
              <a:rPr lang="en-CA" smtClean="0"/>
              <a:t>28/01/2017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C19A-3DF2-4AA9-B407-9763633EE3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0079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91C2-CC8E-43BD-A666-057A4F27EBD9}" type="datetimeFigureOut">
              <a:rPr lang="en-CA" smtClean="0"/>
              <a:t>28/01/2017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C19A-3DF2-4AA9-B407-9763633EE3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161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91C2-CC8E-43BD-A666-057A4F27EBD9}" type="datetimeFigureOut">
              <a:rPr lang="en-CA" smtClean="0"/>
              <a:t>28/01/2017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C19A-3DF2-4AA9-B407-9763633EE3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890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A91C2-CC8E-43BD-A666-057A4F27EBD9}" type="datetimeFigureOut">
              <a:rPr lang="en-CA" smtClean="0"/>
              <a:t>28/01/2017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8C19A-3DF2-4AA9-B407-9763633EE3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075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CA" sz="6000" dirty="0" smtClean="0">
                <a:latin typeface="Cambria" panose="02040503050406030204" pitchFamily="18" charset="0"/>
              </a:rPr>
              <a:t>Case Study 1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sto MT" panose="02040603050505030304" pitchFamily="18" charset="0"/>
              </a:rPr>
              <a:t>Impetigo and its Impact on the Body </a:t>
            </a:r>
            <a:endParaRPr lang="en-CA" dirty="0">
              <a:solidFill>
                <a:schemeClr val="tx1">
                  <a:lumMod val="75000"/>
                  <a:lumOff val="25000"/>
                </a:schemeClr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36640"/>
            <a:ext cx="6400800" cy="1752600"/>
          </a:xfrm>
        </p:spPr>
        <p:txBody>
          <a:bodyPr>
            <a:normAutofit/>
          </a:bodyPr>
          <a:lstStyle/>
          <a:p>
            <a:r>
              <a:rPr lang="en-CA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Maria Bleier </a:t>
            </a:r>
          </a:p>
          <a:p>
            <a:r>
              <a:rPr lang="en-CA" sz="2400" dirty="0" smtClean="0">
                <a:latin typeface="Cambria" panose="02040503050406030204" pitchFamily="18" charset="0"/>
              </a:rPr>
              <a:t>PATH 417</a:t>
            </a:r>
            <a:endParaRPr lang="en-CA" sz="2400" dirty="0">
              <a:latin typeface="Cambria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260648"/>
            <a:ext cx="8496944" cy="633670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0" name="Group 9"/>
          <p:cNvGrpSpPr/>
          <p:nvPr/>
        </p:nvGrpSpPr>
        <p:grpSpPr>
          <a:xfrm>
            <a:off x="1259632" y="2996952"/>
            <a:ext cx="6624736" cy="648072"/>
            <a:chOff x="1259632" y="2888940"/>
            <a:chExt cx="6624736" cy="64807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259632" y="3212976"/>
              <a:ext cx="6624736" cy="0"/>
            </a:xfrm>
            <a:prstGeom prst="line">
              <a:avLst/>
            </a:prstGeom>
            <a:ln w="38100" cmpd="thickThin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4211960" y="2888940"/>
              <a:ext cx="720080" cy="64807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807797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3528" y="260648"/>
            <a:ext cx="8496944" cy="633670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755576" y="476672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Methods of Transmission and Infection</a:t>
            </a:r>
            <a:endParaRPr lang="en-CA" sz="3600" b="1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80939" y="1743199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i="1" dirty="0" smtClean="0">
                <a:latin typeface="Calisto MT" panose="02040603050505030304" pitchFamily="18" charset="0"/>
              </a:rPr>
              <a:t>How Impetigo can spread: </a:t>
            </a:r>
            <a:endParaRPr lang="en-CA" sz="2400" b="1" i="1" dirty="0">
              <a:latin typeface="Calisto MT" panose="020406030505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4983559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i="1" dirty="0" smtClean="0">
                <a:latin typeface="Calisto MT" panose="02040603050505030304" pitchFamily="18" charset="0"/>
              </a:rPr>
              <a:t>Complications (rare): </a:t>
            </a:r>
            <a:endParaRPr lang="en-CA" sz="2400" b="1" i="1" dirty="0">
              <a:latin typeface="Calisto MT" panose="0204060305050503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132856"/>
            <a:ext cx="741682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Cambria" panose="02040503050406030204" pitchFamily="18" charset="0"/>
              </a:rPr>
              <a:t>Common Etiological agent: </a:t>
            </a:r>
            <a:r>
              <a:rPr lang="en-CA" sz="1600" i="1" dirty="0" smtClean="0">
                <a:latin typeface="Cambria" panose="02040503050406030204" pitchFamily="18" charset="0"/>
              </a:rPr>
              <a:t>Staphylococcus aureus </a:t>
            </a:r>
            <a:r>
              <a:rPr lang="en-CA" sz="1600" dirty="0" smtClean="0">
                <a:latin typeface="Cambria" panose="02040503050406030204" pitchFamily="18" charset="0"/>
              </a:rPr>
              <a:t>or </a:t>
            </a:r>
            <a:r>
              <a:rPr lang="en-CA" sz="1600" i="1" dirty="0" smtClean="0">
                <a:latin typeface="Cambria" panose="02040503050406030204" pitchFamily="18" charset="0"/>
              </a:rPr>
              <a:t>Streptococcus pyogenes</a:t>
            </a:r>
            <a:endParaRPr lang="en-CA" sz="1600" i="1" dirty="0"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Cambria" panose="02040503050406030204" pitchFamily="18" charset="0"/>
              </a:rPr>
              <a:t>Transmission steps to secondary sites once infected: </a:t>
            </a:r>
          </a:p>
          <a:p>
            <a:pPr marL="800100" lvl="1" indent="-342900">
              <a:buAutoNum type="arabicParenBoth"/>
            </a:pPr>
            <a:r>
              <a:rPr lang="en-CA" sz="1600" dirty="0" smtClean="0">
                <a:latin typeface="Cambria" panose="02040503050406030204" pitchFamily="18" charset="0"/>
              </a:rPr>
              <a:t>formation of sores that fill with pus leads to breakage over time  </a:t>
            </a:r>
          </a:p>
          <a:p>
            <a:pPr marL="800100" lvl="1" indent="-342900">
              <a:buAutoNum type="arabicParenBoth"/>
            </a:pPr>
            <a:r>
              <a:rPr lang="en-CA" sz="1600" dirty="0" smtClean="0">
                <a:latin typeface="Cambria" panose="02040503050406030204" pitchFamily="18" charset="0"/>
              </a:rPr>
              <a:t>Breakage results in leakage of infectious discharge</a:t>
            </a:r>
          </a:p>
          <a:p>
            <a:pPr marL="800100" lvl="1" indent="-342900">
              <a:buAutoNum type="arabicParenBoth"/>
            </a:pPr>
            <a:r>
              <a:rPr lang="en-CA" sz="1600" dirty="0" smtClean="0">
                <a:latin typeface="Cambria" panose="02040503050406030204" pitchFamily="18" charset="0"/>
              </a:rPr>
              <a:t>Further outbreaks results on skin from contact of discharge onto uninfected sites </a:t>
            </a:r>
          </a:p>
          <a:p>
            <a:pPr marL="800100" lvl="1" indent="-342900">
              <a:buAutoNum type="arabicParenBoth"/>
            </a:pPr>
            <a:r>
              <a:rPr lang="en-CA" sz="1600" dirty="0" smtClean="0">
                <a:latin typeface="Cambria" panose="02040503050406030204" pitchFamily="18" charset="0"/>
              </a:rPr>
              <a:t>Causes infectious eczematous dermatitis (IED) – radiating vesicles and pustules surrounding discharging rash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Cambria" panose="02040503050406030204" pitchFamily="18" charset="0"/>
              </a:rPr>
              <a:t>Outcomes: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Cambria" panose="02040503050406030204" pitchFamily="18" charset="0"/>
              </a:rPr>
              <a:t>Spreading of rash and pustules across face and body that is usually itchy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Cambria" panose="02040503050406030204" pitchFamily="18" charset="0"/>
              </a:rPr>
              <a:t>However rarely any systemic symptoms and patient commonly afebrile </a:t>
            </a:r>
            <a:endParaRPr lang="en-CA" sz="1600" dirty="0"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5445224"/>
            <a:ext cx="6859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Cambria" panose="02040503050406030204" pitchFamily="18" charset="0"/>
              </a:rPr>
              <a:t>Necrotic complications due to deep tissue infection = </a:t>
            </a:r>
            <a:r>
              <a:rPr lang="en-CA" b="1" dirty="0">
                <a:latin typeface="Cambria" panose="02040503050406030204" pitchFamily="18" charset="0"/>
              </a:rPr>
              <a:t>E</a:t>
            </a:r>
            <a:r>
              <a:rPr lang="en-CA" b="1" dirty="0" smtClean="0">
                <a:latin typeface="Cambria" panose="02040503050406030204" pitchFamily="18" charset="0"/>
              </a:rPr>
              <a:t>cthyma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Cambria" panose="02040503050406030204" pitchFamily="18" charset="0"/>
              </a:rPr>
              <a:t>Others can include cellulitis, lymphangitis, furunculosis, MRSA infection, and in extreme cases glomerulonephritis</a:t>
            </a:r>
            <a:endParaRPr lang="en-CA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663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3528" y="260648"/>
            <a:ext cx="8496944" cy="633670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539552" y="294875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END</a:t>
            </a:r>
            <a:endParaRPr lang="en-CA" sz="3600" b="1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592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3528" y="260648"/>
            <a:ext cx="8496944" cy="633670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755576" y="476672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Overview</a:t>
            </a:r>
            <a:endParaRPr lang="en-CA" sz="3600" b="1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843299561"/>
              </p:ext>
            </p:extLst>
          </p:nvPr>
        </p:nvGraphicFramePr>
        <p:xfrm>
          <a:off x="1259632" y="1397000"/>
          <a:ext cx="6912768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6917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3528" y="260648"/>
            <a:ext cx="8496944" cy="633670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755576" y="476672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The Case</a:t>
            </a:r>
            <a:endParaRPr lang="en-CA" sz="3600" b="1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71" r="23151"/>
          <a:stretch/>
        </p:blipFill>
        <p:spPr bwMode="auto">
          <a:xfrm>
            <a:off x="5364088" y="1772816"/>
            <a:ext cx="2844190" cy="352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1556792"/>
            <a:ext cx="43204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Cambria" panose="02040503050406030204" pitchFamily="18" charset="0"/>
              </a:rPr>
              <a:t>6 yr. old female patient Stephanie 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Cambria" panose="02040503050406030204" pitchFamily="18" charset="0"/>
              </a:rPr>
              <a:t> Teacher noticed red sores around mouth and nose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Cambria" panose="02040503050406030204" pitchFamily="18" charset="0"/>
              </a:rPr>
              <a:t>Physician’s examination: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Cambria" panose="02040503050406030204" pitchFamily="18" charset="0"/>
              </a:rPr>
              <a:t>She is afebrile (no fever)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Cambria" panose="02040503050406030204" pitchFamily="18" charset="0"/>
              </a:rPr>
              <a:t>No swollen lymph nodes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Cambria" panose="02040503050406030204" pitchFamily="18" charset="0"/>
              </a:rPr>
              <a:t>Recommendation: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Cambria" panose="02040503050406030204" pitchFamily="18" charset="0"/>
              </a:rPr>
              <a:t>Prescription antibiotic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Cambria" panose="02040503050406030204" pitchFamily="18" charset="0"/>
              </a:rPr>
              <a:t>Remain at home for few days </a:t>
            </a:r>
          </a:p>
          <a:p>
            <a:pPr lvl="1"/>
            <a:endParaRPr lang="en-CA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661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3528" y="260648"/>
            <a:ext cx="8496944" cy="633670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755576" y="476672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Signs and Symptoms</a:t>
            </a:r>
            <a:endParaRPr lang="en-CA" sz="3600" b="1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2" y="1628800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>
                <a:solidFill>
                  <a:schemeClr val="accent1">
                    <a:lumMod val="75000"/>
                  </a:schemeClr>
                </a:solidFill>
              </a:rPr>
              <a:t>Signs</a:t>
            </a:r>
            <a:endParaRPr lang="en-CA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040" y="1628800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>
                <a:solidFill>
                  <a:schemeClr val="accent1">
                    <a:lumMod val="75000"/>
                  </a:schemeClr>
                </a:solidFill>
              </a:rPr>
              <a:t>Symptoms </a:t>
            </a:r>
            <a:endParaRPr lang="en-CA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427984" y="1916832"/>
            <a:ext cx="0" cy="370800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55576" y="2492896"/>
            <a:ext cx="34563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Cambria" panose="02040503050406030204" pitchFamily="18" charset="0"/>
              </a:rPr>
              <a:t>Positive: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Cambria" panose="02040503050406030204" pitchFamily="18" charset="0"/>
              </a:rPr>
              <a:t>Rashes around mouth and nose 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Cambria" panose="02040503050406030204" pitchFamily="18" charset="0"/>
              </a:rPr>
              <a:t>Negative: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Cambria" panose="02040503050406030204" pitchFamily="18" charset="0"/>
              </a:rPr>
              <a:t>None on feet, hands, or interior of mouth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Cambria" panose="02040503050406030204" pitchFamily="18" charset="0"/>
              </a:rPr>
              <a:t>Afebrile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Cambria" panose="02040503050406030204" pitchFamily="18" charset="0"/>
              </a:rPr>
              <a:t>No swollen lymph nodes</a:t>
            </a:r>
            <a:endParaRPr lang="en-CA" dirty="0">
              <a:latin typeface="Cambria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2040" y="2492896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Cambria" panose="02040503050406030204" pitchFamily="18" charset="0"/>
              </a:rPr>
              <a:t>Rashes around mouth and nose experienced by Stephanie</a:t>
            </a:r>
          </a:p>
          <a:p>
            <a:endParaRPr lang="en-CA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27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3528" y="260648"/>
            <a:ext cx="8496944" cy="633670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755576" y="476672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Systems and Structure</a:t>
            </a:r>
            <a:endParaRPr lang="en-CA" sz="3600" b="1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2535287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i="1" dirty="0" smtClean="0"/>
              <a:t>Function of Integumentary System</a:t>
            </a:r>
            <a:endParaRPr lang="en-CA" sz="24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547664" y="1187460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sto MT" panose="02040603050505030304" pitchFamily="18" charset="0"/>
              </a:rPr>
              <a:t>The </a:t>
            </a:r>
            <a:r>
              <a:rPr lang="en-CA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sto MT" panose="02040603050505030304" pitchFamily="18" charset="0"/>
              </a:rPr>
              <a:t>Integumentary System</a:t>
            </a:r>
            <a:r>
              <a:rPr lang="en-CA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sto MT" panose="02040603050505030304" pitchFamily="18" charset="0"/>
              </a:rPr>
              <a:t> (skin) appears to be the main site of infection and the primary body system affected…  </a:t>
            </a:r>
            <a:endParaRPr lang="en-CA" sz="2000" i="1" dirty="0">
              <a:solidFill>
                <a:schemeClr val="tx1">
                  <a:lumMod val="75000"/>
                  <a:lumOff val="25000"/>
                </a:schemeClr>
              </a:solidFill>
              <a:latin typeface="Calisto MT" panose="020406030505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3175808"/>
            <a:ext cx="71287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Calisto MT" panose="02040603050505030304" pitchFamily="18" charset="0"/>
              </a:rPr>
              <a:t>Largest organ of body that is composed of </a:t>
            </a:r>
            <a:r>
              <a:rPr lang="en-CA" b="1" dirty="0" smtClean="0">
                <a:latin typeface="Calisto MT" panose="02040603050505030304" pitchFamily="18" charset="0"/>
              </a:rPr>
              <a:t>skin</a:t>
            </a:r>
            <a:r>
              <a:rPr lang="en-CA" dirty="0" smtClean="0">
                <a:latin typeface="Calisto MT" panose="02040603050505030304" pitchFamily="18" charset="0"/>
              </a:rPr>
              <a:t>, hair, nails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Calisto MT" panose="02040603050505030304" pitchFamily="18" charset="0"/>
              </a:rPr>
              <a:t>Provides interior protection from external environment and pathogens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Calisto MT" panose="02040603050505030304" pitchFamily="18" charset="0"/>
              </a:rPr>
              <a:t>Semipermeable barrier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Calisto MT" panose="02040603050505030304" pitchFamily="18" charset="0"/>
              </a:rPr>
              <a:t>Hosts components of innate and adaptive immune system and is able to combat infections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Calisto MT" panose="02040603050505030304" pitchFamily="18" charset="0"/>
              </a:rPr>
              <a:t>Provides UV protection; Vitamin D synthesis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Calisto MT" panose="02040603050505030304" pitchFamily="18" charset="0"/>
              </a:rPr>
              <a:t>Colonized by natural flora that offers additional protection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927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3528" y="260648"/>
            <a:ext cx="8496944" cy="633670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755576" y="476672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Systems and Structure</a:t>
            </a:r>
            <a:endParaRPr lang="en-CA" sz="3600" b="1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1527175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i="1" dirty="0" smtClean="0"/>
              <a:t>Organization of Skin</a:t>
            </a:r>
            <a:endParaRPr lang="en-CA" sz="2400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2132856"/>
            <a:ext cx="316835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latin typeface="Calisto MT" panose="02040603050505030304" pitchFamily="18" charset="0"/>
              </a:rPr>
              <a:t>Epidermis</a:t>
            </a:r>
            <a:r>
              <a:rPr lang="en-CA" dirty="0" smtClean="0">
                <a:latin typeface="Calisto MT" panose="0204060305050503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latin typeface="Calisto MT" panose="02040603050505030304" pitchFamily="18" charset="0"/>
              </a:rPr>
              <a:t>T</a:t>
            </a:r>
            <a:r>
              <a:rPr lang="en-CA" sz="1600" smtClean="0">
                <a:latin typeface="Calisto MT" panose="02040603050505030304" pitchFamily="18" charset="0"/>
              </a:rPr>
              <a:t>op </a:t>
            </a:r>
            <a:r>
              <a:rPr lang="en-CA" sz="1600" dirty="0" smtClean="0">
                <a:latin typeface="Calisto MT" panose="02040603050505030304" pitchFamily="18" charset="0"/>
              </a:rPr>
              <a:t>avascular layer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Calisto MT" panose="02040603050505030304" pitchFamily="18" charset="0"/>
              </a:rPr>
              <a:t>4 layers: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Calisto MT" panose="02040603050505030304" pitchFamily="18" charset="0"/>
              </a:rPr>
              <a:t>Stratum Basale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Calisto MT" panose="02040603050505030304" pitchFamily="18" charset="0"/>
              </a:rPr>
              <a:t>Stratum Spinosum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Calisto MT" panose="02040603050505030304" pitchFamily="18" charset="0"/>
              </a:rPr>
              <a:t>Stratum Granulosum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Calisto MT" panose="02040603050505030304" pitchFamily="18" charset="0"/>
              </a:rPr>
              <a:t>Stratum Corneum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Calisto MT" panose="02040603050505030304" pitchFamily="18" charset="0"/>
              </a:rPr>
              <a:t>Composed of Keratinocytes, melanocytes, Langerhans cells (immune response), and Merkel Cells</a:t>
            </a:r>
            <a:endParaRPr lang="en-CA" sz="1600" dirty="0">
              <a:latin typeface="Calisto MT" panose="0204060305050503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275856" y="2060848"/>
            <a:ext cx="5524128" cy="4373860"/>
            <a:chOff x="3275856" y="2079476"/>
            <a:chExt cx="5524128" cy="437386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5856" y="2079476"/>
              <a:ext cx="5524128" cy="4373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3498063" y="3017928"/>
              <a:ext cx="5250401" cy="9144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814809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3528" y="260648"/>
            <a:ext cx="8496944" cy="633670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755576" y="476672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Systems and Structure</a:t>
            </a:r>
            <a:endParaRPr lang="en-CA" sz="3600" b="1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1527175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i="1" dirty="0" smtClean="0"/>
              <a:t>Organization of Skin</a:t>
            </a:r>
            <a:endParaRPr lang="en-CA" sz="2400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2132856"/>
            <a:ext cx="316835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latin typeface="Calisto MT" panose="02040603050505030304" pitchFamily="18" charset="0"/>
              </a:rPr>
              <a:t>D</a:t>
            </a:r>
            <a:r>
              <a:rPr lang="en-CA" b="1" dirty="0" smtClean="0">
                <a:latin typeface="Calisto MT" panose="02040603050505030304" pitchFamily="18" charset="0"/>
              </a:rPr>
              <a:t>ermis</a:t>
            </a:r>
            <a:r>
              <a:rPr lang="en-CA" dirty="0" smtClean="0">
                <a:latin typeface="Calisto MT" panose="0204060305050503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Calisto MT" panose="02040603050505030304" pitchFamily="18" charset="0"/>
              </a:rPr>
              <a:t>Underneath epidermis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Calisto MT" panose="02040603050505030304" pitchFamily="18" charset="0"/>
              </a:rPr>
              <a:t>Highly vascularized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Calisto MT" panose="02040603050505030304" pitchFamily="18" charset="0"/>
              </a:rPr>
              <a:t>Network of: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Calisto MT" panose="02040603050505030304" pitchFamily="18" charset="0"/>
              </a:rPr>
              <a:t>lymph vessels,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Calisto MT" panose="02040603050505030304" pitchFamily="18" charset="0"/>
              </a:rPr>
              <a:t>nerve endings,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Calisto MT" panose="02040603050505030304" pitchFamily="18" charset="0"/>
              </a:rPr>
              <a:t>hair follicles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Calisto MT" panose="02040603050505030304" pitchFamily="18" charset="0"/>
              </a:rPr>
              <a:t>sebaceous and sweat glands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Calisto MT" panose="02040603050505030304" pitchFamily="18" charset="0"/>
              </a:rPr>
              <a:t>Combating pathogens: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Calisto MT" panose="02040603050505030304" pitchFamily="18" charset="0"/>
              </a:rPr>
              <a:t>Fatty acids, sebaceous fluid = inhibit pathogen growth</a:t>
            </a:r>
            <a:endParaRPr lang="en-CA" sz="1600" dirty="0">
              <a:latin typeface="Calisto MT" panose="0204060305050503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275856" y="2060848"/>
            <a:ext cx="5524128" cy="4373860"/>
            <a:chOff x="3275856" y="2079476"/>
            <a:chExt cx="5524128" cy="437386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5856" y="2079476"/>
              <a:ext cx="5524128" cy="4373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3498063" y="3690367"/>
              <a:ext cx="5250401" cy="177348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97425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3528" y="260648"/>
            <a:ext cx="8496944" cy="633670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755576" y="47667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Impact on Physiological Function </a:t>
            </a:r>
            <a:endParaRPr lang="en-CA" sz="3600" b="1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1527175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i="1" dirty="0" smtClean="0"/>
              <a:t>Components involved in Infection</a:t>
            </a:r>
            <a:endParaRPr lang="en-CA" sz="2400" b="1" i="1" dirty="0"/>
          </a:p>
        </p:txBody>
      </p:sp>
      <p:grpSp>
        <p:nvGrpSpPr>
          <p:cNvPr id="5" name="Group 4"/>
          <p:cNvGrpSpPr/>
          <p:nvPr/>
        </p:nvGrpSpPr>
        <p:grpSpPr>
          <a:xfrm>
            <a:off x="1475656" y="2220353"/>
            <a:ext cx="6120680" cy="3871953"/>
            <a:chOff x="0" y="0"/>
            <a:chExt cx="5949538" cy="328422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949538" cy="2731325"/>
            </a:xfrm>
            <a:prstGeom prst="rect">
              <a:avLst/>
            </a:prstGeom>
          </p:spPr>
        </p:pic>
        <p:sp>
          <p:nvSpPr>
            <p:cNvPr id="9" name="Text Box 5"/>
            <p:cNvSpPr txBox="1"/>
            <p:nvPr/>
          </p:nvSpPr>
          <p:spPr>
            <a:xfrm>
              <a:off x="0" y="2802255"/>
              <a:ext cx="5943600" cy="481965"/>
            </a:xfrm>
            <a:prstGeom prst="rect">
              <a:avLst/>
            </a:prstGeom>
            <a:solidFill>
              <a:prstClr val="white"/>
            </a:solidFill>
            <a:ln>
              <a:noFill/>
            </a:ln>
            <a:effectLst/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b="1">
                  <a:solidFill>
                    <a:srgbClr val="1F497D"/>
                  </a:solidFill>
                  <a:effectLst/>
                  <a:latin typeface="Arial"/>
                  <a:ea typeface="Calibri"/>
                  <a:cs typeface="Times New Roman"/>
                </a:rPr>
                <a:t>Figure 1 - The Resident and Inflammatory Cells of the Skin </a:t>
              </a:r>
              <a:endParaRPr lang="en-CA" sz="110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en-US" sz="1100">
                  <a:solidFill>
                    <a:srgbClr val="1F497D"/>
                  </a:solidFill>
                  <a:effectLst/>
                  <a:latin typeface="Arial"/>
                  <a:ea typeface="Calibri"/>
                  <a:cs typeface="Times New Roman"/>
                </a:rPr>
                <a:t>(</a:t>
              </a:r>
              <a:r>
                <a:rPr lang="en-US" sz="1000">
                  <a:solidFill>
                    <a:srgbClr val="1F497D"/>
                  </a:solidFill>
                  <a:effectLst/>
                  <a:latin typeface="Arial"/>
                  <a:ea typeface="Calibri"/>
                  <a:cs typeface="Times New Roman"/>
                </a:rPr>
                <a:t>Bangert C, Brunner PM, Stingl G. (2011).  Immune functions of the skin. Clinics in Dermatology, 29, 360-376. doi:10.1016/j.clindermatol.2011.01.006.)</a:t>
              </a:r>
              <a:endParaRPr lang="en-CA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2" name="Oval 1"/>
          <p:cNvSpPr/>
          <p:nvPr/>
        </p:nvSpPr>
        <p:spPr>
          <a:xfrm>
            <a:off x="5940152" y="2708920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5148064" y="321297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5940152" y="336537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2" name="Straight Arrow Connector 11"/>
          <p:cNvCxnSpPr>
            <a:stCxn id="16" idx="1"/>
            <a:endCxn id="18" idx="3"/>
          </p:cNvCxnSpPr>
          <p:nvPr/>
        </p:nvCxnSpPr>
        <p:spPr>
          <a:xfrm flipH="1">
            <a:off x="6444208" y="2209800"/>
            <a:ext cx="720080" cy="6905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64288" y="194819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solidFill>
                  <a:srgbClr val="0070C0"/>
                </a:solidFill>
                <a:latin typeface="Calisto MT" panose="02040603050505030304" pitchFamily="18" charset="0"/>
              </a:rPr>
              <a:t>Langerhans cells Keratinocytes</a:t>
            </a:r>
            <a:endParaRPr lang="en-CA" sz="1400" dirty="0">
              <a:solidFill>
                <a:srgbClr val="0070C0"/>
              </a:solidFill>
              <a:latin typeface="Calisto MT" panose="0204060305050503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67744" y="2648347"/>
            <a:ext cx="4176464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5" name="Straight Connector 24"/>
          <p:cNvCxnSpPr>
            <a:stCxn id="2" idx="7"/>
            <a:endCxn id="32" idx="2"/>
          </p:cNvCxnSpPr>
          <p:nvPr/>
        </p:nvCxnSpPr>
        <p:spPr>
          <a:xfrm flipV="1">
            <a:off x="6247465" y="1701389"/>
            <a:ext cx="304755" cy="10602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1" idx="6"/>
            <a:endCxn id="35" idx="1"/>
          </p:cNvCxnSpPr>
          <p:nvPr/>
        </p:nvCxnSpPr>
        <p:spPr>
          <a:xfrm flipV="1">
            <a:off x="6300192" y="3042538"/>
            <a:ext cx="864096" cy="5028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" idx="4"/>
            <a:endCxn id="39" idx="1"/>
          </p:cNvCxnSpPr>
          <p:nvPr/>
        </p:nvCxnSpPr>
        <p:spPr>
          <a:xfrm>
            <a:off x="5328084" y="3573016"/>
            <a:ext cx="1836204" cy="66722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796136" y="1393612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solidFill>
                  <a:schemeClr val="accent6"/>
                </a:solidFill>
                <a:latin typeface="Calisto MT" panose="02040603050505030304" pitchFamily="18" charset="0"/>
              </a:rPr>
              <a:t>CD 4+ T Cells</a:t>
            </a:r>
            <a:endParaRPr lang="en-CA" sz="1400" dirty="0">
              <a:solidFill>
                <a:schemeClr val="accent6"/>
              </a:solidFill>
              <a:latin typeface="Calisto MT" panose="0204060305050503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164288" y="278092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sto MT" panose="02040603050505030304" pitchFamily="18" charset="0"/>
              </a:rPr>
              <a:t>Dendritic Cell (antigen presenting) </a:t>
            </a:r>
            <a:endParaRPr lang="en-CA" sz="1400" dirty="0">
              <a:solidFill>
                <a:schemeClr val="tx1">
                  <a:lumMod val="75000"/>
                  <a:lumOff val="25000"/>
                </a:schemeClr>
              </a:solidFill>
              <a:latin typeface="Calisto MT" panose="0204060305050503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164288" y="397863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solidFill>
                  <a:srgbClr val="0070C0"/>
                </a:solidFill>
                <a:latin typeface="Calisto MT" panose="02040603050505030304" pitchFamily="18" charset="0"/>
              </a:rPr>
              <a:t>Natural Killer Cells</a:t>
            </a:r>
            <a:endParaRPr lang="en-CA" sz="1400" dirty="0">
              <a:solidFill>
                <a:srgbClr val="0070C0"/>
              </a:solidFill>
              <a:latin typeface="Calisto MT" panose="0204060305050503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61492" y="1988840"/>
            <a:ext cx="13342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  <a:latin typeface="Articulate" panose="02000503040000020004" pitchFamily="2" charset="0"/>
              </a:rPr>
              <a:t>Adaptive</a:t>
            </a:r>
          </a:p>
          <a:p>
            <a:r>
              <a:rPr lang="en-CA" b="1" dirty="0" smtClean="0">
                <a:solidFill>
                  <a:srgbClr val="0070C0"/>
                </a:solidFill>
                <a:latin typeface="Articulate" panose="02000503040000020004" pitchFamily="2" charset="0"/>
              </a:rPr>
              <a:t>Innate</a:t>
            </a:r>
          </a:p>
          <a:p>
            <a:r>
              <a:rPr lang="en-CA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ticulate" panose="02000503040000020004" pitchFamily="2" charset="0"/>
              </a:rPr>
              <a:t>Both </a:t>
            </a:r>
            <a:endParaRPr lang="en-CA" b="1" dirty="0">
              <a:solidFill>
                <a:schemeClr val="tx1">
                  <a:lumMod val="75000"/>
                  <a:lumOff val="25000"/>
                </a:schemeClr>
              </a:solidFill>
              <a:latin typeface="Articulate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414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3528" y="260648"/>
            <a:ext cx="8496944" cy="633670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755576" y="476672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Impact on Physiological Function </a:t>
            </a:r>
            <a:endParaRPr lang="en-CA" sz="3600" b="1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19675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</a:rPr>
              <a:t>Caused by Innate Immune Response….</a:t>
            </a:r>
            <a:endParaRPr lang="en-CA" sz="2800" b="1" i="1" dirty="0">
              <a:solidFill>
                <a:schemeClr val="tx1">
                  <a:lumMod val="85000"/>
                  <a:lumOff val="15000"/>
                </a:schemeClr>
              </a:solidFill>
              <a:latin typeface="Calisto MT" panose="020406030505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407707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</a:rPr>
              <a:t>….Caused by Adaptive Immune Response</a:t>
            </a:r>
            <a:endParaRPr lang="en-CA" sz="2800" b="1" i="1" dirty="0">
              <a:solidFill>
                <a:schemeClr val="tx1">
                  <a:lumMod val="85000"/>
                  <a:lumOff val="15000"/>
                </a:schemeClr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700808"/>
            <a:ext cx="684076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Calisto MT" panose="02040603050505030304" pitchFamily="18" charset="0"/>
              </a:rPr>
              <a:t>Damage causing: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Calisto MT" panose="02040603050505030304" pitchFamily="18" charset="0"/>
              </a:rPr>
              <a:t>Exposed dermis induces cascade of cytokine release, activation of mast cells, and production of antimicrobial peptides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Calisto MT" panose="02040603050505030304" pitchFamily="18" charset="0"/>
              </a:rPr>
              <a:t>Inflammatory response; increase in temperature and fluid buildup</a:t>
            </a:r>
          </a:p>
          <a:p>
            <a:r>
              <a:rPr lang="en-CA" dirty="0" smtClean="0">
                <a:latin typeface="Calisto MT" panose="02040603050505030304" pitchFamily="18" charset="0"/>
              </a:rPr>
              <a:t>Disrupts: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latin typeface="Calisto MT" panose="02040603050505030304" pitchFamily="18" charset="0"/>
              </a:rPr>
              <a:t>A</a:t>
            </a:r>
            <a:r>
              <a:rPr lang="en-CA" sz="1600" dirty="0" smtClean="0">
                <a:latin typeface="Calisto MT" panose="02040603050505030304" pitchFamily="18" charset="0"/>
              </a:rPr>
              <a:t>bility to protect from other infections, UV radiation, chemicals, and oxidative and mechanical stressors due to breach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Calisto MT" panose="02040603050505030304" pitchFamily="18" charset="0"/>
              </a:rPr>
              <a:t>pH optimization and maintaining dryness to prevent colonization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Calisto MT" panose="02040603050505030304" pitchFamily="18" charset="0"/>
              </a:rPr>
              <a:t>Reduction of cutaneous antimicrobial secretions and defense </a:t>
            </a:r>
          </a:p>
          <a:p>
            <a:endParaRPr lang="en-CA" sz="1600" dirty="0" smtClean="0">
              <a:latin typeface="Calisto MT" panose="02040603050505030304" pitchFamily="18" charset="0"/>
            </a:endParaRPr>
          </a:p>
          <a:p>
            <a:r>
              <a:rPr lang="en-CA" dirty="0" smtClean="0">
                <a:latin typeface="Calisto MT" panose="02040603050505030304" pitchFamily="18" charset="0"/>
              </a:rPr>
              <a:t> </a:t>
            </a:r>
            <a:endParaRPr lang="en-CA" dirty="0">
              <a:latin typeface="Calisto MT" panose="020406030505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4653136"/>
            <a:ext cx="73448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Calisto MT" panose="02040603050505030304" pitchFamily="18" charset="0"/>
              </a:rPr>
              <a:t>Based on signs and symptoms: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Calisto MT" panose="02040603050505030304" pitchFamily="18" charset="0"/>
              </a:rPr>
              <a:t>Stefanie’s impetigo remains predominantly in the skin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Calisto MT" panose="02040603050505030304" pitchFamily="18" charset="0"/>
              </a:rPr>
              <a:t>Will not activate adaptive immune response strongly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Calisto MT" panose="02040603050505030304" pitchFamily="18" charset="0"/>
              </a:rPr>
              <a:t>Likelihood of Disruption: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Calisto MT" panose="02040603050505030304" pitchFamily="18" charset="0"/>
              </a:rPr>
              <a:t>Is not primary agent to cause disruption in physiological function of skin </a:t>
            </a:r>
          </a:p>
        </p:txBody>
      </p:sp>
    </p:spTree>
    <p:extLst>
      <p:ext uri="{BB962C8B-B14F-4D97-AF65-F5344CB8AC3E}">
        <p14:creationId xmlns:p14="http://schemas.microsoft.com/office/powerpoint/2010/main" val="2887233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580</Words>
  <Application>Microsoft Office PowerPoint</Application>
  <PresentationFormat>On-screen Show (4:3)</PresentationFormat>
  <Paragraphs>102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Case Study 1  Impetigo and its Impact on the Body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</dc:creator>
  <cp:lastModifiedBy>Maria</cp:lastModifiedBy>
  <cp:revision>73</cp:revision>
  <dcterms:created xsi:type="dcterms:W3CDTF">2017-01-29T03:32:56Z</dcterms:created>
  <dcterms:modified xsi:type="dcterms:W3CDTF">2017-01-29T07:54:38Z</dcterms:modified>
</cp:coreProperties>
</file>