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62" r:id="rId4"/>
    <p:sldId id="263" r:id="rId5"/>
    <p:sldId id="269" r:id="rId6"/>
    <p:sldId id="273" r:id="rId7"/>
    <p:sldId id="275" r:id="rId8"/>
    <p:sldId id="274" r:id="rId9"/>
    <p:sldId id="276" r:id="rId10"/>
    <p:sldId id="270" r:id="rId11"/>
    <p:sldId id="285" r:id="rId12"/>
    <p:sldId id="278" r:id="rId13"/>
    <p:sldId id="280" r:id="rId14"/>
    <p:sldId id="282" r:id="rId15"/>
    <p:sldId id="281" r:id="rId16"/>
    <p:sldId id="283" r:id="rId17"/>
    <p:sldId id="284" r:id="rId18"/>
    <p:sldId id="291" r:id="rId19"/>
    <p:sldId id="290" r:id="rId20"/>
    <p:sldId id="288" r:id="rId21"/>
    <p:sldId id="292" r:id="rId22"/>
    <p:sldId id="286" r:id="rId23"/>
    <p:sldId id="272" r:id="rId24"/>
    <p:sldId id="279" r:id="rId25"/>
    <p:sldId id="293" r:id="rId26"/>
    <p:sldId id="294" r:id="rId27"/>
    <p:sldId id="265" r:id="rId28"/>
    <p:sldId id="266" r:id="rId29"/>
    <p:sldId id="267" r:id="rId30"/>
    <p:sldId id="268" r:id="rId31"/>
    <p:sldId id="295" r:id="rId32"/>
    <p:sldId id="2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7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395299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298948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305817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195063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29726C6-C8FC-2B4A-ACD1-4114217E98D4}" type="datetimeFigureOut">
              <a:rPr lang="en-US" smtClean="0"/>
              <a:t>18-03-18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410021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29726C6-C8FC-2B4A-ACD1-4114217E98D4}" type="datetimeFigureOut">
              <a:rPr lang="en-US" smtClean="0"/>
              <a:t>18-03-18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87336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29726C6-C8FC-2B4A-ACD1-4114217E98D4}" type="datetimeFigureOut">
              <a:rPr lang="en-US" smtClean="0"/>
              <a:t>18-03-18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130794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29726C6-C8FC-2B4A-ACD1-4114217E98D4}" type="datetimeFigureOut">
              <a:rPr lang="en-US" smtClean="0"/>
              <a:t>18-03-18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52567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726C6-C8FC-2B4A-ACD1-4114217E98D4}" type="datetimeFigureOut">
              <a:rPr lang="en-US" smtClean="0"/>
              <a:t>18-03-18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410665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9726C6-C8FC-2B4A-ACD1-4114217E98D4}" type="datetimeFigureOut">
              <a:rPr lang="en-US" smtClean="0"/>
              <a:t>18-03-18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206032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9726C6-C8FC-2B4A-ACD1-4114217E98D4}" type="datetimeFigureOut">
              <a:rPr lang="en-US" smtClean="0"/>
              <a:t>18-03-18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2957138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726C6-C8FC-2B4A-ACD1-4114217E98D4}" type="datetimeFigureOut">
              <a:rPr lang="en-US" smtClean="0"/>
              <a:t>18-03-18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DEEA-530F-BE4F-84B7-380997E1D74F}" type="slidenum">
              <a:rPr lang="en-US" smtClean="0"/>
              <a:t>‹#›</a:t>
            </a:fld>
            <a:endParaRPr lang="en-US"/>
          </a:p>
        </p:txBody>
      </p:sp>
    </p:spTree>
    <p:extLst>
      <p:ext uri="{BB962C8B-B14F-4D97-AF65-F5344CB8AC3E}">
        <p14:creationId xmlns:p14="http://schemas.microsoft.com/office/powerpoint/2010/main" val="137330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org/10.1146/annurev-pathol-011110-13032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16714556" TargetMode="External"/><Relationship Id="rId4" Type="http://schemas.openxmlformats.org/officeDocument/2006/relationships/hyperlink" Target="https://www.ncbi.nlm.nih.gov/pubmed/19243440" TargetMode="External"/><Relationship Id="rId5" Type="http://schemas.openxmlformats.org/officeDocument/2006/relationships/hyperlink" Target="https://www.ncbi.nlm.nih.gov/pubmed/11524681" TargetMode="External"/><Relationship Id="rId6" Type="http://schemas.openxmlformats.org/officeDocument/2006/relationships/hyperlink" Target="https://www.ncbi.nlm.nih.gov/pubmed/14715899" TargetMode="External"/><Relationship Id="rId7" Type="http://schemas.openxmlformats.org/officeDocument/2006/relationships/hyperlink" Target="https://www.ncbi.nlm.nih.gov/pubmed/16940169" TargetMode="External"/><Relationship Id="rId8" Type="http://schemas.openxmlformats.org/officeDocument/2006/relationships/hyperlink" Target="http://journals.plos.org/plospathogens/article?id=10.1371/journal.ppat.1000822" TargetMode="External"/><Relationship Id="rId9" Type="http://schemas.openxmlformats.org/officeDocument/2006/relationships/hyperlink" Target="https://www.researchgate.net/figure/Compartmentalization-of-the-metabolism-of-L-pneumophila-Within-eukaryotic-host-cells-L_fig1_266086285" TargetMode="External"/><Relationship Id="rId1" Type="http://schemas.openxmlformats.org/officeDocument/2006/relationships/slideLayout" Target="../slideLayouts/slideLayout2.xml"/><Relationship Id="rId2" Type="http://schemas.openxmlformats.org/officeDocument/2006/relationships/hyperlink" Target="https://www.ncbi.nlm.nih.gov/pubmed/2174779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086/428059" TargetMode="External"/><Relationship Id="rId3" Type="http://schemas.openxmlformats.org/officeDocument/2006/relationships/hyperlink" Target="http://doi.org/10.1128/IAI.69.6.3605-3610.200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ptodate.com/contents/levofloxacin-drug-information?source=see_link" TargetMode="External"/><Relationship Id="rId3" Type="http://schemas.openxmlformats.org/officeDocument/2006/relationships/hyperlink" Target="https://www.uptodate.com/contents/azithromycin-drug-information?source=see_li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3176747"/>
          </a:xfrm>
        </p:spPr>
        <p:txBody>
          <a:bodyPr>
            <a:normAutofit/>
          </a:bodyPr>
          <a:lstStyle/>
          <a:p>
            <a:r>
              <a:rPr lang="en-CA" b="1" dirty="0" smtClean="0"/>
              <a:t>Summary of </a:t>
            </a:r>
            <a:br>
              <a:rPr lang="en-CA" b="1" dirty="0" smtClean="0"/>
            </a:br>
            <a:r>
              <a:rPr lang="en-CA" b="1" dirty="0" smtClean="0"/>
              <a:t>Immune Response Questions</a:t>
            </a:r>
            <a:br>
              <a:rPr lang="en-CA" b="1" dirty="0" smtClean="0"/>
            </a:br>
            <a:r>
              <a:rPr lang="en-CA" b="1" dirty="0"/>
              <a:t/>
            </a:r>
            <a:br>
              <a:rPr lang="en-CA" b="1" dirty="0"/>
            </a:br>
            <a:r>
              <a:rPr lang="en-CA" b="1" dirty="0" smtClean="0"/>
              <a:t>Case 3 week 3</a:t>
            </a:r>
            <a:endParaRPr lang="en-US" dirty="0"/>
          </a:p>
        </p:txBody>
      </p:sp>
      <p:sp>
        <p:nvSpPr>
          <p:cNvPr id="5" name="Content Placeholder 4"/>
          <p:cNvSpPr>
            <a:spLocks noGrp="1"/>
          </p:cNvSpPr>
          <p:nvPr>
            <p:ph idx="1"/>
          </p:nvPr>
        </p:nvSpPr>
        <p:spPr/>
        <p:txBody>
          <a:bodyPr>
            <a:normAutofit fontScale="92500" lnSpcReduction="20000"/>
          </a:bodyPr>
          <a:lstStyle/>
          <a:p>
            <a:pPr marL="0" indent="0" algn="ctr">
              <a:buNone/>
            </a:pPr>
            <a:endParaRPr lang="en-US" dirty="0" smtClean="0"/>
          </a:p>
          <a:p>
            <a:pPr marL="0" indent="0" algn="ctr">
              <a:buNone/>
            </a:pPr>
            <a:endParaRPr lang="en-US" dirty="0"/>
          </a:p>
          <a:p>
            <a:pPr marL="0" indent="0" algn="r">
              <a:buNone/>
            </a:pPr>
            <a:endParaRPr lang="en-US" dirty="0" smtClean="0"/>
          </a:p>
          <a:p>
            <a:pPr marL="0" indent="0" algn="ct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en-US" dirty="0" smtClean="0"/>
          </a:p>
          <a:p>
            <a:pPr marL="0" indent="0" algn="r">
              <a:buNone/>
            </a:pPr>
            <a:r>
              <a:rPr lang="en-US" dirty="0" smtClean="0"/>
              <a:t>- Brian </a:t>
            </a:r>
            <a:r>
              <a:rPr lang="en-US" dirty="0" smtClean="0"/>
              <a:t>Black</a:t>
            </a:r>
            <a:endParaRPr lang="en-US" dirty="0"/>
          </a:p>
        </p:txBody>
      </p:sp>
    </p:spTree>
    <p:extLst>
      <p:ext uri="{BB962C8B-B14F-4D97-AF65-F5344CB8AC3E}">
        <p14:creationId xmlns:p14="http://schemas.microsoft.com/office/powerpoint/2010/main" val="321367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2</a:t>
            </a:r>
            <a:endParaRPr lang="en-CA" dirty="0"/>
          </a:p>
          <a:p>
            <a:r>
              <a:rPr lang="en-CA" i="1" dirty="0"/>
              <a:t>Host damage: what damage ensues to the host from the immune response?</a:t>
            </a:r>
            <a:endParaRPr lang="en-CA" dirty="0"/>
          </a:p>
          <a:p>
            <a:endParaRPr lang="en-US" dirty="0"/>
          </a:p>
        </p:txBody>
      </p:sp>
    </p:spTree>
    <p:extLst>
      <p:ext uri="{BB962C8B-B14F-4D97-AF65-F5344CB8AC3E}">
        <p14:creationId xmlns:p14="http://schemas.microsoft.com/office/powerpoint/2010/main" val="35326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damage</a:t>
            </a:r>
            <a:endParaRPr lang="en-US" dirty="0"/>
          </a:p>
        </p:txBody>
      </p:sp>
      <p:sp>
        <p:nvSpPr>
          <p:cNvPr id="3" name="Content Placeholder 2"/>
          <p:cNvSpPr>
            <a:spLocks noGrp="1"/>
          </p:cNvSpPr>
          <p:nvPr>
            <p:ph idx="1"/>
          </p:nvPr>
        </p:nvSpPr>
        <p:spPr/>
        <p:txBody>
          <a:bodyPr/>
          <a:lstStyle/>
          <a:p>
            <a:r>
              <a:rPr lang="en-US" dirty="0" smtClean="0"/>
              <a:t>Damage to the host is caused via a number of mechanisms:</a:t>
            </a:r>
          </a:p>
          <a:p>
            <a:pPr lvl="1"/>
            <a:r>
              <a:rPr lang="en-US" dirty="0" smtClean="0"/>
              <a:t>Cytokines</a:t>
            </a:r>
          </a:p>
          <a:p>
            <a:pPr lvl="1"/>
            <a:r>
              <a:rPr lang="en-US" dirty="0" smtClean="0"/>
              <a:t>WBC induced damage</a:t>
            </a:r>
          </a:p>
          <a:p>
            <a:pPr lvl="1"/>
            <a:r>
              <a:rPr lang="en-US" dirty="0" smtClean="0"/>
              <a:t>Macrophage apoptosis</a:t>
            </a:r>
          </a:p>
          <a:p>
            <a:pPr lvl="1"/>
            <a:r>
              <a:rPr lang="en-US" dirty="0" smtClean="0"/>
              <a:t>Epithelial damage</a:t>
            </a:r>
          </a:p>
          <a:p>
            <a:pPr lvl="1"/>
            <a:endParaRPr lang="en-US" dirty="0"/>
          </a:p>
        </p:txBody>
      </p:sp>
    </p:spTree>
    <p:extLst>
      <p:ext uri="{BB962C8B-B14F-4D97-AF65-F5344CB8AC3E}">
        <p14:creationId xmlns:p14="http://schemas.microsoft.com/office/powerpoint/2010/main" val="244717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Cytokines</a:t>
            </a:r>
            <a:r>
              <a:rPr lang="en-CA" dirty="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Protect host during early phase of innate response.</a:t>
            </a:r>
          </a:p>
          <a:p>
            <a:r>
              <a:rPr lang="en-CA" dirty="0" smtClean="0"/>
              <a:t>Further increases in cytokine concentrations later in immune response </a:t>
            </a:r>
            <a:r>
              <a:rPr lang="en-CA" dirty="0"/>
              <a:t>can </a:t>
            </a:r>
            <a:r>
              <a:rPr lang="en-CA" dirty="0" smtClean="0"/>
              <a:t>be </a:t>
            </a:r>
            <a:r>
              <a:rPr lang="en-CA" dirty="0"/>
              <a:t>fatal to the host as </a:t>
            </a:r>
            <a:r>
              <a:rPr lang="en-CA" dirty="0" smtClean="0"/>
              <a:t>it may cause hypotension, coagulation problems , sepsis, </a:t>
            </a:r>
            <a:r>
              <a:rPr lang="en-CA" dirty="0"/>
              <a:t>acute respiratory distress </a:t>
            </a:r>
            <a:r>
              <a:rPr lang="en-CA" dirty="0" smtClean="0"/>
              <a:t>syndrome, and possibly death. </a:t>
            </a:r>
          </a:p>
          <a:p>
            <a:r>
              <a:rPr lang="en-CA" dirty="0"/>
              <a:t>TNFa</a:t>
            </a:r>
            <a:r>
              <a:rPr lang="en-CA" dirty="0"/>
              <a:t> and IL-1 </a:t>
            </a:r>
            <a:r>
              <a:rPr lang="en-CA" dirty="0" smtClean="0"/>
              <a:t>responsible are primarily responsible and are produced due to excessive </a:t>
            </a:r>
            <a:r>
              <a:rPr lang="en-CA" dirty="0"/>
              <a:t>stimulation of host immune cells with </a:t>
            </a:r>
            <a:r>
              <a:rPr lang="en-CA" dirty="0" smtClean="0"/>
              <a:t>lipopolysaccharide (LPS). </a:t>
            </a:r>
            <a:endParaRPr lang="en-US" dirty="0"/>
          </a:p>
        </p:txBody>
      </p:sp>
    </p:spTree>
    <p:extLst>
      <p:ext uri="{BB962C8B-B14F-4D97-AF65-F5344CB8AC3E}">
        <p14:creationId xmlns:p14="http://schemas.microsoft.com/office/powerpoint/2010/main" val="160499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WBC induced damaged</a:t>
            </a:r>
            <a:endParaRPr lang="en-US" dirty="0"/>
          </a:p>
        </p:txBody>
      </p:sp>
      <p:sp>
        <p:nvSpPr>
          <p:cNvPr id="3" name="Content Placeholder 2"/>
          <p:cNvSpPr>
            <a:spLocks noGrp="1"/>
          </p:cNvSpPr>
          <p:nvPr>
            <p:ph idx="1"/>
          </p:nvPr>
        </p:nvSpPr>
        <p:spPr/>
        <p:txBody>
          <a:bodyPr/>
          <a:lstStyle/>
          <a:p>
            <a:r>
              <a:rPr lang="en-CA" dirty="0" smtClean="0"/>
              <a:t>Helper T CD4</a:t>
            </a:r>
            <a:r>
              <a:rPr lang="en-CA" dirty="0"/>
              <a:t>+ and CD8+ T </a:t>
            </a:r>
            <a:r>
              <a:rPr lang="en-CA" dirty="0" smtClean="0"/>
              <a:t>cytotoxic cells cause local </a:t>
            </a:r>
            <a:r>
              <a:rPr lang="en-CA" dirty="0"/>
              <a:t>tissue damage during the adaptive immune </a:t>
            </a:r>
            <a:r>
              <a:rPr lang="en-CA" dirty="0" smtClean="0"/>
              <a:t>response.</a:t>
            </a:r>
          </a:p>
          <a:p>
            <a:r>
              <a:rPr lang="en-US" dirty="0" smtClean="0"/>
              <a:t>Cytokines such as IFN-gamma produced by Th1 cells causes local tissue damage. </a:t>
            </a:r>
            <a:endParaRPr lang="en-US" dirty="0"/>
          </a:p>
        </p:txBody>
      </p:sp>
    </p:spTree>
    <p:extLst>
      <p:ext uri="{BB962C8B-B14F-4D97-AF65-F5344CB8AC3E}">
        <p14:creationId xmlns:p14="http://schemas.microsoft.com/office/powerpoint/2010/main" val="198188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Macrophage </a:t>
            </a:r>
            <a:r>
              <a:rPr lang="en-CA" dirty="0" smtClean="0"/>
              <a:t>apoptosis </a:t>
            </a:r>
            <a:endParaRPr lang="en-US" dirty="0"/>
          </a:p>
        </p:txBody>
      </p:sp>
      <p:sp>
        <p:nvSpPr>
          <p:cNvPr id="3" name="Content Placeholder 2"/>
          <p:cNvSpPr>
            <a:spLocks noGrp="1"/>
          </p:cNvSpPr>
          <p:nvPr>
            <p:ph idx="1"/>
          </p:nvPr>
        </p:nvSpPr>
        <p:spPr/>
        <p:txBody>
          <a:bodyPr>
            <a:normAutofit fontScale="85000" lnSpcReduction="20000"/>
          </a:bodyPr>
          <a:lstStyle/>
          <a:p>
            <a:r>
              <a:rPr lang="en-CA" dirty="0"/>
              <a:t>Macrophage </a:t>
            </a:r>
            <a:r>
              <a:rPr lang="en-CA" dirty="0"/>
              <a:t>pyroptosis</a:t>
            </a:r>
            <a:r>
              <a:rPr lang="en-CA" dirty="0"/>
              <a:t>, a form of </a:t>
            </a:r>
            <a:r>
              <a:rPr lang="en-CA" dirty="0" smtClean="0"/>
              <a:t>apoptosis.</a:t>
            </a:r>
          </a:p>
          <a:p>
            <a:r>
              <a:rPr lang="en-CA" dirty="0"/>
              <a:t>Cell death of macrophages infected with L. </a:t>
            </a:r>
            <a:r>
              <a:rPr lang="en-CA" dirty="0"/>
              <a:t>pneumophila</a:t>
            </a:r>
            <a:r>
              <a:rPr lang="en-CA" dirty="0"/>
              <a:t> often occur in order to eliminate the spread of this pathogen</a:t>
            </a:r>
            <a:r>
              <a:rPr lang="en-CA" dirty="0"/>
              <a:t> </a:t>
            </a:r>
            <a:endParaRPr lang="en-CA" dirty="0" smtClean="0"/>
          </a:p>
          <a:p>
            <a:r>
              <a:rPr lang="en-CA" dirty="0" smtClean="0"/>
              <a:t>This caspase</a:t>
            </a:r>
            <a:r>
              <a:rPr lang="en-CA" dirty="0"/>
              <a:t>-1 </a:t>
            </a:r>
            <a:r>
              <a:rPr lang="en-CA" dirty="0" smtClean="0"/>
              <a:t>dependent process is initiated with by the NLRC4 </a:t>
            </a:r>
            <a:r>
              <a:rPr lang="en-CA" dirty="0"/>
              <a:t>inflammasome</a:t>
            </a:r>
            <a:r>
              <a:rPr lang="en-CA" dirty="0"/>
              <a:t>. </a:t>
            </a:r>
            <a:endParaRPr lang="en-CA" dirty="0" smtClean="0"/>
          </a:p>
          <a:p>
            <a:r>
              <a:rPr lang="en-CA" dirty="0" smtClean="0"/>
              <a:t>This </a:t>
            </a:r>
            <a:r>
              <a:rPr lang="en-CA" dirty="0"/>
              <a:t>complex </a:t>
            </a:r>
            <a:r>
              <a:rPr lang="en-CA" dirty="0" smtClean="0"/>
              <a:t>induces fusion </a:t>
            </a:r>
            <a:r>
              <a:rPr lang="en-CA" dirty="0"/>
              <a:t>of the infected macrophage with the </a:t>
            </a:r>
            <a:r>
              <a:rPr lang="en-CA" dirty="0" smtClean="0"/>
              <a:t>phagolysosomes</a:t>
            </a:r>
            <a:r>
              <a:rPr lang="en-CA" dirty="0" smtClean="0"/>
              <a:t> causing apoptosis. </a:t>
            </a:r>
          </a:p>
          <a:p>
            <a:r>
              <a:rPr lang="en-CA" dirty="0" smtClean="0"/>
              <a:t>During L</a:t>
            </a:r>
            <a:r>
              <a:rPr lang="en-CA" dirty="0"/>
              <a:t>. </a:t>
            </a:r>
            <a:r>
              <a:rPr lang="en-CA" dirty="0"/>
              <a:t>pneumophila</a:t>
            </a:r>
            <a:r>
              <a:rPr lang="en-CA" dirty="0"/>
              <a:t> </a:t>
            </a:r>
            <a:r>
              <a:rPr lang="en-CA" dirty="0" smtClean="0"/>
              <a:t>infection, the alveolar macrophage population decreases as the </a:t>
            </a:r>
            <a:r>
              <a:rPr lang="en-CA" dirty="0"/>
              <a:t>body attempts to eliminate the </a:t>
            </a:r>
            <a:r>
              <a:rPr lang="en-CA" dirty="0" smtClean="0"/>
              <a:t>pathogen.</a:t>
            </a:r>
            <a:endParaRPr lang="en-US" dirty="0"/>
          </a:p>
        </p:txBody>
      </p:sp>
    </p:spTree>
    <p:extLst>
      <p:ext uri="{BB962C8B-B14F-4D97-AF65-F5344CB8AC3E}">
        <p14:creationId xmlns:p14="http://schemas.microsoft.com/office/powerpoint/2010/main" val="133890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damage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Inflammatory cells may damage epithelial layer and inflammatory response increases vascular permeability.</a:t>
            </a:r>
          </a:p>
          <a:p>
            <a:r>
              <a:rPr lang="en-US" dirty="0" smtClean="0"/>
              <a:t>This results in </a:t>
            </a:r>
            <a:r>
              <a:rPr lang="en-CA" dirty="0"/>
              <a:t>interstitial and alveolar </a:t>
            </a:r>
            <a:r>
              <a:rPr lang="en-CA" dirty="0" smtClean="0"/>
              <a:t>fluid accumulation causing pulmonary </a:t>
            </a:r>
            <a:r>
              <a:rPr lang="en-CA" dirty="0" smtClean="0"/>
              <a:t>edema</a:t>
            </a:r>
            <a:r>
              <a:rPr lang="en-CA" dirty="0" smtClean="0"/>
              <a:t>.</a:t>
            </a:r>
          </a:p>
          <a:p>
            <a:r>
              <a:rPr lang="en-CA" dirty="0"/>
              <a:t>G</a:t>
            </a:r>
            <a:r>
              <a:rPr lang="en-CA" dirty="0" smtClean="0"/>
              <a:t>as </a:t>
            </a:r>
            <a:r>
              <a:rPr lang="en-CA" dirty="0"/>
              <a:t>exchange </a:t>
            </a:r>
            <a:r>
              <a:rPr lang="en-CA" dirty="0" smtClean="0"/>
              <a:t>is impaired and may cause (</a:t>
            </a:r>
            <a:r>
              <a:rPr lang="en-CA" dirty="0"/>
              <a:t>shortness of breath). </a:t>
            </a:r>
            <a:endParaRPr lang="en-CA" dirty="0" smtClean="0"/>
          </a:p>
          <a:p>
            <a:r>
              <a:rPr lang="en-CA" dirty="0" smtClean="0"/>
              <a:t>May cause significant consolidation </a:t>
            </a:r>
            <a:r>
              <a:rPr lang="en-CA" dirty="0"/>
              <a:t>and necrosis of lung parenchyma </a:t>
            </a:r>
            <a:r>
              <a:rPr lang="en-CA" dirty="0" smtClean="0"/>
              <a:t>which </a:t>
            </a:r>
            <a:r>
              <a:rPr lang="en-CA" dirty="0"/>
              <a:t>associated with a high mortality </a:t>
            </a:r>
            <a:r>
              <a:rPr lang="en-CA" dirty="0" smtClean="0"/>
              <a:t>rate</a:t>
            </a:r>
            <a:r>
              <a:rPr lang="en-CA" dirty="0"/>
              <a:t> </a:t>
            </a:r>
            <a:r>
              <a:rPr lang="en-CA" dirty="0" smtClean="0"/>
              <a:t>if not treated appropriately.</a:t>
            </a:r>
            <a:endParaRPr lang="en-US" dirty="0"/>
          </a:p>
        </p:txBody>
      </p:sp>
    </p:spTree>
    <p:extLst>
      <p:ext uri="{BB962C8B-B14F-4D97-AF65-F5344CB8AC3E}">
        <p14:creationId xmlns:p14="http://schemas.microsoft.com/office/powerpoint/2010/main" val="233402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3</a:t>
            </a:r>
            <a:endParaRPr lang="en-CA" dirty="0"/>
          </a:p>
          <a:p>
            <a:r>
              <a:rPr lang="en-CA" i="1" dirty="0"/>
              <a:t>Bacterial evasion: how does the bacteria attempt to evade these host response elements.</a:t>
            </a:r>
            <a:endParaRPr lang="en-CA" dirty="0"/>
          </a:p>
          <a:p>
            <a:endParaRPr lang="en-US" dirty="0"/>
          </a:p>
        </p:txBody>
      </p:sp>
    </p:spTree>
    <p:extLst>
      <p:ext uri="{BB962C8B-B14F-4D97-AF65-F5344CB8AC3E}">
        <p14:creationId xmlns:p14="http://schemas.microsoft.com/office/powerpoint/2010/main" val="257359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There are a variety of mechanisms that allow Legionella to evade the host immune response.</a:t>
            </a:r>
            <a:endParaRPr lang="en-US" dirty="0"/>
          </a:p>
        </p:txBody>
      </p:sp>
    </p:spTree>
    <p:extLst>
      <p:ext uri="{BB962C8B-B14F-4D97-AF65-F5344CB8AC3E}">
        <p14:creationId xmlns:p14="http://schemas.microsoft.com/office/powerpoint/2010/main" val="79357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t>
            </a:r>
            <a:r>
              <a:rPr lang="en-CA" dirty="0" smtClean="0"/>
              <a:t>ype </a:t>
            </a:r>
            <a:r>
              <a:rPr lang="en-CA" dirty="0"/>
              <a:t>IV </a:t>
            </a:r>
            <a:r>
              <a:rPr lang="en-CA" dirty="0"/>
              <a:t>pili</a:t>
            </a:r>
            <a:r>
              <a:rPr lang="en-CA" dirty="0"/>
              <a:t> </a:t>
            </a:r>
            <a:endParaRPr lang="en-US" dirty="0"/>
          </a:p>
        </p:txBody>
      </p:sp>
      <p:sp>
        <p:nvSpPr>
          <p:cNvPr id="3" name="Content Placeholder 2"/>
          <p:cNvSpPr>
            <a:spLocks noGrp="1"/>
          </p:cNvSpPr>
          <p:nvPr>
            <p:ph idx="1"/>
          </p:nvPr>
        </p:nvSpPr>
        <p:spPr/>
        <p:txBody>
          <a:bodyPr/>
          <a:lstStyle/>
          <a:p>
            <a:r>
              <a:rPr lang="en-CA" dirty="0"/>
              <a:t>Type IV </a:t>
            </a:r>
            <a:r>
              <a:rPr lang="en-CA" dirty="0"/>
              <a:t>pili</a:t>
            </a:r>
            <a:r>
              <a:rPr lang="en-CA" dirty="0"/>
              <a:t> </a:t>
            </a:r>
            <a:r>
              <a:rPr lang="en-CA" dirty="0" smtClean="0"/>
              <a:t>on outer membrane contributes </a:t>
            </a:r>
            <a:r>
              <a:rPr lang="en-CA" dirty="0"/>
              <a:t>in the attachment and entry of the bacteria into target host </a:t>
            </a:r>
            <a:r>
              <a:rPr lang="en-CA" dirty="0" smtClean="0"/>
              <a:t>cells.</a:t>
            </a:r>
            <a:endParaRPr lang="en-US" dirty="0"/>
          </a:p>
        </p:txBody>
      </p:sp>
    </p:spTree>
    <p:extLst>
      <p:ext uri="{BB962C8B-B14F-4D97-AF65-F5344CB8AC3E}">
        <p14:creationId xmlns:p14="http://schemas.microsoft.com/office/powerpoint/2010/main" val="240999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Biofilm </a:t>
            </a:r>
            <a:endParaRPr lang="en-US" dirty="0"/>
          </a:p>
        </p:txBody>
      </p:sp>
      <p:sp>
        <p:nvSpPr>
          <p:cNvPr id="3" name="Content Placeholder 2"/>
          <p:cNvSpPr>
            <a:spLocks noGrp="1"/>
          </p:cNvSpPr>
          <p:nvPr>
            <p:ph idx="1"/>
          </p:nvPr>
        </p:nvSpPr>
        <p:spPr/>
        <p:txBody>
          <a:bodyPr/>
          <a:lstStyle/>
          <a:p>
            <a:r>
              <a:rPr lang="en-CA" dirty="0"/>
              <a:t>B</a:t>
            </a:r>
            <a:r>
              <a:rPr lang="en-CA" dirty="0" smtClean="0"/>
              <a:t>iofilm allows adherence </a:t>
            </a:r>
            <a:r>
              <a:rPr lang="en-CA" dirty="0"/>
              <a:t>and </a:t>
            </a:r>
            <a:r>
              <a:rPr lang="en-CA" dirty="0" smtClean="0"/>
              <a:t>aggregation.</a:t>
            </a:r>
          </a:p>
          <a:p>
            <a:r>
              <a:rPr lang="en-CA" dirty="0" smtClean="0"/>
              <a:t> Remodelling </a:t>
            </a:r>
            <a:r>
              <a:rPr lang="en-CA" dirty="0"/>
              <a:t>of biofilm structure via twitching motility helps to facilitate the bacteria’s survival in a variety of physiological </a:t>
            </a:r>
            <a:r>
              <a:rPr lang="en-CA" dirty="0" smtClean="0"/>
              <a:t>conditions.</a:t>
            </a:r>
            <a:endParaRPr lang="en-US" dirty="0"/>
          </a:p>
        </p:txBody>
      </p:sp>
    </p:spTree>
    <p:extLst>
      <p:ext uri="{BB962C8B-B14F-4D97-AF65-F5344CB8AC3E}">
        <p14:creationId xmlns:p14="http://schemas.microsoft.com/office/powerpoint/2010/main" val="104020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CA" i="1" dirty="0" smtClean="0"/>
              <a:t>Host response: what elements of the innate and adaptive (</a:t>
            </a:r>
            <a:r>
              <a:rPr lang="en-CA" i="1" dirty="0" smtClean="0"/>
              <a:t>humoral</a:t>
            </a:r>
            <a:r>
              <a:rPr lang="en-CA" i="1" dirty="0" smtClean="0"/>
              <a:t> and cellular) immune response are involved in this infection.</a:t>
            </a:r>
            <a:endParaRPr lang="en-CA" dirty="0" smtClean="0"/>
          </a:p>
          <a:p>
            <a:pPr marL="514350" indent="-514350">
              <a:buFont typeface="+mj-lt"/>
              <a:buAutoNum type="arabicPeriod"/>
            </a:pPr>
            <a:r>
              <a:rPr lang="en-CA" i="1" dirty="0" smtClean="0"/>
              <a:t>Host damage: what damage ensues to the host from the immune response?</a:t>
            </a:r>
            <a:endParaRPr lang="en-CA" dirty="0" smtClean="0"/>
          </a:p>
          <a:p>
            <a:pPr marL="514350" indent="-514350">
              <a:buFont typeface="+mj-lt"/>
              <a:buAutoNum type="arabicPeriod"/>
            </a:pPr>
            <a:r>
              <a:rPr lang="en-CA" i="1" dirty="0" smtClean="0"/>
              <a:t>Bacterial evasion: how does the bacteria attempt to evade these host response elements.</a:t>
            </a:r>
            <a:endParaRPr lang="en-CA" dirty="0" smtClean="0"/>
          </a:p>
          <a:p>
            <a:pPr marL="514350" indent="-514350">
              <a:buFont typeface="+mj-lt"/>
              <a:buAutoNum type="arabicPeriod"/>
            </a:pPr>
            <a:r>
              <a:rPr lang="en-CA" i="1" dirty="0" smtClean="0"/>
              <a:t>Outcome: is the bacteria completely removed, does the patient recover fully and is there immunity to future infections from this particular bacteria ?</a:t>
            </a:r>
            <a:endParaRPr lang="en-CA" dirty="0"/>
          </a:p>
        </p:txBody>
      </p:sp>
    </p:spTree>
    <p:extLst>
      <p:ext uri="{BB962C8B-B14F-4D97-AF65-F5344CB8AC3E}">
        <p14:creationId xmlns:p14="http://schemas.microsoft.com/office/powerpoint/2010/main" val="223008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Intracellular survival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Legionella is an intracellular organism and can survive with phagocytes after being </a:t>
            </a:r>
            <a:r>
              <a:rPr lang="en-US" dirty="0" smtClean="0"/>
              <a:t>phagocytosed</a:t>
            </a:r>
            <a:r>
              <a:rPr lang="en-US" dirty="0" smtClean="0"/>
              <a:t>.</a:t>
            </a:r>
          </a:p>
          <a:p>
            <a:r>
              <a:rPr lang="en-CA" dirty="0" smtClean="0"/>
              <a:t>Vacuolar</a:t>
            </a:r>
            <a:r>
              <a:rPr lang="en-CA" dirty="0"/>
              <a:t>-</a:t>
            </a:r>
            <a:r>
              <a:rPr lang="en-CA" dirty="0" smtClean="0"/>
              <a:t>ATPases</a:t>
            </a:r>
            <a:r>
              <a:rPr lang="en-CA" dirty="0" smtClean="0"/>
              <a:t> inhibits </a:t>
            </a:r>
            <a:r>
              <a:rPr lang="en-US" dirty="0" smtClean="0"/>
              <a:t>acidification of </a:t>
            </a:r>
            <a:r>
              <a:rPr lang="en-US" dirty="0" smtClean="0"/>
              <a:t>phagosome</a:t>
            </a:r>
            <a:r>
              <a:rPr lang="en-US" dirty="0" smtClean="0"/>
              <a:t> (the Legionella containing vacuole or LCV) thereby enhancing survival after envelopment by phagocyte.</a:t>
            </a:r>
          </a:p>
          <a:p>
            <a:r>
              <a:rPr lang="en-CA" dirty="0"/>
              <a:t>O</a:t>
            </a:r>
            <a:r>
              <a:rPr lang="en-CA" dirty="0" smtClean="0"/>
              <a:t>uter</a:t>
            </a:r>
            <a:r>
              <a:rPr lang="en-CA" dirty="0"/>
              <a:t>-membrane vesicles (</a:t>
            </a:r>
            <a:r>
              <a:rPr lang="en-CA" dirty="0" smtClean="0"/>
              <a:t>OMVs) </a:t>
            </a:r>
            <a:r>
              <a:rPr lang="en-US" dirty="0" smtClean="0"/>
              <a:t>inhibit fusion of </a:t>
            </a:r>
            <a:r>
              <a:rPr lang="en-US" dirty="0" smtClean="0"/>
              <a:t>phagosome</a:t>
            </a:r>
            <a:r>
              <a:rPr lang="en-US" dirty="0" smtClean="0"/>
              <a:t> with lysosome thereby preventing digestion within phagocyte.</a:t>
            </a:r>
          </a:p>
          <a:p>
            <a:r>
              <a:rPr lang="en-CA" dirty="0" smtClean="0"/>
              <a:t>Replication of legionella within host cell is facilitated </a:t>
            </a:r>
            <a:r>
              <a:rPr lang="en-CA" dirty="0"/>
              <a:t>by </a:t>
            </a:r>
            <a:r>
              <a:rPr lang="en-CA" dirty="0"/>
              <a:t>Mip</a:t>
            </a:r>
            <a:r>
              <a:rPr lang="en-CA" dirty="0"/>
              <a:t> </a:t>
            </a:r>
            <a:r>
              <a:rPr lang="en-CA" dirty="0" smtClean="0"/>
              <a:t>protein and also </a:t>
            </a:r>
            <a:r>
              <a:rPr lang="en-CA" dirty="0"/>
              <a:t>Dot/lcm type IV secretion </a:t>
            </a:r>
            <a:r>
              <a:rPr lang="en-CA" dirty="0" smtClean="0"/>
              <a:t>system which inhibits </a:t>
            </a:r>
            <a:r>
              <a:rPr lang="en-CA" dirty="0"/>
              <a:t>host cell apoptosis and facilitates the release of the bacteria.</a:t>
            </a:r>
            <a:r>
              <a:rPr lang="en-CA" dirty="0"/>
              <a:t> </a:t>
            </a:r>
            <a:r>
              <a:rPr lang="en-CA" dirty="0" smtClean="0"/>
              <a:t>.  </a:t>
            </a:r>
            <a:endParaRPr lang="en-US" dirty="0"/>
          </a:p>
        </p:txBody>
      </p:sp>
    </p:spTree>
    <p:extLst>
      <p:ext uri="{BB962C8B-B14F-4D97-AF65-F5344CB8AC3E}">
        <p14:creationId xmlns:p14="http://schemas.microsoft.com/office/powerpoint/2010/main" val="342633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LCV</a:t>
            </a:r>
            <a:endParaRPr lang="en-US" dirty="0"/>
          </a:p>
        </p:txBody>
      </p:sp>
      <p:pic>
        <p:nvPicPr>
          <p:cNvPr id="4" name="Content Placeholder 3" descr="Screen Shot 2018-03-18 at 9.29.34 PM.png"/>
          <p:cNvPicPr>
            <a:picLocks noGrp="1" noChangeAspect="1"/>
          </p:cNvPicPr>
          <p:nvPr>
            <p:ph idx="1"/>
          </p:nvPr>
        </p:nvPicPr>
        <p:blipFill>
          <a:blip r:embed="rId2">
            <a:extLst>
              <a:ext uri="{28A0092B-C50C-407E-A947-70E740481C1C}">
                <a14:useLocalDpi xmlns:a14="http://schemas.microsoft.com/office/drawing/2010/main" val="0"/>
              </a:ext>
            </a:extLst>
          </a:blip>
          <a:srcRect l="-16738" r="-16738"/>
          <a:stretch>
            <a:fillRect/>
          </a:stretch>
        </p:blipFill>
        <p:spPr/>
      </p:pic>
    </p:spTree>
    <p:extLst>
      <p:ext uri="{BB962C8B-B14F-4D97-AF65-F5344CB8AC3E}">
        <p14:creationId xmlns:p14="http://schemas.microsoft.com/office/powerpoint/2010/main" val="184590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Intracellularly</a:t>
            </a:r>
            <a:r>
              <a:rPr lang="en-US" dirty="0" smtClean="0"/>
              <a:t> mediated </a:t>
            </a:r>
            <a:br>
              <a:rPr lang="en-US" dirty="0" smtClean="0"/>
            </a:br>
            <a:r>
              <a:rPr lang="en-US" dirty="0" smtClean="0"/>
              <a:t>macrophage killing</a:t>
            </a:r>
            <a:endParaRPr lang="en-US" dirty="0"/>
          </a:p>
        </p:txBody>
      </p:sp>
      <p:sp>
        <p:nvSpPr>
          <p:cNvPr id="3" name="Content Placeholder 2"/>
          <p:cNvSpPr>
            <a:spLocks noGrp="1"/>
          </p:cNvSpPr>
          <p:nvPr>
            <p:ph idx="1"/>
          </p:nvPr>
        </p:nvSpPr>
        <p:spPr/>
        <p:txBody>
          <a:bodyPr>
            <a:normAutofit/>
          </a:bodyPr>
          <a:lstStyle/>
          <a:p>
            <a:r>
              <a:rPr lang="en-US" dirty="0" smtClean="0"/>
              <a:t>Legionella induces death of macrophages from with the cell.</a:t>
            </a:r>
          </a:p>
          <a:p>
            <a:r>
              <a:rPr lang="en-CA" dirty="0"/>
              <a:t>C</a:t>
            </a:r>
            <a:r>
              <a:rPr lang="en-CA" dirty="0" smtClean="0"/>
              <a:t>auses </a:t>
            </a:r>
            <a:r>
              <a:rPr lang="en-CA" dirty="0"/>
              <a:t>the host cell to undergo </a:t>
            </a:r>
            <a:r>
              <a:rPr lang="en-CA" dirty="0"/>
              <a:t>lysis</a:t>
            </a:r>
            <a:r>
              <a:rPr lang="en-CA" dirty="0"/>
              <a:t>, killing the macrophage while releasing </a:t>
            </a:r>
            <a:r>
              <a:rPr lang="en-CA" dirty="0" smtClean="0"/>
              <a:t>the replicated bacteria. </a:t>
            </a:r>
          </a:p>
          <a:p>
            <a:r>
              <a:rPr lang="en-US" dirty="0" smtClean="0"/>
              <a:t>This </a:t>
            </a:r>
            <a:r>
              <a:rPr lang="en-US" dirty="0"/>
              <a:t>reduces the population of macrophages thereby weakening the host immune response.</a:t>
            </a:r>
          </a:p>
          <a:p>
            <a:endParaRPr lang="en-US" dirty="0"/>
          </a:p>
        </p:txBody>
      </p:sp>
    </p:spTree>
    <p:extLst>
      <p:ext uri="{BB962C8B-B14F-4D97-AF65-F5344CB8AC3E}">
        <p14:creationId xmlns:p14="http://schemas.microsoft.com/office/powerpoint/2010/main" val="35620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4</a:t>
            </a:r>
            <a:endParaRPr lang="en-CA" dirty="0"/>
          </a:p>
          <a:p>
            <a:r>
              <a:rPr lang="en-CA" i="1" dirty="0"/>
              <a:t>Outcome: is the bacteria completely removed, does the patient recover fully and is there immunity to future infections from this particular bacteria ?</a:t>
            </a:r>
            <a:endParaRPr lang="en-CA" dirty="0"/>
          </a:p>
          <a:p>
            <a:endParaRPr lang="en-US" dirty="0"/>
          </a:p>
        </p:txBody>
      </p:sp>
    </p:spTree>
    <p:extLst>
      <p:ext uri="{BB962C8B-B14F-4D97-AF65-F5344CB8AC3E}">
        <p14:creationId xmlns:p14="http://schemas.microsoft.com/office/powerpoint/2010/main" val="1341703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smtClean="0"/>
              <a:t>90% of patients fully recover with appropriate and timely treatment.</a:t>
            </a:r>
          </a:p>
          <a:p>
            <a:r>
              <a:rPr lang="en-US" dirty="0" smtClean="0"/>
              <a:t>Mortality is 2-25% among immunocompromised patients.</a:t>
            </a:r>
          </a:p>
          <a:p>
            <a:r>
              <a:rPr lang="en-CA" dirty="0"/>
              <a:t>S</a:t>
            </a:r>
            <a:r>
              <a:rPr lang="en-CA" dirty="0" smtClean="0"/>
              <a:t>carring </a:t>
            </a:r>
            <a:r>
              <a:rPr lang="en-CA" dirty="0"/>
              <a:t>of lung tissue </a:t>
            </a:r>
            <a:r>
              <a:rPr lang="en-CA" dirty="0" smtClean="0"/>
              <a:t>due to infection may persist after successful treatment of infection.</a:t>
            </a:r>
            <a:endParaRPr lang="en-US" dirty="0" smtClean="0"/>
          </a:p>
          <a:p>
            <a:endParaRPr lang="en-US" dirty="0" smtClean="0"/>
          </a:p>
          <a:p>
            <a:endParaRPr lang="en-US" dirty="0"/>
          </a:p>
        </p:txBody>
      </p:sp>
    </p:spTree>
    <p:extLst>
      <p:ext uri="{BB962C8B-B14F-4D97-AF65-F5344CB8AC3E}">
        <p14:creationId xmlns:p14="http://schemas.microsoft.com/office/powerpoint/2010/main" val="199939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clearance</a:t>
            </a:r>
            <a:endParaRPr lang="en-US" dirty="0"/>
          </a:p>
        </p:txBody>
      </p:sp>
      <p:sp>
        <p:nvSpPr>
          <p:cNvPr id="3" name="Content Placeholder 2"/>
          <p:cNvSpPr>
            <a:spLocks noGrp="1"/>
          </p:cNvSpPr>
          <p:nvPr>
            <p:ph idx="1"/>
          </p:nvPr>
        </p:nvSpPr>
        <p:spPr/>
        <p:txBody>
          <a:bodyPr/>
          <a:lstStyle/>
          <a:p>
            <a:r>
              <a:rPr lang="en-CA" dirty="0" smtClean="0"/>
              <a:t>After treatment with appropriate </a:t>
            </a:r>
            <a:r>
              <a:rPr lang="en-CA" dirty="0"/>
              <a:t>antibiotics, the bacteria is completely removed from the </a:t>
            </a:r>
            <a:r>
              <a:rPr lang="en-CA" dirty="0" smtClean="0"/>
              <a:t>host.</a:t>
            </a:r>
          </a:p>
          <a:p>
            <a:r>
              <a:rPr lang="en-CA" dirty="0"/>
              <a:t>I</a:t>
            </a:r>
            <a:r>
              <a:rPr lang="en-CA" dirty="0" smtClean="0"/>
              <a:t>nterferon</a:t>
            </a:r>
            <a:r>
              <a:rPr lang="en-CA" dirty="0"/>
              <a:t>-gamma produced by T cells </a:t>
            </a:r>
            <a:r>
              <a:rPr lang="en-CA" dirty="0" smtClean="0"/>
              <a:t>helps remove </a:t>
            </a:r>
            <a:r>
              <a:rPr lang="en-CA" dirty="0"/>
              <a:t>the pathogen from the </a:t>
            </a:r>
            <a:r>
              <a:rPr lang="en-CA" dirty="0" smtClean="0"/>
              <a:t>body.</a:t>
            </a:r>
            <a:endParaRPr lang="en-US" dirty="0"/>
          </a:p>
        </p:txBody>
      </p:sp>
    </p:spTree>
    <p:extLst>
      <p:ext uri="{BB962C8B-B14F-4D97-AF65-F5344CB8AC3E}">
        <p14:creationId xmlns:p14="http://schemas.microsoft.com/office/powerpoint/2010/main" val="1543431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Long term immunity primarily determined via cell mediated immunity:</a:t>
            </a:r>
          </a:p>
          <a:p>
            <a:r>
              <a:rPr lang="en-CA" dirty="0"/>
              <a:t>Th</a:t>
            </a:r>
            <a:r>
              <a:rPr lang="en-CA" dirty="0"/>
              <a:t> </a:t>
            </a:r>
            <a:r>
              <a:rPr lang="en-CA" dirty="0" smtClean="0"/>
              <a:t>1 helper cells </a:t>
            </a:r>
            <a:r>
              <a:rPr lang="en-CA" dirty="0"/>
              <a:t>produce type 1 class cytokines, such as interferon gamma and </a:t>
            </a:r>
            <a:r>
              <a:rPr lang="en-CA" dirty="0" smtClean="0"/>
              <a:t>(</a:t>
            </a:r>
            <a:r>
              <a:rPr lang="en-CA" dirty="0"/>
              <a:t>IL-2</a:t>
            </a:r>
            <a:r>
              <a:rPr lang="en-CA" dirty="0" smtClean="0"/>
              <a:t>) which mediate cellular </a:t>
            </a:r>
            <a:r>
              <a:rPr lang="en-CA" dirty="0"/>
              <a:t>immunity to Legionella </a:t>
            </a:r>
            <a:r>
              <a:rPr lang="en-CA" dirty="0" smtClean="0"/>
              <a:t>and other intracellular bacteria.</a:t>
            </a:r>
            <a:endParaRPr lang="en-US" dirty="0" smtClean="0"/>
          </a:p>
          <a:p>
            <a:r>
              <a:rPr lang="en-US" dirty="0" smtClean="0"/>
              <a:t>Adaptive immune response directs B cells to differentiate into not only active antibody producing plasma cells, but also memory B cells.</a:t>
            </a:r>
          </a:p>
          <a:p>
            <a:r>
              <a:rPr lang="en-CA" dirty="0"/>
              <a:t>Th</a:t>
            </a:r>
            <a:r>
              <a:rPr lang="en-CA" dirty="0"/>
              <a:t> 2 helper cells, secrete type 2 class cytokines such as IL-4, IL-5, and IL-6 stimulate B lymphocytes to produce antibodies as part of </a:t>
            </a:r>
            <a:r>
              <a:rPr lang="en-CA" dirty="0"/>
              <a:t>humoral</a:t>
            </a:r>
            <a:r>
              <a:rPr lang="en-CA" dirty="0"/>
              <a:t> immune response important resistance to extracellular bacteria </a:t>
            </a:r>
            <a:endParaRPr lang="en-US" dirty="0" smtClean="0"/>
          </a:p>
          <a:p>
            <a:r>
              <a:rPr lang="en-US" dirty="0" smtClean="0"/>
              <a:t>Long term immunity is therefore also conferred via these memory cells.</a:t>
            </a:r>
          </a:p>
        </p:txBody>
      </p:sp>
    </p:spTree>
    <p:extLst>
      <p:ext uri="{BB962C8B-B14F-4D97-AF65-F5344CB8AC3E}">
        <p14:creationId xmlns:p14="http://schemas.microsoft.com/office/powerpoint/2010/main" val="190655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 </a:t>
            </a:r>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CA" dirty="0"/>
              <a:t>(1) </a:t>
            </a:r>
            <a:r>
              <a:rPr lang="en-CA" dirty="0"/>
              <a:t>Eisele</a:t>
            </a:r>
            <a:r>
              <a:rPr lang="en-CA" dirty="0"/>
              <a:t> NA, Anderson DM. Host Defense and the Airway Epithelium: Frontline Responses That Protect against Bacterial Invasion and Pneumonia. Journal of Pathogens 2011;2011:e249802.</a:t>
            </a:r>
          </a:p>
          <a:p>
            <a:r>
              <a:rPr lang="en-CA" dirty="0"/>
              <a:t>(2) Yamamoto K, </a:t>
            </a:r>
            <a:r>
              <a:rPr lang="en-CA" dirty="0"/>
              <a:t>Ahyi</a:t>
            </a:r>
            <a:r>
              <a:rPr lang="en-CA" dirty="0"/>
              <a:t> AN, Pepper-Cunningham ZA, Ferrari JD, Wilson AA, Jones MR, et al. Roles of lung epithelium in neutrophil recruitment during pneumococcal pneumonia. Am J </a:t>
            </a:r>
            <a:r>
              <a:rPr lang="en-CA" dirty="0"/>
              <a:t>Respir</a:t>
            </a:r>
            <a:r>
              <a:rPr lang="en-CA" dirty="0"/>
              <a:t> Cell </a:t>
            </a:r>
            <a:r>
              <a:rPr lang="en-CA" dirty="0"/>
              <a:t>Mol</a:t>
            </a:r>
            <a:r>
              <a:rPr lang="en-CA" dirty="0"/>
              <a:t> </a:t>
            </a:r>
            <a:r>
              <a:rPr lang="en-CA" dirty="0"/>
              <a:t>Biol</a:t>
            </a:r>
            <a:r>
              <a:rPr lang="en-CA" dirty="0"/>
              <a:t> 2014 Feb;50(2):253-262.</a:t>
            </a:r>
          </a:p>
          <a:p>
            <a:r>
              <a:rPr lang="en-CA" dirty="0"/>
              <a:t>(3) </a:t>
            </a:r>
            <a:r>
              <a:rPr lang="en-CA" dirty="0" err="1"/>
              <a:t>Eddens</a:t>
            </a:r>
            <a:r>
              <a:rPr lang="en-CA" dirty="0"/>
              <a:t> T, </a:t>
            </a:r>
            <a:r>
              <a:rPr lang="en-CA" dirty="0" err="1"/>
              <a:t>Kolls</a:t>
            </a:r>
            <a:r>
              <a:rPr lang="en-CA" dirty="0"/>
              <a:t> JK. Host defenses against bacterial lower respiratory tract infection. Current opinion in immunology 2012 Aug;24(4):424-430.</a:t>
            </a:r>
          </a:p>
          <a:p>
            <a:r>
              <a:rPr lang="en-CA" dirty="0"/>
              <a:t>(4) Mall MA. Role of cilia, mucus, and airway surface liquid in </a:t>
            </a:r>
            <a:r>
              <a:rPr lang="en-CA" dirty="0" err="1"/>
              <a:t>mucociliary</a:t>
            </a:r>
            <a:r>
              <a:rPr lang="en-CA" dirty="0"/>
              <a:t> dysfunction: lessons from mouse models. J Aerosol Med </a:t>
            </a:r>
            <a:r>
              <a:rPr lang="en-CA" dirty="0" err="1"/>
              <a:t>Pulm</a:t>
            </a:r>
            <a:r>
              <a:rPr lang="en-CA" dirty="0"/>
              <a:t> Drug </a:t>
            </a:r>
            <a:r>
              <a:rPr lang="en-CA" dirty="0" err="1"/>
              <a:t>Deliv</a:t>
            </a:r>
            <a:r>
              <a:rPr lang="en-CA" dirty="0"/>
              <a:t> 2008 Mar;21(1):13-24.</a:t>
            </a:r>
          </a:p>
          <a:p>
            <a:r>
              <a:rPr lang="en-CA" dirty="0"/>
              <a:t>(5) </a:t>
            </a:r>
            <a:r>
              <a:rPr lang="en-CA" dirty="0" err="1"/>
              <a:t>Alberts</a:t>
            </a:r>
            <a:r>
              <a:rPr lang="en-CA" dirty="0"/>
              <a:t> B, Johnson A, Lewis J, Raff M, Roberts K, Walter P. The Adaptive Immune System. 2002.</a:t>
            </a:r>
          </a:p>
          <a:p>
            <a:r>
              <a:rPr lang="en-CA" dirty="0"/>
              <a:t>(6) </a:t>
            </a:r>
            <a:r>
              <a:rPr lang="en-CA" dirty="0" err="1"/>
              <a:t>Massiss</a:t>
            </a:r>
            <a:r>
              <a:rPr lang="en-CA" dirty="0"/>
              <a:t> L, Zamboni D. Innate Immunity to Legionella </a:t>
            </a:r>
            <a:r>
              <a:rPr lang="en-CA" dirty="0" err="1"/>
              <a:t>Pneumophila</a:t>
            </a:r>
            <a:r>
              <a:rPr lang="en-CA" dirty="0"/>
              <a:t>. Front </a:t>
            </a:r>
            <a:r>
              <a:rPr lang="en-CA" dirty="0" err="1"/>
              <a:t>Microbiol</a:t>
            </a:r>
            <a:r>
              <a:rPr lang="en-CA" dirty="0"/>
              <a:t>. 2011; 2(109)</a:t>
            </a:r>
          </a:p>
          <a:p>
            <a:r>
              <a:rPr lang="en-CA" dirty="0"/>
              <a:t>(7) </a:t>
            </a:r>
            <a:r>
              <a:rPr lang="en-CA" dirty="0" err="1"/>
              <a:t>Astrat</a:t>
            </a:r>
            <a:r>
              <a:rPr lang="en-CA" dirty="0"/>
              <a:t> S, Dugan A, </a:t>
            </a:r>
            <a:r>
              <a:rPr lang="en-CA" dirty="0" err="1"/>
              <a:t>Isberg</a:t>
            </a:r>
            <a:r>
              <a:rPr lang="en-CA" dirty="0"/>
              <a:t> R. The Frustrated Host Response to Legionella </a:t>
            </a:r>
            <a:r>
              <a:rPr lang="en-CA" dirty="0" err="1"/>
              <a:t>pneumophila</a:t>
            </a:r>
            <a:r>
              <a:rPr lang="en-CA" dirty="0"/>
              <a:t> Is Bypassed by MyD88-Dependent Translation of Pro-inflammatory Cytokines. PLOS pathogens. 2014</a:t>
            </a:r>
          </a:p>
          <a:p>
            <a:r>
              <a:rPr lang="en-CA" dirty="0"/>
              <a:t>(8) </a:t>
            </a:r>
            <a:r>
              <a:rPr lang="en-CA" dirty="0" err="1"/>
              <a:t>Lamberti</a:t>
            </a:r>
            <a:r>
              <a:rPr lang="en-CA" dirty="0"/>
              <a:t> LM, </a:t>
            </a:r>
            <a:r>
              <a:rPr lang="en-CA" dirty="0" err="1"/>
              <a:t>Zakarija-Grković</a:t>
            </a:r>
            <a:r>
              <a:rPr lang="en-CA" dirty="0"/>
              <a:t> I, Fischer Walker CL, </a:t>
            </a:r>
            <a:r>
              <a:rPr lang="en-CA" dirty="0" err="1"/>
              <a:t>Theodoratou</a:t>
            </a:r>
            <a:r>
              <a:rPr lang="en-CA" dirty="0"/>
              <a:t> E, Nair H, Campbell H, et al. Breastfeeding for reducing the risk of pneumonia morbidity and mortality in children under two: a systematic literature review and meta-analysis. BMC public health 2013;13 </a:t>
            </a:r>
            <a:r>
              <a:rPr lang="en-CA" dirty="0" err="1"/>
              <a:t>Suppl</a:t>
            </a:r>
            <a:r>
              <a:rPr lang="en-CA" dirty="0"/>
              <a:t> 3(</a:t>
            </a:r>
            <a:r>
              <a:rPr lang="en-CA" dirty="0" err="1"/>
              <a:t>Suppl</a:t>
            </a:r>
            <a:r>
              <a:rPr lang="en-CA" dirty="0"/>
              <a:t> 3):S18.</a:t>
            </a:r>
          </a:p>
          <a:p>
            <a:r>
              <a:rPr lang="en-CA" dirty="0"/>
              <a:t>(9) Medical Microbiology. 4th ed. Galveston (TX): University of Texas Medical Branch at Galveston; 1996.</a:t>
            </a:r>
          </a:p>
          <a:p>
            <a:r>
              <a:rPr lang="en-CA" dirty="0"/>
              <a:t>(10) H.-U Simon, A Haj-</a:t>
            </a:r>
            <a:r>
              <a:rPr lang="en-CA" dirty="0" err="1"/>
              <a:t>Yehia</a:t>
            </a:r>
            <a:r>
              <a:rPr lang="en-CA" dirty="0"/>
              <a:t> and F Levi-Schaffer. Role of reactive oxygen species (ROS) in apoptosis induction. APOPTOSIS. November 2000; 5[5]: 415-418.</a:t>
            </a:r>
          </a:p>
          <a:p>
            <a:endParaRPr lang="en-US" dirty="0"/>
          </a:p>
        </p:txBody>
      </p:sp>
    </p:spTree>
    <p:extLst>
      <p:ext uri="{BB962C8B-B14F-4D97-AF65-F5344CB8AC3E}">
        <p14:creationId xmlns:p14="http://schemas.microsoft.com/office/powerpoint/2010/main" val="267867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2 references</a:t>
            </a:r>
            <a:endParaRPr lang="en-US" dirty="0"/>
          </a:p>
        </p:txBody>
      </p:sp>
      <p:sp>
        <p:nvSpPr>
          <p:cNvPr id="3" name="Content Placeholder 2"/>
          <p:cNvSpPr>
            <a:spLocks noGrp="1"/>
          </p:cNvSpPr>
          <p:nvPr>
            <p:ph idx="1"/>
          </p:nvPr>
        </p:nvSpPr>
        <p:spPr/>
        <p:txBody>
          <a:bodyPr>
            <a:normAutofit fontScale="47500" lnSpcReduction="20000"/>
          </a:bodyPr>
          <a:lstStyle/>
          <a:p>
            <a:r>
              <a:rPr lang="en-CA" dirty="0"/>
              <a:t>Brown, A. S., Yang, C., Hartland, E. L., &amp; </a:t>
            </a:r>
            <a:r>
              <a:rPr lang="en-CA" dirty="0" err="1"/>
              <a:t>Driel</a:t>
            </a:r>
            <a:r>
              <a:rPr lang="en-CA" dirty="0"/>
              <a:t>, I. R. (2017;2016;). The regulation of acute immune responses to the bacterial lung pathogen legionella </a:t>
            </a:r>
            <a:r>
              <a:rPr lang="en-CA" dirty="0" err="1"/>
              <a:t>pneumophila</a:t>
            </a:r>
            <a:r>
              <a:rPr lang="en-CA" dirty="0"/>
              <a:t>. Journal of Leukocyte Biology, 101(4), 875-886. 10.1189/jlb.4MR0816-340R</a:t>
            </a:r>
          </a:p>
          <a:p>
            <a:r>
              <a:rPr lang="en-CA" dirty="0"/>
              <a:t/>
            </a:r>
            <a:br>
              <a:rPr lang="en-CA" dirty="0"/>
            </a:br>
            <a:r>
              <a:rPr lang="en-CA" dirty="0" err="1"/>
              <a:t>Damjanov</a:t>
            </a:r>
            <a:r>
              <a:rPr lang="en-CA" dirty="0"/>
              <a:t>, I. (1996). Pathology for the health-related professions. Philadelphia: W.B. Saunders Company.</a:t>
            </a:r>
          </a:p>
          <a:p>
            <a:r>
              <a:rPr lang="en-CA" dirty="0"/>
              <a:t>Hoffman, P. S., Friedman, H., </a:t>
            </a:r>
            <a:r>
              <a:rPr lang="en-CA" dirty="0" err="1"/>
              <a:t>Bendinelli</a:t>
            </a:r>
            <a:r>
              <a:rPr lang="en-CA" dirty="0"/>
              <a:t>, M., &amp; </a:t>
            </a:r>
            <a:r>
              <a:rPr lang="en-CA" dirty="0" err="1"/>
              <a:t>SpringerLink</a:t>
            </a:r>
            <a:r>
              <a:rPr lang="en-CA" dirty="0"/>
              <a:t> </a:t>
            </a:r>
            <a:r>
              <a:rPr lang="en-CA" dirty="0" err="1"/>
              <a:t>ebooks</a:t>
            </a:r>
            <a:r>
              <a:rPr lang="en-CA" dirty="0"/>
              <a:t> - Biomedical and Life Sciences. (2007;2008;). Legionella </a:t>
            </a:r>
            <a:r>
              <a:rPr lang="en-CA" dirty="0" err="1"/>
              <a:t>pneumophila</a:t>
            </a:r>
            <a:r>
              <a:rPr lang="en-CA" dirty="0"/>
              <a:t>: Pathogenesis and immunity. </a:t>
            </a:r>
            <a:r>
              <a:rPr lang="en-CA" dirty="0" err="1"/>
              <a:t>London;New</a:t>
            </a:r>
            <a:r>
              <a:rPr lang="en-CA" dirty="0"/>
              <a:t> York;: Springer.10.1007/978-0-387-70896-6</a:t>
            </a:r>
          </a:p>
          <a:p>
            <a:r>
              <a:rPr lang="en-CA" dirty="0"/>
              <a:t>Murray, J. F. (2011). Pulmonary </a:t>
            </a:r>
            <a:r>
              <a:rPr lang="en-CA" dirty="0" err="1"/>
              <a:t>edema</a:t>
            </a:r>
            <a:r>
              <a:rPr lang="en-CA" dirty="0"/>
              <a:t>: Pathophysiology and diagnosis. The International Journal of Tuberculosis and Lung Disease : The Official Journal of the International Union Against Tuberculosis and Lung Disease, 15(2), 155.</a:t>
            </a:r>
          </a:p>
          <a:p>
            <a:r>
              <a:rPr lang="en-CA" dirty="0"/>
              <a:t>Park, B., Park, G., Kim, J., Lim, S. A., &amp; Lee, K. M. (2017). Innate immunity against Legionella </a:t>
            </a:r>
            <a:r>
              <a:rPr lang="en-CA" dirty="0" err="1"/>
              <a:t>pneumophila</a:t>
            </a:r>
            <a:r>
              <a:rPr lang="en-CA" dirty="0"/>
              <a:t> during pulmonary infections in mice. Archives of </a:t>
            </a:r>
            <a:r>
              <a:rPr lang="en-CA" dirty="0" err="1"/>
              <a:t>pharmacal</a:t>
            </a:r>
            <a:r>
              <a:rPr lang="en-CA" dirty="0"/>
              <a:t> research, 40(2), 131-145.</a:t>
            </a:r>
          </a:p>
          <a:p>
            <a:r>
              <a:rPr lang="en-CA" dirty="0" err="1"/>
              <a:t>Shapira</a:t>
            </a:r>
            <a:r>
              <a:rPr lang="en-CA" dirty="0"/>
              <a:t>, L., </a:t>
            </a:r>
            <a:r>
              <a:rPr lang="en-CA" dirty="0" err="1"/>
              <a:t>Soskolne</a:t>
            </a:r>
            <a:r>
              <a:rPr lang="en-CA" dirty="0"/>
              <a:t>, W. A., </a:t>
            </a:r>
            <a:r>
              <a:rPr lang="en-CA" dirty="0" err="1"/>
              <a:t>Houri</a:t>
            </a:r>
            <a:r>
              <a:rPr lang="en-CA" dirty="0"/>
              <a:t>, Y., Barak, V., </a:t>
            </a:r>
            <a:r>
              <a:rPr lang="en-CA" dirty="0" err="1"/>
              <a:t>Halabi</a:t>
            </a:r>
            <a:r>
              <a:rPr lang="en-CA" dirty="0"/>
              <a:t>, A., &amp; </a:t>
            </a:r>
            <a:r>
              <a:rPr lang="en-CA" dirty="0" err="1"/>
              <a:t>Stabholz</a:t>
            </a:r>
            <a:r>
              <a:rPr lang="en-CA" dirty="0"/>
              <a:t>, A. (1996). Protection against </a:t>
            </a:r>
            <a:r>
              <a:rPr lang="en-CA" dirty="0" err="1"/>
              <a:t>endotoxic</a:t>
            </a:r>
            <a:r>
              <a:rPr lang="en-CA" dirty="0"/>
              <a:t> shock and lipopolysaccharide-induced local inflammation by tetracycline: correlation with inhibition of cytokine secretion. Infection and Immunity, 64(3), 825-828.</a:t>
            </a:r>
          </a:p>
          <a:p>
            <a:r>
              <a:rPr lang="en-CA" dirty="0"/>
              <a:t>Stearns-Kurosawa, D. J., </a:t>
            </a:r>
            <a:r>
              <a:rPr lang="en-CA" dirty="0" err="1"/>
              <a:t>Osuchowski</a:t>
            </a:r>
            <a:r>
              <a:rPr lang="en-CA" dirty="0"/>
              <a:t>, M. F., Valentine, C., Kurosawa, S., &amp; </a:t>
            </a:r>
            <a:r>
              <a:rPr lang="en-CA" dirty="0" err="1"/>
              <a:t>Remick</a:t>
            </a:r>
            <a:r>
              <a:rPr lang="en-CA" dirty="0"/>
              <a:t>, D. G. (2011). The Pathogenesis of Sepsis. Annual Review of Pathology, 6, 19–48. </a:t>
            </a:r>
            <a:r>
              <a:rPr lang="en-CA" dirty="0">
                <a:hlinkClick r:id="rId2"/>
              </a:rPr>
              <a:t>http://doi.org/10.1146/annurev-pathol-011110-130327</a:t>
            </a:r>
            <a:endParaRPr lang="en-CA" dirty="0"/>
          </a:p>
          <a:p>
            <a:endParaRPr lang="en-US" dirty="0"/>
          </a:p>
        </p:txBody>
      </p:sp>
    </p:spTree>
    <p:extLst>
      <p:ext uri="{BB962C8B-B14F-4D97-AF65-F5344CB8AC3E}">
        <p14:creationId xmlns:p14="http://schemas.microsoft.com/office/powerpoint/2010/main" val="122029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3 </a:t>
            </a:r>
            <a:r>
              <a:rPr lang="en-US" dirty="0"/>
              <a:t>references</a:t>
            </a:r>
          </a:p>
        </p:txBody>
      </p:sp>
      <p:sp>
        <p:nvSpPr>
          <p:cNvPr id="3" name="Content Placeholder 2"/>
          <p:cNvSpPr>
            <a:spLocks noGrp="1"/>
          </p:cNvSpPr>
          <p:nvPr>
            <p:ph idx="1"/>
          </p:nvPr>
        </p:nvSpPr>
        <p:spPr/>
        <p:txBody>
          <a:bodyPr>
            <a:normAutofit fontScale="32500" lnSpcReduction="20000"/>
          </a:bodyPr>
          <a:lstStyle/>
          <a:p>
            <a:r>
              <a:rPr lang="en-CA" dirty="0"/>
              <a:t>1. </a:t>
            </a:r>
            <a:r>
              <a:rPr lang="en-CA" dirty="0" err="1"/>
              <a:t>Shevchuk</a:t>
            </a:r>
            <a:r>
              <a:rPr lang="en-CA" dirty="0"/>
              <a:t>, O., </a:t>
            </a:r>
            <a:r>
              <a:rPr lang="en-CA" dirty="0" err="1"/>
              <a:t>Jäger</a:t>
            </a:r>
            <a:r>
              <a:rPr lang="en-CA" dirty="0"/>
              <a:t>, J., &amp; </a:t>
            </a:r>
            <a:r>
              <a:rPr lang="en-CA" dirty="0" err="1"/>
              <a:t>Steinert</a:t>
            </a:r>
            <a:r>
              <a:rPr lang="en-CA" dirty="0"/>
              <a:t>, M. (2011, April 25). Virulence properties of the legionella </a:t>
            </a:r>
            <a:r>
              <a:rPr lang="en-CA" dirty="0" err="1"/>
              <a:t>pneumophila</a:t>
            </a:r>
            <a:r>
              <a:rPr lang="en-CA" dirty="0"/>
              <a:t> cell envelope. Retrieved March 03, 2018, from </a:t>
            </a:r>
            <a:r>
              <a:rPr lang="en-CA" dirty="0">
                <a:hlinkClick r:id="rId2"/>
              </a:rPr>
              <a:t>https://www.ncbi.nlm.nih.gov/pubmed/21747794</a:t>
            </a:r>
            <a:endParaRPr lang="en-CA" dirty="0"/>
          </a:p>
          <a:p>
            <a:r>
              <a:rPr lang="en-CA" dirty="0"/>
              <a:t>2. Fernandez-Moreira, E., </a:t>
            </a:r>
            <a:r>
              <a:rPr lang="en-CA" dirty="0" err="1"/>
              <a:t>Helbig</a:t>
            </a:r>
            <a:r>
              <a:rPr lang="en-CA" dirty="0"/>
              <a:t>, J. H., &amp; Swanson, M. S. (2006, June). Membrane vesicles shed by Legionella </a:t>
            </a:r>
            <a:r>
              <a:rPr lang="en-CA" dirty="0" err="1"/>
              <a:t>pneumophila</a:t>
            </a:r>
            <a:r>
              <a:rPr lang="en-CA" dirty="0"/>
              <a:t> inhibit fusion of </a:t>
            </a:r>
            <a:r>
              <a:rPr lang="en-CA" dirty="0" err="1"/>
              <a:t>phagosomes</a:t>
            </a:r>
            <a:r>
              <a:rPr lang="en-CA" dirty="0"/>
              <a:t> with lysosomes. Retrieved March 03, 2018, from </a:t>
            </a:r>
            <a:r>
              <a:rPr lang="en-CA" dirty="0">
                <a:hlinkClick r:id="rId3"/>
              </a:rPr>
              <a:t>https://www.ncbi.nlm.nih.gov/pubmed/16714556</a:t>
            </a:r>
            <a:endParaRPr lang="en-CA" dirty="0"/>
          </a:p>
          <a:p>
            <a:r>
              <a:rPr lang="en-CA" dirty="0"/>
              <a:t>3. Coil, D. A., &amp; </a:t>
            </a:r>
            <a:r>
              <a:rPr lang="en-CA" dirty="0" err="1"/>
              <a:t>Anné</a:t>
            </a:r>
            <a:r>
              <a:rPr lang="en-CA" dirty="0"/>
              <a:t>, J. (2009, April). Twitching motility in Legionella </a:t>
            </a:r>
            <a:r>
              <a:rPr lang="en-CA" dirty="0" err="1"/>
              <a:t>pneumophila</a:t>
            </a:r>
            <a:r>
              <a:rPr lang="en-CA" dirty="0"/>
              <a:t>. Retrieved March 03, 2018, from </a:t>
            </a:r>
            <a:r>
              <a:rPr lang="en-CA" dirty="0">
                <a:hlinkClick r:id="rId4"/>
              </a:rPr>
              <a:t>https://www.ncbi.nlm.nih.gov/pubmed/19243440</a:t>
            </a:r>
            <a:endParaRPr lang="en-CA" dirty="0"/>
          </a:p>
          <a:p>
            <a:r>
              <a:rPr lang="en-CA" dirty="0"/>
              <a:t>4. Finlay, B. B., &amp; </a:t>
            </a:r>
            <a:r>
              <a:rPr lang="en-CA" dirty="0" err="1"/>
              <a:t>Mcfadden</a:t>
            </a:r>
            <a:r>
              <a:rPr lang="en-CA" dirty="0"/>
              <a:t>, G. (2006). Anti-Immunology: Evasion of the Host Immune System by Bacterial and Viral Pathogens. Cell, 124(4), 767-782. doi:10.1016/j.cell.2006.01.034</a:t>
            </a:r>
          </a:p>
          <a:p>
            <a:r>
              <a:rPr lang="en-CA" dirty="0"/>
              <a:t>5. </a:t>
            </a:r>
            <a:r>
              <a:rPr lang="en-CA" dirty="0" err="1"/>
              <a:t>Riboldi-Tunnicliffe</a:t>
            </a:r>
            <a:r>
              <a:rPr lang="en-CA" dirty="0"/>
              <a:t>, A., </a:t>
            </a:r>
            <a:r>
              <a:rPr lang="en-CA" dirty="0" err="1"/>
              <a:t>König</a:t>
            </a:r>
            <a:r>
              <a:rPr lang="en-CA" dirty="0"/>
              <a:t>, B., </a:t>
            </a:r>
            <a:r>
              <a:rPr lang="en-CA" dirty="0" err="1"/>
              <a:t>Jessen</a:t>
            </a:r>
            <a:r>
              <a:rPr lang="en-CA" dirty="0"/>
              <a:t>, S., Weiss, M. S., </a:t>
            </a:r>
            <a:r>
              <a:rPr lang="en-CA" dirty="0" err="1"/>
              <a:t>Rahfeld</a:t>
            </a:r>
            <a:r>
              <a:rPr lang="en-CA" dirty="0"/>
              <a:t>, J., Hacker, J., . . . </a:t>
            </a:r>
            <a:r>
              <a:rPr lang="en-CA" dirty="0" err="1"/>
              <a:t>Hilgenfeld</a:t>
            </a:r>
            <a:r>
              <a:rPr lang="en-CA" dirty="0"/>
              <a:t>, R. (2001, September). Crystal structure of </a:t>
            </a:r>
            <a:r>
              <a:rPr lang="en-CA" dirty="0" err="1"/>
              <a:t>Mip</a:t>
            </a:r>
            <a:r>
              <a:rPr lang="en-CA" dirty="0"/>
              <a:t>, a </a:t>
            </a:r>
            <a:r>
              <a:rPr lang="en-CA" dirty="0" err="1"/>
              <a:t>prolylisomerase</a:t>
            </a:r>
            <a:r>
              <a:rPr lang="en-CA" dirty="0"/>
              <a:t> from Legionella </a:t>
            </a:r>
            <a:r>
              <a:rPr lang="en-CA" dirty="0" err="1"/>
              <a:t>pneumophila</a:t>
            </a:r>
            <a:r>
              <a:rPr lang="en-CA" dirty="0"/>
              <a:t>. Retrieved March 03, 2018, from </a:t>
            </a:r>
            <a:r>
              <a:rPr lang="en-CA" dirty="0">
                <a:hlinkClick r:id="rId5"/>
              </a:rPr>
              <a:t>https://www.ncbi.nlm.nih.gov/pubmed/11524681</a:t>
            </a:r>
            <a:endParaRPr lang="en-CA" dirty="0"/>
          </a:p>
          <a:p>
            <a:r>
              <a:rPr lang="en-CA" dirty="0"/>
              <a:t>6. </a:t>
            </a:r>
            <a:r>
              <a:rPr lang="en-CA" dirty="0" err="1"/>
              <a:t>Luo</a:t>
            </a:r>
            <a:r>
              <a:rPr lang="en-CA" dirty="0"/>
              <a:t>, Z. Q., &amp; </a:t>
            </a:r>
            <a:r>
              <a:rPr lang="en-CA" dirty="0" err="1"/>
              <a:t>Isberg</a:t>
            </a:r>
            <a:r>
              <a:rPr lang="en-CA" dirty="0"/>
              <a:t>, R. R. (2004, January 20). Multiple substrates of the Legionella </a:t>
            </a:r>
            <a:r>
              <a:rPr lang="en-CA" dirty="0" err="1"/>
              <a:t>pneumophila</a:t>
            </a:r>
            <a:r>
              <a:rPr lang="en-CA" dirty="0"/>
              <a:t> Dot/</a:t>
            </a:r>
            <a:r>
              <a:rPr lang="en-CA" dirty="0" err="1"/>
              <a:t>Icm</a:t>
            </a:r>
            <a:r>
              <a:rPr lang="en-CA" dirty="0"/>
              <a:t> system identified by </a:t>
            </a:r>
            <a:r>
              <a:rPr lang="en-CA" dirty="0" err="1"/>
              <a:t>interbacterial</a:t>
            </a:r>
            <a:r>
              <a:rPr lang="en-CA" dirty="0"/>
              <a:t> protein transfer. Retrieved March 03, 2018, from </a:t>
            </a:r>
            <a:r>
              <a:rPr lang="en-CA" dirty="0">
                <a:hlinkClick r:id="rId6"/>
              </a:rPr>
              <a:t>https://www.ncbi.nlm.nih.gov/pubmed/14715899</a:t>
            </a:r>
            <a:endParaRPr lang="en-CA" dirty="0"/>
          </a:p>
          <a:p>
            <a:r>
              <a:rPr lang="en-CA" dirty="0"/>
              <a:t>7. </a:t>
            </a:r>
            <a:r>
              <a:rPr lang="en-CA" dirty="0" err="1"/>
              <a:t>Losick</a:t>
            </a:r>
            <a:r>
              <a:rPr lang="en-CA" dirty="0"/>
              <a:t>, V. P., &amp; </a:t>
            </a:r>
            <a:r>
              <a:rPr lang="en-CA" dirty="0" err="1"/>
              <a:t>Isberg</a:t>
            </a:r>
            <a:r>
              <a:rPr lang="en-CA" dirty="0"/>
              <a:t>, R. R. (2006, September 04). NF-</a:t>
            </a:r>
            <a:r>
              <a:rPr lang="en-CA" dirty="0" err="1"/>
              <a:t>kappaB</a:t>
            </a:r>
            <a:r>
              <a:rPr lang="en-CA" dirty="0"/>
              <a:t> translocation prevents host cell death after low-dose challenge by Legionella </a:t>
            </a:r>
            <a:r>
              <a:rPr lang="en-CA" dirty="0" err="1"/>
              <a:t>pneumophila</a:t>
            </a:r>
            <a:r>
              <a:rPr lang="en-CA" dirty="0"/>
              <a:t>. Retrieved March 03, 2018, from </a:t>
            </a:r>
            <a:r>
              <a:rPr lang="en-CA" dirty="0">
                <a:hlinkClick r:id="rId7"/>
              </a:rPr>
              <a:t>https://www.ncbi.nlm.nih.gov/pubmed/16940169</a:t>
            </a:r>
            <a:endParaRPr lang="en-CA" dirty="0"/>
          </a:p>
          <a:p>
            <a:r>
              <a:rPr lang="en-CA" dirty="0"/>
              <a:t>8. Roy CR, Jonathan CK. 1970. Evasion of </a:t>
            </a:r>
            <a:r>
              <a:rPr lang="en-CA" dirty="0" err="1"/>
              <a:t>Phagosome</a:t>
            </a:r>
            <a:r>
              <a:rPr lang="en-CA" dirty="0"/>
              <a:t> Lysosome Fusion and Establishment of a Replicative Organelle by the Intracellular Pathogen Legionella </a:t>
            </a:r>
            <a:r>
              <a:rPr lang="en-CA" dirty="0" err="1"/>
              <a:t>pneumophila</a:t>
            </a:r>
            <a:r>
              <a:rPr lang="en-CA" dirty="0"/>
              <a:t>. Madame Curie Bioscience Database [Internet]. U.S. National Library of Medicine.</a:t>
            </a:r>
          </a:p>
          <a:p>
            <a:r>
              <a:rPr lang="en-CA" dirty="0"/>
              <a:t>9. </a:t>
            </a:r>
            <a:r>
              <a:rPr lang="en-CA" dirty="0" err="1"/>
              <a:t>Xu</a:t>
            </a:r>
            <a:r>
              <a:rPr lang="en-CA" dirty="0"/>
              <a:t>, L., </a:t>
            </a:r>
            <a:r>
              <a:rPr lang="en-CA" dirty="0" err="1"/>
              <a:t>Shen</a:t>
            </a:r>
            <a:r>
              <a:rPr lang="en-CA" dirty="0"/>
              <a:t>, X., Bryan, A., </a:t>
            </a:r>
            <a:r>
              <a:rPr lang="en-CA" dirty="0" err="1"/>
              <a:t>Banga</a:t>
            </a:r>
            <a:r>
              <a:rPr lang="en-CA" dirty="0"/>
              <a:t>, S., Swanson, M. S., &amp; </a:t>
            </a:r>
            <a:r>
              <a:rPr lang="en-CA" dirty="0" err="1"/>
              <a:t>Luo</a:t>
            </a:r>
            <a:r>
              <a:rPr lang="en-CA" dirty="0"/>
              <a:t>, Z. (</a:t>
            </a:r>
            <a:r>
              <a:rPr lang="en-CA" dirty="0" err="1"/>
              <a:t>n.d.</a:t>
            </a:r>
            <a:r>
              <a:rPr lang="en-CA" dirty="0"/>
              <a:t>). Inhibition of Host </a:t>
            </a:r>
            <a:r>
              <a:rPr lang="en-CA" dirty="0" err="1"/>
              <a:t>Vacuolar</a:t>
            </a:r>
            <a:r>
              <a:rPr lang="en-CA" dirty="0"/>
              <a:t> H -ATPase Activity by a Legionella </a:t>
            </a:r>
            <a:r>
              <a:rPr lang="en-CA" dirty="0" err="1"/>
              <a:t>pneumophila</a:t>
            </a:r>
            <a:r>
              <a:rPr lang="en-CA" dirty="0"/>
              <a:t> Effector. Retrieved March 10, 2018, from </a:t>
            </a:r>
            <a:r>
              <a:rPr lang="en-CA" dirty="0">
                <a:hlinkClick r:id="rId8"/>
              </a:rPr>
              <a:t>http://journals.plos.org/plospathogens/article?id=10.1371%2Fjournal.ppat.1000822</a:t>
            </a:r>
            <a:endParaRPr lang="en-CA" dirty="0"/>
          </a:p>
          <a:p>
            <a:r>
              <a:rPr lang="en-CA" dirty="0"/>
              <a:t>10. (</a:t>
            </a:r>
            <a:r>
              <a:rPr lang="en-CA" dirty="0" err="1"/>
              <a:t>n.d.</a:t>
            </a:r>
            <a:r>
              <a:rPr lang="en-CA" dirty="0"/>
              <a:t>). Retrieved March 3, 2018, from 18. </a:t>
            </a:r>
            <a:r>
              <a:rPr lang="en-CA" dirty="0">
                <a:hlinkClick r:id="rId9"/>
              </a:rPr>
              <a:t>https://www.researchgate.net/figure/Compartmentalization-of-the-metabolism-of-L-pneumophila-Within-eukaryotic-host-cells-</a:t>
            </a:r>
            <a:r>
              <a:rPr lang="en-CA" dirty="0" smtClean="0">
                <a:hlinkClick r:id="rId9"/>
              </a:rPr>
              <a:t>L_fig1_266086285</a:t>
            </a:r>
            <a:r>
              <a:rPr lang="en-US" dirty="0"/>
              <a:t> </a:t>
            </a:r>
            <a:endParaRPr lang="en-CA" dirty="0"/>
          </a:p>
          <a:p>
            <a:endParaRPr lang="en-US" dirty="0"/>
          </a:p>
        </p:txBody>
      </p:sp>
    </p:spTree>
    <p:extLst>
      <p:ext uri="{BB962C8B-B14F-4D97-AF65-F5344CB8AC3E}">
        <p14:creationId xmlns:p14="http://schemas.microsoft.com/office/powerpoint/2010/main" val="96464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8"/>
            <a:ext cx="8229600" cy="555647"/>
          </a:xfrm>
        </p:spPr>
        <p:txBody>
          <a:bodyPr>
            <a:normAutofit fontScale="90000"/>
          </a:bodyPr>
          <a:lstStyle/>
          <a:p>
            <a:r>
              <a:rPr lang="en-US" dirty="0" smtClean="0"/>
              <a:t>Case:</a:t>
            </a:r>
            <a:endParaRPr lang="en-US" dirty="0"/>
          </a:p>
        </p:txBody>
      </p:sp>
      <p:sp>
        <p:nvSpPr>
          <p:cNvPr id="3" name="Content Placeholder 2"/>
          <p:cNvSpPr>
            <a:spLocks noGrp="1"/>
          </p:cNvSpPr>
          <p:nvPr>
            <p:ph idx="1"/>
          </p:nvPr>
        </p:nvSpPr>
        <p:spPr>
          <a:xfrm>
            <a:off x="260501" y="716326"/>
            <a:ext cx="8677947" cy="5812002"/>
          </a:xfrm>
        </p:spPr>
        <p:txBody>
          <a:bodyPr>
            <a:normAutofit fontScale="47500" lnSpcReduction="20000"/>
          </a:bodyPr>
          <a:lstStyle/>
          <a:p>
            <a:pPr marL="0" indent="0">
              <a:buNone/>
            </a:pPr>
            <a:r>
              <a:rPr lang="en-CA" b="1" dirty="0"/>
              <a:t>A Cruise </a:t>
            </a:r>
            <a:r>
              <a:rPr lang="en-CA" b="1" dirty="0" smtClean="0"/>
              <a:t>Holiday</a:t>
            </a:r>
          </a:p>
          <a:p>
            <a:pPr marL="0" indent="0">
              <a:buNone/>
            </a:pPr>
            <a:endParaRPr lang="en-CA" dirty="0"/>
          </a:p>
          <a:p>
            <a:pPr marL="0" indent="0">
              <a:buNone/>
            </a:pPr>
            <a:r>
              <a:rPr lang="en-CA" dirty="0"/>
              <a:t>To celebrate Tom’s retirement his wife and two adult children accompany him on a long anticipated cruise. Tom’s asthma flares up a few days before the cruise but with a corticosteroid nebulizer in tow he feels well enough to join the cruise. Even more than the rest of his family, Tom enjoys the various hot tubs aboard the massive ship those first few days, relishing the relaxation after a busy final year at work.</a:t>
            </a:r>
          </a:p>
          <a:p>
            <a:pPr marL="0" indent="0">
              <a:buNone/>
            </a:pPr>
            <a:r>
              <a:rPr lang="en-CA" dirty="0"/>
              <a:t>On the fifth day of the cruise, Tom wakes up in a sweat with a cough that continues throughout the day. As the day wears on he feels worse with a headache, muscle aches and nausea accompanying the cough. His wife arranges for the cruise doctor to visit him in his cabin. The doctor examines Tom, notes his high temperature, relatively </a:t>
            </a:r>
            <a:r>
              <a:rPr lang="en-CA" dirty="0"/>
              <a:t>nonproductive</a:t>
            </a:r>
            <a:r>
              <a:rPr lang="en-CA" dirty="0"/>
              <a:t> cough and recent history of asthma and corticosteroid therapy. She takes a full history including taking note of his activities during the first days of the cruise and diagnoses Tom with a pneumonia. She explains that her presumptive diagnosis is that of Legionnaires disease and leaves Tom’s wife with a sterile sample container to collect whatever fluid Tom might cough up for delivery to her. She explains that she can do a microscopic examination on the respiratory fluid which will help in the diagnosis.</a:t>
            </a:r>
          </a:p>
          <a:p>
            <a:pPr marL="0" indent="0">
              <a:buNone/>
            </a:pPr>
            <a:r>
              <a:rPr lang="en-CA" dirty="0"/>
              <a:t>In the meantime she starts Tom on erythromycin and lets the family know that she will check in on Tom regularly over the next few days to monitor his progress. More people are diagnosed with a similar pneumonia over the next two days, mostly in people who came aboard with a slightly compromised immune system, like in Tom’s case. The cruise ship alerts the hospital at their next port of call in case any of the patients worsen enough to require hospitalization. When they arrive at port blood samples are collected from all of the patients and delivered to the hospital laboratory for serology. The ship also takes extra time in port to allow for a full scale sterilization regime to be performed on all of the hot tubs. At this stage Tom is feeling well enough to continue on the cruise, although at a slower pace than when he first boarded</a:t>
            </a:r>
            <a:r>
              <a:rPr lang="en-CA" dirty="0" smtClean="0"/>
              <a:t>.</a:t>
            </a:r>
            <a:endParaRPr lang="en-CA" dirty="0"/>
          </a:p>
        </p:txBody>
      </p:sp>
    </p:spTree>
    <p:extLst>
      <p:ext uri="{BB962C8B-B14F-4D97-AF65-F5344CB8AC3E}">
        <p14:creationId xmlns:p14="http://schemas.microsoft.com/office/powerpoint/2010/main" val="1292344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4 </a:t>
            </a:r>
            <a:r>
              <a:rPr lang="en-US" dirty="0"/>
              <a:t>references</a:t>
            </a:r>
          </a:p>
        </p:txBody>
      </p:sp>
      <p:sp>
        <p:nvSpPr>
          <p:cNvPr id="3" name="Content Placeholder 2"/>
          <p:cNvSpPr>
            <a:spLocks noGrp="1"/>
          </p:cNvSpPr>
          <p:nvPr>
            <p:ph idx="1"/>
          </p:nvPr>
        </p:nvSpPr>
        <p:spPr/>
        <p:txBody>
          <a:bodyPr>
            <a:normAutofit fontScale="47500" lnSpcReduction="20000"/>
          </a:bodyPr>
          <a:lstStyle/>
          <a:p>
            <a:r>
              <a:rPr lang="en-CA" dirty="0"/>
              <a:t/>
            </a:r>
            <a:br>
              <a:rPr lang="en-CA" dirty="0"/>
            </a:br>
            <a:r>
              <a:rPr lang="en-CA" dirty="0"/>
              <a:t>1. </a:t>
            </a:r>
            <a:r>
              <a:rPr lang="en-CA" dirty="0" err="1"/>
              <a:t>Brieland</a:t>
            </a:r>
            <a:r>
              <a:rPr lang="en-CA" dirty="0"/>
              <a:t>, J. K., Heath, L. A., </a:t>
            </a:r>
            <a:r>
              <a:rPr lang="en-CA" dirty="0" err="1"/>
              <a:t>Huffnagle</a:t>
            </a:r>
            <a:r>
              <a:rPr lang="en-CA" dirty="0"/>
              <a:t>, G. B., </a:t>
            </a:r>
            <a:r>
              <a:rPr lang="en-CA" dirty="0" err="1"/>
              <a:t>Remick</a:t>
            </a:r>
            <a:r>
              <a:rPr lang="en-CA" dirty="0"/>
              <a:t>, D. G., McClain, M. S., Hurley, M. C., Kunkel, R. K. et al. (1996). </a:t>
            </a:r>
            <a:r>
              <a:rPr lang="en-CA" dirty="0" err="1"/>
              <a:t>Humoral</a:t>
            </a:r>
            <a:r>
              <a:rPr lang="en-CA" dirty="0"/>
              <a:t> immunity and regulation of intrapulmonary growth of Legionella </a:t>
            </a:r>
            <a:r>
              <a:rPr lang="en-CA" dirty="0" err="1"/>
              <a:t>pneumophila</a:t>
            </a:r>
            <a:r>
              <a:rPr lang="en-CA" dirty="0"/>
              <a:t> in the </a:t>
            </a:r>
            <a:r>
              <a:rPr lang="en-CA" dirty="0" err="1"/>
              <a:t>immunocompetent</a:t>
            </a:r>
            <a:r>
              <a:rPr lang="en-CA" dirty="0"/>
              <a:t> host. J. </a:t>
            </a:r>
            <a:r>
              <a:rPr lang="en-CA" dirty="0" err="1"/>
              <a:t>Immunol</a:t>
            </a:r>
            <a:r>
              <a:rPr lang="en-CA" dirty="0"/>
              <a:t>. 157: 5002–5008. 2. </a:t>
            </a:r>
            <a:r>
              <a:rPr lang="en-CA" dirty="0" err="1"/>
              <a:t>Dooling</a:t>
            </a:r>
            <a:r>
              <a:rPr lang="en-CA" dirty="0"/>
              <a:t> KL, </a:t>
            </a:r>
            <a:r>
              <a:rPr lang="en-CA" dirty="0" err="1"/>
              <a:t>Toews</a:t>
            </a:r>
            <a:r>
              <a:rPr lang="en-CA" dirty="0"/>
              <a:t> KA, Hicks LA, et al. (2015). Active Bacterial Core Surveillance for </a:t>
            </a:r>
            <a:r>
              <a:rPr lang="en-CA" dirty="0" err="1"/>
              <a:t>Legionellosis</a:t>
            </a:r>
            <a:r>
              <a:rPr lang="en-CA" dirty="0"/>
              <a:t>–United States, 2011–2013. MMWR </a:t>
            </a:r>
            <a:r>
              <a:rPr lang="en-CA" dirty="0" err="1"/>
              <a:t>Morb</a:t>
            </a:r>
            <a:r>
              <a:rPr lang="en-CA" dirty="0"/>
              <a:t> Mortal </a:t>
            </a:r>
            <a:r>
              <a:rPr lang="en-CA" dirty="0" err="1"/>
              <a:t>Wkly</a:t>
            </a:r>
            <a:r>
              <a:rPr lang="en-CA" dirty="0"/>
              <a:t> Rep. 64(42):1190–3 3. </a:t>
            </a:r>
            <a:r>
              <a:rPr lang="en-CA" dirty="0" err="1"/>
              <a:t>Joller</a:t>
            </a:r>
            <a:r>
              <a:rPr lang="en-CA" dirty="0"/>
              <a:t>, N., </a:t>
            </a:r>
            <a:r>
              <a:rPr lang="en-CA" dirty="0" err="1"/>
              <a:t>Spörri</a:t>
            </a:r>
            <a:r>
              <a:rPr lang="en-CA" dirty="0"/>
              <a:t>, R., </a:t>
            </a:r>
            <a:r>
              <a:rPr lang="en-CA" dirty="0" err="1"/>
              <a:t>Hilbi</a:t>
            </a:r>
            <a:r>
              <a:rPr lang="en-CA" dirty="0"/>
              <a:t>, H., &amp; </a:t>
            </a:r>
            <a:r>
              <a:rPr lang="en-CA" dirty="0" err="1"/>
              <a:t>Oxenius</a:t>
            </a:r>
            <a:r>
              <a:rPr lang="en-CA" dirty="0"/>
              <a:t>, A. (2007). Induction and protective role of antibodies in Legionella </a:t>
            </a:r>
            <a:r>
              <a:rPr lang="en-CA" dirty="0" err="1"/>
              <a:t>pneumophila</a:t>
            </a:r>
            <a:r>
              <a:rPr lang="en-CA" dirty="0"/>
              <a:t> infection. European journal of immunology, 37(12), 3414-3423. 4. </a:t>
            </a:r>
            <a:r>
              <a:rPr lang="en-CA" dirty="0" err="1"/>
              <a:t>Mykietiuk</a:t>
            </a:r>
            <a:r>
              <a:rPr lang="en-CA" dirty="0"/>
              <a:t>, A. </a:t>
            </a:r>
            <a:r>
              <a:rPr lang="en-CA" dirty="0" err="1"/>
              <a:t>Carratala</a:t>
            </a:r>
            <a:r>
              <a:rPr lang="en-CA" dirty="0"/>
              <a:t>, J. Fernandez-</a:t>
            </a:r>
            <a:r>
              <a:rPr lang="en-CA" dirty="0" err="1"/>
              <a:t>Sabe</a:t>
            </a:r>
            <a:r>
              <a:rPr lang="en-CA" dirty="0"/>
              <a:t>, N. </a:t>
            </a:r>
            <a:r>
              <a:rPr lang="en-CA" dirty="0" err="1"/>
              <a:t>Dorca</a:t>
            </a:r>
            <a:r>
              <a:rPr lang="en-CA" dirty="0"/>
              <a:t>, J. </a:t>
            </a:r>
            <a:r>
              <a:rPr lang="en-CA" dirty="0" err="1"/>
              <a:t>Verdaguer</a:t>
            </a:r>
            <a:r>
              <a:rPr lang="en-CA" dirty="0"/>
              <a:t>, R. Manresa, F. </a:t>
            </a:r>
            <a:r>
              <a:rPr lang="en-CA" dirty="0" err="1"/>
              <a:t>Gudiol</a:t>
            </a:r>
            <a:r>
              <a:rPr lang="en-CA" dirty="0"/>
              <a:t>, F. (2005). Clinical Outcomes for Hospitalized Patients with Legionella Pneumonia in the </a:t>
            </a:r>
            <a:r>
              <a:rPr lang="en-CA" dirty="0" err="1"/>
              <a:t>Antigenuria</a:t>
            </a:r>
            <a:r>
              <a:rPr lang="en-CA" dirty="0"/>
              <a:t> Era: The Influence of Levofloxacin Therapy. Clinical Infectious Diseases. 40(6): 794-799. </a:t>
            </a:r>
            <a:r>
              <a:rPr lang="en-CA" dirty="0">
                <a:hlinkClick r:id="rId2"/>
              </a:rPr>
              <a:t>https://doi.org/10.1086/428059</a:t>
            </a:r>
            <a:r>
              <a:rPr lang="en-CA" dirty="0"/>
              <a:t> 5. </a:t>
            </a:r>
            <a:r>
              <a:rPr lang="en-CA" dirty="0" err="1"/>
              <a:t>Salins</a:t>
            </a:r>
            <a:r>
              <a:rPr lang="en-CA" dirty="0"/>
              <a:t>, S., Newton, C., Widen, R., Klein, T. W., &amp; Friedman, H. (2001). Differential Induction of Gamma Interferon in Legionella </a:t>
            </a:r>
            <a:r>
              <a:rPr lang="en-CA" dirty="0" err="1"/>
              <a:t>pneumophila</a:t>
            </a:r>
            <a:r>
              <a:rPr lang="en-CA" dirty="0"/>
              <a:t>- Infected Macrophages from BALB/c and A/J Mice. Infection and Immunity, 69(6), 3605–3610. </a:t>
            </a:r>
            <a:r>
              <a:rPr lang="en-CA" dirty="0">
                <a:hlinkClick r:id="rId3"/>
              </a:rPr>
              <a:t>http://doi.org/10.1128/IAI.69.6.3605-3610.2001</a:t>
            </a:r>
            <a:r>
              <a:rPr lang="en-CA" dirty="0"/>
              <a:t> 6. Susa, M., </a:t>
            </a:r>
            <a:r>
              <a:rPr lang="en-CA" dirty="0" err="1"/>
              <a:t>Ticac</a:t>
            </a:r>
            <a:r>
              <a:rPr lang="en-CA" dirty="0"/>
              <a:t>, B., </a:t>
            </a:r>
            <a:r>
              <a:rPr lang="en-CA" dirty="0" err="1"/>
              <a:t>Rukavina</a:t>
            </a:r>
            <a:r>
              <a:rPr lang="en-CA" dirty="0"/>
              <a:t>, T., Doric, M. and </a:t>
            </a:r>
            <a:r>
              <a:rPr lang="en-CA" dirty="0" err="1"/>
              <a:t>Marre</a:t>
            </a:r>
            <a:r>
              <a:rPr lang="en-CA" dirty="0"/>
              <a:t>, R. (1998). Legionella </a:t>
            </a:r>
            <a:r>
              <a:rPr lang="en-CA" dirty="0" err="1"/>
              <a:t>pneumophila</a:t>
            </a:r>
            <a:r>
              <a:rPr lang="en-CA" dirty="0"/>
              <a:t> infection in </a:t>
            </a:r>
            <a:r>
              <a:rPr lang="en-CA" dirty="0" err="1"/>
              <a:t>intratracheally</a:t>
            </a:r>
            <a:r>
              <a:rPr lang="en-CA" dirty="0"/>
              <a:t> inoculated T cell-depleted or -</a:t>
            </a:r>
            <a:r>
              <a:rPr lang="en-CA" dirty="0" err="1"/>
              <a:t>nondepleted</a:t>
            </a:r>
            <a:r>
              <a:rPr lang="en-CA" dirty="0"/>
              <a:t> A/J mice. J. </a:t>
            </a:r>
            <a:r>
              <a:rPr lang="en-CA" dirty="0" err="1"/>
              <a:t>Immunol</a:t>
            </a:r>
            <a:r>
              <a:rPr lang="en-CA" dirty="0"/>
              <a:t>. 160: 316–321.</a:t>
            </a:r>
          </a:p>
          <a:p>
            <a:r>
              <a:rPr lang="en-US" dirty="0"/>
              <a:t> </a:t>
            </a:r>
            <a:endParaRPr lang="en-CA" dirty="0"/>
          </a:p>
        </p:txBody>
      </p:sp>
    </p:spTree>
    <p:extLst>
      <p:ext uri="{BB962C8B-B14F-4D97-AF65-F5344CB8AC3E}">
        <p14:creationId xmlns:p14="http://schemas.microsoft.com/office/powerpoint/2010/main" val="311216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CA" dirty="0" err="1" smtClean="0">
                <a:solidFill>
                  <a:srgbClr val="000000"/>
                </a:solidFill>
              </a:rPr>
              <a:t>UpToDate</a:t>
            </a:r>
            <a:r>
              <a:rPr lang="en-CA" dirty="0" smtClean="0">
                <a:solidFill>
                  <a:srgbClr val="000000"/>
                </a:solidFill>
              </a:rPr>
              <a:t> “Epidemiology</a:t>
            </a:r>
            <a:r>
              <a:rPr lang="en-CA" dirty="0">
                <a:solidFill>
                  <a:srgbClr val="000000"/>
                </a:solidFill>
              </a:rPr>
              <a:t>, microbiology, and pathogenesis of Pseudomonas </a:t>
            </a:r>
            <a:r>
              <a:rPr lang="en-CA" dirty="0" err="1">
                <a:solidFill>
                  <a:srgbClr val="000000"/>
                </a:solidFill>
              </a:rPr>
              <a:t>aeruginosa</a:t>
            </a:r>
            <a:r>
              <a:rPr lang="en-CA" dirty="0">
                <a:solidFill>
                  <a:srgbClr val="000000"/>
                </a:solidFill>
              </a:rPr>
              <a:t> </a:t>
            </a:r>
            <a:r>
              <a:rPr lang="en-CA" dirty="0" smtClean="0">
                <a:solidFill>
                  <a:srgbClr val="000000"/>
                </a:solidFill>
              </a:rPr>
              <a:t>infection”,  Feb 2017, </a:t>
            </a:r>
            <a:r>
              <a:rPr lang="en-CA" dirty="0" err="1" smtClean="0">
                <a:solidFill>
                  <a:srgbClr val="000000"/>
                </a:solidFill>
              </a:rPr>
              <a:t>Wolterz</a:t>
            </a:r>
            <a:r>
              <a:rPr lang="en-CA" dirty="0" smtClean="0">
                <a:solidFill>
                  <a:srgbClr val="000000"/>
                </a:solidFill>
              </a:rPr>
              <a:t> </a:t>
            </a:r>
            <a:r>
              <a:rPr lang="en-CA" dirty="0" err="1" smtClean="0">
                <a:solidFill>
                  <a:srgbClr val="000000"/>
                </a:solidFill>
              </a:rPr>
              <a:t>Kluver</a:t>
            </a:r>
            <a:r>
              <a:rPr lang="en-CA" dirty="0" smtClean="0">
                <a:solidFill>
                  <a:srgbClr val="000000"/>
                </a:solidFill>
              </a:rPr>
              <a:t>.</a:t>
            </a:r>
          </a:p>
          <a:p>
            <a:r>
              <a:rPr lang="en-US" dirty="0" err="1" smtClean="0">
                <a:solidFill>
                  <a:srgbClr val="000000"/>
                </a:solidFill>
              </a:rPr>
              <a:t>Semin</a:t>
            </a:r>
            <a:r>
              <a:rPr lang="en-US" dirty="0" smtClean="0">
                <a:solidFill>
                  <a:srgbClr val="000000"/>
                </a:solidFill>
              </a:rPr>
              <a:t> </a:t>
            </a:r>
            <a:r>
              <a:rPr lang="en-US" dirty="0" err="1">
                <a:solidFill>
                  <a:srgbClr val="000000"/>
                </a:solidFill>
              </a:rPr>
              <a:t>Respir</a:t>
            </a:r>
            <a:r>
              <a:rPr lang="en-US" dirty="0">
                <a:solidFill>
                  <a:srgbClr val="000000"/>
                </a:solidFill>
              </a:rPr>
              <a:t> </a:t>
            </a:r>
            <a:r>
              <a:rPr lang="en-US" dirty="0" smtClean="0">
                <a:solidFill>
                  <a:srgbClr val="000000"/>
                </a:solidFill>
              </a:rPr>
              <a:t>Infect</a:t>
            </a:r>
            <a:r>
              <a:rPr lang="en-CA" dirty="0">
                <a:solidFill>
                  <a:srgbClr val="000000"/>
                </a:solidFill>
              </a:rPr>
              <a:t> 1998 Jun;13(2):100-8</a:t>
            </a:r>
            <a:r>
              <a:rPr lang="en-CA" dirty="0" smtClean="0">
                <a:solidFill>
                  <a:srgbClr val="000000"/>
                </a:solidFill>
              </a:rPr>
              <a:t>. </a:t>
            </a:r>
            <a:r>
              <a:rPr lang="en-US" dirty="0" smtClean="0">
                <a:solidFill>
                  <a:srgbClr val="000000"/>
                </a:solidFill>
              </a:rPr>
              <a:t>Immunologic </a:t>
            </a:r>
            <a:r>
              <a:rPr lang="en-US" dirty="0">
                <a:solidFill>
                  <a:srgbClr val="000000"/>
                </a:solidFill>
              </a:rPr>
              <a:t>response and pathophysiology of Legionella </a:t>
            </a:r>
            <a:r>
              <a:rPr lang="en-US" dirty="0" smtClean="0">
                <a:solidFill>
                  <a:srgbClr val="000000"/>
                </a:solidFill>
              </a:rPr>
              <a:t>infection.</a:t>
            </a:r>
            <a:r>
              <a:rPr lang="en-CA" dirty="0">
                <a:solidFill>
                  <a:srgbClr val="000000"/>
                </a:solidFill>
              </a:rPr>
              <a:t> </a:t>
            </a:r>
            <a:r>
              <a:rPr lang="en-US" dirty="0" smtClean="0">
                <a:solidFill>
                  <a:srgbClr val="000000"/>
                </a:solidFill>
              </a:rPr>
              <a:t>Friedman</a:t>
            </a:r>
            <a:endParaRPr lang="en-CA" dirty="0">
              <a:solidFill>
                <a:srgbClr val="000000"/>
              </a:solidFill>
            </a:endParaRPr>
          </a:p>
          <a:p>
            <a:pPr marL="514350" indent="-514350">
              <a:buFont typeface="+mj-lt"/>
              <a:buAutoNum type="arabicPeriod"/>
            </a:pPr>
            <a:endParaRPr lang="en-CA" dirty="0" smtClean="0">
              <a:solidFill>
                <a:srgbClr val="000000"/>
              </a:solidFill>
            </a:endParaRPr>
          </a:p>
          <a:p>
            <a:pPr marL="514350" indent="-514350">
              <a:buFont typeface="+mj-lt"/>
              <a:buAutoNum type="arabicPeriod"/>
            </a:pPr>
            <a:endParaRPr lang="en-CA"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2839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830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CA" b="1" i="1" dirty="0" smtClean="0"/>
              <a:t>Legionella </a:t>
            </a:r>
            <a:r>
              <a:rPr lang="en-CA" dirty="0" smtClean="0"/>
              <a:t>pneumophila</a:t>
            </a:r>
            <a:r>
              <a:rPr lang="en-CA" dirty="0" smtClean="0"/>
              <a:t>:</a:t>
            </a:r>
            <a:endParaRPr lang="en-CA" b="1" dirty="0"/>
          </a:p>
          <a:p>
            <a:r>
              <a:rPr lang="en-CA" dirty="0"/>
              <a:t>aerobic, gram-negative bacteria found naturally in fresh water(22). </a:t>
            </a:r>
            <a:endParaRPr lang="en-CA" dirty="0" smtClean="0"/>
          </a:p>
          <a:p>
            <a:r>
              <a:rPr lang="en-CA" dirty="0" smtClean="0"/>
              <a:t>Can </a:t>
            </a:r>
            <a:r>
              <a:rPr lang="en-CA" dirty="0"/>
              <a:t>contaminate other moist environments such as hot tubs and cooling towers of air conditions. </a:t>
            </a:r>
            <a:endParaRPr lang="en-CA" dirty="0" smtClean="0"/>
          </a:p>
          <a:p>
            <a:r>
              <a:rPr lang="en-CA" dirty="0"/>
              <a:t>first identified in 1976 during an outbreak at an American Legion Convention in Philadelphia. </a:t>
            </a:r>
          </a:p>
          <a:p>
            <a:r>
              <a:rPr lang="en-CA" i="1" dirty="0"/>
              <a:t>Legionella</a:t>
            </a:r>
            <a:r>
              <a:rPr lang="en-CA" dirty="0"/>
              <a:t> is a relatively common cause of both community-acquired and hospital-acquired pneumonia.</a:t>
            </a:r>
          </a:p>
          <a:p>
            <a:r>
              <a:rPr lang="en-CA" dirty="0"/>
              <a:t>Legionellosis</a:t>
            </a:r>
            <a:r>
              <a:rPr lang="en-CA" dirty="0"/>
              <a:t> refers to the two clinical syndromes caused by Legionella spp.:</a:t>
            </a:r>
          </a:p>
          <a:p>
            <a:r>
              <a:rPr lang="en-CA" dirty="0" smtClean="0"/>
              <a:t>Legionnaires</a:t>
            </a:r>
            <a:r>
              <a:rPr lang="en-CA" dirty="0"/>
              <a:t>' disease is a pneumonia caused by </a:t>
            </a:r>
            <a:r>
              <a:rPr lang="en-CA" i="1" dirty="0"/>
              <a:t>Legionella</a:t>
            </a:r>
            <a:r>
              <a:rPr lang="en-CA" dirty="0"/>
              <a:t> species</a:t>
            </a:r>
          </a:p>
          <a:p>
            <a:r>
              <a:rPr lang="en-CA" dirty="0" smtClean="0"/>
              <a:t>Pontiac </a:t>
            </a:r>
            <a:r>
              <a:rPr lang="en-CA" dirty="0"/>
              <a:t>fever is an acute, febrile illness caused by </a:t>
            </a:r>
            <a:r>
              <a:rPr lang="en-CA" i="1" dirty="0"/>
              <a:t>Legionella</a:t>
            </a:r>
            <a:r>
              <a:rPr lang="en-CA" dirty="0"/>
              <a:t> </a:t>
            </a:r>
            <a:r>
              <a:rPr lang="en-CA" dirty="0" smtClean="0"/>
              <a:t>species.</a:t>
            </a:r>
            <a:r>
              <a:rPr lang="en-US" dirty="0"/>
              <a:t> </a:t>
            </a:r>
            <a:endParaRPr lang="en-US" dirty="0" smtClean="0"/>
          </a:p>
          <a:p>
            <a:r>
              <a:rPr lang="en-US" dirty="0" smtClean="0"/>
              <a:t>Cannot be clinically </a:t>
            </a:r>
            <a:r>
              <a:rPr lang="en-US" dirty="0" smtClean="0"/>
              <a:t>distinguished </a:t>
            </a:r>
            <a:r>
              <a:rPr lang="en-US" dirty="0" smtClean="0"/>
              <a:t>from other causes of pneumonia</a:t>
            </a:r>
          </a:p>
          <a:p>
            <a:r>
              <a:rPr lang="en-US" dirty="0" smtClean="0"/>
              <a:t>Requires microbiological lab for definitive diagnosis </a:t>
            </a:r>
            <a:r>
              <a:rPr lang="en-US" dirty="0" smtClean="0"/>
              <a:t>although </a:t>
            </a:r>
            <a:r>
              <a:rPr lang="en-US" dirty="0" smtClean="0"/>
              <a:t>empiric therapy can be initiated if diagnosis is suspected.</a:t>
            </a:r>
          </a:p>
          <a:p>
            <a:r>
              <a:rPr lang="en-CA" dirty="0" smtClean="0"/>
              <a:t>Usually treated with</a:t>
            </a:r>
            <a:r>
              <a:rPr lang="en-CA" dirty="0"/>
              <a:t> </a:t>
            </a:r>
            <a:r>
              <a:rPr lang="en-CA" dirty="0">
                <a:hlinkClick r:id="rId2"/>
              </a:rPr>
              <a:t>levofloxacin</a:t>
            </a:r>
            <a:r>
              <a:rPr lang="en-CA" dirty="0"/>
              <a:t> (750 mg once daily) or </a:t>
            </a:r>
            <a:r>
              <a:rPr lang="en-CA" dirty="0" smtClean="0">
                <a:hlinkClick r:id="rId3"/>
              </a:rPr>
              <a:t>azithromycin</a:t>
            </a:r>
            <a:r>
              <a:rPr lang="en-CA" dirty="0" smtClean="0"/>
              <a:t>. </a:t>
            </a:r>
          </a:p>
          <a:p>
            <a:r>
              <a:rPr lang="en-CA" dirty="0" smtClean="0"/>
              <a:t>Prognosis is generally good except in severe cases and /or severely immunocompromised patients.</a:t>
            </a:r>
            <a:endParaRPr lang="en-CA" dirty="0"/>
          </a:p>
        </p:txBody>
      </p:sp>
    </p:spTree>
    <p:extLst>
      <p:ext uri="{BB962C8B-B14F-4D97-AF65-F5344CB8AC3E}">
        <p14:creationId xmlns:p14="http://schemas.microsoft.com/office/powerpoint/2010/main" val="147518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1</a:t>
            </a:r>
            <a:endParaRPr lang="en-CA" dirty="0"/>
          </a:p>
          <a:p>
            <a:r>
              <a:rPr lang="en-CA" i="1" dirty="0"/>
              <a:t>Host response: what elements of the innate and adaptive (</a:t>
            </a:r>
            <a:r>
              <a:rPr lang="en-CA" i="1" dirty="0"/>
              <a:t>humoral</a:t>
            </a:r>
            <a:r>
              <a:rPr lang="en-CA" i="1" dirty="0"/>
              <a:t> and cellular) immune response are involved in this infection.</a:t>
            </a:r>
            <a:endParaRPr lang="en-CA" dirty="0"/>
          </a:p>
          <a:p>
            <a:endParaRPr lang="en-US" dirty="0"/>
          </a:p>
        </p:txBody>
      </p:sp>
    </p:spTree>
    <p:extLst>
      <p:ext uri="{BB962C8B-B14F-4D97-AF65-F5344CB8AC3E}">
        <p14:creationId xmlns:p14="http://schemas.microsoft.com/office/powerpoint/2010/main" val="6206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immune response</a:t>
            </a:r>
            <a:endParaRPr lang="en-US" dirty="0"/>
          </a:p>
        </p:txBody>
      </p:sp>
      <p:sp>
        <p:nvSpPr>
          <p:cNvPr id="3" name="Content Placeholder 2"/>
          <p:cNvSpPr>
            <a:spLocks noGrp="1"/>
          </p:cNvSpPr>
          <p:nvPr>
            <p:ph idx="1"/>
          </p:nvPr>
        </p:nvSpPr>
        <p:spPr/>
        <p:txBody>
          <a:bodyPr/>
          <a:lstStyle/>
          <a:p>
            <a:r>
              <a:rPr lang="en-US" dirty="0" smtClean="0"/>
              <a:t>First- line, rapid, non-targeted response against pathogens.</a:t>
            </a:r>
          </a:p>
          <a:p>
            <a:r>
              <a:rPr lang="en-US" dirty="0" smtClean="0"/>
              <a:t>Many components.</a:t>
            </a:r>
          </a:p>
          <a:p>
            <a:endParaRPr lang="en-US" dirty="0"/>
          </a:p>
        </p:txBody>
      </p:sp>
    </p:spTree>
    <p:extLst>
      <p:ext uri="{BB962C8B-B14F-4D97-AF65-F5344CB8AC3E}">
        <p14:creationId xmlns:p14="http://schemas.microsoft.com/office/powerpoint/2010/main" val="246397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Innate immune response</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Components of innate response against legionella include:</a:t>
            </a:r>
          </a:p>
          <a:p>
            <a:r>
              <a:rPr lang="en-CA" dirty="0"/>
              <a:t>A</a:t>
            </a:r>
            <a:r>
              <a:rPr lang="en-CA" dirty="0" smtClean="0"/>
              <a:t>irway epithelium: physical </a:t>
            </a:r>
            <a:r>
              <a:rPr lang="en-CA" dirty="0"/>
              <a:t>barrier separating our body from the </a:t>
            </a:r>
            <a:r>
              <a:rPr lang="en-CA" dirty="0" smtClean="0"/>
              <a:t>environment.</a:t>
            </a:r>
          </a:p>
          <a:p>
            <a:r>
              <a:rPr lang="en-CA" dirty="0" smtClean="0"/>
              <a:t>Pattern </a:t>
            </a:r>
            <a:r>
              <a:rPr lang="en-CA" dirty="0"/>
              <a:t>recognition receptors (</a:t>
            </a:r>
            <a:r>
              <a:rPr lang="en-CA" dirty="0" smtClean="0"/>
              <a:t>PRRs) such as toll-like receptors on host cells recognize foreign pathogen </a:t>
            </a:r>
            <a:r>
              <a:rPr lang="en-CA" dirty="0"/>
              <a:t>associated membrane proteins (</a:t>
            </a:r>
            <a:r>
              <a:rPr lang="en-CA" dirty="0" smtClean="0"/>
              <a:t>PAMPs) and initiate the </a:t>
            </a:r>
            <a:r>
              <a:rPr lang="en-CA" dirty="0"/>
              <a:t>production of antimicrobial compounds and cytokines to fight the </a:t>
            </a:r>
            <a:r>
              <a:rPr lang="en-CA" dirty="0" smtClean="0"/>
              <a:t>pathogen.</a:t>
            </a:r>
          </a:p>
          <a:p>
            <a:r>
              <a:rPr lang="en-CA" dirty="0" smtClean="0"/>
              <a:t>TLR2 recognize bacterial </a:t>
            </a:r>
            <a:r>
              <a:rPr lang="en-CA" dirty="0"/>
              <a:t>peptidoglycans and </a:t>
            </a:r>
            <a:r>
              <a:rPr lang="en-CA" dirty="0" smtClean="0"/>
              <a:t>lipoproteins.</a:t>
            </a:r>
          </a:p>
          <a:p>
            <a:r>
              <a:rPr lang="en-CA" dirty="0" smtClean="0"/>
              <a:t>2 </a:t>
            </a:r>
            <a:r>
              <a:rPr lang="en-CA" dirty="0"/>
              <a:t>NLRs ,NAIP4 and IPAF, recognize the </a:t>
            </a:r>
            <a:r>
              <a:rPr lang="en-CA" dirty="0"/>
              <a:t>flagellin</a:t>
            </a:r>
            <a:r>
              <a:rPr lang="en-CA" dirty="0"/>
              <a:t> of L. </a:t>
            </a:r>
            <a:r>
              <a:rPr lang="en-CA" dirty="0"/>
              <a:t>pneumophila</a:t>
            </a:r>
            <a:r>
              <a:rPr lang="en-CA" dirty="0"/>
              <a:t> and </a:t>
            </a:r>
            <a:r>
              <a:rPr lang="en-CA" dirty="0" smtClean="0"/>
              <a:t>restrict </a:t>
            </a:r>
            <a:r>
              <a:rPr lang="en-CA" dirty="0"/>
              <a:t>bacterial replication in macrophages and epithelial </a:t>
            </a:r>
            <a:r>
              <a:rPr lang="en-CA" dirty="0" smtClean="0"/>
              <a:t>cells.</a:t>
            </a:r>
          </a:p>
          <a:p>
            <a:r>
              <a:rPr lang="en-CA" dirty="0" smtClean="0"/>
              <a:t>Host cell TLRs activate </a:t>
            </a:r>
            <a:r>
              <a:rPr lang="en-CA" dirty="0" smtClean="0"/>
              <a:t>nf</a:t>
            </a:r>
            <a:r>
              <a:rPr lang="en-CA" dirty="0"/>
              <a:t>-</a:t>
            </a:r>
            <a:r>
              <a:rPr lang="en-CA" dirty="0" smtClean="0"/>
              <a:t>κB</a:t>
            </a:r>
            <a:r>
              <a:rPr lang="en-CA" dirty="0" smtClean="0"/>
              <a:t> mediated cascade resulting in the production of </a:t>
            </a:r>
            <a:r>
              <a:rPr lang="en-CA" dirty="0" smtClean="0"/>
              <a:t>proinflammatory</a:t>
            </a:r>
            <a:r>
              <a:rPr lang="en-CA" dirty="0" smtClean="0"/>
              <a:t> </a:t>
            </a:r>
            <a:r>
              <a:rPr lang="en-CA" dirty="0"/>
              <a:t>cytokines and </a:t>
            </a:r>
            <a:r>
              <a:rPr lang="en-CA" dirty="0"/>
              <a:t>mucin</a:t>
            </a:r>
            <a:r>
              <a:rPr lang="en-CA" dirty="0"/>
              <a:t> which </a:t>
            </a:r>
            <a:r>
              <a:rPr lang="en-CA" dirty="0" smtClean="0"/>
              <a:t>traps </a:t>
            </a:r>
            <a:r>
              <a:rPr lang="en-CA" dirty="0"/>
              <a:t>small and large particles in the </a:t>
            </a:r>
            <a:r>
              <a:rPr lang="en-CA" dirty="0" smtClean="0"/>
              <a:t>airway.</a:t>
            </a:r>
          </a:p>
          <a:p>
            <a:r>
              <a:rPr lang="en-CA" dirty="0" smtClean="0"/>
              <a:t>Mucus: contains antimicrobial </a:t>
            </a:r>
            <a:r>
              <a:rPr lang="en-CA" dirty="0"/>
              <a:t>compounds such as IgA, </a:t>
            </a:r>
            <a:r>
              <a:rPr lang="en-CA" dirty="0"/>
              <a:t>collectins</a:t>
            </a:r>
            <a:r>
              <a:rPr lang="en-CA" dirty="0"/>
              <a:t> and </a:t>
            </a:r>
            <a:r>
              <a:rPr lang="en-CA" dirty="0"/>
              <a:t>defensins</a:t>
            </a:r>
            <a:r>
              <a:rPr lang="en-CA" dirty="0"/>
              <a:t> </a:t>
            </a:r>
            <a:r>
              <a:rPr lang="en-CA" dirty="0" smtClean="0"/>
              <a:t>which defend against pathogens. </a:t>
            </a:r>
          </a:p>
          <a:p>
            <a:r>
              <a:rPr lang="en-CA" dirty="0" smtClean="0"/>
              <a:t>Epithelial </a:t>
            </a:r>
            <a:r>
              <a:rPr lang="en-CA" dirty="0"/>
              <a:t>cell cilia: </a:t>
            </a:r>
            <a:r>
              <a:rPr lang="en-CA" dirty="0"/>
              <a:t>muco-cilliary</a:t>
            </a:r>
            <a:r>
              <a:rPr lang="en-CA" dirty="0"/>
              <a:t> escalator allows upward clearance of debris and </a:t>
            </a:r>
            <a:r>
              <a:rPr lang="en-CA" dirty="0" smtClean="0"/>
              <a:t>pathogens.</a:t>
            </a:r>
          </a:p>
          <a:p>
            <a:r>
              <a:rPr lang="en-CA" dirty="0" smtClean="0"/>
              <a:t>Phagocytes: Resident </a:t>
            </a:r>
            <a:r>
              <a:rPr lang="en-CA" dirty="0"/>
              <a:t>macrophages </a:t>
            </a:r>
            <a:r>
              <a:rPr lang="en-CA" dirty="0" smtClean="0"/>
              <a:t>and neutrophils.</a:t>
            </a:r>
          </a:p>
          <a:p>
            <a:pPr lvl="1"/>
            <a:endParaRPr lang="en-CA" dirty="0"/>
          </a:p>
          <a:p>
            <a:pPr lvl="1"/>
            <a:endParaRPr lang="en-CA" dirty="0" smtClean="0"/>
          </a:p>
          <a:p>
            <a:pPr lvl="1"/>
            <a:endParaRPr lang="en-CA" dirty="0" smtClean="0"/>
          </a:p>
          <a:p>
            <a:pPr lvl="1"/>
            <a:endParaRPr lang="en-CA" dirty="0" smtClean="0"/>
          </a:p>
          <a:p>
            <a:pPr lvl="1"/>
            <a:endParaRPr lang="en-CA" dirty="0" smtClean="0"/>
          </a:p>
          <a:p>
            <a:pPr lvl="1"/>
            <a:endParaRPr lang="en-CA" dirty="0" smtClean="0"/>
          </a:p>
          <a:p>
            <a:pPr lvl="1"/>
            <a:endParaRPr lang="en-CA" dirty="0" smtClean="0"/>
          </a:p>
          <a:p>
            <a:endParaRPr lang="en-US" dirty="0"/>
          </a:p>
        </p:txBody>
      </p:sp>
    </p:spTree>
    <p:extLst>
      <p:ext uri="{BB962C8B-B14F-4D97-AF65-F5344CB8AC3E}">
        <p14:creationId xmlns:p14="http://schemas.microsoft.com/office/powerpoint/2010/main" val="244815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immune </a:t>
            </a:r>
            <a:r>
              <a:rPr lang="en-US" dirty="0"/>
              <a:t>response</a:t>
            </a:r>
          </a:p>
        </p:txBody>
      </p:sp>
      <p:sp>
        <p:nvSpPr>
          <p:cNvPr id="3" name="Content Placeholder 2"/>
          <p:cNvSpPr>
            <a:spLocks noGrp="1"/>
          </p:cNvSpPr>
          <p:nvPr>
            <p:ph idx="1"/>
          </p:nvPr>
        </p:nvSpPr>
        <p:spPr/>
        <p:txBody>
          <a:bodyPr/>
          <a:lstStyle/>
          <a:p>
            <a:r>
              <a:rPr lang="en-US" dirty="0" smtClean="0"/>
              <a:t>The adaptive response is a slower, but specific, directed and more powerful immune mechanism.</a:t>
            </a:r>
          </a:p>
          <a:p>
            <a:r>
              <a:rPr lang="en-US" dirty="0" smtClean="0"/>
              <a:t>Results in longer term immunity.</a:t>
            </a:r>
          </a:p>
          <a:p>
            <a:endParaRPr lang="en-US" dirty="0"/>
          </a:p>
        </p:txBody>
      </p:sp>
    </p:spTree>
    <p:extLst>
      <p:ext uri="{BB962C8B-B14F-4D97-AF65-F5344CB8AC3E}">
        <p14:creationId xmlns:p14="http://schemas.microsoft.com/office/powerpoint/2010/main" val="109418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immune response</a:t>
            </a:r>
          </a:p>
        </p:txBody>
      </p:sp>
      <p:sp>
        <p:nvSpPr>
          <p:cNvPr id="3" name="Content Placeholder 2"/>
          <p:cNvSpPr>
            <a:spLocks noGrp="1"/>
          </p:cNvSpPr>
          <p:nvPr>
            <p:ph idx="1"/>
          </p:nvPr>
        </p:nvSpPr>
        <p:spPr/>
        <p:txBody>
          <a:bodyPr>
            <a:normAutofit fontScale="70000" lnSpcReduction="20000"/>
          </a:bodyPr>
          <a:lstStyle/>
          <a:p>
            <a:r>
              <a:rPr lang="en-CA" dirty="0"/>
              <a:t>Antigen presenting </a:t>
            </a:r>
            <a:r>
              <a:rPr lang="en-CA" dirty="0" smtClean="0"/>
              <a:t>cells (APCs) such as resident macrophages induce adaptive </a:t>
            </a:r>
            <a:r>
              <a:rPr lang="en-CA" dirty="0"/>
              <a:t>immunity by activating T and B cells via </a:t>
            </a:r>
            <a:r>
              <a:rPr lang="en-CA" dirty="0" smtClean="0"/>
              <a:t>major </a:t>
            </a:r>
            <a:r>
              <a:rPr lang="en-CA" dirty="0"/>
              <a:t>histocompatibility complexes (MHCs) on </a:t>
            </a:r>
            <a:r>
              <a:rPr lang="en-CA" dirty="0" smtClean="0"/>
              <a:t>APCs.</a:t>
            </a:r>
          </a:p>
          <a:p>
            <a:r>
              <a:rPr lang="en-CA" dirty="0" smtClean="0"/>
              <a:t>B cells differentiate into: </a:t>
            </a:r>
          </a:p>
          <a:p>
            <a:pPr lvl="1"/>
            <a:r>
              <a:rPr lang="en-CA" dirty="0" smtClean="0"/>
              <a:t>anti-body producing plasma cells and </a:t>
            </a:r>
          </a:p>
          <a:p>
            <a:pPr lvl="1"/>
            <a:r>
              <a:rPr lang="en-CA" dirty="0" smtClean="0"/>
              <a:t>memory B cells which confer long-term immunity.</a:t>
            </a:r>
            <a:r>
              <a:rPr lang="en-CA" dirty="0"/>
              <a:t> </a:t>
            </a:r>
            <a:endParaRPr lang="en-CA" dirty="0" smtClean="0"/>
          </a:p>
          <a:p>
            <a:r>
              <a:rPr lang="en-CA" dirty="0" smtClean="0"/>
              <a:t>T </a:t>
            </a:r>
            <a:r>
              <a:rPr lang="en-CA" dirty="0"/>
              <a:t>cells differentiate </a:t>
            </a:r>
            <a:r>
              <a:rPr lang="en-CA" dirty="0" smtClean="0"/>
              <a:t>into:</a:t>
            </a:r>
          </a:p>
          <a:p>
            <a:pPr lvl="1"/>
            <a:r>
              <a:rPr lang="en-CA" dirty="0" smtClean="0"/>
              <a:t>Th1 cells: produce </a:t>
            </a:r>
            <a:r>
              <a:rPr lang="en-CA" dirty="0"/>
              <a:t>cytokine interferon-</a:t>
            </a:r>
            <a:r>
              <a:rPr lang="en-CA" dirty="0"/>
              <a:t>γ</a:t>
            </a:r>
            <a:r>
              <a:rPr lang="en-CA" dirty="0"/>
              <a:t> </a:t>
            </a:r>
            <a:r>
              <a:rPr lang="en-CA" dirty="0" smtClean="0"/>
              <a:t>which inhibits growth </a:t>
            </a:r>
            <a:r>
              <a:rPr lang="en-CA" dirty="0"/>
              <a:t>of intracellular pathogens and </a:t>
            </a:r>
            <a:r>
              <a:rPr lang="en-CA" dirty="0" smtClean="0"/>
              <a:t>increase production </a:t>
            </a:r>
            <a:r>
              <a:rPr lang="en-CA" dirty="0"/>
              <a:t>of reactive oxygen and nitrogen species. </a:t>
            </a:r>
            <a:endParaRPr lang="en-CA" dirty="0" smtClean="0"/>
          </a:p>
          <a:p>
            <a:pPr lvl="2"/>
            <a:r>
              <a:rPr lang="en-CA" dirty="0"/>
              <a:t>Reactive Oxygen Species are a group of oxygen radicals such as hydroxyl (OH) and </a:t>
            </a:r>
            <a:r>
              <a:rPr lang="en-CA" dirty="0"/>
              <a:t>alkoxyl</a:t>
            </a:r>
            <a:r>
              <a:rPr lang="en-CA" dirty="0"/>
              <a:t> (RO) which have DNA and protein degrading properties to regulate apoptosis.</a:t>
            </a:r>
            <a:r>
              <a:rPr lang="en-CA" dirty="0"/>
              <a:t> </a:t>
            </a:r>
            <a:endParaRPr lang="en-CA" dirty="0" smtClean="0"/>
          </a:p>
          <a:p>
            <a:pPr lvl="1"/>
            <a:r>
              <a:rPr lang="en-CA" dirty="0" smtClean="0"/>
              <a:t>Th2 cells: produce </a:t>
            </a:r>
            <a:r>
              <a:rPr lang="en-CA" dirty="0"/>
              <a:t>IL-5 </a:t>
            </a:r>
            <a:r>
              <a:rPr lang="en-CA" dirty="0" smtClean="0"/>
              <a:t>which is </a:t>
            </a:r>
            <a:r>
              <a:rPr lang="en-CA" dirty="0"/>
              <a:t>responsible for regulating </a:t>
            </a:r>
            <a:r>
              <a:rPr lang="en-CA" dirty="0" smtClean="0"/>
              <a:t>eosinophils</a:t>
            </a:r>
            <a:r>
              <a:rPr lang="en-CA" dirty="0" smtClean="0"/>
              <a:t>, </a:t>
            </a:r>
            <a:r>
              <a:rPr lang="en-CA" dirty="0"/>
              <a:t>IL-4 is critical for B cell proliferation and </a:t>
            </a:r>
            <a:r>
              <a:rPr lang="en-CA" dirty="0"/>
              <a:t>upregulation</a:t>
            </a:r>
            <a:r>
              <a:rPr lang="en-CA" dirty="0"/>
              <a:t> of MHC class 2 </a:t>
            </a:r>
            <a:r>
              <a:rPr lang="en-CA" dirty="0" smtClean="0"/>
              <a:t> and IL-13.</a:t>
            </a:r>
          </a:p>
        </p:txBody>
      </p:sp>
    </p:spTree>
    <p:extLst>
      <p:ext uri="{BB962C8B-B14F-4D97-AF65-F5344CB8AC3E}">
        <p14:creationId xmlns:p14="http://schemas.microsoft.com/office/powerpoint/2010/main" val="801367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722</TotalTime>
  <Words>2146</Words>
  <Application>Microsoft Macintosh PowerPoint</Application>
  <PresentationFormat>On-screen Show (4:3)</PresentationFormat>
  <Paragraphs>163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Summary of  Immune Response Questions  Case 3 week 3</vt:lpstr>
      <vt:lpstr>Objectives:</vt:lpstr>
      <vt:lpstr>Case:</vt:lpstr>
      <vt:lpstr>Introduction</vt:lpstr>
      <vt:lpstr>PowerPoint Presentation</vt:lpstr>
      <vt:lpstr>Innate immune response</vt:lpstr>
      <vt:lpstr>Innate immune response</vt:lpstr>
      <vt:lpstr>Adaptive immune response</vt:lpstr>
      <vt:lpstr>Adaptive immune response</vt:lpstr>
      <vt:lpstr>PowerPoint Presentation</vt:lpstr>
      <vt:lpstr>Cell damage</vt:lpstr>
      <vt:lpstr>Cytokines </vt:lpstr>
      <vt:lpstr>WBC induced damaged</vt:lpstr>
      <vt:lpstr>Macrophage apoptosis </vt:lpstr>
      <vt:lpstr>Epithelial damage</vt:lpstr>
      <vt:lpstr>PowerPoint Presentation</vt:lpstr>
      <vt:lpstr>PowerPoint Presentation</vt:lpstr>
      <vt:lpstr>Type IV pili </vt:lpstr>
      <vt:lpstr>Biofilm </vt:lpstr>
      <vt:lpstr>Intracellular survival</vt:lpstr>
      <vt:lpstr>The LCV</vt:lpstr>
      <vt:lpstr>Intracellularly mediated  macrophage killing</vt:lpstr>
      <vt:lpstr>PowerPoint Presentation</vt:lpstr>
      <vt:lpstr>Prognosis</vt:lpstr>
      <vt:lpstr>Bacterial clearance</vt:lpstr>
      <vt:lpstr>Immunity</vt:lpstr>
      <vt:lpstr>Question 1 references</vt:lpstr>
      <vt:lpstr>Question 2 references</vt:lpstr>
      <vt:lpstr>Question 3 references</vt:lpstr>
      <vt:lpstr>Question 4 references</vt:lpstr>
      <vt:lpstr>References</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Immune Response Questions  Case 3 week 3</dc:title>
  <dc:creator>Brian Black</dc:creator>
  <cp:lastModifiedBy>Brian Black</cp:lastModifiedBy>
  <cp:revision>28</cp:revision>
  <dcterms:created xsi:type="dcterms:W3CDTF">2018-03-17T17:11:00Z</dcterms:created>
  <dcterms:modified xsi:type="dcterms:W3CDTF">2018-03-19T04:52:22Z</dcterms:modified>
</cp:coreProperties>
</file>