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79" r:id="rId7"/>
    <p:sldId id="280" r:id="rId8"/>
    <p:sldId id="293" r:id="rId9"/>
    <p:sldId id="289" r:id="rId10"/>
    <p:sldId id="290" r:id="rId11"/>
    <p:sldId id="294" r:id="rId12"/>
    <p:sldId id="291" r:id="rId13"/>
    <p:sldId id="292" r:id="rId14"/>
    <p:sldId id="281" r:id="rId15"/>
    <p:sldId id="296" r:id="rId16"/>
    <p:sldId id="284" r:id="rId17"/>
    <p:sldId id="263" r:id="rId18"/>
    <p:sldId id="297" r:id="rId19"/>
    <p:sldId id="283" r:id="rId20"/>
    <p:sldId id="298" r:id="rId21"/>
    <p:sldId id="287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007"/>
    <a:srgbClr val="B6731A"/>
    <a:srgbClr val="D2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9" autoAdjust="0"/>
  </p:normalViewPr>
  <p:slideViewPr>
    <p:cSldViewPr>
      <p:cViewPr varScale="1">
        <p:scale>
          <a:sx n="53" d="100"/>
          <a:sy n="53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D1508-91CA-488D-B27F-0517D0595844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CA"/>
        </a:p>
      </dgm:t>
    </dgm:pt>
    <dgm:pt modelId="{00355428-CB3C-4990-87FA-7A87589FD5A1}">
      <dgm:prSet phldrT="[Text]" custT="1"/>
      <dgm:spPr/>
      <dgm:t>
        <a:bodyPr/>
        <a:lstStyle/>
        <a:p>
          <a:r>
            <a:rPr lang="en-CA" sz="2600" dirty="0" smtClean="0"/>
            <a:t>The Case</a:t>
          </a:r>
          <a:endParaRPr lang="en-CA" sz="2600" dirty="0"/>
        </a:p>
      </dgm:t>
    </dgm:pt>
    <dgm:pt modelId="{976953DA-55AB-4F64-984E-D9BA956364DC}" type="parTrans" cxnId="{991EAA44-3E18-49C3-8F8E-390CF6DCC68F}">
      <dgm:prSet/>
      <dgm:spPr/>
      <dgm:t>
        <a:bodyPr/>
        <a:lstStyle/>
        <a:p>
          <a:endParaRPr lang="en-CA"/>
        </a:p>
      </dgm:t>
    </dgm:pt>
    <dgm:pt modelId="{EDA39771-79FC-47F5-A647-69B3B23BF88F}" type="sibTrans" cxnId="{991EAA44-3E18-49C3-8F8E-390CF6DCC68F}">
      <dgm:prSet/>
      <dgm:spPr/>
      <dgm:t>
        <a:bodyPr/>
        <a:lstStyle/>
        <a:p>
          <a:endParaRPr lang="en-CA"/>
        </a:p>
      </dgm:t>
    </dgm:pt>
    <dgm:pt modelId="{623A8EFB-D685-4E65-821A-BDB23B12856F}">
      <dgm:prSet phldrT="[Text]" custT="1"/>
      <dgm:spPr/>
      <dgm:t>
        <a:bodyPr/>
        <a:lstStyle/>
        <a:p>
          <a:r>
            <a:rPr lang="en-CA" sz="2600" dirty="0" smtClean="0"/>
            <a:t>The Host Response – the Innate and Adaptive Immune Systems</a:t>
          </a:r>
          <a:endParaRPr lang="en-CA" sz="2600" dirty="0"/>
        </a:p>
      </dgm:t>
    </dgm:pt>
    <dgm:pt modelId="{2E8CF2F4-1FEA-4F3F-ACB7-844AB754E480}" type="parTrans" cxnId="{5488970C-C6CA-4361-9A8C-71ED2DE8A902}">
      <dgm:prSet/>
      <dgm:spPr/>
      <dgm:t>
        <a:bodyPr/>
        <a:lstStyle/>
        <a:p>
          <a:endParaRPr lang="en-CA"/>
        </a:p>
      </dgm:t>
    </dgm:pt>
    <dgm:pt modelId="{EC673EA6-61EF-4243-B1A1-CF4CB6C068DB}" type="sibTrans" cxnId="{5488970C-C6CA-4361-9A8C-71ED2DE8A902}">
      <dgm:prSet/>
      <dgm:spPr/>
      <dgm:t>
        <a:bodyPr/>
        <a:lstStyle/>
        <a:p>
          <a:endParaRPr lang="en-CA"/>
        </a:p>
      </dgm:t>
    </dgm:pt>
    <dgm:pt modelId="{74D19DAB-3E6A-4AAA-B1EF-9CDCFE3825B6}">
      <dgm:prSet phldrT="[Text]" custT="1"/>
      <dgm:spPr/>
      <dgm:t>
        <a:bodyPr/>
        <a:lstStyle/>
        <a:p>
          <a:r>
            <a:rPr lang="en-CA" sz="2600" dirty="0" smtClean="0"/>
            <a:t>Host Damage due to Immune Response</a:t>
          </a:r>
          <a:endParaRPr lang="en-CA" sz="2600" dirty="0"/>
        </a:p>
      </dgm:t>
    </dgm:pt>
    <dgm:pt modelId="{F89F7F6D-29AB-4C6E-AE08-BC2BEA3A643F}" type="parTrans" cxnId="{775F27CC-0DCC-4111-9F28-BB8AE3DCC97C}">
      <dgm:prSet/>
      <dgm:spPr/>
      <dgm:t>
        <a:bodyPr/>
        <a:lstStyle/>
        <a:p>
          <a:endParaRPr lang="en-CA"/>
        </a:p>
      </dgm:t>
    </dgm:pt>
    <dgm:pt modelId="{D48880D2-9464-44F6-988C-E268A7F77B4B}" type="sibTrans" cxnId="{775F27CC-0DCC-4111-9F28-BB8AE3DCC97C}">
      <dgm:prSet/>
      <dgm:spPr/>
      <dgm:t>
        <a:bodyPr/>
        <a:lstStyle/>
        <a:p>
          <a:endParaRPr lang="en-CA"/>
        </a:p>
      </dgm:t>
    </dgm:pt>
    <dgm:pt modelId="{65DEA064-A07B-47E7-9694-960C0DAC09C1}">
      <dgm:prSet phldrT="[Text]" custT="1"/>
      <dgm:spPr/>
      <dgm:t>
        <a:bodyPr/>
        <a:lstStyle/>
        <a:p>
          <a:r>
            <a:rPr lang="en-CA" sz="2600" dirty="0" smtClean="0"/>
            <a:t>Bacterial Evasion to Host Response</a:t>
          </a:r>
          <a:endParaRPr lang="en-CA" sz="2600" dirty="0"/>
        </a:p>
      </dgm:t>
    </dgm:pt>
    <dgm:pt modelId="{C3F222A8-BE49-43AA-BD41-C8C79326F7D6}" type="parTrans" cxnId="{C7CC21BB-B1EF-41F1-A75D-CD9C2FA50C78}">
      <dgm:prSet/>
      <dgm:spPr/>
      <dgm:t>
        <a:bodyPr/>
        <a:lstStyle/>
        <a:p>
          <a:endParaRPr lang="en-CA"/>
        </a:p>
      </dgm:t>
    </dgm:pt>
    <dgm:pt modelId="{6D4D9B4C-A7C6-424A-892E-CD2A013C34A3}" type="sibTrans" cxnId="{C7CC21BB-B1EF-41F1-A75D-CD9C2FA50C78}">
      <dgm:prSet/>
      <dgm:spPr/>
      <dgm:t>
        <a:bodyPr/>
        <a:lstStyle/>
        <a:p>
          <a:endParaRPr lang="en-CA"/>
        </a:p>
      </dgm:t>
    </dgm:pt>
    <dgm:pt modelId="{4A6BB23E-B0A1-4735-86ED-9ED4775EE2BE}">
      <dgm:prSet phldrT="[Text]" custT="1"/>
      <dgm:spPr/>
      <dgm:t>
        <a:bodyPr/>
        <a:lstStyle/>
        <a:p>
          <a:r>
            <a:rPr lang="en-CA" sz="2600" dirty="0" smtClean="0"/>
            <a:t>Outcomes and Recovery </a:t>
          </a:r>
          <a:endParaRPr lang="en-CA" sz="2600" dirty="0"/>
        </a:p>
      </dgm:t>
    </dgm:pt>
    <dgm:pt modelId="{093334D4-906B-4B37-A8F1-1A19C57F9EA4}" type="parTrans" cxnId="{4B6B3454-B04B-44AA-BC0F-E8E5FF1BAFE1}">
      <dgm:prSet/>
      <dgm:spPr/>
      <dgm:t>
        <a:bodyPr/>
        <a:lstStyle/>
        <a:p>
          <a:endParaRPr lang="en-CA"/>
        </a:p>
      </dgm:t>
    </dgm:pt>
    <dgm:pt modelId="{0B73E100-0711-4811-A209-AFC2CF0098CA}" type="sibTrans" cxnId="{4B6B3454-B04B-44AA-BC0F-E8E5FF1BAFE1}">
      <dgm:prSet/>
      <dgm:spPr/>
      <dgm:t>
        <a:bodyPr/>
        <a:lstStyle/>
        <a:p>
          <a:endParaRPr lang="en-CA"/>
        </a:p>
      </dgm:t>
    </dgm:pt>
    <dgm:pt modelId="{24007BCB-50E8-4CED-8FE4-8AD052FEE43F}" type="pres">
      <dgm:prSet presAssocID="{A52D1508-91CA-488D-B27F-0517D05958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AAE94B48-030A-489B-A3C6-A501B33D9579}" type="pres">
      <dgm:prSet presAssocID="{A52D1508-91CA-488D-B27F-0517D0595844}" presName="Name1" presStyleCnt="0"/>
      <dgm:spPr/>
      <dgm:t>
        <a:bodyPr/>
        <a:lstStyle/>
        <a:p>
          <a:endParaRPr lang="en-CA"/>
        </a:p>
      </dgm:t>
    </dgm:pt>
    <dgm:pt modelId="{B2907D5B-3448-4653-AF62-423B6A0F2B61}" type="pres">
      <dgm:prSet presAssocID="{A52D1508-91CA-488D-B27F-0517D0595844}" presName="cycle" presStyleCnt="0"/>
      <dgm:spPr/>
      <dgm:t>
        <a:bodyPr/>
        <a:lstStyle/>
        <a:p>
          <a:endParaRPr lang="en-CA"/>
        </a:p>
      </dgm:t>
    </dgm:pt>
    <dgm:pt modelId="{041AEE97-1E2A-4EC0-9B43-37DF7166A632}" type="pres">
      <dgm:prSet presAssocID="{A52D1508-91CA-488D-B27F-0517D0595844}" presName="srcNode" presStyleLbl="node1" presStyleIdx="0" presStyleCnt="5"/>
      <dgm:spPr/>
      <dgm:t>
        <a:bodyPr/>
        <a:lstStyle/>
        <a:p>
          <a:endParaRPr lang="en-CA"/>
        </a:p>
      </dgm:t>
    </dgm:pt>
    <dgm:pt modelId="{FC75A7BA-65A0-467F-9F9C-FFBCE52A1F5B}" type="pres">
      <dgm:prSet presAssocID="{A52D1508-91CA-488D-B27F-0517D0595844}" presName="conn" presStyleLbl="parChTrans1D2" presStyleIdx="0" presStyleCnt="1"/>
      <dgm:spPr/>
      <dgm:t>
        <a:bodyPr/>
        <a:lstStyle/>
        <a:p>
          <a:endParaRPr lang="en-CA"/>
        </a:p>
      </dgm:t>
    </dgm:pt>
    <dgm:pt modelId="{5B1F1D47-5351-4BA4-944A-728D562F1229}" type="pres">
      <dgm:prSet presAssocID="{A52D1508-91CA-488D-B27F-0517D0595844}" presName="extraNode" presStyleLbl="node1" presStyleIdx="0" presStyleCnt="5"/>
      <dgm:spPr/>
      <dgm:t>
        <a:bodyPr/>
        <a:lstStyle/>
        <a:p>
          <a:endParaRPr lang="en-CA"/>
        </a:p>
      </dgm:t>
    </dgm:pt>
    <dgm:pt modelId="{5D0C5A71-E535-4487-BDF2-F10715CBEA4E}" type="pres">
      <dgm:prSet presAssocID="{A52D1508-91CA-488D-B27F-0517D0595844}" presName="dstNode" presStyleLbl="node1" presStyleIdx="0" presStyleCnt="5"/>
      <dgm:spPr/>
      <dgm:t>
        <a:bodyPr/>
        <a:lstStyle/>
        <a:p>
          <a:endParaRPr lang="en-CA"/>
        </a:p>
      </dgm:t>
    </dgm:pt>
    <dgm:pt modelId="{CC79115F-606E-41ED-A960-66A2252E5901}" type="pres">
      <dgm:prSet presAssocID="{00355428-CB3C-4990-87FA-7A87589FD5A1}" presName="text_1" presStyleLbl="node1" presStyleIdx="0" presStyleCnt="5" custScaleY="114912" custLinFactNeighborX="-875" custLinFactNeighborY="220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ED849E-7C81-4072-B123-0034FF4DAA75}" type="pres">
      <dgm:prSet presAssocID="{00355428-CB3C-4990-87FA-7A87589FD5A1}" presName="accent_1" presStyleCnt="0"/>
      <dgm:spPr/>
      <dgm:t>
        <a:bodyPr/>
        <a:lstStyle/>
        <a:p>
          <a:endParaRPr lang="en-CA"/>
        </a:p>
      </dgm:t>
    </dgm:pt>
    <dgm:pt modelId="{D890C6CC-A135-4132-AE60-660069D44FB0}" type="pres">
      <dgm:prSet presAssocID="{00355428-CB3C-4990-87FA-7A87589FD5A1}" presName="accentRepeatNode" presStyleLbl="solidFgAcc1" presStyleIdx="0" presStyleCnt="5"/>
      <dgm:spPr/>
      <dgm:t>
        <a:bodyPr/>
        <a:lstStyle/>
        <a:p>
          <a:endParaRPr lang="en-CA"/>
        </a:p>
      </dgm:t>
    </dgm:pt>
    <dgm:pt modelId="{95959A66-D340-4DA1-ABF2-A531D43BC921}" type="pres">
      <dgm:prSet presAssocID="{623A8EFB-D685-4E65-821A-BDB23B12856F}" presName="text_2" presStyleLbl="node1" presStyleIdx="1" presStyleCnt="5" custScaleY="13293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1E1D2DD-5691-460B-BE55-17ED9B118176}" type="pres">
      <dgm:prSet presAssocID="{623A8EFB-D685-4E65-821A-BDB23B12856F}" presName="accent_2" presStyleCnt="0"/>
      <dgm:spPr/>
      <dgm:t>
        <a:bodyPr/>
        <a:lstStyle/>
        <a:p>
          <a:endParaRPr lang="en-CA"/>
        </a:p>
      </dgm:t>
    </dgm:pt>
    <dgm:pt modelId="{35254B40-F601-4D60-8C68-364646F6676A}" type="pres">
      <dgm:prSet presAssocID="{623A8EFB-D685-4E65-821A-BDB23B12856F}" presName="accentRepeatNode" presStyleLbl="solidFgAcc1" presStyleIdx="1" presStyleCnt="5"/>
      <dgm:spPr/>
      <dgm:t>
        <a:bodyPr/>
        <a:lstStyle/>
        <a:p>
          <a:endParaRPr lang="en-CA"/>
        </a:p>
      </dgm:t>
    </dgm:pt>
    <dgm:pt modelId="{BDF7E72F-B5F6-4DD4-9F87-D381774F31F7}" type="pres">
      <dgm:prSet presAssocID="{74D19DAB-3E6A-4AAA-B1EF-9CDCFE3825B6}" presName="text_3" presStyleLbl="node1" presStyleIdx="2" presStyleCnt="5" custScaleY="12043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9608F2E-D4C2-48CE-9FE8-3B4B1C5A2B40}" type="pres">
      <dgm:prSet presAssocID="{74D19DAB-3E6A-4AAA-B1EF-9CDCFE3825B6}" presName="accent_3" presStyleCnt="0"/>
      <dgm:spPr/>
      <dgm:t>
        <a:bodyPr/>
        <a:lstStyle/>
        <a:p>
          <a:endParaRPr lang="en-CA"/>
        </a:p>
      </dgm:t>
    </dgm:pt>
    <dgm:pt modelId="{76F0DE4F-4A22-46B1-9D0C-0AEBD1814795}" type="pres">
      <dgm:prSet presAssocID="{74D19DAB-3E6A-4AAA-B1EF-9CDCFE3825B6}" presName="accentRepeatNode" presStyleLbl="solidFgAcc1" presStyleIdx="2" presStyleCnt="5"/>
      <dgm:spPr/>
      <dgm:t>
        <a:bodyPr/>
        <a:lstStyle/>
        <a:p>
          <a:endParaRPr lang="en-CA"/>
        </a:p>
      </dgm:t>
    </dgm:pt>
    <dgm:pt modelId="{43F73AAA-B4A5-4A91-A568-B2AEBCF3C1EB}" type="pres">
      <dgm:prSet presAssocID="{65DEA064-A07B-47E7-9694-960C0DAC09C1}" presName="text_4" presStyleLbl="node1" presStyleIdx="3" presStyleCnt="5" custScaleY="12721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642B9C-F5A2-4818-879C-A75398DA44AB}" type="pres">
      <dgm:prSet presAssocID="{65DEA064-A07B-47E7-9694-960C0DAC09C1}" presName="accent_4" presStyleCnt="0"/>
      <dgm:spPr/>
      <dgm:t>
        <a:bodyPr/>
        <a:lstStyle/>
        <a:p>
          <a:endParaRPr lang="en-CA"/>
        </a:p>
      </dgm:t>
    </dgm:pt>
    <dgm:pt modelId="{A73B12C8-5474-4774-9F8F-D235F6E5299D}" type="pres">
      <dgm:prSet presAssocID="{65DEA064-A07B-47E7-9694-960C0DAC09C1}" presName="accentRepeatNode" presStyleLbl="solidFgAcc1" presStyleIdx="3" presStyleCnt="5"/>
      <dgm:spPr/>
      <dgm:t>
        <a:bodyPr/>
        <a:lstStyle/>
        <a:p>
          <a:endParaRPr lang="en-CA"/>
        </a:p>
      </dgm:t>
    </dgm:pt>
    <dgm:pt modelId="{B6B1AF66-446D-43B1-869E-AB3F48565B28}" type="pres">
      <dgm:prSet presAssocID="{4A6BB23E-B0A1-4735-86ED-9ED4775EE2BE}" presName="text_5" presStyleLbl="node1" presStyleIdx="4" presStyleCnt="5" custScaleY="1135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7F73A2F-F083-4568-83FA-0C50389E481E}" type="pres">
      <dgm:prSet presAssocID="{4A6BB23E-B0A1-4735-86ED-9ED4775EE2BE}" presName="accent_5" presStyleCnt="0"/>
      <dgm:spPr/>
      <dgm:t>
        <a:bodyPr/>
        <a:lstStyle/>
        <a:p>
          <a:endParaRPr lang="en-CA"/>
        </a:p>
      </dgm:t>
    </dgm:pt>
    <dgm:pt modelId="{0755AF32-FFDE-453A-AF5D-D00785B8F708}" type="pres">
      <dgm:prSet presAssocID="{4A6BB23E-B0A1-4735-86ED-9ED4775EE2BE}" presName="accentRepeatNode" presStyleLbl="solidFgAcc1" presStyleIdx="4" presStyleCnt="5"/>
      <dgm:spPr/>
      <dgm:t>
        <a:bodyPr/>
        <a:lstStyle/>
        <a:p>
          <a:endParaRPr lang="en-CA"/>
        </a:p>
      </dgm:t>
    </dgm:pt>
  </dgm:ptLst>
  <dgm:cxnLst>
    <dgm:cxn modelId="{5488970C-C6CA-4361-9A8C-71ED2DE8A902}" srcId="{A52D1508-91CA-488D-B27F-0517D0595844}" destId="{623A8EFB-D685-4E65-821A-BDB23B12856F}" srcOrd="1" destOrd="0" parTransId="{2E8CF2F4-1FEA-4F3F-ACB7-844AB754E480}" sibTransId="{EC673EA6-61EF-4243-B1A1-CF4CB6C068DB}"/>
    <dgm:cxn modelId="{7C47E180-D2B5-4E30-9ECA-B63612B8D282}" type="presOf" srcId="{65DEA064-A07B-47E7-9694-960C0DAC09C1}" destId="{43F73AAA-B4A5-4A91-A568-B2AEBCF3C1EB}" srcOrd="0" destOrd="0" presId="urn:microsoft.com/office/officeart/2008/layout/VerticalCurvedList"/>
    <dgm:cxn modelId="{5FE92075-279F-4406-AB3E-C8C3E3CB0C8D}" type="presOf" srcId="{4A6BB23E-B0A1-4735-86ED-9ED4775EE2BE}" destId="{B6B1AF66-446D-43B1-869E-AB3F48565B28}" srcOrd="0" destOrd="0" presId="urn:microsoft.com/office/officeart/2008/layout/VerticalCurvedList"/>
    <dgm:cxn modelId="{C107FDDB-140B-40FB-84AD-2C69C9C97772}" type="presOf" srcId="{00355428-CB3C-4990-87FA-7A87589FD5A1}" destId="{CC79115F-606E-41ED-A960-66A2252E5901}" srcOrd="0" destOrd="0" presId="urn:microsoft.com/office/officeart/2008/layout/VerticalCurvedList"/>
    <dgm:cxn modelId="{4F5E37F2-248A-4981-9EE8-BEC7E3A375B9}" type="presOf" srcId="{74D19DAB-3E6A-4AAA-B1EF-9CDCFE3825B6}" destId="{BDF7E72F-B5F6-4DD4-9F87-D381774F31F7}" srcOrd="0" destOrd="0" presId="urn:microsoft.com/office/officeart/2008/layout/VerticalCurvedList"/>
    <dgm:cxn modelId="{5562D9F1-6476-4A34-9846-968018CD06B2}" type="presOf" srcId="{623A8EFB-D685-4E65-821A-BDB23B12856F}" destId="{95959A66-D340-4DA1-ABF2-A531D43BC921}" srcOrd="0" destOrd="0" presId="urn:microsoft.com/office/officeart/2008/layout/VerticalCurvedList"/>
    <dgm:cxn modelId="{C7CC21BB-B1EF-41F1-A75D-CD9C2FA50C78}" srcId="{A52D1508-91CA-488D-B27F-0517D0595844}" destId="{65DEA064-A07B-47E7-9694-960C0DAC09C1}" srcOrd="3" destOrd="0" parTransId="{C3F222A8-BE49-43AA-BD41-C8C79326F7D6}" sibTransId="{6D4D9B4C-A7C6-424A-892E-CD2A013C34A3}"/>
    <dgm:cxn modelId="{775F27CC-0DCC-4111-9F28-BB8AE3DCC97C}" srcId="{A52D1508-91CA-488D-B27F-0517D0595844}" destId="{74D19DAB-3E6A-4AAA-B1EF-9CDCFE3825B6}" srcOrd="2" destOrd="0" parTransId="{F89F7F6D-29AB-4C6E-AE08-BC2BEA3A643F}" sibTransId="{D48880D2-9464-44F6-988C-E268A7F77B4B}"/>
    <dgm:cxn modelId="{7F62E6C9-B4E6-4B1F-843B-ED1B23F43138}" type="presOf" srcId="{A52D1508-91CA-488D-B27F-0517D0595844}" destId="{24007BCB-50E8-4CED-8FE4-8AD052FEE43F}" srcOrd="0" destOrd="0" presId="urn:microsoft.com/office/officeart/2008/layout/VerticalCurvedList"/>
    <dgm:cxn modelId="{4B6B3454-B04B-44AA-BC0F-E8E5FF1BAFE1}" srcId="{A52D1508-91CA-488D-B27F-0517D0595844}" destId="{4A6BB23E-B0A1-4735-86ED-9ED4775EE2BE}" srcOrd="4" destOrd="0" parTransId="{093334D4-906B-4B37-A8F1-1A19C57F9EA4}" sibTransId="{0B73E100-0711-4811-A209-AFC2CF0098CA}"/>
    <dgm:cxn modelId="{312D7BCB-6E15-4462-8925-3832FE7AFFB7}" type="presOf" srcId="{EDA39771-79FC-47F5-A647-69B3B23BF88F}" destId="{FC75A7BA-65A0-467F-9F9C-FFBCE52A1F5B}" srcOrd="0" destOrd="0" presId="urn:microsoft.com/office/officeart/2008/layout/VerticalCurvedList"/>
    <dgm:cxn modelId="{991EAA44-3E18-49C3-8F8E-390CF6DCC68F}" srcId="{A52D1508-91CA-488D-B27F-0517D0595844}" destId="{00355428-CB3C-4990-87FA-7A87589FD5A1}" srcOrd="0" destOrd="0" parTransId="{976953DA-55AB-4F64-984E-D9BA956364DC}" sibTransId="{EDA39771-79FC-47F5-A647-69B3B23BF88F}"/>
    <dgm:cxn modelId="{246DA2B3-D083-4629-AE9C-53641EBA0B85}" type="presParOf" srcId="{24007BCB-50E8-4CED-8FE4-8AD052FEE43F}" destId="{AAE94B48-030A-489B-A3C6-A501B33D9579}" srcOrd="0" destOrd="0" presId="urn:microsoft.com/office/officeart/2008/layout/VerticalCurvedList"/>
    <dgm:cxn modelId="{3E31CB35-DA23-4D97-8198-75BBE7659709}" type="presParOf" srcId="{AAE94B48-030A-489B-A3C6-A501B33D9579}" destId="{B2907D5B-3448-4653-AF62-423B6A0F2B61}" srcOrd="0" destOrd="0" presId="urn:microsoft.com/office/officeart/2008/layout/VerticalCurvedList"/>
    <dgm:cxn modelId="{B884A8B0-D83D-4691-9F57-F66D6C12BC0D}" type="presParOf" srcId="{B2907D5B-3448-4653-AF62-423B6A0F2B61}" destId="{041AEE97-1E2A-4EC0-9B43-37DF7166A632}" srcOrd="0" destOrd="0" presId="urn:microsoft.com/office/officeart/2008/layout/VerticalCurvedList"/>
    <dgm:cxn modelId="{2B9CD528-48FA-43AF-9EB0-4870CC4B0096}" type="presParOf" srcId="{B2907D5B-3448-4653-AF62-423B6A0F2B61}" destId="{FC75A7BA-65A0-467F-9F9C-FFBCE52A1F5B}" srcOrd="1" destOrd="0" presId="urn:microsoft.com/office/officeart/2008/layout/VerticalCurvedList"/>
    <dgm:cxn modelId="{83D73971-8E48-4647-8941-EE934B1FBC60}" type="presParOf" srcId="{B2907D5B-3448-4653-AF62-423B6A0F2B61}" destId="{5B1F1D47-5351-4BA4-944A-728D562F1229}" srcOrd="2" destOrd="0" presId="urn:microsoft.com/office/officeart/2008/layout/VerticalCurvedList"/>
    <dgm:cxn modelId="{918A8286-8406-4039-8568-F2A847DA7123}" type="presParOf" srcId="{B2907D5B-3448-4653-AF62-423B6A0F2B61}" destId="{5D0C5A71-E535-4487-BDF2-F10715CBEA4E}" srcOrd="3" destOrd="0" presId="urn:microsoft.com/office/officeart/2008/layout/VerticalCurvedList"/>
    <dgm:cxn modelId="{F2D51EF7-0854-4ACD-8DBE-16A1ECDBF625}" type="presParOf" srcId="{AAE94B48-030A-489B-A3C6-A501B33D9579}" destId="{CC79115F-606E-41ED-A960-66A2252E5901}" srcOrd="1" destOrd="0" presId="urn:microsoft.com/office/officeart/2008/layout/VerticalCurvedList"/>
    <dgm:cxn modelId="{C1CBCE7B-A525-4C63-82F6-570A1D5099DE}" type="presParOf" srcId="{AAE94B48-030A-489B-A3C6-A501B33D9579}" destId="{E3ED849E-7C81-4072-B123-0034FF4DAA75}" srcOrd="2" destOrd="0" presId="urn:microsoft.com/office/officeart/2008/layout/VerticalCurvedList"/>
    <dgm:cxn modelId="{2F8FC665-BA07-4D58-B5D5-3F21C60F12EE}" type="presParOf" srcId="{E3ED849E-7C81-4072-B123-0034FF4DAA75}" destId="{D890C6CC-A135-4132-AE60-660069D44FB0}" srcOrd="0" destOrd="0" presId="urn:microsoft.com/office/officeart/2008/layout/VerticalCurvedList"/>
    <dgm:cxn modelId="{76CD8A59-30DA-406E-BC3B-AD7A94026172}" type="presParOf" srcId="{AAE94B48-030A-489B-A3C6-A501B33D9579}" destId="{95959A66-D340-4DA1-ABF2-A531D43BC921}" srcOrd="3" destOrd="0" presId="urn:microsoft.com/office/officeart/2008/layout/VerticalCurvedList"/>
    <dgm:cxn modelId="{5F2ED391-8F5A-426A-A152-866DF41418E9}" type="presParOf" srcId="{AAE94B48-030A-489B-A3C6-A501B33D9579}" destId="{A1E1D2DD-5691-460B-BE55-17ED9B118176}" srcOrd="4" destOrd="0" presId="urn:microsoft.com/office/officeart/2008/layout/VerticalCurvedList"/>
    <dgm:cxn modelId="{851B26C0-96BA-48CC-BDA1-9A9C4826C504}" type="presParOf" srcId="{A1E1D2DD-5691-460B-BE55-17ED9B118176}" destId="{35254B40-F601-4D60-8C68-364646F6676A}" srcOrd="0" destOrd="0" presId="urn:microsoft.com/office/officeart/2008/layout/VerticalCurvedList"/>
    <dgm:cxn modelId="{718FF80D-4EEF-4DDF-BFE0-70CB19DE017C}" type="presParOf" srcId="{AAE94B48-030A-489B-A3C6-A501B33D9579}" destId="{BDF7E72F-B5F6-4DD4-9F87-D381774F31F7}" srcOrd="5" destOrd="0" presId="urn:microsoft.com/office/officeart/2008/layout/VerticalCurvedList"/>
    <dgm:cxn modelId="{DD457193-170B-49BB-8185-14AB57E76C21}" type="presParOf" srcId="{AAE94B48-030A-489B-A3C6-A501B33D9579}" destId="{49608F2E-D4C2-48CE-9FE8-3B4B1C5A2B40}" srcOrd="6" destOrd="0" presId="urn:microsoft.com/office/officeart/2008/layout/VerticalCurvedList"/>
    <dgm:cxn modelId="{C6157582-FA81-4A3F-81F7-CDAD9EEECC88}" type="presParOf" srcId="{49608F2E-D4C2-48CE-9FE8-3B4B1C5A2B40}" destId="{76F0DE4F-4A22-46B1-9D0C-0AEBD1814795}" srcOrd="0" destOrd="0" presId="urn:microsoft.com/office/officeart/2008/layout/VerticalCurvedList"/>
    <dgm:cxn modelId="{31E519B2-C10A-4810-9444-184D46F2DFDA}" type="presParOf" srcId="{AAE94B48-030A-489B-A3C6-A501B33D9579}" destId="{43F73AAA-B4A5-4A91-A568-B2AEBCF3C1EB}" srcOrd="7" destOrd="0" presId="urn:microsoft.com/office/officeart/2008/layout/VerticalCurvedList"/>
    <dgm:cxn modelId="{7F61B095-8873-4E7E-9A41-68A16F25DCA8}" type="presParOf" srcId="{AAE94B48-030A-489B-A3C6-A501B33D9579}" destId="{D4642B9C-F5A2-4818-879C-A75398DA44AB}" srcOrd="8" destOrd="0" presId="urn:microsoft.com/office/officeart/2008/layout/VerticalCurvedList"/>
    <dgm:cxn modelId="{CD17552E-BFE8-4B78-9994-32D842F7E3F4}" type="presParOf" srcId="{D4642B9C-F5A2-4818-879C-A75398DA44AB}" destId="{A73B12C8-5474-4774-9F8F-D235F6E5299D}" srcOrd="0" destOrd="0" presId="urn:microsoft.com/office/officeart/2008/layout/VerticalCurvedList"/>
    <dgm:cxn modelId="{5B3F4CFB-8C7D-42A9-8BCC-EB43D3E11AA1}" type="presParOf" srcId="{AAE94B48-030A-489B-A3C6-A501B33D9579}" destId="{B6B1AF66-446D-43B1-869E-AB3F48565B28}" srcOrd="9" destOrd="0" presId="urn:microsoft.com/office/officeart/2008/layout/VerticalCurvedList"/>
    <dgm:cxn modelId="{E45FB91B-92A7-41D5-B994-54233A588466}" type="presParOf" srcId="{AAE94B48-030A-489B-A3C6-A501B33D9579}" destId="{37F73A2F-F083-4568-83FA-0C50389E481E}" srcOrd="10" destOrd="0" presId="urn:microsoft.com/office/officeart/2008/layout/VerticalCurvedList"/>
    <dgm:cxn modelId="{774C60C5-AB0E-4156-86B9-ECD5E45DE7B5}" type="presParOf" srcId="{37F73A2F-F083-4568-83FA-0C50389E481E}" destId="{0755AF32-FFDE-453A-AF5D-D00785B8F7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A7BA-65A0-467F-9F9C-FFBCE52A1F5B}">
      <dsp:nvSpPr>
        <dsp:cNvPr id="0" name=""/>
        <dsp:cNvSpPr/>
      </dsp:nvSpPr>
      <dsp:spPr>
        <a:xfrm>
          <a:off x="-4983829" y="-763621"/>
          <a:ext cx="5935506" cy="5935506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9115F-606E-41ED-A960-66A2252E5901}">
      <dsp:nvSpPr>
        <dsp:cNvPr id="0" name=""/>
        <dsp:cNvSpPr/>
      </dsp:nvSpPr>
      <dsp:spPr>
        <a:xfrm>
          <a:off x="360037" y="246467"/>
          <a:ext cx="6435793" cy="63340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The Case</a:t>
          </a:r>
          <a:endParaRPr lang="en-CA" sz="2600" kern="1200" dirty="0"/>
        </a:p>
      </dsp:txBody>
      <dsp:txXfrm>
        <a:off x="360037" y="246467"/>
        <a:ext cx="6435793" cy="633405"/>
      </dsp:txXfrm>
    </dsp:sp>
    <dsp:sp modelId="{D890C6CC-A135-4132-AE60-660069D44FB0}">
      <dsp:nvSpPr>
        <dsp:cNvPr id="0" name=""/>
        <dsp:cNvSpPr/>
      </dsp:nvSpPr>
      <dsp:spPr>
        <a:xfrm>
          <a:off x="71844" y="206527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59A66-D340-4DA1-ABF2-A531D43BC921}">
      <dsp:nvSpPr>
        <dsp:cNvPr id="0" name=""/>
        <dsp:cNvSpPr/>
      </dsp:nvSpPr>
      <dsp:spPr>
        <a:xfrm>
          <a:off x="811330" y="1011196"/>
          <a:ext cx="6040813" cy="73277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77411"/>
                <a:satOff val="-10353"/>
                <a:lumOff val="885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77411"/>
                <a:satOff val="-10353"/>
                <a:lumOff val="885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77411"/>
                <a:satOff val="-10353"/>
                <a:lumOff val="88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The Host Response – the Innate and Adaptive Immune Systems</a:t>
          </a:r>
          <a:endParaRPr lang="en-CA" sz="2600" kern="1200" dirty="0"/>
        </a:p>
      </dsp:txBody>
      <dsp:txXfrm>
        <a:off x="811330" y="1011196"/>
        <a:ext cx="6040813" cy="732772"/>
      </dsp:txXfrm>
    </dsp:sp>
    <dsp:sp modelId="{35254B40-F601-4D60-8C68-364646F6676A}">
      <dsp:nvSpPr>
        <dsp:cNvPr id="0" name=""/>
        <dsp:cNvSpPr/>
      </dsp:nvSpPr>
      <dsp:spPr>
        <a:xfrm>
          <a:off x="466824" y="1033076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77411"/>
              <a:satOff val="-10353"/>
              <a:lumOff val="88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7E72F-B5F6-4DD4-9F87-D381774F31F7}">
      <dsp:nvSpPr>
        <dsp:cNvPr id="0" name=""/>
        <dsp:cNvSpPr/>
      </dsp:nvSpPr>
      <dsp:spPr>
        <a:xfrm>
          <a:off x="932558" y="1872207"/>
          <a:ext cx="5919586" cy="66384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54823"/>
                <a:satOff val="-20707"/>
                <a:lumOff val="1770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154823"/>
                <a:satOff val="-20707"/>
                <a:lumOff val="1770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154823"/>
                <a:satOff val="-20707"/>
                <a:lumOff val="17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Host Damage due to Immune Response</a:t>
          </a:r>
          <a:endParaRPr lang="en-CA" sz="2600" kern="1200" dirty="0"/>
        </a:p>
      </dsp:txBody>
      <dsp:txXfrm>
        <a:off x="932558" y="1872207"/>
        <a:ext cx="5919586" cy="663848"/>
      </dsp:txXfrm>
    </dsp:sp>
    <dsp:sp modelId="{76F0DE4F-4A22-46B1-9D0C-0AEBD1814795}">
      <dsp:nvSpPr>
        <dsp:cNvPr id="0" name=""/>
        <dsp:cNvSpPr/>
      </dsp:nvSpPr>
      <dsp:spPr>
        <a:xfrm>
          <a:off x="588052" y="1859626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154823"/>
              <a:satOff val="-20707"/>
              <a:lumOff val="177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73AAA-B4A5-4A91-A568-B2AEBCF3C1EB}">
      <dsp:nvSpPr>
        <dsp:cNvPr id="0" name=""/>
        <dsp:cNvSpPr/>
      </dsp:nvSpPr>
      <dsp:spPr>
        <a:xfrm>
          <a:off x="811330" y="2680073"/>
          <a:ext cx="6040813" cy="70121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32234"/>
                <a:satOff val="-31060"/>
                <a:lumOff val="2656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232234"/>
                <a:satOff val="-31060"/>
                <a:lumOff val="2656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232234"/>
                <a:satOff val="-31060"/>
                <a:lumOff val="265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Bacterial Evasion to Host Response</a:t>
          </a:r>
          <a:endParaRPr lang="en-CA" sz="2600" kern="1200" dirty="0"/>
        </a:p>
      </dsp:txBody>
      <dsp:txXfrm>
        <a:off x="811330" y="2680073"/>
        <a:ext cx="6040813" cy="701215"/>
      </dsp:txXfrm>
    </dsp:sp>
    <dsp:sp modelId="{A73B12C8-5474-4774-9F8F-D235F6E5299D}">
      <dsp:nvSpPr>
        <dsp:cNvPr id="0" name=""/>
        <dsp:cNvSpPr/>
      </dsp:nvSpPr>
      <dsp:spPr>
        <a:xfrm>
          <a:off x="466824" y="2686175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232234"/>
              <a:satOff val="-31060"/>
              <a:lumOff val="265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1AF66-446D-43B1-869E-AB3F48565B28}">
      <dsp:nvSpPr>
        <dsp:cNvPr id="0" name=""/>
        <dsp:cNvSpPr/>
      </dsp:nvSpPr>
      <dsp:spPr>
        <a:xfrm>
          <a:off x="416350" y="3544168"/>
          <a:ext cx="6435793" cy="62612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309645"/>
                <a:satOff val="-41414"/>
                <a:lumOff val="3541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309645"/>
                <a:satOff val="-41414"/>
                <a:lumOff val="3541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309645"/>
                <a:satOff val="-41414"/>
                <a:lumOff val="35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52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Outcomes and Recovery </a:t>
          </a:r>
          <a:endParaRPr lang="en-CA" sz="2600" kern="1200" dirty="0"/>
        </a:p>
      </dsp:txBody>
      <dsp:txXfrm>
        <a:off x="416350" y="3544168"/>
        <a:ext cx="6435793" cy="626124"/>
      </dsp:txXfrm>
    </dsp:sp>
    <dsp:sp modelId="{0755AF32-FFDE-453A-AF5D-D00785B8F708}">
      <dsp:nvSpPr>
        <dsp:cNvPr id="0" name=""/>
        <dsp:cNvSpPr/>
      </dsp:nvSpPr>
      <dsp:spPr>
        <a:xfrm>
          <a:off x="71844" y="3512725"/>
          <a:ext cx="689011" cy="689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309645"/>
              <a:satOff val="-41414"/>
              <a:lumOff val="354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8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49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77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78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59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3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32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2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07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61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90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91C2-CC8E-43BD-A666-057A4F27EBD9}" type="datetimeFigureOut">
              <a:rPr lang="en-CA" smtClean="0"/>
              <a:t>04/04/2017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C19A-3DF2-4AA9-B407-9763633EE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7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meatwod.com/wp-content/uploads/2013/01/Digestive-Anatomy-2.jpg" TargetMode="External"/><Relationship Id="rId3" Type="http://schemas.openxmlformats.org/officeDocument/2006/relationships/hyperlink" Target="http://wiki.ggc.usg.edu/images/thumb/7/7e/Escherichia-coli.jpg/350px-Escherichia-coli.jpg" TargetMode="External"/><Relationship Id="rId7" Type="http://schemas.openxmlformats.org/officeDocument/2006/relationships/hyperlink" Target="http://www.frontiersin.org/files/Articles/107989/fimmu-05-00534-HTML/image_m/fimmu-05-00534-g004.jpg" TargetMode="External"/><Relationship Id="rId2" Type="http://schemas.openxmlformats.org/officeDocument/2006/relationships/hyperlink" Target="https://en.wikipedia.org/wiki/Escherichia_coli#/media/File:EscherichiaColi_NIAID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-media-cache-ak0.pinimg.com/736x/8d/59/5f/8d595fdb246c7aae2075c37bf5d6c171.jpg" TargetMode="External"/><Relationship Id="rId5" Type="http://schemas.openxmlformats.org/officeDocument/2006/relationships/hyperlink" Target="https://image.slidesharecdn.com/projetinflammation-140412130724-phpapp02/95/inflammation-of-the-intestinal-mucosa-caused-by-h-pylori-5-638.jpg?cb=1416406790" TargetMode="External"/><Relationship Id="rId4" Type="http://schemas.openxmlformats.org/officeDocument/2006/relationships/hyperlink" Target="https://ichef.bbci.co.uk/news/660/media/images/76963000/jpg/_76963531_salmonella_enteritidis_bacteria-spl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6000" dirty="0" smtClean="0">
                <a:latin typeface="Cambria" panose="02040503050406030204" pitchFamily="18" charset="0"/>
              </a:rPr>
              <a:t>Case Study </a:t>
            </a:r>
            <a:r>
              <a:rPr lang="en-CA" sz="6000" dirty="0">
                <a:latin typeface="Cambria" panose="02040503050406030204" pitchFamily="18" charset="0"/>
              </a:rPr>
              <a:t>4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Immune Response to Foodborne Diseases: E. Coli and Salmonella 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6640"/>
            <a:ext cx="6400800" cy="1752600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Maria Bleier </a:t>
            </a:r>
          </a:p>
          <a:p>
            <a:r>
              <a:rPr lang="en-CA" sz="2400" dirty="0" smtClean="0">
                <a:latin typeface="Cambria" panose="02040503050406030204" pitchFamily="18" charset="0"/>
              </a:rPr>
              <a:t>PATH 417</a:t>
            </a:r>
            <a:endParaRPr lang="en-CA" sz="2400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1259632" y="3320988"/>
            <a:ext cx="6624736" cy="0"/>
          </a:xfrm>
          <a:prstGeom prst="line">
            <a:avLst/>
          </a:prstGeom>
          <a:ln w="38100" cmpd="thickThin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265926" y="3068960"/>
            <a:ext cx="6120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iamond 5"/>
          <p:cNvSpPr/>
          <p:nvPr/>
        </p:nvSpPr>
        <p:spPr>
          <a:xfrm>
            <a:off x="4211960" y="2960988"/>
            <a:ext cx="720000" cy="72000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7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Host Response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12776"/>
            <a:ext cx="7920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Activation of innate response through the recognition of </a:t>
            </a:r>
            <a:r>
              <a:rPr lang="en-CA" b="1" dirty="0" smtClean="0">
                <a:latin typeface="Cambria" panose="02040503050406030204" pitchFamily="18" charset="0"/>
              </a:rPr>
              <a:t>PAMPs</a:t>
            </a:r>
            <a:r>
              <a:rPr lang="en-CA" dirty="0" smtClean="0">
                <a:latin typeface="Cambria" panose="02040503050406030204" pitchFamily="18" charset="0"/>
              </a:rPr>
              <a:t> (pathogen associated molecular patterns – flagellin, LPS, peptidoglycan, CpG DNA) by </a:t>
            </a:r>
            <a:r>
              <a:rPr lang="en-CA" b="1" dirty="0" smtClean="0">
                <a:latin typeface="Cambria" panose="02040503050406030204" pitchFamily="18" charset="0"/>
              </a:rPr>
              <a:t>PRRs</a:t>
            </a:r>
            <a:r>
              <a:rPr lang="en-CA" dirty="0" smtClean="0">
                <a:latin typeface="Cambria" panose="02040503050406030204" pitchFamily="18" charset="0"/>
              </a:rPr>
              <a:t> (pattern recognition receptors) expressed by immune cells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PRRs -&gt; </a:t>
            </a:r>
            <a:r>
              <a:rPr lang="en-CA" i="1" dirty="0" smtClean="0">
                <a:latin typeface="Cambria" panose="02040503050406030204" pitchFamily="18" charset="0"/>
              </a:rPr>
              <a:t>Toll-like receptors (TLRs) </a:t>
            </a:r>
            <a:r>
              <a:rPr lang="en-CA" dirty="0" smtClean="0">
                <a:latin typeface="Cambria" panose="02040503050406030204" pitchFamily="18" charset="0"/>
              </a:rPr>
              <a:t>on macrophages and other cells [TLR2, TLR4 </a:t>
            </a:r>
            <a:r>
              <a:rPr lang="en-CA" dirty="0" err="1" smtClean="0">
                <a:latin typeface="Cambria" panose="02040503050406030204" pitchFamily="18" charset="0"/>
              </a:rPr>
              <a:t>recog</a:t>
            </a:r>
            <a:r>
              <a:rPr lang="en-CA" dirty="0" smtClean="0">
                <a:latin typeface="Cambria" panose="02040503050406030204" pitchFamily="18" charset="0"/>
              </a:rPr>
              <a:t>. of LPS, TLR5 </a:t>
            </a:r>
            <a:r>
              <a:rPr lang="en-CA" dirty="0" err="1" smtClean="0">
                <a:latin typeface="Cambria" panose="02040503050406030204" pitchFamily="18" charset="0"/>
              </a:rPr>
              <a:t>recog</a:t>
            </a:r>
            <a:r>
              <a:rPr lang="en-CA" dirty="0" smtClean="0">
                <a:latin typeface="Cambria" panose="02040503050406030204" pitchFamily="18" charset="0"/>
              </a:rPr>
              <a:t>. of flagellin], </a:t>
            </a:r>
            <a:r>
              <a:rPr lang="en-CA" i="1" dirty="0" smtClean="0">
                <a:latin typeface="Cambria" panose="02040503050406030204" pitchFamily="18" charset="0"/>
              </a:rPr>
              <a:t>NOD receptors </a:t>
            </a:r>
            <a:r>
              <a:rPr lang="en-CA" dirty="0" smtClean="0">
                <a:latin typeface="Cambria" panose="02040503050406030204" pitchFamily="18" charset="0"/>
              </a:rPr>
              <a:t>that detect cytosolic  PAMPs and activates signaling cascades involved in pore formation [NOD1 </a:t>
            </a:r>
            <a:r>
              <a:rPr lang="en-CA" dirty="0" err="1" smtClean="0">
                <a:latin typeface="Cambria" panose="02040503050406030204" pitchFamily="18" charset="0"/>
              </a:rPr>
              <a:t>recog</a:t>
            </a:r>
            <a:r>
              <a:rPr lang="en-CA" dirty="0" smtClean="0">
                <a:latin typeface="Cambria" panose="02040503050406030204" pitchFamily="18" charset="0"/>
              </a:rPr>
              <a:t>. intracellular peptidoglycan + GALT activation, NOD2 activates secretion of antimicrobial peptides]</a:t>
            </a:r>
            <a:endParaRPr lang="en-CA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Cambria" panose="02040503050406030204" pitchFamily="18" charset="0"/>
              </a:rPr>
              <a:t>The Inflammatory response: </a:t>
            </a:r>
            <a:endParaRPr lang="en-CA" i="1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i="1" dirty="0" smtClean="0">
                <a:latin typeface="Cambria" panose="02040503050406030204" pitchFamily="18" charset="0"/>
              </a:rPr>
              <a:t>Cytokine activation</a:t>
            </a:r>
            <a:r>
              <a:rPr lang="en-CA" dirty="0" smtClean="0">
                <a:latin typeface="Cambria" panose="02040503050406030204" pitchFamily="18" charset="0"/>
              </a:rPr>
              <a:t>– Inflammatory cytokines (IL-8, 10, 1B etc.), and IFN-1 signalling  </a:t>
            </a:r>
            <a:endParaRPr lang="en-CA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i="1" dirty="0" smtClean="0">
                <a:latin typeface="Cambria" panose="02040503050406030204" pitchFamily="18" charset="0"/>
              </a:rPr>
              <a:t>Recruitment of Neutrophils</a:t>
            </a:r>
            <a:r>
              <a:rPr lang="en-CA" dirty="0" smtClean="0">
                <a:latin typeface="Cambria" panose="02040503050406030204" pitchFamily="18" charset="0"/>
              </a:rPr>
              <a:t>– phagocytosis, degranulation (release of antibacterial proteins)</a:t>
            </a:r>
            <a:endParaRPr lang="en-CA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Cambria" panose="02040503050406030204" pitchFamily="18" charset="0"/>
              </a:rPr>
              <a:t>Compliment Cascade: </a:t>
            </a:r>
            <a:r>
              <a:rPr lang="en-CA" dirty="0" smtClean="0">
                <a:latin typeface="Cambria" panose="02040503050406030204" pitchFamily="18" charset="0"/>
              </a:rPr>
              <a:t>(</a:t>
            </a:r>
            <a:r>
              <a:rPr lang="en-CA" i="1" dirty="0" smtClean="0">
                <a:latin typeface="Cambria" panose="02040503050406030204" pitchFamily="18" charset="0"/>
              </a:rPr>
              <a:t>aids</a:t>
            </a:r>
            <a:r>
              <a:rPr lang="en-CA" dirty="0" smtClean="0">
                <a:latin typeface="Cambria" panose="02040503050406030204" pitchFamily="18" charset="0"/>
              </a:rPr>
              <a:t> </a:t>
            </a:r>
            <a:r>
              <a:rPr lang="en-CA" i="1" dirty="0" smtClean="0">
                <a:latin typeface="Cambria" panose="02040503050406030204" pitchFamily="18" charset="0"/>
              </a:rPr>
              <a:t>transition to adaptive response</a:t>
            </a:r>
            <a:r>
              <a:rPr lang="en-CA" dirty="0" smtClean="0">
                <a:latin typeface="Cambria" panose="02040503050406030204" pitchFamily="18" charset="0"/>
              </a:rPr>
              <a:t>) </a:t>
            </a:r>
            <a:endParaRPr lang="en-CA" b="1" i="1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Three pathways: (1) Classical (2) Lectin and (3) Alternative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Each activated by different factors, but all leads to opsonization of bacteria by </a:t>
            </a:r>
            <a:r>
              <a:rPr lang="en-CA" b="1" dirty="0" smtClean="0">
                <a:latin typeface="Cambria" panose="02040503050406030204" pitchFamily="18" charset="0"/>
              </a:rPr>
              <a:t>C3</a:t>
            </a:r>
            <a:r>
              <a:rPr lang="en-CA" dirty="0" smtClean="0">
                <a:latin typeface="Cambria" panose="02040503050406030204" pitchFamily="18" charset="0"/>
              </a:rPr>
              <a:t>, formation of </a:t>
            </a:r>
            <a:r>
              <a:rPr lang="en-CA" b="1" dirty="0" smtClean="0">
                <a:latin typeface="Cambria" panose="02040503050406030204" pitchFamily="18" charset="0"/>
              </a:rPr>
              <a:t>Membrane Attack Complex (MAC) </a:t>
            </a:r>
            <a:r>
              <a:rPr lang="en-CA" dirty="0" smtClean="0">
                <a:latin typeface="Cambria" panose="02040503050406030204" pitchFamily="18" charset="0"/>
              </a:rPr>
              <a:t>which causes bacterial cell lysis , and activation of inflammatory response</a:t>
            </a:r>
            <a:endParaRPr lang="en-CA" b="1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124744"/>
            <a:ext cx="488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(2) </a:t>
            </a:r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The Innate Immune Response continued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Host Response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124744"/>
            <a:ext cx="553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(2) </a:t>
            </a:r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The Innate Immune Response continued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556792"/>
            <a:ext cx="7785284" cy="4862870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CA" u="sng" dirty="0" smtClean="0">
                <a:latin typeface="Cambria" panose="02040503050406030204" pitchFamily="18" charset="0"/>
              </a:rPr>
              <a:t>Impact on </a:t>
            </a:r>
            <a:r>
              <a:rPr lang="en-CA" i="1" u="sng" dirty="0" smtClean="0">
                <a:latin typeface="Cambria" panose="02040503050406030204" pitchFamily="18" charset="0"/>
              </a:rPr>
              <a:t>Salmonella</a:t>
            </a:r>
            <a:r>
              <a:rPr lang="en-CA" u="sng" dirty="0" smtClean="0">
                <a:latin typeface="Cambria" panose="02040503050406030204" pitchFamily="18" charset="0"/>
              </a:rPr>
              <a:t> and pathogenic </a:t>
            </a:r>
            <a:r>
              <a:rPr lang="en-CA" i="1" u="sng" dirty="0" smtClean="0">
                <a:latin typeface="Cambria" panose="02040503050406030204" pitchFamily="18" charset="0"/>
              </a:rPr>
              <a:t>E. coli</a:t>
            </a:r>
            <a:r>
              <a:rPr lang="en-CA" u="sng" dirty="0" smtClean="0">
                <a:latin typeface="Cambria" panose="02040503050406030204" pitchFamily="18" charset="0"/>
              </a:rPr>
              <a:t>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000" i="1" dirty="0" smtClean="0">
                <a:latin typeface="Cambria" panose="02040503050406030204" pitchFamily="18" charset="0"/>
              </a:rPr>
              <a:t>Salmonella….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uses M cells in GALT (Peyer’s patches) to access lamina propria and get phagocytized by macrophages -&gt; replication within a specialized vacuole SCV in macrophage which can be halted with lysosomal enzymes, ROIs and RNIs (reactive oxygen/nitrogen intermediates)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Can also be phagocytized by macrophages through C3 opsonization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Neutrophils prevent spread in gut and kill bacteria leaving epithelial cells</a:t>
            </a:r>
            <a:endParaRPr lang="en-CA" i="1" dirty="0" smtClean="0"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2000" i="1" dirty="0" smtClean="0">
                <a:latin typeface="Cambria" panose="02040503050406030204" pitchFamily="18" charset="0"/>
              </a:rPr>
              <a:t>E. coli…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Binds to Paneth cells in small intestine which actives secretion of a-defensins, lysozymes, and phospholipase A2 (PLA2)  that inhibit its growth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Flagellin  binding to TLR5 major factor in inducing cytokine IL-8 response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Neutrophils and macrophages both phagocytize bacteria, with secretion of histamines, IL’s and TNF-a thereafter </a:t>
            </a:r>
          </a:p>
        </p:txBody>
      </p:sp>
    </p:spTree>
    <p:extLst>
      <p:ext uri="{BB962C8B-B14F-4D97-AF65-F5344CB8AC3E}">
        <p14:creationId xmlns:p14="http://schemas.microsoft.com/office/powerpoint/2010/main" val="29831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1962" y="1573398"/>
            <a:ext cx="7972486" cy="4208402"/>
            <a:chOff x="1904340" y="2066654"/>
            <a:chExt cx="6796010" cy="420840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340" y="2248316"/>
              <a:ext cx="6690530" cy="384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8401" y="2066654"/>
              <a:ext cx="2791949" cy="42084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Host Response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268760"/>
            <a:ext cx="409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(3) The Adaptive Immune Response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877272"/>
            <a:ext cx="83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Fig 2 </a:t>
            </a:r>
            <a:r>
              <a:rPr lang="en-CA" dirty="0" smtClean="0"/>
              <a:t>– Focusing on the </a:t>
            </a:r>
            <a:r>
              <a:rPr lang="en-CA" b="1" dirty="0" smtClean="0">
                <a:solidFill>
                  <a:srgbClr val="FF0000"/>
                </a:solidFill>
              </a:rPr>
              <a:t>adaptive immune cells </a:t>
            </a:r>
            <a:r>
              <a:rPr lang="en-CA" dirty="0" smtClean="0"/>
              <a:t>and their activation and interaction with other lymphocytes 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30913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Host Response 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75620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Activated via innate immune response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Chemokines </a:t>
            </a:r>
            <a:r>
              <a:rPr lang="en-CA" dirty="0" smtClean="0">
                <a:latin typeface="Cambria" panose="02040503050406030204" pitchFamily="18" charset="0"/>
              </a:rPr>
              <a:t>from innate response important in activation:</a:t>
            </a:r>
            <a:endParaRPr lang="en-CA" i="1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i="1" dirty="0" smtClean="0">
                <a:latin typeface="Cambria" panose="02040503050406030204" pitchFamily="18" charset="0"/>
              </a:rPr>
              <a:t>CCL20</a:t>
            </a:r>
            <a:r>
              <a:rPr lang="en-CA" dirty="0" smtClean="0">
                <a:latin typeface="Cambria" panose="02040503050406030204" pitchFamily="18" charset="0"/>
              </a:rPr>
              <a:t>– role in attracting immature DCs at site of infection -&gt; maturation leads to presentation of antigenic peptides to naive B and T-cells </a:t>
            </a:r>
            <a:endParaRPr lang="en-CA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i="1" dirty="0" smtClean="0">
                <a:latin typeface="Cambria" panose="02040503050406030204" pitchFamily="18" charset="0"/>
              </a:rPr>
              <a:t>Il-1, 6, and 23</a:t>
            </a:r>
            <a:r>
              <a:rPr lang="en-CA" dirty="0" smtClean="0">
                <a:latin typeface="Cambria" panose="02040503050406030204" pitchFamily="18" charset="0"/>
              </a:rPr>
              <a:t>– induce differentiation of native T cells to TH17 cells that recruit and activate neutrophils in the sub epithelium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i="1" dirty="0" smtClean="0">
                <a:latin typeface="Cambria" panose="02040503050406030204" pitchFamily="18" charset="0"/>
              </a:rPr>
              <a:t>IL-18, 12 </a:t>
            </a:r>
            <a:r>
              <a:rPr lang="en-CA" dirty="0" smtClean="0">
                <a:latin typeface="Cambria" panose="02040503050406030204" pitchFamily="18" charset="0"/>
              </a:rPr>
              <a:t>– production of antigen specific TH1 cells </a:t>
            </a:r>
            <a:endParaRPr lang="en-CA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124744"/>
            <a:ext cx="4384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(3) </a:t>
            </a:r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The Adaptive Immune Response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789040"/>
            <a:ext cx="8244298" cy="258532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CA" u="sng" dirty="0" smtClean="0">
                <a:latin typeface="Cambria" panose="02040503050406030204" pitchFamily="18" charset="0"/>
              </a:rPr>
              <a:t>Impact on </a:t>
            </a:r>
            <a:r>
              <a:rPr lang="en-CA" i="1" u="sng" dirty="0" smtClean="0">
                <a:latin typeface="Cambria" panose="02040503050406030204" pitchFamily="18" charset="0"/>
              </a:rPr>
              <a:t>Salmonella</a:t>
            </a:r>
            <a:r>
              <a:rPr lang="en-CA" u="sng" dirty="0" smtClean="0">
                <a:latin typeface="Cambria" panose="02040503050406030204" pitchFamily="18" charset="0"/>
              </a:rPr>
              <a:t> and pathogenic </a:t>
            </a:r>
            <a:r>
              <a:rPr lang="en-CA" i="1" u="sng" dirty="0" smtClean="0">
                <a:latin typeface="Cambria" panose="02040503050406030204" pitchFamily="18" charset="0"/>
              </a:rPr>
              <a:t>E. coli</a:t>
            </a:r>
            <a:r>
              <a:rPr lang="en-CA" u="sng" dirty="0" smtClean="0">
                <a:latin typeface="Cambria" panose="02040503050406030204" pitchFamily="18" charset="0"/>
              </a:rPr>
              <a:t>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Salmonella…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CD4-T cells activate macrophages, CD8 cytotoxic cells induce apoptosis in infected gut epithelial cells, B cell activation causes secretion of antibodies into gut lumen (primarily IgA, some IgG/IgM)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E. coli….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Helper T cell activation by macrophages with release of IL-2 further activating T cells (TH1 cells), IFN-gamma release causes production of NO, Tir antigen induces strongest </a:t>
            </a:r>
            <a:r>
              <a:rPr lang="en-CA" dirty="0">
                <a:latin typeface="Cambria" panose="02040503050406030204" pitchFamily="18" charset="0"/>
              </a:rPr>
              <a:t>A</a:t>
            </a:r>
            <a:r>
              <a:rPr lang="en-CA" dirty="0" smtClean="0">
                <a:latin typeface="Cambria" panose="02040503050406030204" pitchFamily="18" charset="0"/>
              </a:rPr>
              <a:t>bs response (IgA) + complement </a:t>
            </a:r>
            <a:r>
              <a:rPr lang="en-CA" dirty="0" err="1" smtClean="0">
                <a:latin typeface="Cambria" panose="02040503050406030204" pitchFamily="18" charset="0"/>
              </a:rPr>
              <a:t>activ</a:t>
            </a:r>
            <a:r>
              <a:rPr lang="en-CA" dirty="0" smtClean="0">
                <a:latin typeface="Cambria" panose="020405030504060302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896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82" y="1550968"/>
            <a:ext cx="4443082" cy="491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Host Damage </a:t>
            </a:r>
            <a:endParaRPr lang="en-CA" sz="36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124744"/>
            <a:ext cx="79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On the basis of Ronnie’s Symptoms …. </a:t>
            </a:r>
            <a:endParaRPr lang="en-CA" sz="2400" u="sng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46093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C00000"/>
                </a:solidFill>
              </a:rPr>
              <a:t>Abdominal cramps </a:t>
            </a:r>
            <a:endParaRPr lang="en-CA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61306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dirty="0" smtClean="0">
                <a:solidFill>
                  <a:schemeClr val="tx2"/>
                </a:solidFill>
              </a:rPr>
              <a:t>Diarrhea</a:t>
            </a:r>
            <a:endParaRPr lang="en-CA" sz="20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87727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5">
                    <a:lumMod val="75000"/>
                  </a:schemeClr>
                </a:solidFill>
              </a:rPr>
              <a:t>Blood in stool</a:t>
            </a:r>
            <a:endParaRPr lang="en-CA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87676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dirty="0" smtClean="0">
                <a:solidFill>
                  <a:srgbClr val="FFC000"/>
                </a:solidFill>
              </a:rPr>
              <a:t>Low grade fever</a:t>
            </a:r>
            <a:endParaRPr lang="en-CA" sz="2000" b="1" dirty="0">
              <a:solidFill>
                <a:srgbClr val="FFC000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3647149" y="4005064"/>
            <a:ext cx="924851" cy="904166"/>
          </a:xfrm>
          <a:prstGeom prst="irregularSeal1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Lightning Bolt 2"/>
          <p:cNvSpPr/>
          <p:nvPr/>
        </p:nvSpPr>
        <p:spPr>
          <a:xfrm rot="1243717" flipH="1">
            <a:off x="5234316" y="1718933"/>
            <a:ext cx="491600" cy="486692"/>
          </a:xfrm>
          <a:prstGeom prst="lightningBolt">
            <a:avLst/>
          </a:prstGeom>
          <a:solidFill>
            <a:srgbClr val="FFC000"/>
          </a:solidFill>
          <a:ln>
            <a:solidFill>
              <a:srgbClr val="F98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Lightning Bolt 13"/>
          <p:cNvSpPr/>
          <p:nvPr/>
        </p:nvSpPr>
        <p:spPr>
          <a:xfrm rot="20356283">
            <a:off x="3346076" y="1718933"/>
            <a:ext cx="491600" cy="486692"/>
          </a:xfrm>
          <a:prstGeom prst="lightningBolt">
            <a:avLst/>
          </a:prstGeom>
          <a:solidFill>
            <a:srgbClr val="FFC000"/>
          </a:solidFill>
          <a:ln>
            <a:solidFill>
              <a:srgbClr val="F98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eft Arrow 4"/>
          <p:cNvSpPr/>
          <p:nvPr/>
        </p:nvSpPr>
        <p:spPr>
          <a:xfrm rot="20856393">
            <a:off x="5156315" y="4855711"/>
            <a:ext cx="2206072" cy="502647"/>
          </a:xfrm>
          <a:prstGeom prst="lef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03748" y="6093296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2" grpId="0"/>
      <p:bldP spid="13" grpId="0"/>
      <p:bldP spid="2" grpId="0" animBg="1"/>
      <p:bldP spid="3" grpId="0" animBg="1"/>
      <p:bldP spid="3" grpId="1" animBg="1"/>
      <p:bldP spid="14" grpId="0" animBg="1"/>
      <p:bldP spid="1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Characteristic </a:t>
            </a:r>
            <a:r>
              <a:rPr lang="en-CA" sz="2000" dirty="0" smtClean="0">
                <a:latin typeface="Cambria" panose="02040503050406030204" pitchFamily="18" charset="0"/>
              </a:rPr>
              <a:t>of infection that spread to secondary sites (start)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Secretion of pro-inflammatory cytokines (</a:t>
            </a:r>
            <a:r>
              <a:rPr lang="en-CA" sz="2000" dirty="0" err="1" smtClean="0">
                <a:latin typeface="Cambria" panose="02040503050406030204" pitchFamily="18" charset="0"/>
              </a:rPr>
              <a:t>ie</a:t>
            </a:r>
            <a:r>
              <a:rPr lang="en-CA" sz="2000" dirty="0" smtClean="0">
                <a:latin typeface="Cambria" panose="02040503050406030204" pitchFamily="18" charset="0"/>
              </a:rPr>
              <a:t>. IL-1, 6, TNF-a etc.) </a:t>
            </a:r>
            <a:endParaRPr lang="en-CA" sz="2000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Invasion of epithelial cells stimulates the release of these cytokines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Persistent infection of M cells can compromise barrier and allow pathogen into deeper tissues and blood, with it’s circulation in lymph nodes causing low grade fever </a:t>
            </a:r>
            <a:endParaRPr lang="en-CA" sz="2000" dirty="0" smtClean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Host Damage </a:t>
            </a:r>
            <a:endParaRPr lang="en-CA" sz="36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095" y="119675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FFC000"/>
                </a:solidFill>
              </a:rPr>
              <a:t>Low grade fever</a:t>
            </a:r>
            <a:endParaRPr lang="en-CA" sz="2800" b="1" i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57301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C00000"/>
                </a:solidFill>
              </a:rPr>
              <a:t>Abdominal cramps </a:t>
            </a:r>
            <a:endParaRPr lang="en-CA" sz="28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010288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Necrosis of host cells in GI tract + inflammation can cause tenderness (in particular periumbilical region) </a:t>
            </a:r>
            <a:endParaRPr lang="en-CA" sz="2000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Associated with pain, heat, redness, and swelling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Secreted factors like bradykinin and histamine stimulate nerve endings causing pain and inflammation </a:t>
            </a:r>
            <a:endParaRPr lang="en-CA" sz="2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Bacteria secreting enterotoxins which impact nutrient absorption mechanisms in cells -&gt; release of water into lumen = watery stool </a:t>
            </a:r>
            <a:endParaRPr lang="en-CA" sz="2000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Neutrophils contribute by stimulating chloride secretion which causes sodium to efflux out of cells creating huge osmotic gradient</a:t>
            </a:r>
            <a:endParaRPr lang="en-CA" sz="2000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arenBoth"/>
            </a:pPr>
            <a:r>
              <a:rPr lang="en-CA" sz="2000" u="sng" dirty="0" smtClean="0">
                <a:latin typeface="Cambria" panose="02040503050406030204" pitchFamily="18" charset="0"/>
              </a:rPr>
              <a:t>Gastroenteritis</a:t>
            </a:r>
            <a:r>
              <a:rPr lang="en-CA" sz="2000" dirty="0" smtClean="0">
                <a:latin typeface="Cambria" panose="02040503050406030204" pitchFamily="18" charset="0"/>
              </a:rPr>
              <a:t> can largely be attributed to neutrophil action, causing necrosis of ileum and colon -&gt; loss of microvilli -&gt; malabsorption and osmotic diarrhea</a:t>
            </a:r>
            <a:endParaRPr lang="en-CA" sz="2000" dirty="0" smtClean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Host Damage </a:t>
            </a:r>
            <a:endParaRPr lang="en-CA" sz="36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095" y="119675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chemeClr val="tx2"/>
                </a:solidFill>
              </a:rPr>
              <a:t>Diarrhea </a:t>
            </a:r>
            <a:endParaRPr lang="en-CA" sz="2800" b="1" i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76987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chemeClr val="accent5">
                    <a:lumMod val="75000"/>
                  </a:schemeClr>
                </a:solidFill>
              </a:rPr>
              <a:t>Blood in stool </a:t>
            </a:r>
            <a:endParaRPr lang="en-CA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213537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In a potent inflammatory reaction, have increase in host cell death which causes inflammatory lesion</a:t>
            </a:r>
          </a:p>
          <a:p>
            <a:pPr marL="457200" indent="-457200">
              <a:buAutoNum type="arabicParenBoth"/>
            </a:pPr>
            <a:r>
              <a:rPr lang="en-CA" sz="2000" dirty="0" smtClean="0">
                <a:latin typeface="Cambria" panose="02040503050406030204" pitchFamily="18" charset="0"/>
              </a:rPr>
              <a:t>Lymphoid hyperplasia followed by ulceration/cellular death occurring in ileocecal area can cause gastrointestinal bleeding -&gt; ends up being deposited in stool </a:t>
            </a:r>
            <a:endParaRPr lang="en-CA" sz="2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738378" y="1340768"/>
            <a:ext cx="678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Factors contributing to </a:t>
            </a:r>
            <a:r>
              <a:rPr lang="en-CA" sz="2400" b="1" i="1" u="sng" dirty="0" smtClean="0"/>
              <a:t>Salmonella</a:t>
            </a:r>
            <a:r>
              <a:rPr lang="en-CA" sz="2400" b="1" u="sng" dirty="0" smtClean="0"/>
              <a:t> evasion:  </a:t>
            </a:r>
            <a:endParaRPr lang="en-CA" sz="24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10973" y="1916831"/>
            <a:ext cx="350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Tetrathionate (S </a:t>
            </a:r>
            <a:r>
              <a:rPr lang="en-CA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molec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  <a:endParaRPr lang="en-CA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ROS (reactive O species)</a:t>
            </a:r>
            <a:endParaRPr lang="en-CA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Ent (iron binding protein) </a:t>
            </a:r>
            <a:endParaRPr lang="en-CA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Bacterial Evasion</a:t>
            </a:r>
            <a:endParaRPr lang="en-CA" sz="3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081734"/>
            <a:ext cx="350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D22800"/>
                </a:solidFill>
                <a:latin typeface="Cambria" panose="02040503050406030204" pitchFamily="18" charset="0"/>
              </a:rPr>
              <a:t>Removal of Occulidin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D22800"/>
                </a:solidFill>
                <a:latin typeface="Cambria" panose="02040503050406030204" pitchFamily="18" charset="0"/>
              </a:rPr>
              <a:t>SPI2 T3SS (rod protein)</a:t>
            </a:r>
            <a:endParaRPr lang="en-CA" dirty="0">
              <a:solidFill>
                <a:srgbClr val="D228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851920" y="1916831"/>
            <a:ext cx="504056" cy="9233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Brace 4"/>
          <p:cNvSpPr/>
          <p:nvPr/>
        </p:nvSpPr>
        <p:spPr>
          <a:xfrm>
            <a:off x="3851920" y="3081734"/>
            <a:ext cx="504056" cy="646331"/>
          </a:xfrm>
          <a:prstGeom prst="rightBrace">
            <a:avLst/>
          </a:prstGeom>
          <a:ln>
            <a:solidFill>
              <a:srgbClr val="D228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683568" y="3933056"/>
            <a:ext cx="3500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The </a:t>
            </a:r>
            <a:r>
              <a:rPr lang="en-CA" b="1" dirty="0" err="1" smtClean="0">
                <a:solidFill>
                  <a:srgbClr val="F98007"/>
                </a:solidFill>
                <a:latin typeface="Cambria" panose="02040503050406030204" pitchFamily="18" charset="0"/>
              </a:rPr>
              <a:t>PhoP-PhoQ</a:t>
            </a: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 system</a:t>
            </a:r>
            <a:endParaRPr lang="en-CA" b="1" dirty="0" smtClean="0">
              <a:solidFill>
                <a:srgbClr val="F98007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Spo-2 </a:t>
            </a: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TS33 system </a:t>
            </a:r>
            <a:endParaRPr lang="en-CA" b="1" dirty="0" smtClean="0">
              <a:solidFill>
                <a:srgbClr val="F98007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Regulatory Protein </a:t>
            </a:r>
            <a:r>
              <a:rPr lang="en-CA" b="1" dirty="0" err="1" smtClean="0">
                <a:solidFill>
                  <a:srgbClr val="F98007"/>
                </a:solidFill>
                <a:latin typeface="Cambria" panose="02040503050406030204" pitchFamily="18" charset="0"/>
              </a:rPr>
              <a:t>SifA</a:t>
            </a:r>
            <a:endParaRPr lang="en-CA" b="1" dirty="0" smtClean="0">
              <a:solidFill>
                <a:srgbClr val="F98007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Modification of LPS by TLR2 recognition  (halting antigen presentation)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F98007"/>
                </a:solidFill>
                <a:latin typeface="Cambria" panose="02040503050406030204" pitchFamily="18" charset="0"/>
              </a:rPr>
              <a:t>Destruction of P13K or targeting Rab4/7 of cell</a:t>
            </a:r>
            <a:endParaRPr lang="en-CA" dirty="0">
              <a:solidFill>
                <a:srgbClr val="F98007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3851920" y="4054134"/>
            <a:ext cx="504056" cy="2187245"/>
          </a:xfrm>
          <a:prstGeom prst="rightBrace">
            <a:avLst/>
          </a:prstGeom>
          <a:ln>
            <a:solidFill>
              <a:srgbClr val="F9800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4572000" y="192960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mbria" panose="02040503050406030204" pitchFamily="18" charset="0"/>
              </a:rPr>
              <a:t>These molecules/proteins  help the pathogen better compete for resources in the lumen (i.e. </a:t>
            </a:r>
            <a:r>
              <a:rPr lang="en-CA" dirty="0" smtClean="0">
                <a:latin typeface="Cambria" panose="02040503050406030204" pitchFamily="18" charset="0"/>
              </a:rPr>
              <a:t>iron, respiration - ATP) 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10583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mbria" panose="02040503050406030204" pitchFamily="18" charset="0"/>
              </a:rPr>
              <a:t>These are involved in invasion of the epithelium and enables pathogens to evade immune cells 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266962"/>
            <a:ext cx="4219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mbria" panose="02040503050406030204" pitchFamily="18" charset="0"/>
              </a:rPr>
              <a:t>Mechanisms of survival in macrophage vacuoles by disrupting host cell’s ability to fuse and secrete </a:t>
            </a:r>
            <a:r>
              <a:rPr lang="en-CA" dirty="0" smtClean="0">
                <a:latin typeface="Cambria" panose="02040503050406030204" pitchFamily="18" charset="0"/>
              </a:rPr>
              <a:t>cellular toxins like NO and ROS to kill bacteria. Modification of immune response and antigen targeting is also accomplished.</a:t>
            </a:r>
            <a:endParaRPr lang="en-CA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738378" y="1340768"/>
            <a:ext cx="678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Factors contributing to </a:t>
            </a:r>
            <a:r>
              <a:rPr lang="en-CA" sz="2400" b="1" i="1" u="sng" dirty="0" smtClean="0"/>
              <a:t>E. coli </a:t>
            </a:r>
            <a:r>
              <a:rPr lang="en-CA" sz="2400" b="1" u="sng" dirty="0" smtClean="0"/>
              <a:t>evasion:  </a:t>
            </a:r>
            <a:endParaRPr lang="en-CA" sz="24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710973" y="2516994"/>
            <a:ext cx="35009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NIeH1 -&gt; inhibits NF-kB</a:t>
            </a:r>
            <a:endParaRPr lang="en-CA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Catalase and Perioxidase (protects bacteria cell wall)</a:t>
            </a:r>
            <a:endParaRPr lang="en-CA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Shiga –like toxins [Stx1A and Stx2A] inhibiting cytokine release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Zinc metalloprotease inhibits complement pathway  </a:t>
            </a:r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CA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Bacterial Evasion</a:t>
            </a:r>
            <a:endParaRPr lang="en-CA" sz="3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867962" y="2516994"/>
            <a:ext cx="504056" cy="2585323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4504638" y="320949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Cambria" panose="02040503050406030204" pitchFamily="18" charset="0"/>
              </a:rPr>
              <a:t>Factors that disrupts immune response (M cells weakened response, macrophage lysosome fusion restricted, inhibiting complement pathway) </a:t>
            </a:r>
            <a:endParaRPr lang="en-C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Outcome of Infection </a:t>
            </a:r>
            <a:endParaRPr lang="en-CA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Salmonella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ambria" panose="02040503050406030204" pitchFamily="18" charset="0"/>
              </a:rPr>
              <a:t>Generally it is a self-limiting disease that can be cleared by the body’s own immune response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ambria" panose="02040503050406030204" pitchFamily="18" charset="0"/>
              </a:rPr>
              <a:t>Treatment with antibiotics to assist clearance has been found to prolong duration of the illness and fecal excretion/spread and is not necessary in most cases -&gt; however at risk groups can be treated with drugs like amoxicillin, ampicillin, ceftriaxone, and ciprofloxacin [no vaccines available b/c of </a:t>
            </a:r>
            <a:r>
              <a:rPr lang="en-CA" sz="2000" dirty="0" err="1" smtClean="0">
                <a:latin typeface="Cambria" panose="02040503050406030204" pitchFamily="18" charset="0"/>
              </a:rPr>
              <a:t>serovar</a:t>
            </a:r>
            <a:r>
              <a:rPr lang="en-CA" sz="2000" dirty="0" smtClean="0">
                <a:latin typeface="Cambria" panose="02040503050406030204" pitchFamily="18" charset="0"/>
              </a:rPr>
              <a:t> diversity]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ambria" panose="02040503050406030204" pitchFamily="18" charset="0"/>
              </a:rPr>
              <a:t>Proliferation and differentiation of B cells into memory and antibody-producing plasma cells are essential to developing immunity (however limited protection against other serovars)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ambria" panose="02040503050406030204" pitchFamily="18" charset="0"/>
              </a:rPr>
              <a:t>Abs against R core (component of LPS) may provide protection</a:t>
            </a:r>
            <a:endParaRPr lang="en-CA" sz="2000" dirty="0" smtClean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373216"/>
            <a:ext cx="7848872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ambria" panose="02040503050406030204" pitchFamily="18" charset="0"/>
              </a:rPr>
              <a:t>AT RISK GROUPS FOR INVASIVE DISEASE: </a:t>
            </a:r>
            <a:endParaRPr lang="en-CA" sz="2000" b="1" dirty="0" smtClean="0">
              <a:latin typeface="Cambria" panose="02040503050406030204" pitchFamily="18" charset="0"/>
            </a:endParaRPr>
          </a:p>
          <a:p>
            <a:r>
              <a:rPr lang="en-CA" sz="2000" dirty="0" smtClean="0">
                <a:latin typeface="Cambria" panose="02040503050406030204" pitchFamily="18" charset="0"/>
              </a:rPr>
              <a:t>(1) immunocompromised, (2) elderly, (3) pregnant women, (4) infants </a:t>
            </a:r>
          </a:p>
        </p:txBody>
      </p:sp>
    </p:spTree>
    <p:extLst>
      <p:ext uri="{BB962C8B-B14F-4D97-AF65-F5344CB8AC3E}">
        <p14:creationId xmlns:p14="http://schemas.microsoft.com/office/powerpoint/2010/main" val="22571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Overview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23607242"/>
              </p:ext>
            </p:extLst>
          </p:nvPr>
        </p:nvGraphicFramePr>
        <p:xfrm>
          <a:off x="1259632" y="1397000"/>
          <a:ext cx="691276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9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Outcome of Infection </a:t>
            </a:r>
            <a:endParaRPr lang="en-CA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26876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E.coli O157:H7 </a:t>
            </a:r>
            <a:endParaRPr lang="en-CA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ambria" panose="02040503050406030204" pitchFamily="18" charset="0"/>
              </a:rPr>
              <a:t>Infectious colonies can be removed completely by immune system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ambria" panose="02040503050406030204" pitchFamily="18" charset="0"/>
              </a:rPr>
              <a:t>Hydration and rest key to full recovery within 1 week of onset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ambria" panose="02040503050406030204" pitchFamily="18" charset="0"/>
              </a:rPr>
              <a:t>Proliferation and differentiation of B cells into memory and antibody-producing plasma cells to develop immunity (however limited protection against other serovars)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ambria" panose="02040503050406030204" pitchFamily="18" charset="0"/>
              </a:rPr>
              <a:t>Abs against R core (component of LPS) may provide protection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ambria" panose="02040503050406030204" pitchFamily="18" charset="0"/>
              </a:rPr>
              <a:t>Pre-emptive txt: difficulty establishing vaccines and txts. because effectors (i.e. IgA, lymphocytes) difficult to obtain and transfer to uninfected individuals, and there are </a:t>
            </a:r>
            <a:r>
              <a:rPr lang="en-CA" sz="2000" dirty="0" smtClean="0">
                <a:latin typeface="Cambria" panose="02040503050406030204" pitchFamily="18" charset="0"/>
              </a:rPr>
              <a:t>multiple and changing </a:t>
            </a:r>
            <a:r>
              <a:rPr lang="en-CA" sz="2000" dirty="0" smtClean="0">
                <a:latin typeface="Cambria" panose="02040503050406030204" pitchFamily="18" charset="0"/>
              </a:rPr>
              <a:t>serotypes</a:t>
            </a:r>
            <a:endParaRPr lang="en-CA" sz="2000" dirty="0" smtClean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941168"/>
            <a:ext cx="7992888" cy="13234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Cambria" panose="02040503050406030204" pitchFamily="18" charset="0"/>
              </a:rPr>
              <a:t>PREVENTATIVE MEASURES: </a:t>
            </a:r>
            <a:endParaRPr lang="en-CA" sz="2000" b="1" dirty="0" smtClean="0">
              <a:latin typeface="Cambria" panose="02040503050406030204" pitchFamily="18" charset="0"/>
            </a:endParaRPr>
          </a:p>
          <a:p>
            <a:r>
              <a:rPr lang="en-CA" sz="2000" dirty="0" smtClean="0">
                <a:latin typeface="Cambria" panose="02040503050406030204" pitchFamily="18" charset="0"/>
              </a:rPr>
              <a:t>(1) Control measures for production, processing, and preparation of food, (2) monitoring infected children and pets, (3) hand sanitation, (4) avoiding raw milk and meat products (5) reducing cross contamination  </a:t>
            </a:r>
          </a:p>
        </p:txBody>
      </p:sp>
    </p:spTree>
    <p:extLst>
      <p:ext uri="{BB962C8B-B14F-4D97-AF65-F5344CB8AC3E}">
        <p14:creationId xmlns:p14="http://schemas.microsoft.com/office/powerpoint/2010/main" val="6524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References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26876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</a:rPr>
              <a:t>Images (in order of appearance): 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378" y="1781522"/>
            <a:ext cx="77220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1200" dirty="0" smtClean="0">
                <a:latin typeface="Calisto MT" panose="02040603050505030304" pitchFamily="18" charset="0"/>
              </a:rPr>
              <a:t>Escherichia coli </a:t>
            </a:r>
            <a:r>
              <a:rPr lang="en-CA" sz="1200" dirty="0" smtClean="0">
                <a:latin typeface="Calisto MT" panose="02040603050505030304" pitchFamily="18" charset="0"/>
              </a:rPr>
              <a:t>scanning electron micrograph image. </a:t>
            </a:r>
            <a:r>
              <a:rPr lang="en-CA" sz="1200" dirty="0">
                <a:latin typeface="Calisto MT" panose="02040603050505030304" pitchFamily="18" charset="0"/>
              </a:rPr>
              <a:t>Retrieved from  </a:t>
            </a:r>
            <a:r>
              <a:rPr lang="en-CA" sz="1200" dirty="0">
                <a:latin typeface="Calisto MT" panose="02040603050505030304" pitchFamily="18" charset="0"/>
                <a:hlinkClick r:id="rId2"/>
              </a:rPr>
              <a:t>https://en.wikipedia.org/wiki/Escherichia_coli#/</a:t>
            </a:r>
            <a:r>
              <a:rPr lang="en-CA" sz="1200" dirty="0" smtClean="0">
                <a:latin typeface="Calisto MT" panose="02040603050505030304" pitchFamily="18" charset="0"/>
                <a:hlinkClick r:id="rId2"/>
              </a:rPr>
              <a:t>media/File:EscherichiaColi_NIAID.jpg</a:t>
            </a:r>
            <a:endParaRPr lang="en-CA" sz="1200" dirty="0" smtClean="0">
              <a:latin typeface="Calisto MT" panose="02040603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200" dirty="0" smtClean="0">
                <a:latin typeface="Calisto MT" panose="02040603050505030304" pitchFamily="18" charset="0"/>
              </a:rPr>
              <a:t>E. coli O157:H7 </a:t>
            </a:r>
            <a:r>
              <a:rPr lang="en-CA" sz="1200" dirty="0" err="1" smtClean="0">
                <a:latin typeface="Calisto MT" panose="02040603050505030304" pitchFamily="18" charset="0"/>
              </a:rPr>
              <a:t>GGCWiki</a:t>
            </a:r>
            <a:r>
              <a:rPr lang="en-CA" sz="1200" dirty="0" smtClean="0">
                <a:latin typeface="Calisto MT" panose="02040603050505030304" pitchFamily="18" charset="0"/>
              </a:rPr>
              <a:t>. Retrieved </a:t>
            </a:r>
            <a:r>
              <a:rPr lang="en-CA" sz="1200" dirty="0">
                <a:latin typeface="Calisto MT" panose="02040603050505030304" pitchFamily="18" charset="0"/>
              </a:rPr>
              <a:t>from </a:t>
            </a:r>
            <a:r>
              <a:rPr lang="en-CA" sz="1200" dirty="0">
                <a:latin typeface="Calisto MT" panose="02040603050505030304" pitchFamily="18" charset="0"/>
                <a:hlinkClick r:id="rId3"/>
              </a:rPr>
              <a:t>http://</a:t>
            </a:r>
            <a:r>
              <a:rPr lang="en-CA" sz="1200" dirty="0" smtClean="0">
                <a:latin typeface="Calisto MT" panose="02040603050505030304" pitchFamily="18" charset="0"/>
                <a:hlinkClick r:id="rId3"/>
              </a:rPr>
              <a:t>wiki.ggc.usg.edu/images/thumb/7/7e/Escherichia-coli.jpg/350px-Escherichia-coli.jpg</a:t>
            </a:r>
            <a:endParaRPr lang="en-CA" sz="1200" dirty="0" smtClean="0">
              <a:latin typeface="Calisto MT" panose="02040603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200" dirty="0" smtClean="0">
                <a:latin typeface="Calisto MT" panose="02040603050505030304" pitchFamily="18" charset="0"/>
              </a:rPr>
              <a:t>Salmonella </a:t>
            </a:r>
            <a:r>
              <a:rPr lang="en-CA" sz="1200" dirty="0" err="1" smtClean="0">
                <a:latin typeface="Calisto MT" panose="02040603050505030304" pitchFamily="18" charset="0"/>
              </a:rPr>
              <a:t>Enteritditis</a:t>
            </a:r>
            <a:r>
              <a:rPr lang="en-CA" sz="1200" dirty="0" smtClean="0">
                <a:latin typeface="Calisto MT" panose="02040603050505030304" pitchFamily="18" charset="0"/>
              </a:rPr>
              <a:t> Electron micrograph image. Retrieved </a:t>
            </a:r>
            <a:r>
              <a:rPr lang="en-CA" sz="1200" dirty="0">
                <a:latin typeface="Calisto MT" panose="02040603050505030304" pitchFamily="18" charset="0"/>
              </a:rPr>
              <a:t>from </a:t>
            </a:r>
            <a:r>
              <a:rPr lang="en-CA" sz="1200" dirty="0">
                <a:latin typeface="Calisto MT" panose="02040603050505030304" pitchFamily="18" charset="0"/>
                <a:hlinkClick r:id="rId4"/>
              </a:rPr>
              <a:t>https://ichef.bbci.co.uk/news/660/media/images/76963000/jpg/_</a:t>
            </a:r>
            <a:r>
              <a:rPr lang="en-CA" sz="1200" dirty="0" smtClean="0">
                <a:latin typeface="Calisto MT" panose="02040603050505030304" pitchFamily="18" charset="0"/>
                <a:hlinkClick r:id="rId4"/>
              </a:rPr>
              <a:t>76963531_salmonella_enteritidis_bacteria-spl.jpg</a:t>
            </a:r>
            <a:r>
              <a:rPr lang="en-CA" sz="1200" dirty="0" smtClean="0">
                <a:latin typeface="Calisto MT" panose="02040603050505030304" pitchFamily="18" charset="0"/>
              </a:rPr>
              <a:t>  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200" dirty="0" smtClean="0">
                <a:latin typeface="Calisto MT" panose="02040603050505030304" pitchFamily="18" charset="0"/>
              </a:rPr>
              <a:t>Inflammation of the intestinal mucosa caused by H. pylori. Retrieved </a:t>
            </a:r>
            <a:r>
              <a:rPr lang="en-CA" sz="1200" dirty="0">
                <a:latin typeface="Calisto MT" panose="02040603050505030304" pitchFamily="18" charset="0"/>
              </a:rPr>
              <a:t>from </a:t>
            </a:r>
            <a:r>
              <a:rPr lang="en-CA" sz="1200" dirty="0">
                <a:latin typeface="Calisto MT" panose="02040603050505030304" pitchFamily="18" charset="0"/>
                <a:hlinkClick r:id="rId5"/>
              </a:rPr>
              <a:t>https://</a:t>
            </a:r>
            <a:r>
              <a:rPr lang="en-CA" sz="1200" dirty="0" smtClean="0">
                <a:latin typeface="Calisto MT" panose="02040603050505030304" pitchFamily="18" charset="0"/>
                <a:hlinkClick r:id="rId5"/>
              </a:rPr>
              <a:t>image.slidesharecdn.com/projetinflammation-140412130724-phpapp02/95/inflammation-of-the-intestinal-mucosa-caused-by-h-pylori-5-638.jpg?cb=1416406790</a:t>
            </a:r>
            <a:r>
              <a:rPr lang="en-CA" sz="1200" dirty="0" smtClean="0">
                <a:latin typeface="Calisto MT" panose="0204060305050503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200" dirty="0" smtClean="0">
                <a:latin typeface="Calisto MT" panose="02040603050505030304" pitchFamily="18" charset="0"/>
              </a:rPr>
              <a:t>Immune system – Innate vs Adaptive. Retrieved </a:t>
            </a:r>
            <a:r>
              <a:rPr lang="en-CA" sz="1200" dirty="0">
                <a:latin typeface="Calisto MT" panose="02040603050505030304" pitchFamily="18" charset="0"/>
              </a:rPr>
              <a:t>from </a:t>
            </a:r>
            <a:r>
              <a:rPr lang="en-CA" sz="1200" dirty="0">
                <a:latin typeface="Calisto MT" panose="02040603050505030304" pitchFamily="18" charset="0"/>
                <a:hlinkClick r:id="rId6"/>
              </a:rPr>
              <a:t>https://</a:t>
            </a:r>
            <a:r>
              <a:rPr lang="en-CA" sz="1200" dirty="0" smtClean="0">
                <a:latin typeface="Calisto MT" panose="02040603050505030304" pitchFamily="18" charset="0"/>
                <a:hlinkClick r:id="rId6"/>
              </a:rPr>
              <a:t>s-media-cache-ak0.pinimg.com/736x/8d/59/5f/8d595fdb246c7aae2075c37bf5d6c171.jpg</a:t>
            </a:r>
            <a:r>
              <a:rPr lang="en-CA" sz="1200" dirty="0" smtClean="0">
                <a:latin typeface="Calisto MT" panose="0204060305050503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200" dirty="0" smtClean="0">
                <a:latin typeface="Calisto MT" panose="02040603050505030304" pitchFamily="18" charset="0"/>
              </a:rPr>
              <a:t>Innate and Adaptive Immune Responses. Retrieved </a:t>
            </a:r>
            <a:r>
              <a:rPr lang="en-CA" sz="1200" dirty="0">
                <a:latin typeface="Calisto MT" panose="02040603050505030304" pitchFamily="18" charset="0"/>
              </a:rPr>
              <a:t>from </a:t>
            </a:r>
            <a:r>
              <a:rPr lang="en-CA" sz="1200" dirty="0">
                <a:latin typeface="Calisto MT" panose="02040603050505030304" pitchFamily="18" charset="0"/>
                <a:hlinkClick r:id="rId7"/>
              </a:rPr>
              <a:t>http://</a:t>
            </a:r>
            <a:r>
              <a:rPr lang="en-CA" sz="1200" dirty="0" smtClean="0">
                <a:latin typeface="Calisto MT" panose="02040603050505030304" pitchFamily="18" charset="0"/>
                <a:hlinkClick r:id="rId7"/>
              </a:rPr>
              <a:t>www.frontiersin.org/files/Articles/107989/fimmu-05-00534-HTML/image_m/fimmu-05-00534-g004.jpg</a:t>
            </a:r>
            <a:r>
              <a:rPr lang="en-CA" sz="1200" dirty="0" smtClean="0">
                <a:latin typeface="Calisto MT" panose="0204060305050503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200" dirty="0" smtClean="0">
                <a:latin typeface="Calisto MT" panose="02040603050505030304" pitchFamily="18" charset="0"/>
              </a:rPr>
              <a:t>Anatomy of the Digestive system. Retrieved </a:t>
            </a:r>
            <a:r>
              <a:rPr lang="en-CA" sz="1200" dirty="0">
                <a:latin typeface="Calisto MT" panose="02040603050505030304" pitchFamily="18" charset="0"/>
              </a:rPr>
              <a:t>from </a:t>
            </a:r>
            <a:r>
              <a:rPr lang="en-CA" sz="1200" dirty="0">
                <a:latin typeface="Calisto MT" panose="02040603050505030304" pitchFamily="18" charset="0"/>
                <a:hlinkClick r:id="rId8"/>
              </a:rPr>
              <a:t>http://</a:t>
            </a:r>
            <a:r>
              <a:rPr lang="en-CA" sz="1200" dirty="0" smtClean="0">
                <a:latin typeface="Calisto MT" panose="02040603050505030304" pitchFamily="18" charset="0"/>
                <a:hlinkClick r:id="rId8"/>
              </a:rPr>
              <a:t>meatwod.com/wp-content/uploads/2013/01/Digestive-Anatomy-2.jpg</a:t>
            </a:r>
            <a:r>
              <a:rPr lang="en-CA" sz="1200" dirty="0" smtClean="0">
                <a:latin typeface="Calisto MT" panose="02040603050505030304" pitchFamily="18" charset="0"/>
              </a:rPr>
              <a:t> </a:t>
            </a:r>
            <a:endParaRPr lang="en-CA" sz="1200" dirty="0" smtClean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39552" y="294875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END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The Case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08941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10  </a:t>
            </a:r>
            <a:r>
              <a:rPr lang="en-CA" dirty="0" smtClean="0">
                <a:latin typeface="Cambria" panose="02040503050406030204" pitchFamily="18" charset="0"/>
              </a:rPr>
              <a:t>yr. old male patient </a:t>
            </a:r>
            <a:r>
              <a:rPr lang="en-CA" dirty="0" smtClean="0">
                <a:latin typeface="Cambria" panose="02040503050406030204" pitchFamily="18" charset="0"/>
              </a:rPr>
              <a:t>Ronnie McDonald.</a:t>
            </a:r>
            <a:endParaRPr lang="en-CA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Developed abdominal cramps, bloody diarrhea and low grade fever</a:t>
            </a:r>
            <a:endParaRPr lang="en-CA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Physician’s examination: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Asks about history in terms of food consumed – undercooked hamburgers from previous weekend as prime suspect</a:t>
            </a:r>
            <a:endParaRPr lang="en-CA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No rebound tenderness, with mild periumbilical tenderness</a:t>
            </a:r>
            <a:endParaRPr lang="en-CA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Recommendation</a:t>
            </a:r>
            <a:r>
              <a:rPr lang="en-CA" dirty="0" smtClean="0">
                <a:latin typeface="Cambria" panose="02040503050406030204" pitchFamily="18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Stool sampling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Routine blood work</a:t>
            </a:r>
            <a:r>
              <a:rPr lang="en-CA" dirty="0" smtClean="0">
                <a:latin typeface="Cambria" panose="02040503050406030204" pitchFamily="18" charset="0"/>
              </a:rPr>
              <a:t> </a:t>
            </a:r>
            <a:endParaRPr lang="en-CA" dirty="0" smtClean="0">
              <a:latin typeface="Cambria" panose="02040503050406030204" pitchFamily="18" charset="0"/>
            </a:endParaRPr>
          </a:p>
          <a:p>
            <a:pPr lvl="1"/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614064"/>
            <a:ext cx="7848872" cy="62324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1"/>
            <a:r>
              <a:rPr lang="en-CA" sz="1650" dirty="0" smtClean="0">
                <a:latin typeface="Cambria" panose="02040503050406030204" pitchFamily="18" charset="0"/>
              </a:rPr>
              <a:t>Based on the symptoms and abdominal distress that Ronnie is experiencing, it is likely that he has acquired a </a:t>
            </a:r>
            <a:r>
              <a:rPr lang="en-CA" sz="1650" b="1" dirty="0" smtClean="0">
                <a:latin typeface="Cambria" panose="02040503050406030204" pitchFamily="18" charset="0"/>
              </a:rPr>
              <a:t>foodborne disease</a:t>
            </a:r>
            <a:r>
              <a:rPr lang="en-CA" b="1" dirty="0" smtClean="0">
                <a:latin typeface="Cambria" panose="02040503050406030204" pitchFamily="18" charset="0"/>
              </a:rPr>
              <a:t>.</a:t>
            </a:r>
            <a:endParaRPr lang="en-CA" b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58112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smtClean="0">
                <a:latin typeface="Cambria" panose="02040503050406030204" pitchFamily="18" charset="0"/>
              </a:rPr>
              <a:t>Image of cultured Escherichia coli with scanning electron micrograph </a:t>
            </a:r>
            <a:endParaRPr lang="en-CA" sz="1600" i="1" dirty="0">
              <a:latin typeface="Cambria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70" y="1484784"/>
            <a:ext cx="317737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6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Host Response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952" y="439704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(2) </a:t>
            </a:r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Salmonella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924944"/>
            <a:ext cx="457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Commonly found as part of gut’s natural flora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Pathogenic </a:t>
            </a:r>
            <a:r>
              <a:rPr lang="en-CA" i="1" dirty="0" smtClean="0">
                <a:latin typeface="Cambria" panose="02040503050406030204" pitchFamily="18" charset="0"/>
              </a:rPr>
              <a:t>E. coli </a:t>
            </a:r>
            <a:r>
              <a:rPr lang="en-CA" dirty="0" smtClean="0">
                <a:latin typeface="Cambria" panose="02040503050406030204" pitchFamily="18" charset="0"/>
              </a:rPr>
              <a:t>in humans is largely due to enterohemorrhagic (bloody diarrhea causing) </a:t>
            </a:r>
            <a:r>
              <a:rPr lang="en-CA" i="1" dirty="0" smtClean="0">
                <a:latin typeface="Cambria" panose="02040503050406030204" pitchFamily="18" charset="0"/>
              </a:rPr>
              <a:t>serotype O157:H7 </a:t>
            </a:r>
            <a:endParaRPr lang="en-CA" i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62880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…. The causative agents of this foodborne illness  are likely (1) E. Coli and (2) Salmonella</a:t>
            </a:r>
            <a:endParaRPr lang="en-CA" sz="2400" i="1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252483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(1) </a:t>
            </a:r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Escherichia Coli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79715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Most common pathogenic strain includes </a:t>
            </a:r>
            <a:r>
              <a:rPr lang="en-CA" i="1" dirty="0" smtClean="0">
                <a:latin typeface="Cambria" panose="02040503050406030204" pitchFamily="18" charset="0"/>
              </a:rPr>
              <a:t>Salmonella Enteritidis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Most serotypes known to be pathogenic to humans, and can reside environmentally or in other animal species </a:t>
            </a:r>
            <a:endParaRPr lang="en-CA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112474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Background on the Bacterial Agents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52" y="2524834"/>
            <a:ext cx="3345828" cy="187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52" y="4543797"/>
            <a:ext cx="3345828" cy="194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Host Response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052736"/>
            <a:ext cx="79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anose="02040603050505030304" pitchFamily="18" charset="0"/>
              </a:rPr>
              <a:t>The important elements of the host immune defenses and response: </a:t>
            </a:r>
            <a:endParaRPr lang="en-CA" sz="2400" i="1" dirty="0">
              <a:solidFill>
                <a:schemeClr val="tx1">
                  <a:lumMod val="75000"/>
                  <a:lumOff val="25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48478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(1) </a:t>
            </a:r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The Mucosal Barrier 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38893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(2) The Innate Immune Response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333146"/>
            <a:ext cx="399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(3) The Adaptive Immune Response 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" r="36723"/>
          <a:stretch/>
        </p:blipFill>
        <p:spPr bwMode="auto">
          <a:xfrm>
            <a:off x="4675223" y="1628800"/>
            <a:ext cx="3713201" cy="21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23887" r="18766"/>
          <a:stretch/>
        </p:blipFill>
        <p:spPr bwMode="auto">
          <a:xfrm>
            <a:off x="4675223" y="3706150"/>
            <a:ext cx="3713202" cy="27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Elbow Connector 18"/>
          <p:cNvCxnSpPr/>
          <p:nvPr/>
        </p:nvCxnSpPr>
        <p:spPr>
          <a:xfrm rot="5400000" flipH="1" flipV="1">
            <a:off x="4949863" y="2924187"/>
            <a:ext cx="231993" cy="477292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3851920" y="1837476"/>
            <a:ext cx="792088" cy="155145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6668037" y="5579948"/>
            <a:ext cx="156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Adaptive 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5153" y="5949280"/>
            <a:ext cx="108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2">
                    <a:lumMod val="50000"/>
                  </a:schemeClr>
                </a:solidFill>
              </a:rPr>
              <a:t>Innate</a:t>
            </a:r>
            <a:endParaRPr lang="en-C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178733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Intestinal motility (peristalsis)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Bile acids and stomach acidity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Tight junctions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Intestinal microflora and epithelial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Mucus layer, Lamina propria (GALT) </a:t>
            </a:r>
            <a:endParaRPr lang="en-CA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83568" y="3761745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PAMPs and PRRs (i.e. TLRs, NOD)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Neutrophils and Macrophages and other immune cells (leukocytes)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The complement cascade  and antimicrobial peptides</a:t>
            </a:r>
            <a:endParaRPr lang="en-CA" sz="1600" dirty="0"/>
          </a:p>
        </p:txBody>
      </p:sp>
      <p:cxnSp>
        <p:nvCxnSpPr>
          <p:cNvPr id="27" name="Straight Arrow Connector 26"/>
          <p:cNvCxnSpPr>
            <a:stCxn id="29" idx="3"/>
          </p:cNvCxnSpPr>
          <p:nvPr/>
        </p:nvCxnSpPr>
        <p:spPr>
          <a:xfrm>
            <a:off x="4067944" y="4423465"/>
            <a:ext cx="14172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3568" y="569434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Lymphocytes like memory cells, B cells and antibody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Activation of T-cells by cytokines</a:t>
            </a:r>
          </a:p>
        </p:txBody>
      </p:sp>
    </p:spTree>
    <p:extLst>
      <p:ext uri="{BB962C8B-B14F-4D97-AF65-F5344CB8AC3E}">
        <p14:creationId xmlns:p14="http://schemas.microsoft.com/office/powerpoint/2010/main" val="28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576" y="1668870"/>
            <a:ext cx="7867963" cy="4010839"/>
            <a:chOff x="1466972" y="1640205"/>
            <a:chExt cx="7127898" cy="4010839"/>
          </a:xfrm>
        </p:grpSpPr>
        <p:pic>
          <p:nvPicPr>
            <p:cNvPr id="4098" name="Picture 2" descr="https://image.slidesharecdn.com/projetinflammation-140412130724-phpapp02/95/inflammation-of-the-intestinal-mucosa-caused-by-h-pylori-5-638.jpg?cb=14164067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972" y="1640205"/>
              <a:ext cx="7127898" cy="4010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327812" y="1723954"/>
              <a:ext cx="1772580" cy="35772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Host Response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26876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(1) </a:t>
            </a:r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The Mucosal Barrier</a:t>
            </a:r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877272"/>
            <a:ext cx="83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Fig 1 </a:t>
            </a:r>
            <a:r>
              <a:rPr lang="en-CA" dirty="0" smtClean="0"/>
              <a:t>– The organization of the intestinal layers and the various </a:t>
            </a:r>
            <a:r>
              <a:rPr lang="en-CA" b="1" dirty="0" smtClean="0">
                <a:solidFill>
                  <a:srgbClr val="FF0000"/>
                </a:solidFill>
              </a:rPr>
              <a:t>immune elements </a:t>
            </a:r>
            <a:r>
              <a:rPr lang="en-CA" dirty="0" smtClean="0"/>
              <a:t>that exist within the: (1) </a:t>
            </a:r>
            <a:r>
              <a:rPr lang="en-CA" b="1" i="1" dirty="0" smtClean="0"/>
              <a:t>Epithelium </a:t>
            </a:r>
            <a:r>
              <a:rPr lang="en-CA" dirty="0" smtClean="0"/>
              <a:t>(2) </a:t>
            </a:r>
            <a:r>
              <a:rPr lang="en-CA" b="1" i="1" dirty="0" smtClean="0"/>
              <a:t>Lamina propria </a:t>
            </a:r>
            <a:r>
              <a:rPr lang="en-CA" dirty="0" smtClean="0"/>
              <a:t>(3) </a:t>
            </a:r>
            <a:r>
              <a:rPr lang="en-CA" b="1" i="1" dirty="0" smtClean="0"/>
              <a:t>Payer’s patches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9820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Host Response 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556792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Cambria" panose="02040503050406030204" pitchFamily="18" charset="0"/>
              </a:rPr>
              <a:t>Barriers to infection </a:t>
            </a:r>
            <a:r>
              <a:rPr lang="en-CA" b="1" dirty="0" smtClean="0">
                <a:latin typeface="Cambria" panose="02040503050406030204" pitchFamily="18" charset="0"/>
              </a:rPr>
              <a:t>specific to the intestine</a:t>
            </a:r>
            <a:r>
              <a:rPr lang="en-CA" dirty="0" smtClean="0">
                <a:latin typeface="Cambria" panose="02040503050406030204" pitchFamily="18" charset="0"/>
              </a:rPr>
              <a:t>: Gastric acidity and bile, peristaltic movements, shedding of the mucosal layer, secreted proteins </a:t>
            </a:r>
            <a:endParaRPr lang="en-CA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Selective barriers such as </a:t>
            </a:r>
            <a:r>
              <a:rPr lang="en-CA" b="1" dirty="0" smtClean="0">
                <a:latin typeface="Cambria" panose="02040503050406030204" pitchFamily="18" charset="0"/>
              </a:rPr>
              <a:t>tight junctions </a:t>
            </a:r>
            <a:r>
              <a:rPr lang="en-CA" dirty="0" smtClean="0">
                <a:latin typeface="Cambria" panose="02040503050406030204" pitchFamily="18" charset="0"/>
              </a:rPr>
              <a:t>and </a:t>
            </a:r>
            <a:r>
              <a:rPr lang="en-CA" b="1" dirty="0" smtClean="0">
                <a:latin typeface="Cambria" panose="02040503050406030204" pitchFamily="18" charset="0"/>
              </a:rPr>
              <a:t>enterocytes</a:t>
            </a:r>
            <a:r>
              <a:rPr lang="en-CA" dirty="0" smtClean="0">
                <a:latin typeface="Cambria" panose="02040503050406030204" pitchFamily="18" charset="0"/>
              </a:rPr>
              <a:t> in microvilli </a:t>
            </a:r>
            <a:endParaRPr lang="en-CA" i="1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Plasma membrane at base of microvilli forms a selective barrier</a:t>
            </a:r>
            <a:endParaRPr lang="en-CA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i="1" dirty="0" smtClean="0">
                <a:latin typeface="Cambria" panose="02040503050406030204" pitchFamily="18" charset="0"/>
              </a:rPr>
              <a:t>Tight junctions </a:t>
            </a:r>
            <a:r>
              <a:rPr lang="en-CA" dirty="0" smtClean="0">
                <a:latin typeface="Cambria" panose="02040503050406030204" pitchFamily="18" charset="0"/>
              </a:rPr>
              <a:t>have catenins that mediate cell-to-cell adhesion </a:t>
            </a:r>
            <a:endParaRPr lang="en-CA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Cambria" panose="02040503050406030204" pitchFamily="18" charset="0"/>
              </a:rPr>
              <a:t>The Intestinal microflora</a:t>
            </a:r>
            <a:r>
              <a:rPr lang="en-CA" dirty="0" smtClean="0">
                <a:latin typeface="Cambria" panose="02040503050406030204" pitchFamily="18" charset="0"/>
              </a:rPr>
              <a:t>: </a:t>
            </a:r>
            <a:endParaRPr lang="en-CA" i="1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Serves a microbial barrier from birth via competition for resources on outer mucosal sublayer -&gt; limits colonization of pathogenic bacteria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Microflora also produce antibacterial substances like bacteriocins and fatty acids (f.a.) which prevent implantation </a:t>
            </a:r>
            <a:endParaRPr lang="en-CA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Cambria" panose="02040503050406030204" pitchFamily="18" charset="0"/>
              </a:rPr>
              <a:t>Mucosal layer and Paneth Cells: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Cambria" panose="02040503050406030204" pitchFamily="18" charset="0"/>
              </a:rPr>
              <a:t>Mucus:</a:t>
            </a:r>
            <a:r>
              <a:rPr lang="en-CA" dirty="0" smtClean="0">
                <a:latin typeface="Cambria" panose="02040503050406030204" pitchFamily="18" charset="0"/>
              </a:rPr>
              <a:t> glycoproteins like </a:t>
            </a:r>
            <a:r>
              <a:rPr lang="en-CA" i="1" dirty="0" smtClean="0">
                <a:latin typeface="Cambria" panose="02040503050406030204" pitchFamily="18" charset="0"/>
              </a:rPr>
              <a:t>mucin</a:t>
            </a:r>
            <a:r>
              <a:rPr lang="en-CA" dirty="0" smtClean="0">
                <a:latin typeface="Cambria" panose="02040503050406030204" pitchFamily="18" charset="0"/>
              </a:rPr>
              <a:t> protects epithelial surface from pathogen/toxin attachment; antibacterial substances  like </a:t>
            </a:r>
            <a:r>
              <a:rPr lang="en-CA" i="1" dirty="0" smtClean="0">
                <a:latin typeface="Cambria" panose="02040503050406030204" pitchFamily="18" charset="0"/>
              </a:rPr>
              <a:t>lactoferrin</a:t>
            </a:r>
            <a:r>
              <a:rPr lang="en-CA" dirty="0" smtClean="0">
                <a:latin typeface="Cambria" panose="02040503050406030204" pitchFamily="18" charset="0"/>
              </a:rPr>
              <a:t>, lysozyme, and </a:t>
            </a:r>
            <a:r>
              <a:rPr lang="en-CA" i="1" dirty="0" smtClean="0">
                <a:latin typeface="Cambria" panose="02040503050406030204" pitchFamily="18" charset="0"/>
              </a:rPr>
              <a:t>peroxidase</a:t>
            </a:r>
            <a:r>
              <a:rPr lang="en-CA" dirty="0" smtClean="0">
                <a:latin typeface="Cambria" panose="02040503050406030204" pitchFamily="18" charset="0"/>
              </a:rPr>
              <a:t> inhibits bacterial growth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Cambria" panose="02040503050406030204" pitchFamily="18" charset="0"/>
              </a:rPr>
              <a:t>Paneth cells: </a:t>
            </a:r>
            <a:r>
              <a:rPr lang="en-CA" dirty="0" smtClean="0">
                <a:latin typeface="Cambria" panose="02040503050406030204" pitchFamily="18" charset="0"/>
              </a:rPr>
              <a:t>production of antimicrobial peptides like </a:t>
            </a:r>
            <a:r>
              <a:rPr lang="en-CA" i="1" dirty="0" smtClean="0">
                <a:latin typeface="Cambria" panose="02040503050406030204" pitchFamily="18" charset="0"/>
              </a:rPr>
              <a:t>RegIII/B/y </a:t>
            </a:r>
            <a:r>
              <a:rPr lang="en-CA" dirty="0" smtClean="0">
                <a:latin typeface="Cambria" panose="02040503050406030204" pitchFamily="18" charset="0"/>
              </a:rPr>
              <a:t>and </a:t>
            </a:r>
            <a:r>
              <a:rPr lang="en-CA" i="1" dirty="0" smtClean="0">
                <a:latin typeface="Cambria" panose="02040503050406030204" pitchFamily="18" charset="0"/>
              </a:rPr>
              <a:t>lysozomes</a:t>
            </a:r>
            <a:r>
              <a:rPr lang="en-CA" dirty="0" smtClean="0">
                <a:latin typeface="Cambria" panose="02040503050406030204" pitchFamily="18" charset="0"/>
              </a:rPr>
              <a:t> that disrupt bacterial membranes; also produce </a:t>
            </a:r>
            <a:r>
              <a:rPr lang="en-CA" i="1" dirty="0" smtClean="0">
                <a:latin typeface="Cambria" panose="02040503050406030204" pitchFamily="18" charset="0"/>
              </a:rPr>
              <a:t>defensins </a:t>
            </a:r>
            <a:r>
              <a:rPr lang="en-CA" dirty="0" smtClean="0">
                <a:latin typeface="Cambria" panose="02040503050406030204" pitchFamily="18" charset="0"/>
              </a:rPr>
              <a:t>(pore formation), </a:t>
            </a:r>
            <a:r>
              <a:rPr lang="en-CA" i="1" dirty="0" smtClean="0">
                <a:latin typeface="Cambria" panose="02040503050406030204" pitchFamily="18" charset="0"/>
              </a:rPr>
              <a:t>cathelicidins</a:t>
            </a:r>
            <a:r>
              <a:rPr lang="en-CA" dirty="0" smtClean="0">
                <a:latin typeface="Cambria" panose="02040503050406030204" pitchFamily="18" charset="0"/>
              </a:rPr>
              <a:t> (neutralize LPS of bacteria), </a:t>
            </a:r>
            <a:r>
              <a:rPr lang="en-CA" i="1" dirty="0" smtClean="0">
                <a:latin typeface="Cambria" panose="02040503050406030204" pitchFamily="18" charset="0"/>
              </a:rPr>
              <a:t>lactoferrin</a:t>
            </a:r>
            <a:r>
              <a:rPr lang="en-CA" dirty="0" smtClean="0">
                <a:latin typeface="Cambria" panose="02040503050406030204" pitchFamily="18" charset="0"/>
              </a:rPr>
              <a:t> (sequesters essential nutrients like iron)  </a:t>
            </a:r>
          </a:p>
          <a:p>
            <a:endParaRPr lang="en-CA" b="1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196752"/>
            <a:ext cx="445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(1) </a:t>
            </a:r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The Mucosal Barrier continued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Host Response 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55679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Cambria" panose="02040503050406030204" pitchFamily="18" charset="0"/>
              </a:rPr>
              <a:t>Lamina Propria: </a:t>
            </a:r>
            <a:r>
              <a:rPr lang="en-CA" b="1" dirty="0" smtClean="0">
                <a:latin typeface="Cambria" panose="02040503050406030204" pitchFamily="18" charset="0"/>
              </a:rPr>
              <a:t> </a:t>
            </a:r>
            <a:r>
              <a:rPr lang="en-CA" dirty="0" smtClean="0">
                <a:latin typeface="Cambria" panose="02040503050406030204" pitchFamily="18" charset="0"/>
              </a:rPr>
              <a:t>connective tissues layer underneath epithelial cells that contains immune cells from both adaptive and innate immune systems,  like B cells, T-cells, Dendritic cells (DCs), Natural Killer (NK) cells, Macrophages, Eosinophils, and Mast cells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Also has </a:t>
            </a:r>
            <a:r>
              <a:rPr lang="en-CA" b="1" dirty="0" smtClean="0">
                <a:latin typeface="Cambria" panose="02040503050406030204" pitchFamily="18" charset="0"/>
              </a:rPr>
              <a:t>gut-associated lymphoid tissue (GALT)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Contains Peyer’s patches and other immune cells that regulate inflammatory response upon GI barrier breach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Cambria" panose="02040503050406030204" pitchFamily="18" charset="0"/>
              </a:rPr>
              <a:t>Function: </a:t>
            </a:r>
            <a:r>
              <a:rPr lang="en-CA" dirty="0" smtClean="0">
                <a:latin typeface="Cambria" panose="02040503050406030204" pitchFamily="18" charset="0"/>
              </a:rPr>
              <a:t>scavenging dead cells and debris, surveys intestinal environment by sampling luminal antigens (speciality of </a:t>
            </a:r>
            <a:r>
              <a:rPr lang="en-CA" i="1" dirty="0" smtClean="0">
                <a:latin typeface="Cambria" panose="02040503050406030204" pitchFamily="18" charset="0"/>
              </a:rPr>
              <a:t>M cells</a:t>
            </a:r>
            <a:r>
              <a:rPr lang="en-CA" dirty="0" smtClean="0">
                <a:latin typeface="Cambria" panose="02040503050406030204" pitchFamily="18" charset="0"/>
              </a:rPr>
              <a:t>) and transporting to DCs -&gt; traveling to lymph nodes </a:t>
            </a:r>
            <a:r>
              <a:rPr lang="en-CA" dirty="0" smtClean="0">
                <a:latin typeface="Cambria" panose="02040503050406030204" pitchFamily="18" charset="0"/>
              </a:rPr>
              <a:t>and subsequent </a:t>
            </a:r>
            <a:r>
              <a:rPr lang="en-CA" dirty="0" smtClean="0">
                <a:latin typeface="Cambria" panose="02040503050406030204" pitchFamily="18" charset="0"/>
              </a:rPr>
              <a:t>activation of adaptive immune response </a:t>
            </a:r>
            <a:endParaRPr lang="en-CA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196752"/>
            <a:ext cx="445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(1) </a:t>
            </a:r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The Mucosal Barrier continued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869160"/>
            <a:ext cx="7776864" cy="1477328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CA" u="sng" dirty="0" smtClean="0">
                <a:latin typeface="Cambria" panose="02040503050406030204" pitchFamily="18" charset="0"/>
              </a:rPr>
              <a:t>Against </a:t>
            </a:r>
            <a:r>
              <a:rPr lang="en-CA" i="1" u="sng" dirty="0" smtClean="0">
                <a:latin typeface="Cambria" panose="02040503050406030204" pitchFamily="18" charset="0"/>
              </a:rPr>
              <a:t>Salmonella</a:t>
            </a:r>
            <a:r>
              <a:rPr lang="en-CA" u="sng" dirty="0" smtClean="0">
                <a:latin typeface="Cambria" panose="02040503050406030204" pitchFamily="18" charset="0"/>
              </a:rPr>
              <a:t> and pathogenic </a:t>
            </a:r>
            <a:r>
              <a:rPr lang="en-CA" i="1" u="sng" dirty="0" smtClean="0">
                <a:latin typeface="Cambria" panose="02040503050406030204" pitchFamily="18" charset="0"/>
              </a:rPr>
              <a:t>E. coli</a:t>
            </a:r>
            <a:r>
              <a:rPr lang="en-CA" u="sng" dirty="0" smtClean="0">
                <a:latin typeface="Cambria" panose="02040503050406030204" pitchFamily="18" charset="0"/>
              </a:rPr>
              <a:t>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Local anaerobes liberate short chain f.a. which are toxic to </a:t>
            </a:r>
            <a:r>
              <a:rPr lang="en-CA" i="1" dirty="0" smtClean="0">
                <a:latin typeface="Cambria" panose="02040503050406030204" pitchFamily="18" charset="0"/>
              </a:rPr>
              <a:t>salmonella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ambria" panose="02040503050406030204" pitchFamily="18" charset="0"/>
              </a:rPr>
              <a:t>Sequestering of iron by lactoferrin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i="1" dirty="0" smtClean="0">
                <a:latin typeface="Cambria" panose="02040503050406030204" pitchFamily="18" charset="0"/>
              </a:rPr>
              <a:t>Salmonella</a:t>
            </a:r>
            <a:r>
              <a:rPr lang="en-CA" dirty="0" smtClean="0">
                <a:latin typeface="Cambria" panose="02040503050406030204" pitchFamily="18" charset="0"/>
              </a:rPr>
              <a:t> susceptible to gastric acidity &lt; pH of 3.5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i="1" dirty="0" smtClean="0">
                <a:latin typeface="Cambria" panose="02040503050406030204" pitchFamily="18" charset="0"/>
              </a:rPr>
              <a:t>E. coil </a:t>
            </a:r>
            <a:r>
              <a:rPr lang="en-CA" dirty="0" smtClean="0">
                <a:latin typeface="Cambria" panose="02040503050406030204" pitchFamily="18" charset="0"/>
              </a:rPr>
              <a:t>stopped by lysozymes, antimicrobial peptides in saliva, gastric acid</a:t>
            </a:r>
            <a:endParaRPr lang="en-C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1556792"/>
            <a:ext cx="7992888" cy="4208402"/>
            <a:chOff x="1691680" y="2028910"/>
            <a:chExt cx="6903190" cy="420840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340" y="2248316"/>
              <a:ext cx="6690530" cy="384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91680" y="2028910"/>
              <a:ext cx="4176463" cy="42084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Rectangle 7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5557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Host Response</a:t>
            </a:r>
            <a:endParaRPr lang="en-CA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2" y="1196752"/>
            <a:ext cx="409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accent1">
                    <a:lumMod val="75000"/>
                  </a:schemeClr>
                </a:solidFill>
              </a:rPr>
              <a:t>(2) The Innate  Immune Response </a:t>
            </a:r>
            <a:endParaRPr lang="en-C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877272"/>
            <a:ext cx="83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Fig 2 </a:t>
            </a:r>
            <a:r>
              <a:rPr lang="en-CA" dirty="0" smtClean="0"/>
              <a:t>– Depiction of the </a:t>
            </a:r>
            <a:r>
              <a:rPr lang="en-CA" b="1" dirty="0" smtClean="0">
                <a:solidFill>
                  <a:srgbClr val="FF0000"/>
                </a:solidFill>
              </a:rPr>
              <a:t>innate immune cells </a:t>
            </a:r>
            <a:r>
              <a:rPr lang="en-CA" dirty="0" smtClean="0"/>
              <a:t>and their respective cytokine/signal secretions and their interaction with the adaptive immune elements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24550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3295</TotalTime>
  <Words>2048</Words>
  <Application>Microsoft Office PowerPoint</Application>
  <PresentationFormat>On-screen Show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Case Study 4 Immune Response to Foodborne Diseases: E. Coli and Salmonella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</cp:lastModifiedBy>
  <cp:revision>354</cp:revision>
  <dcterms:created xsi:type="dcterms:W3CDTF">2017-01-29T03:32:56Z</dcterms:created>
  <dcterms:modified xsi:type="dcterms:W3CDTF">2017-04-06T03:23:55Z</dcterms:modified>
</cp:coreProperties>
</file>