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handoutMasterIdLst>
    <p:handoutMasterId r:id="rId7"/>
  </p:handoutMasterIdLst>
  <p:sldIdLst>
    <p:sldId id="258" r:id="rId5"/>
  </p:sldIdLst>
  <p:sldSz cx="6858000" cy="9144000" type="letter"/>
  <p:notesSz cx="6858000" cy="9144000"/>
  <p:defaultTextStyle>
    <a:defPPr rtl="0">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416"/>
    <p:restoredTop sz="94605"/>
  </p:normalViewPr>
  <p:slideViewPr>
    <p:cSldViewPr snapToGrid="0" snapToObjects="1" showGuides="1">
      <p:cViewPr>
        <p:scale>
          <a:sx n="204" d="100"/>
          <a:sy n="204" d="100"/>
        </p:scale>
        <p:origin x="992" y="-48"/>
      </p:cViewPr>
      <p:guideLst>
        <p:guide orient="horz" pos="2880"/>
        <p:guide pos="2160"/>
      </p:guideLst>
    </p:cSldViewPr>
  </p:slideViewPr>
  <p:notesTextViewPr>
    <p:cViewPr>
      <p:scale>
        <a:sx n="1" d="1"/>
        <a:sy n="1" d="1"/>
      </p:scale>
      <p:origin x="0" y="0"/>
    </p:cViewPr>
  </p:notesTextViewPr>
  <p:notesViewPr>
    <p:cSldViewPr snapToGrid="0" snapToObjects="1" showGuides="1">
      <p:cViewPr varScale="1">
        <p:scale>
          <a:sx n="88" d="100"/>
          <a:sy n="88" d="100"/>
        </p:scale>
        <p:origin x="2496"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596569593580347"/>
          <c:y val="7.2341533882311668E-2"/>
          <c:w val="0.27726730296246355"/>
          <c:h val="0.71081076808538346"/>
        </c:manualLayout>
      </c:layout>
      <c:doughnutChart>
        <c:varyColors val="0"/>
        <c:ser>
          <c:idx val="0"/>
          <c:order val="0"/>
          <c:tx>
            <c:strRef>
              <c:f>Sheet1!$A$2</c:f>
              <c:strCache>
                <c:ptCount val="1"/>
                <c:pt idx="0">
                  <c:v>Region 1</c:v>
                </c:pt>
              </c:strCache>
            </c:strRef>
          </c:tx>
          <c:spPr>
            <a:solidFill>
              <a:schemeClr val="accent1"/>
            </a:solidFill>
            <a:ln w="12700" cap="flat">
              <a:noFill/>
              <a:miter lim="400000"/>
            </a:ln>
            <a:effectLst/>
          </c:spPr>
          <c:dPt>
            <c:idx val="0"/>
            <c:bubble3D val="0"/>
            <c:extLst>
              <c:ext xmlns:c16="http://schemas.microsoft.com/office/drawing/2014/chart" uri="{C3380CC4-5D6E-409C-BE32-E72D297353CC}">
                <c16:uniqueId val="{00000000-E929-654D-B61D-F3C7F779B418}"/>
              </c:ext>
            </c:extLst>
          </c:dPt>
          <c:dPt>
            <c:idx val="1"/>
            <c:bubble3D val="0"/>
            <c:spPr>
              <a:solidFill>
                <a:schemeClr val="accent3"/>
              </a:solidFill>
              <a:ln w="12700" cap="flat">
                <a:noFill/>
                <a:miter lim="400000"/>
              </a:ln>
              <a:effectLst/>
            </c:spPr>
            <c:extLst>
              <c:ext xmlns:c16="http://schemas.microsoft.com/office/drawing/2014/chart" uri="{C3380CC4-5D6E-409C-BE32-E72D297353CC}">
                <c16:uniqueId val="{00000002-E929-654D-B61D-F3C7F779B418}"/>
              </c:ext>
            </c:extLst>
          </c:dPt>
          <c:dPt>
            <c:idx val="2"/>
            <c:bubble3D val="0"/>
            <c:spPr>
              <a:solidFill>
                <a:srgbClr val="929292"/>
              </a:solidFill>
              <a:ln w="12700" cap="flat">
                <a:noFill/>
                <a:miter lim="400000"/>
              </a:ln>
              <a:effectLst/>
            </c:spPr>
            <c:extLst>
              <c:ext xmlns:c16="http://schemas.microsoft.com/office/drawing/2014/chart" uri="{C3380CC4-5D6E-409C-BE32-E72D297353CC}">
                <c16:uniqueId val="{00000004-E929-654D-B61D-F3C7F779B418}"/>
              </c:ext>
            </c:extLst>
          </c:dPt>
          <c:dPt>
            <c:idx val="3"/>
            <c:bubble3D val="0"/>
            <c:spPr>
              <a:solidFill>
                <a:srgbClr val="F8BA00"/>
              </a:solidFill>
              <a:ln w="12700" cap="flat">
                <a:noFill/>
                <a:miter lim="400000"/>
              </a:ln>
              <a:effectLst/>
            </c:spPr>
            <c:extLst>
              <c:ext xmlns:c16="http://schemas.microsoft.com/office/drawing/2014/chart" uri="{C3380CC4-5D6E-409C-BE32-E72D297353CC}">
                <c16:uniqueId val="{00000006-E929-654D-B61D-F3C7F779B418}"/>
              </c:ext>
            </c:extLst>
          </c:dPt>
          <c:dLbls>
            <c:dLbl>
              <c:idx val="0"/>
              <c:numFmt formatCode="#,##0%" sourceLinked="0"/>
              <c:spPr/>
              <c:txPr>
                <a:bodyPr/>
                <a:lstStyle/>
                <a:p>
                  <a:pPr>
                    <a:defRPr sz="400" b="0" i="0" u="none" strike="noStrike">
                      <a:solidFill>
                        <a:srgbClr val="000000"/>
                      </a:solidFill>
                      <a:latin typeface="Times New Roman"/>
                    </a:defRPr>
                  </a:pPr>
                  <a:endParaRPr lang="zh-CN"/>
                </a:p>
              </c:txPr>
              <c:showLegendKey val="0"/>
              <c:showVal val="0"/>
              <c:showCatName val="0"/>
              <c:showSerName val="0"/>
              <c:showPercent val="1"/>
              <c:showBubbleSize val="0"/>
              <c:extLst>
                <c:ext xmlns:c16="http://schemas.microsoft.com/office/drawing/2014/chart" uri="{C3380CC4-5D6E-409C-BE32-E72D297353CC}">
                  <c16:uniqueId val="{00000000-E929-654D-B61D-F3C7F779B418}"/>
                </c:ext>
              </c:extLst>
            </c:dLbl>
            <c:dLbl>
              <c:idx val="1"/>
              <c:numFmt formatCode="#,##0%" sourceLinked="0"/>
              <c:spPr/>
              <c:txPr>
                <a:bodyPr/>
                <a:lstStyle/>
                <a:p>
                  <a:pPr>
                    <a:defRPr sz="400" b="0" i="0" u="none" strike="noStrike">
                      <a:solidFill>
                        <a:srgbClr val="000000"/>
                      </a:solidFill>
                      <a:latin typeface="Times New Roman"/>
                    </a:defRPr>
                  </a:pPr>
                  <a:endParaRPr lang="zh-CN"/>
                </a:p>
              </c:txPr>
              <c:showLegendKey val="0"/>
              <c:showVal val="0"/>
              <c:showCatName val="0"/>
              <c:showSerName val="0"/>
              <c:showPercent val="1"/>
              <c:showBubbleSize val="0"/>
              <c:extLst>
                <c:ext xmlns:c16="http://schemas.microsoft.com/office/drawing/2014/chart" uri="{C3380CC4-5D6E-409C-BE32-E72D297353CC}">
                  <c16:uniqueId val="{00000002-E929-654D-B61D-F3C7F779B418}"/>
                </c:ext>
              </c:extLst>
            </c:dLbl>
            <c:dLbl>
              <c:idx val="2"/>
              <c:numFmt formatCode="#,##0%" sourceLinked="0"/>
              <c:spPr/>
              <c:txPr>
                <a:bodyPr/>
                <a:lstStyle/>
                <a:p>
                  <a:pPr>
                    <a:defRPr sz="400" b="0" i="0" u="none" strike="noStrike">
                      <a:solidFill>
                        <a:srgbClr val="000000"/>
                      </a:solidFill>
                      <a:latin typeface="Times New Roman"/>
                    </a:defRPr>
                  </a:pPr>
                  <a:endParaRPr lang="zh-CN"/>
                </a:p>
              </c:txPr>
              <c:showLegendKey val="0"/>
              <c:showVal val="0"/>
              <c:showCatName val="0"/>
              <c:showSerName val="0"/>
              <c:showPercent val="1"/>
              <c:showBubbleSize val="0"/>
              <c:extLst>
                <c:ext xmlns:c16="http://schemas.microsoft.com/office/drawing/2014/chart" uri="{C3380CC4-5D6E-409C-BE32-E72D297353CC}">
                  <c16:uniqueId val="{00000004-E929-654D-B61D-F3C7F779B418}"/>
                </c:ext>
              </c:extLst>
            </c:dLbl>
            <c:dLbl>
              <c:idx val="3"/>
              <c:numFmt formatCode="#,##0%" sourceLinked="0"/>
              <c:spPr/>
              <c:txPr>
                <a:bodyPr/>
                <a:lstStyle/>
                <a:p>
                  <a:pPr>
                    <a:defRPr sz="400" b="0" i="0" u="none" strike="noStrike">
                      <a:solidFill>
                        <a:srgbClr val="000000"/>
                      </a:solidFill>
                      <a:latin typeface="Times New Roman"/>
                    </a:defRPr>
                  </a:pPr>
                  <a:endParaRPr lang="zh-CN"/>
                </a:p>
              </c:txPr>
              <c:showLegendKey val="0"/>
              <c:showVal val="0"/>
              <c:showCatName val="0"/>
              <c:showSerName val="0"/>
              <c:showPercent val="1"/>
              <c:showBubbleSize val="0"/>
              <c:extLst>
                <c:ext xmlns:c16="http://schemas.microsoft.com/office/drawing/2014/chart" uri="{C3380CC4-5D6E-409C-BE32-E72D297353CC}">
                  <c16:uniqueId val="{00000006-E929-654D-B61D-F3C7F779B418}"/>
                </c:ext>
              </c:extLst>
            </c:dLbl>
            <c:numFmt formatCode="#,##0%" sourceLinked="0"/>
            <c:spPr>
              <a:noFill/>
              <a:ln>
                <a:noFill/>
              </a:ln>
              <a:effectLst/>
            </c:spPr>
            <c:txPr>
              <a:bodyPr/>
              <a:lstStyle/>
              <a:p>
                <a:pPr>
                  <a:defRPr sz="400" b="0" i="0" u="none" strike="noStrike">
                    <a:solidFill>
                      <a:srgbClr val="000000"/>
                    </a:solidFill>
                    <a:latin typeface="Times New Roman"/>
                  </a:defRPr>
                </a:pPr>
                <a:endParaRPr lang="zh-CN"/>
              </a:p>
            </c:txPr>
            <c:showLegendKey val="0"/>
            <c:showVal val="0"/>
            <c:showCatName val="0"/>
            <c:showSerName val="0"/>
            <c:showPercent val="1"/>
            <c:showBubbleSize val="0"/>
            <c:showLeaderLines val="1"/>
            <c:leaderLines>
              <c:spPr>
                <a:ln w="6350" cap="flat">
                  <a:solidFill>
                    <a:srgbClr val="000000"/>
                  </a:solidFill>
                  <a:prstDash val="solid"/>
                  <a:miter lim="400000"/>
                </a:ln>
                <a:effectLst/>
              </c:spPr>
            </c:leaderLines>
            <c:extLst>
              <c:ext xmlns:c15="http://schemas.microsoft.com/office/drawing/2012/chart" uri="{CE6537A1-D6FC-4f65-9D91-7224C49458BB}"/>
            </c:extLst>
          </c:dLbls>
          <c:cat>
            <c:strRef>
              <c:f>Sheet1!$B$1:$E$1</c:f>
              <c:strCache>
                <c:ptCount val="4"/>
                <c:pt idx="0">
                  <c:v>Less Chemical Pesticide</c:v>
                </c:pt>
                <c:pt idx="1">
                  <c:v>Produce More Organic Food </c:v>
                </c:pt>
                <c:pt idx="2">
                  <c:v>Protect The Environment</c:v>
                </c:pt>
                <c:pt idx="3">
                  <c:v>Promotes Economic Development</c:v>
                </c:pt>
              </c:strCache>
            </c:strRef>
          </c:cat>
          <c:val>
            <c:numRef>
              <c:f>Sheet1!$B$2:$E$2</c:f>
              <c:numCache>
                <c:formatCode>General</c:formatCode>
                <c:ptCount val="4"/>
                <c:pt idx="0">
                  <c:v>33</c:v>
                </c:pt>
                <c:pt idx="1">
                  <c:v>35</c:v>
                </c:pt>
                <c:pt idx="2">
                  <c:v>16</c:v>
                </c:pt>
                <c:pt idx="3">
                  <c:v>16</c:v>
                </c:pt>
              </c:numCache>
            </c:numRef>
          </c:val>
          <c:extLst>
            <c:ext xmlns:c16="http://schemas.microsoft.com/office/drawing/2014/chart" uri="{C3380CC4-5D6E-409C-BE32-E72D297353CC}">
              <c16:uniqueId val="{00000007-E929-654D-B61D-F3C7F779B418}"/>
            </c:ext>
          </c:extLst>
        </c:ser>
        <c:dLbls>
          <c:showLegendKey val="0"/>
          <c:showVal val="0"/>
          <c:showCatName val="0"/>
          <c:showSerName val="0"/>
          <c:showPercent val="0"/>
          <c:showBubbleSize val="0"/>
          <c:showLeaderLines val="1"/>
        </c:dLbls>
        <c:firstSliceAng val="0"/>
        <c:holeSize val="75"/>
      </c:doughnutChart>
      <c:spPr>
        <a:noFill/>
        <a:ln w="12700" cap="flat">
          <a:noFill/>
          <a:miter lim="400000"/>
        </a:ln>
        <a:effectLst/>
      </c:spPr>
    </c:plotArea>
    <c:legend>
      <c:legendPos val="b"/>
      <c:layout>
        <c:manualLayout>
          <c:xMode val="edge"/>
          <c:yMode val="edge"/>
          <c:x val="0.51011292175347023"/>
          <c:y val="0.15824367080269827"/>
          <c:w val="0.41679537835952202"/>
          <c:h val="0.52641999025900943"/>
        </c:manualLayout>
      </c:layout>
      <c:overlay val="1"/>
      <c:spPr>
        <a:noFill/>
        <a:ln w="12700" cap="flat">
          <a:noFill/>
          <a:miter lim="400000"/>
        </a:ln>
        <a:effectLst/>
      </c:spPr>
      <c:txPr>
        <a:bodyPr rot="0"/>
        <a:lstStyle/>
        <a:p>
          <a:pPr>
            <a:defRPr sz="500" b="0" i="0" u="none" strike="noStrike">
              <a:solidFill>
                <a:srgbClr val="000000"/>
              </a:solidFill>
              <a:latin typeface="Times New Roman"/>
            </a:defRPr>
          </a:pPr>
          <a:endParaRPr lang="zh-CN"/>
        </a:p>
      </c:txPr>
    </c:legend>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083675368772284E-2"/>
          <c:y val="0.1267251364119151"/>
          <c:w val="0.30122429420075514"/>
          <c:h val="0.75513460579317748"/>
        </c:manualLayout>
      </c:layout>
      <c:pieChart>
        <c:varyColors val="0"/>
        <c:ser>
          <c:idx val="0"/>
          <c:order val="0"/>
          <c:tx>
            <c:strRef>
              <c:f>Sheet1!$A$2</c:f>
              <c:strCache>
                <c:ptCount val="1"/>
                <c:pt idx="0">
                  <c:v>Region 1</c:v>
                </c:pt>
              </c:strCache>
            </c:strRef>
          </c:tx>
          <c:spPr>
            <a:solidFill>
              <a:schemeClr val="accent1"/>
            </a:solidFill>
            <a:ln w="12700" cap="flat">
              <a:noFill/>
              <a:miter lim="400000"/>
            </a:ln>
            <a:effectLst/>
          </c:spPr>
          <c:dPt>
            <c:idx val="0"/>
            <c:bubble3D val="0"/>
            <c:extLst>
              <c:ext xmlns:c16="http://schemas.microsoft.com/office/drawing/2014/chart" uri="{C3380CC4-5D6E-409C-BE32-E72D297353CC}">
                <c16:uniqueId val="{00000000-C48C-C24F-9F20-864A95C51B9E}"/>
              </c:ext>
            </c:extLst>
          </c:dPt>
          <c:dPt>
            <c:idx val="1"/>
            <c:bubble3D val="0"/>
            <c:spPr>
              <a:solidFill>
                <a:schemeClr val="accent3"/>
              </a:solidFill>
              <a:ln w="12700" cap="flat">
                <a:noFill/>
                <a:miter lim="400000"/>
              </a:ln>
              <a:effectLst/>
            </c:spPr>
            <c:extLst>
              <c:ext xmlns:c16="http://schemas.microsoft.com/office/drawing/2014/chart" uri="{C3380CC4-5D6E-409C-BE32-E72D297353CC}">
                <c16:uniqueId val="{00000002-C48C-C24F-9F20-864A95C51B9E}"/>
              </c:ext>
            </c:extLst>
          </c:dPt>
          <c:dPt>
            <c:idx val="2"/>
            <c:bubble3D val="0"/>
            <c:spPr>
              <a:solidFill>
                <a:srgbClr val="929292"/>
              </a:solidFill>
              <a:ln w="12700" cap="flat">
                <a:noFill/>
                <a:miter lim="400000"/>
              </a:ln>
              <a:effectLst/>
            </c:spPr>
            <c:extLst>
              <c:ext xmlns:c16="http://schemas.microsoft.com/office/drawing/2014/chart" uri="{C3380CC4-5D6E-409C-BE32-E72D297353CC}">
                <c16:uniqueId val="{00000004-C48C-C24F-9F20-864A95C51B9E}"/>
              </c:ext>
            </c:extLst>
          </c:dPt>
          <c:dPt>
            <c:idx val="3"/>
            <c:bubble3D val="0"/>
            <c:spPr>
              <a:solidFill>
                <a:srgbClr val="F8BA00"/>
              </a:solidFill>
              <a:ln w="12700" cap="flat">
                <a:noFill/>
                <a:miter lim="400000"/>
              </a:ln>
              <a:effectLst/>
            </c:spPr>
            <c:extLst>
              <c:ext xmlns:c16="http://schemas.microsoft.com/office/drawing/2014/chart" uri="{C3380CC4-5D6E-409C-BE32-E72D297353CC}">
                <c16:uniqueId val="{00000006-C48C-C24F-9F20-864A95C51B9E}"/>
              </c:ext>
            </c:extLst>
          </c:dPt>
          <c:dPt>
            <c:idx val="4"/>
            <c:bubble3D val="0"/>
            <c:spPr>
              <a:solidFill>
                <a:srgbClr val="FF2600"/>
              </a:solidFill>
              <a:ln w="12700" cap="flat">
                <a:noFill/>
                <a:miter lim="400000"/>
              </a:ln>
              <a:effectLst/>
            </c:spPr>
            <c:extLst>
              <c:ext xmlns:c16="http://schemas.microsoft.com/office/drawing/2014/chart" uri="{C3380CC4-5D6E-409C-BE32-E72D297353CC}">
                <c16:uniqueId val="{00000008-C48C-C24F-9F20-864A95C51B9E}"/>
              </c:ext>
            </c:extLst>
          </c:dPt>
          <c:dPt>
            <c:idx val="5"/>
            <c:bubble3D val="0"/>
            <c:spPr>
              <a:solidFill>
                <a:schemeClr val="accent6">
                  <a:satOff val="-20754"/>
                  <a:lumOff val="-16738"/>
                </a:schemeClr>
              </a:solidFill>
              <a:ln w="12700" cap="flat">
                <a:noFill/>
                <a:miter lim="400000"/>
              </a:ln>
              <a:effectLst/>
            </c:spPr>
            <c:extLst>
              <c:ext xmlns:c16="http://schemas.microsoft.com/office/drawing/2014/chart" uri="{C3380CC4-5D6E-409C-BE32-E72D297353CC}">
                <c16:uniqueId val="{0000000A-C48C-C24F-9F20-864A95C51B9E}"/>
              </c:ext>
            </c:extLst>
          </c:dPt>
          <c:dPt>
            <c:idx val="6"/>
            <c:bubble3D val="0"/>
            <c:spPr>
              <a:solidFill>
                <a:srgbClr val="22AEFF"/>
              </a:solidFill>
              <a:ln w="12700" cap="flat">
                <a:noFill/>
                <a:miter lim="400000"/>
              </a:ln>
              <a:effectLst/>
            </c:spPr>
            <c:extLst>
              <c:ext xmlns:c16="http://schemas.microsoft.com/office/drawing/2014/chart" uri="{C3380CC4-5D6E-409C-BE32-E72D297353CC}">
                <c16:uniqueId val="{0000000C-C48C-C24F-9F20-864A95C51B9E}"/>
              </c:ext>
            </c:extLst>
          </c:dPt>
          <c:dLbls>
            <c:dLbl>
              <c:idx val="0"/>
              <c:numFmt formatCode="#,##0%" sourceLinked="0"/>
              <c:spPr/>
              <c:txPr>
                <a:bodyPr/>
                <a:lstStyle/>
                <a:p>
                  <a:pPr>
                    <a:defRPr sz="40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0-C48C-C24F-9F20-864A95C51B9E}"/>
                </c:ext>
              </c:extLst>
            </c:dLbl>
            <c:dLbl>
              <c:idx val="1"/>
              <c:numFmt formatCode="#,##0%" sourceLinked="0"/>
              <c:spPr/>
              <c:txPr>
                <a:bodyPr/>
                <a:lstStyle/>
                <a:p>
                  <a:pPr>
                    <a:defRPr sz="40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2-C48C-C24F-9F20-864A95C51B9E}"/>
                </c:ext>
              </c:extLst>
            </c:dLbl>
            <c:dLbl>
              <c:idx val="2"/>
              <c:numFmt formatCode="#,##0%" sourceLinked="0"/>
              <c:spPr/>
              <c:txPr>
                <a:bodyPr/>
                <a:lstStyle/>
                <a:p>
                  <a:pPr>
                    <a:defRPr sz="40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4-C48C-C24F-9F20-864A95C51B9E}"/>
                </c:ext>
              </c:extLst>
            </c:dLbl>
            <c:dLbl>
              <c:idx val="3"/>
              <c:numFmt formatCode="#,##0%" sourceLinked="0"/>
              <c:spPr/>
              <c:txPr>
                <a:bodyPr/>
                <a:lstStyle/>
                <a:p>
                  <a:pPr>
                    <a:defRPr sz="40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6-C48C-C24F-9F20-864A95C51B9E}"/>
                </c:ext>
              </c:extLst>
            </c:dLbl>
            <c:dLbl>
              <c:idx val="4"/>
              <c:numFmt formatCode="#,##0%" sourceLinked="0"/>
              <c:spPr/>
              <c:txPr>
                <a:bodyPr/>
                <a:lstStyle/>
                <a:p>
                  <a:pPr>
                    <a:defRPr sz="40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8-C48C-C24F-9F20-864A95C51B9E}"/>
                </c:ext>
              </c:extLst>
            </c:dLbl>
            <c:dLbl>
              <c:idx val="5"/>
              <c:numFmt formatCode="#,##0%" sourceLinked="0"/>
              <c:spPr/>
              <c:txPr>
                <a:bodyPr/>
                <a:lstStyle/>
                <a:p>
                  <a:pPr>
                    <a:defRPr sz="40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A-C48C-C24F-9F20-864A95C51B9E}"/>
                </c:ext>
              </c:extLst>
            </c:dLbl>
            <c:dLbl>
              <c:idx val="6"/>
              <c:numFmt formatCode="#,##0%" sourceLinked="0"/>
              <c:spPr/>
              <c:txPr>
                <a:bodyPr/>
                <a:lstStyle/>
                <a:p>
                  <a:pPr>
                    <a:defRPr sz="40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C-C48C-C24F-9F20-864A95C51B9E}"/>
                </c:ext>
              </c:extLst>
            </c:dLbl>
            <c:numFmt formatCode="#,##0%" sourceLinked="0"/>
            <c:spPr>
              <a:noFill/>
              <a:ln>
                <a:noFill/>
              </a:ln>
              <a:effectLst/>
            </c:spPr>
            <c:txPr>
              <a:bodyPr/>
              <a:lstStyle/>
              <a:p>
                <a:pPr>
                  <a:defRPr sz="400" b="0" i="0" u="none" strike="noStrike">
                    <a:solidFill>
                      <a:srgbClr val="FFFFFF"/>
                    </a:solidFill>
                    <a:latin typeface="Times New Roman"/>
                  </a:defRPr>
                </a:pPr>
                <a:endParaRPr lang="zh-CN"/>
              </a:p>
            </c:txPr>
            <c:dLblPos val="ctr"/>
            <c:showLegendKey val="0"/>
            <c:showVal val="0"/>
            <c:showCatName val="0"/>
            <c:showSerName val="0"/>
            <c:showPercent val="1"/>
            <c:showBubbleSize val="0"/>
            <c:showLeaderLines val="1"/>
            <c:leaderLines>
              <c:spPr>
                <a:ln w="6350" cap="flat">
                  <a:solidFill>
                    <a:srgbClr val="000000"/>
                  </a:solidFill>
                  <a:prstDash val="solid"/>
                  <a:miter lim="400000"/>
                </a:ln>
                <a:effectLst/>
              </c:spPr>
            </c:leaderLines>
            <c:extLst>
              <c:ext xmlns:c15="http://schemas.microsoft.com/office/drawing/2012/chart" uri="{CE6537A1-D6FC-4f65-9D91-7224C49458BB}"/>
            </c:extLst>
          </c:dLbls>
          <c:cat>
            <c:strRef>
              <c:f>Sheet1!$B$1:$H$1</c:f>
              <c:strCache>
                <c:ptCount val="7"/>
                <c:pt idx="0">
                  <c:v> Solve The Issue On Overuse Of Land For Manufacture</c:v>
                </c:pt>
                <c:pt idx="1">
                  <c:v>More Distribution On Cultivated Land</c:v>
                </c:pt>
                <c:pt idx="2">
                  <c:v>Minimize The Influence Of Water Shortage Give To Agricultural System </c:v>
                </c:pt>
                <c:pt idx="3">
                  <c:v>Minimize Soil Erosion </c:v>
                </c:pt>
                <c:pt idx="4">
                  <c:v>Promotion On Less Use Of Chemical Pesticide On Crops </c:v>
                </c:pt>
                <c:pt idx="5">
                  <c:v>Policy For Minimize Pollution On Air, Water </c:v>
                </c:pt>
                <c:pt idx="6">
                  <c:v>Agricultural Welfare/Dividend</c:v>
                </c:pt>
              </c:strCache>
            </c:strRef>
          </c:cat>
          <c:val>
            <c:numRef>
              <c:f>Sheet1!$B$2:$H$2</c:f>
              <c:numCache>
                <c:formatCode>General</c:formatCode>
                <c:ptCount val="7"/>
                <c:pt idx="0">
                  <c:v>8</c:v>
                </c:pt>
                <c:pt idx="1">
                  <c:v>32</c:v>
                </c:pt>
                <c:pt idx="2">
                  <c:v>14</c:v>
                </c:pt>
                <c:pt idx="3">
                  <c:v>16</c:v>
                </c:pt>
                <c:pt idx="4">
                  <c:v>10</c:v>
                </c:pt>
                <c:pt idx="5">
                  <c:v>12</c:v>
                </c:pt>
                <c:pt idx="6">
                  <c:v>8</c:v>
                </c:pt>
              </c:numCache>
            </c:numRef>
          </c:val>
          <c:extLst>
            <c:ext xmlns:c16="http://schemas.microsoft.com/office/drawing/2014/chart" uri="{C3380CC4-5D6E-409C-BE32-E72D297353CC}">
              <c16:uniqueId val="{0000000D-C48C-C24F-9F20-864A95C51B9E}"/>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legend>
      <c:legendPos val="b"/>
      <c:layout>
        <c:manualLayout>
          <c:xMode val="edge"/>
          <c:yMode val="edge"/>
          <c:x val="0.42764853086916976"/>
          <c:y val="0.24338487132624029"/>
          <c:w val="0.56166337075736528"/>
          <c:h val="0.61420655738248198"/>
        </c:manualLayout>
      </c:layout>
      <c:overlay val="1"/>
      <c:spPr>
        <a:noFill/>
        <a:ln w="12700" cap="flat">
          <a:noFill/>
          <a:miter lim="400000"/>
        </a:ln>
        <a:effectLst/>
      </c:spPr>
      <c:txPr>
        <a:bodyPr rot="0"/>
        <a:lstStyle/>
        <a:p>
          <a:pPr>
            <a:defRPr sz="500" b="0" i="0" u="none" strike="noStrike">
              <a:solidFill>
                <a:srgbClr val="000000"/>
              </a:solidFill>
              <a:latin typeface="Times New Roman"/>
            </a:defRPr>
          </a:pPr>
          <a:endParaRPr lang="zh-CN"/>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055275545215188E-2"/>
          <c:y val="0"/>
          <c:w val="0.29322971644425067"/>
          <c:h val="0.90867063747997434"/>
        </c:manualLayout>
      </c:layout>
      <c:pieChart>
        <c:varyColors val="0"/>
        <c:ser>
          <c:idx val="0"/>
          <c:order val="0"/>
          <c:tx>
            <c:strRef>
              <c:f>Sheet1!$A$2</c:f>
              <c:strCache>
                <c:ptCount val="1"/>
                <c:pt idx="0">
                  <c:v>Region 2</c:v>
                </c:pt>
              </c:strCache>
            </c:strRef>
          </c:tx>
          <c:spPr>
            <a:solidFill>
              <a:schemeClr val="accent1"/>
            </a:solidFill>
            <a:ln w="12700" cap="flat">
              <a:noFill/>
              <a:miter lim="400000"/>
            </a:ln>
            <a:effectLst/>
          </c:spPr>
          <c:dPt>
            <c:idx val="0"/>
            <c:bubble3D val="0"/>
            <c:extLst>
              <c:ext xmlns:c16="http://schemas.microsoft.com/office/drawing/2014/chart" uri="{C3380CC4-5D6E-409C-BE32-E72D297353CC}">
                <c16:uniqueId val="{00000000-87F5-DF4F-A27F-FCF0E30E8D7A}"/>
              </c:ext>
            </c:extLst>
          </c:dPt>
          <c:dPt>
            <c:idx val="1"/>
            <c:bubble3D val="0"/>
            <c:spPr>
              <a:solidFill>
                <a:schemeClr val="accent3"/>
              </a:solidFill>
              <a:ln w="12700" cap="flat">
                <a:noFill/>
                <a:miter lim="400000"/>
              </a:ln>
              <a:effectLst/>
            </c:spPr>
            <c:extLst>
              <c:ext xmlns:c16="http://schemas.microsoft.com/office/drawing/2014/chart" uri="{C3380CC4-5D6E-409C-BE32-E72D297353CC}">
                <c16:uniqueId val="{00000002-87F5-DF4F-A27F-FCF0E30E8D7A}"/>
              </c:ext>
            </c:extLst>
          </c:dPt>
          <c:dPt>
            <c:idx val="2"/>
            <c:bubble3D val="0"/>
            <c:spPr>
              <a:solidFill>
                <a:srgbClr val="929292"/>
              </a:solidFill>
              <a:ln w="12700" cap="flat">
                <a:noFill/>
                <a:miter lim="400000"/>
              </a:ln>
              <a:effectLst/>
            </c:spPr>
            <c:extLst>
              <c:ext xmlns:c16="http://schemas.microsoft.com/office/drawing/2014/chart" uri="{C3380CC4-5D6E-409C-BE32-E72D297353CC}">
                <c16:uniqueId val="{00000004-87F5-DF4F-A27F-FCF0E30E8D7A}"/>
              </c:ext>
            </c:extLst>
          </c:dPt>
          <c:dPt>
            <c:idx val="3"/>
            <c:bubble3D val="0"/>
            <c:spPr>
              <a:solidFill>
                <a:srgbClr val="F8BA00"/>
              </a:solidFill>
              <a:ln w="12700" cap="flat">
                <a:noFill/>
                <a:miter lim="400000"/>
              </a:ln>
              <a:effectLst/>
            </c:spPr>
            <c:extLst>
              <c:ext xmlns:c16="http://schemas.microsoft.com/office/drawing/2014/chart" uri="{C3380CC4-5D6E-409C-BE32-E72D297353CC}">
                <c16:uniqueId val="{00000006-87F5-DF4F-A27F-FCF0E30E8D7A}"/>
              </c:ext>
            </c:extLst>
          </c:dPt>
          <c:dPt>
            <c:idx val="4"/>
            <c:bubble3D val="0"/>
            <c:spPr>
              <a:solidFill>
                <a:srgbClr val="FF2600"/>
              </a:solidFill>
              <a:ln w="12700" cap="flat">
                <a:noFill/>
                <a:miter lim="400000"/>
              </a:ln>
              <a:effectLst/>
            </c:spPr>
            <c:extLst>
              <c:ext xmlns:c16="http://schemas.microsoft.com/office/drawing/2014/chart" uri="{C3380CC4-5D6E-409C-BE32-E72D297353CC}">
                <c16:uniqueId val="{00000008-87F5-DF4F-A27F-FCF0E30E8D7A}"/>
              </c:ext>
            </c:extLst>
          </c:dPt>
          <c:dPt>
            <c:idx val="5"/>
            <c:bubble3D val="0"/>
            <c:spPr>
              <a:solidFill>
                <a:schemeClr val="accent6">
                  <a:satOff val="-20754"/>
                  <a:lumOff val="-16738"/>
                </a:schemeClr>
              </a:solidFill>
              <a:ln w="12700" cap="flat">
                <a:noFill/>
                <a:miter lim="400000"/>
              </a:ln>
              <a:effectLst/>
            </c:spPr>
            <c:extLst>
              <c:ext xmlns:c16="http://schemas.microsoft.com/office/drawing/2014/chart" uri="{C3380CC4-5D6E-409C-BE32-E72D297353CC}">
                <c16:uniqueId val="{0000000A-87F5-DF4F-A27F-FCF0E30E8D7A}"/>
              </c:ext>
            </c:extLst>
          </c:dPt>
          <c:dLbls>
            <c:dLbl>
              <c:idx val="0"/>
              <c:numFmt formatCode="#,##0%" sourceLinked="0"/>
              <c:spPr/>
              <c:txPr>
                <a:bodyPr/>
                <a:lstStyle/>
                <a:p>
                  <a:pPr>
                    <a:defRPr sz="35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0-87F5-DF4F-A27F-FCF0E30E8D7A}"/>
                </c:ext>
              </c:extLst>
            </c:dLbl>
            <c:dLbl>
              <c:idx val="1"/>
              <c:numFmt formatCode="#,##0%" sourceLinked="0"/>
              <c:spPr/>
              <c:txPr>
                <a:bodyPr/>
                <a:lstStyle/>
                <a:p>
                  <a:pPr>
                    <a:defRPr sz="35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2-87F5-DF4F-A27F-FCF0E30E8D7A}"/>
                </c:ext>
              </c:extLst>
            </c:dLbl>
            <c:dLbl>
              <c:idx val="2"/>
              <c:numFmt formatCode="#,##0%" sourceLinked="0"/>
              <c:spPr/>
              <c:txPr>
                <a:bodyPr/>
                <a:lstStyle/>
                <a:p>
                  <a:pPr>
                    <a:defRPr sz="35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4-87F5-DF4F-A27F-FCF0E30E8D7A}"/>
                </c:ext>
              </c:extLst>
            </c:dLbl>
            <c:dLbl>
              <c:idx val="3"/>
              <c:numFmt formatCode="#,##0%" sourceLinked="0"/>
              <c:spPr/>
              <c:txPr>
                <a:bodyPr/>
                <a:lstStyle/>
                <a:p>
                  <a:pPr>
                    <a:defRPr sz="35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6-87F5-DF4F-A27F-FCF0E30E8D7A}"/>
                </c:ext>
              </c:extLst>
            </c:dLbl>
            <c:dLbl>
              <c:idx val="4"/>
              <c:numFmt formatCode="#,##0%" sourceLinked="0"/>
              <c:spPr/>
              <c:txPr>
                <a:bodyPr/>
                <a:lstStyle/>
                <a:p>
                  <a:pPr>
                    <a:defRPr sz="35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8-87F5-DF4F-A27F-FCF0E30E8D7A}"/>
                </c:ext>
              </c:extLst>
            </c:dLbl>
            <c:dLbl>
              <c:idx val="5"/>
              <c:layout>
                <c:manualLayout>
                  <c:x val="2.032406916068288E-2"/>
                  <c:y val="8.8346821560551292E-2"/>
                </c:manualLayout>
              </c:layout>
              <c:numFmt formatCode="#,##0%" sourceLinked="0"/>
              <c:spPr/>
              <c:txPr>
                <a:bodyPr/>
                <a:lstStyle/>
                <a:p>
                  <a:pPr>
                    <a:defRPr sz="350" b="0" i="0" u="none" strike="noStrike">
                      <a:solidFill>
                        <a:srgbClr val="FFFFFF"/>
                      </a:solidFill>
                      <a:latin typeface="Times New Roman"/>
                    </a:defRPr>
                  </a:pPr>
                  <a:endParaRPr lang="zh-CN"/>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A-87F5-DF4F-A27F-FCF0E30E8D7A}"/>
                </c:ext>
              </c:extLst>
            </c:dLbl>
            <c:numFmt formatCode="#,##0%" sourceLinked="0"/>
            <c:spPr>
              <a:noFill/>
              <a:ln>
                <a:noFill/>
              </a:ln>
              <a:effectLst/>
            </c:spPr>
            <c:txPr>
              <a:bodyPr/>
              <a:lstStyle/>
              <a:p>
                <a:pPr>
                  <a:defRPr sz="350" b="0" i="0" u="none" strike="noStrike">
                    <a:solidFill>
                      <a:srgbClr val="FFFFFF"/>
                    </a:solidFill>
                    <a:latin typeface="Times New Roman"/>
                  </a:defRPr>
                </a:pPr>
                <a:endParaRPr lang="zh-CN"/>
              </a:p>
            </c:txPr>
            <c:dLblPos val="ctr"/>
            <c:showLegendKey val="0"/>
            <c:showVal val="0"/>
            <c:showCatName val="0"/>
            <c:showSerName val="0"/>
            <c:showPercent val="1"/>
            <c:showBubbleSize val="0"/>
            <c:showLeaderLines val="1"/>
            <c:leaderLines>
              <c:spPr>
                <a:ln w="6350" cap="flat">
                  <a:solidFill>
                    <a:srgbClr val="000000"/>
                  </a:solidFill>
                  <a:prstDash val="solid"/>
                  <a:miter lim="400000"/>
                </a:ln>
                <a:effectLst/>
              </c:spPr>
            </c:leaderLines>
            <c:extLst>
              <c:ext xmlns:c15="http://schemas.microsoft.com/office/drawing/2012/chart" uri="{CE6537A1-D6FC-4f65-9D91-7224C49458BB}"/>
            </c:extLst>
          </c:dLbls>
          <c:cat>
            <c:strRef>
              <c:f>Sheet1!$B$1:$G$1</c:f>
              <c:strCache>
                <c:ptCount val="6"/>
                <c:pt idx="0">
                  <c:v>Edcuational Level Of Farmers  </c:v>
                </c:pt>
                <c:pt idx="1">
                  <c:v>Technology</c:v>
                </c:pt>
                <c:pt idx="2">
                  <c:v>China's Current Policy</c:v>
                </c:pt>
                <c:pt idx="3">
                  <c:v>Unbalance distribution of Working Forces </c:v>
                </c:pt>
                <c:pt idx="4">
                  <c:v>Environmental Issue </c:v>
                </c:pt>
                <c:pt idx="5">
                  <c:v>Large Use Of Pesticide </c:v>
                </c:pt>
              </c:strCache>
            </c:strRef>
          </c:cat>
          <c:val>
            <c:numRef>
              <c:f>Sheet1!$B$2:$G$2</c:f>
              <c:numCache>
                <c:formatCode>General</c:formatCode>
                <c:ptCount val="6"/>
                <c:pt idx="0">
                  <c:v>13</c:v>
                </c:pt>
                <c:pt idx="1">
                  <c:v>51</c:v>
                </c:pt>
                <c:pt idx="2">
                  <c:v>5</c:v>
                </c:pt>
                <c:pt idx="3">
                  <c:v>22</c:v>
                </c:pt>
                <c:pt idx="4">
                  <c:v>4</c:v>
                </c:pt>
                <c:pt idx="5">
                  <c:v>5</c:v>
                </c:pt>
              </c:numCache>
            </c:numRef>
          </c:val>
          <c:extLst>
            <c:ext xmlns:c16="http://schemas.microsoft.com/office/drawing/2014/chart" uri="{C3380CC4-5D6E-409C-BE32-E72D297353CC}">
              <c16:uniqueId val="{0000000B-87F5-DF4F-A27F-FCF0E30E8D7A}"/>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legend>
      <c:legendPos val="b"/>
      <c:layout>
        <c:manualLayout>
          <c:xMode val="edge"/>
          <c:yMode val="edge"/>
          <c:x val="0.38336808483730767"/>
          <c:y val="0.12451049994239727"/>
          <c:w val="0.48346194885078547"/>
          <c:h val="0.56804161575143985"/>
        </c:manualLayout>
      </c:layout>
      <c:overlay val="1"/>
      <c:spPr>
        <a:noFill/>
        <a:ln w="12700" cap="flat">
          <a:noFill/>
          <a:miter lim="400000"/>
        </a:ln>
        <a:effectLst/>
      </c:spPr>
      <c:txPr>
        <a:bodyPr rot="0"/>
        <a:lstStyle/>
        <a:p>
          <a:pPr>
            <a:defRPr sz="400" b="0" i="0" u="none" strike="noStrike">
              <a:solidFill>
                <a:srgbClr val="000000"/>
              </a:solidFill>
              <a:latin typeface="Times New Roman"/>
            </a:defRPr>
          </a:pPr>
          <a:endParaRPr lang="zh-CN"/>
        </a:p>
      </c:txPr>
    </c:legend>
    <c:plotVisOnly val="1"/>
    <c:dispBlanksAs val="gap"/>
    <c:showDLblsOverMax val="1"/>
  </c:chart>
  <c:spPr>
    <a:noFill/>
    <a:ln>
      <a:noFill/>
    </a:ln>
    <a:effectLst/>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3BBD6D3A-6FF1-3245-8C0C-0CDAD9137D3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zh-CN" altLang="en-US">
              <a:latin typeface="Microsoft YaHei UI" panose="020B0503020204020204" pitchFamily="34" charset="-122"/>
              <a:ea typeface="Microsoft YaHei UI" panose="020B0503020204020204" pitchFamily="34" charset="-122"/>
            </a:endParaRPr>
          </a:p>
        </p:txBody>
      </p:sp>
      <p:sp>
        <p:nvSpPr>
          <p:cNvPr id="3" name="日期占位符 2">
            <a:extLst>
              <a:ext uri="{FF2B5EF4-FFF2-40B4-BE49-F238E27FC236}">
                <a16:creationId xmlns:a16="http://schemas.microsoft.com/office/drawing/2014/main" id="{D441029F-5AC1-4540-B209-199E706F7FB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903BEEB3-3917-4AFF-8854-778B283B0EAE}" type="datetime1">
              <a:rPr lang="zh-CN" altLang="en-US" smtClean="0">
                <a:latin typeface="Microsoft YaHei UI" panose="020B0503020204020204" pitchFamily="34" charset="-122"/>
                <a:ea typeface="Microsoft YaHei UI" panose="020B0503020204020204" pitchFamily="34" charset="-122"/>
              </a:rPr>
              <a:t>2020/7/7</a:t>
            </a:fld>
            <a:endParaRPr lang="zh-CN" altLang="en-US">
              <a:latin typeface="Microsoft YaHei UI" panose="020B0503020204020204" pitchFamily="34" charset="-122"/>
              <a:ea typeface="Microsoft YaHei UI" panose="020B0503020204020204" pitchFamily="34" charset="-122"/>
            </a:endParaRPr>
          </a:p>
        </p:txBody>
      </p:sp>
      <p:sp>
        <p:nvSpPr>
          <p:cNvPr id="4" name="页脚占位符 3">
            <a:extLst>
              <a:ext uri="{FF2B5EF4-FFF2-40B4-BE49-F238E27FC236}">
                <a16:creationId xmlns:a16="http://schemas.microsoft.com/office/drawing/2014/main" id="{9324ECBB-A41A-8545-BE90-99EEEFFE585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zh-CN" altLang="en-US">
              <a:latin typeface="Microsoft YaHei UI" panose="020B0503020204020204" pitchFamily="34" charset="-122"/>
              <a:ea typeface="Microsoft YaHei UI" panose="020B0503020204020204" pitchFamily="34" charset="-122"/>
            </a:endParaRPr>
          </a:p>
        </p:txBody>
      </p:sp>
      <p:sp>
        <p:nvSpPr>
          <p:cNvPr id="5" name="灯片编号占位符 4">
            <a:extLst>
              <a:ext uri="{FF2B5EF4-FFF2-40B4-BE49-F238E27FC236}">
                <a16:creationId xmlns:a16="http://schemas.microsoft.com/office/drawing/2014/main" id="{9D882C71-B8E6-9B4A-85BE-BA104C2C46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4C17898-3A10-CF44-A552-3280948685A7}" type="slidenum">
              <a:rPr lang="en-US" altLang="zh-CN" smtClean="0">
                <a:latin typeface="Microsoft YaHei UI" panose="020B0503020204020204" pitchFamily="34" charset="-122"/>
                <a:ea typeface="Microsoft YaHei UI" panose="020B0503020204020204" pitchFamily="34" charset="-122"/>
              </a:rPr>
              <a:t>‹#›</a:t>
            </a:fld>
            <a:endParaRPr lang="zh-CN" altLang="en-US">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40082521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aseline="0">
                <a:latin typeface="Microsoft YaHei UI" panose="020B0503020204020204" pitchFamily="34" charset="-122"/>
                <a:ea typeface="Microsoft YaHei UI" panose="020B0503020204020204" pitchFamily="34" charset="-122"/>
              </a:defRPr>
            </a:lvl1pPr>
          </a:lstStyle>
          <a:p>
            <a:endParaRPr lang="zh-CN" altLang="en-US" noProof="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aseline="0">
                <a:latin typeface="Microsoft YaHei UI" panose="020B0503020204020204" pitchFamily="34" charset="-122"/>
                <a:ea typeface="Microsoft YaHei UI" panose="020B0503020204020204" pitchFamily="34" charset="-122"/>
              </a:defRPr>
            </a:lvl1pPr>
          </a:lstStyle>
          <a:p>
            <a:fld id="{53A20AC2-2021-41C1-B9CA-F54467EBE37A}" type="datetime1">
              <a:rPr lang="zh-CN" altLang="en-US" noProof="0" smtClean="0"/>
              <a:t>2020/7/7</a:t>
            </a:fld>
            <a:endParaRPr lang="zh-CN" altLang="en-US" noProof="0"/>
          </a:p>
        </p:txBody>
      </p:sp>
      <p:sp>
        <p:nvSpPr>
          <p:cNvPr id="4" name="幻灯片图像占位符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pPr rt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zh-CN" altLang="en-US" noProof="0"/>
              <a:t>单击此处编辑母版文本样式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aseline="0">
                <a:latin typeface="Microsoft YaHei UI" panose="020B0503020204020204" pitchFamily="34" charset="-122"/>
                <a:ea typeface="Microsoft YaHei UI" panose="020B0503020204020204" pitchFamily="34" charset="-122"/>
              </a:defRPr>
            </a:lvl1pPr>
          </a:lstStyle>
          <a:p>
            <a:endParaRPr lang="zh-CN" altLang="en-US" noProof="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aseline="0">
                <a:latin typeface="Microsoft YaHei UI" panose="020B0503020204020204" pitchFamily="34" charset="-122"/>
                <a:ea typeface="Microsoft YaHei UI" panose="020B0503020204020204" pitchFamily="34" charset="-122"/>
              </a:defRPr>
            </a:lvl1pPr>
          </a:lstStyle>
          <a:p>
            <a:fld id="{D20E8996-8344-4FE8-B696-CB62494C532E}" type="slidenum">
              <a:rPr lang="en-US" altLang="zh-CN" noProof="0" smtClean="0"/>
              <a:pPr/>
              <a:t>‹#›</a:t>
            </a:fld>
            <a:endParaRPr lang="zh-CN" altLang="en-US" noProof="0"/>
          </a:p>
        </p:txBody>
      </p:sp>
    </p:spTree>
    <p:extLst>
      <p:ext uri="{BB962C8B-B14F-4D97-AF65-F5344CB8AC3E}">
        <p14:creationId xmlns:p14="http://schemas.microsoft.com/office/powerpoint/2010/main" val="103159042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baseline="0">
        <a:solidFill>
          <a:schemeClr val="tx1"/>
        </a:solidFill>
        <a:latin typeface="Microsoft YaHei UI" panose="020B0503020204020204" pitchFamily="34" charset="-122"/>
        <a:ea typeface="Microsoft YaHei UI" panose="020B0503020204020204" pitchFamily="34" charset="-122"/>
        <a:cs typeface="+mn-cs"/>
      </a:defRPr>
    </a:lvl1pPr>
    <a:lvl2pPr marL="457200" algn="l" defTabSz="914400" rtl="0" eaLnBrk="1" latinLnBrk="0" hangingPunct="1">
      <a:defRPr sz="1200" kern="1200" baseline="0">
        <a:solidFill>
          <a:schemeClr val="tx1"/>
        </a:solidFill>
        <a:latin typeface="Microsoft YaHei UI" panose="020B0503020204020204" pitchFamily="34" charset="-122"/>
        <a:ea typeface="Microsoft YaHei UI" panose="020B0503020204020204" pitchFamily="34" charset="-122"/>
        <a:cs typeface="+mn-cs"/>
      </a:defRPr>
    </a:lvl2pPr>
    <a:lvl3pPr marL="914400" algn="l" defTabSz="914400" rtl="0" eaLnBrk="1" latinLnBrk="0" hangingPunct="1">
      <a:defRPr sz="1200" kern="1200" baseline="0">
        <a:solidFill>
          <a:schemeClr val="tx1"/>
        </a:solidFill>
        <a:latin typeface="Microsoft YaHei UI" panose="020B0503020204020204" pitchFamily="34" charset="-122"/>
        <a:ea typeface="Microsoft YaHei UI" panose="020B0503020204020204" pitchFamily="34" charset="-122"/>
        <a:cs typeface="+mn-cs"/>
      </a:defRPr>
    </a:lvl3pPr>
    <a:lvl4pPr marL="1371600" algn="l" defTabSz="914400" rtl="0" eaLnBrk="1" latinLnBrk="0" hangingPunct="1">
      <a:defRPr sz="1200" kern="1200" baseline="0">
        <a:solidFill>
          <a:schemeClr val="tx1"/>
        </a:solidFill>
        <a:latin typeface="Microsoft YaHei UI" panose="020B0503020204020204" pitchFamily="34" charset="-122"/>
        <a:ea typeface="Microsoft YaHei UI" panose="020B0503020204020204" pitchFamily="34" charset="-122"/>
        <a:cs typeface="+mn-cs"/>
      </a:defRPr>
    </a:lvl4pPr>
    <a:lvl5pPr marL="1828800" algn="l" defTabSz="914400" rtl="0" eaLnBrk="1" latinLnBrk="0" hangingPunct="1">
      <a:defRPr sz="1200" kern="1200" baseline="0">
        <a:solidFill>
          <a:schemeClr val="tx1"/>
        </a:solidFill>
        <a:latin typeface="Microsoft YaHei UI" panose="020B0503020204020204" pitchFamily="34" charset="-122"/>
        <a:ea typeface="Microsoft YaHei UI"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20E8996-8344-4FE8-B696-CB62494C532E}" type="slidenum">
              <a:rPr lang="en-US" altLang="zh-CN" smtClean="0"/>
              <a:pPr/>
              <a:t>1</a:t>
            </a:fld>
            <a:endParaRPr lang="zh-CN" altLang="en-US"/>
          </a:p>
        </p:txBody>
      </p:sp>
    </p:spTree>
    <p:extLst>
      <p:ext uri="{BB962C8B-B14F-4D97-AF65-F5344CB8AC3E}">
        <p14:creationId xmlns:p14="http://schemas.microsoft.com/office/powerpoint/2010/main" val="1173075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accent4">
            <a:lumMod val="50000"/>
          </a:schemeClr>
        </a:solidFill>
        <a:effectLst/>
      </p:bgPr>
    </p:bg>
    <p:spTree>
      <p:nvGrpSpPr>
        <p:cNvPr id="1" name=""/>
        <p:cNvGrpSpPr/>
        <p:nvPr/>
      </p:nvGrpSpPr>
      <p:grpSpPr>
        <a:xfrm>
          <a:off x="0" y="0"/>
          <a:ext cx="0" cy="0"/>
          <a:chOff x="0" y="0"/>
          <a:chExt cx="0" cy="0"/>
        </a:xfrm>
      </p:grpSpPr>
      <p:sp>
        <p:nvSpPr>
          <p:cNvPr id="59" name="矩形 58">
            <a:extLst>
              <a:ext uri="{FF2B5EF4-FFF2-40B4-BE49-F238E27FC236}">
                <a16:creationId xmlns:a16="http://schemas.microsoft.com/office/drawing/2014/main" id="{6E26CF3A-F55E-E544-9FB2-7100E5D01487}"/>
              </a:ext>
            </a:extLst>
          </p:cNvPr>
          <p:cNvSpPr/>
          <p:nvPr userDrawn="1"/>
        </p:nvSpPr>
        <p:spPr>
          <a:xfrm>
            <a:off x="0" y="0"/>
            <a:ext cx="6858000" cy="111367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baseline="0" noProof="0">
              <a:latin typeface="Microsoft YaHei UI" panose="020B0503020204020204" pitchFamily="34" charset="-122"/>
              <a:ea typeface="Microsoft YaHei UI" panose="020B0503020204020204" pitchFamily="34" charset="-122"/>
            </a:endParaRPr>
          </a:p>
        </p:txBody>
      </p:sp>
      <p:sp>
        <p:nvSpPr>
          <p:cNvPr id="2" name="标题 1" hidden="1">
            <a:extLst>
              <a:ext uri="{FF2B5EF4-FFF2-40B4-BE49-F238E27FC236}">
                <a16:creationId xmlns:a16="http://schemas.microsoft.com/office/drawing/2014/main" id="{E8C10ABA-8587-C140-975A-2657A46279AA}"/>
              </a:ext>
            </a:extLst>
          </p:cNvPr>
          <p:cNvSpPr>
            <a:spLocks noGrp="1"/>
          </p:cNvSpPr>
          <p:nvPr>
            <p:ph type="title" hasCustomPrompt="1"/>
          </p:nvPr>
        </p:nvSpPr>
        <p:spPr>
          <a:xfrm>
            <a:off x="379684" y="406653"/>
            <a:ext cx="5131177" cy="535531"/>
          </a:xfrm>
        </p:spPr>
        <p:txBody>
          <a:bodyPr lIns="0" rIns="0" rtlCol="0">
            <a:noAutofit/>
          </a:bodyPr>
          <a:lstStyle>
            <a:lvl1pPr rtl="0">
              <a:defRPr sz="3600" b="0" i="0">
                <a:solidFill>
                  <a:schemeClr val="accent4">
                    <a:lumMod val="50000"/>
                  </a:schemeClr>
                </a:solidFill>
                <a:latin typeface="Microsoft YaHei UI" panose="020B0503020204020204" pitchFamily="34" charset="-122"/>
              </a:defRPr>
            </a:lvl1pPr>
          </a:lstStyle>
          <a:p>
            <a:pPr rtl="0"/>
            <a:r>
              <a:rPr lang="zh-CN" altLang="en-US" noProof="0"/>
              <a:t>你的姓名</a:t>
            </a:r>
            <a:endParaRPr lang="zh-cn" noProof="0" dirty="0"/>
          </a:p>
        </p:txBody>
      </p:sp>
      <p:sp>
        <p:nvSpPr>
          <p:cNvPr id="20" name="文本占位符 18" hidden="1">
            <a:extLst>
              <a:ext uri="{FF2B5EF4-FFF2-40B4-BE49-F238E27FC236}">
                <a16:creationId xmlns:a16="http://schemas.microsoft.com/office/drawing/2014/main" id="{5B977851-1691-7D44-B07D-01B553D09910}"/>
              </a:ext>
            </a:extLst>
          </p:cNvPr>
          <p:cNvSpPr>
            <a:spLocks noGrp="1"/>
          </p:cNvSpPr>
          <p:nvPr>
            <p:ph type="body" sz="quarter" idx="11" hasCustomPrompt="1"/>
          </p:nvPr>
        </p:nvSpPr>
        <p:spPr>
          <a:xfrm>
            <a:off x="3464815" y="6296395"/>
            <a:ext cx="1534463" cy="234319"/>
          </a:xfrm>
        </p:spPr>
        <p:txBody>
          <a:bodyPr lIns="0" rIns="0" rtlCol="0" anchor="ctr">
            <a:noAutofit/>
          </a:bodyPr>
          <a:lstStyle>
            <a:lvl1pPr marL="0" indent="0" rtl="0">
              <a:buNone/>
              <a:defRPr sz="120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a:t>教育背景</a:t>
            </a:r>
          </a:p>
        </p:txBody>
      </p:sp>
      <p:sp>
        <p:nvSpPr>
          <p:cNvPr id="25" name="文本占位符 18" hidden="1">
            <a:extLst>
              <a:ext uri="{FF2B5EF4-FFF2-40B4-BE49-F238E27FC236}">
                <a16:creationId xmlns:a16="http://schemas.microsoft.com/office/drawing/2014/main" id="{420A5075-C2B7-444D-BC6C-6938ACA01FF6}"/>
              </a:ext>
            </a:extLst>
          </p:cNvPr>
          <p:cNvSpPr>
            <a:spLocks noGrp="1"/>
          </p:cNvSpPr>
          <p:nvPr>
            <p:ph type="body" sz="quarter" idx="12" hasCustomPrompt="1"/>
          </p:nvPr>
        </p:nvSpPr>
        <p:spPr>
          <a:xfrm>
            <a:off x="4100528" y="6603863"/>
            <a:ext cx="1359978" cy="271074"/>
          </a:xfrm>
        </p:spPr>
        <p:txBody>
          <a:bodyPr lIns="0" rIns="0" rtlCol="0" anchor="ctr">
            <a:normAutofit/>
          </a:bodyPr>
          <a:lstStyle>
            <a:lvl1pPr marL="0" indent="0" rtl="0">
              <a:buNone/>
              <a:defRPr sz="120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a:t>学校名称</a:t>
            </a:r>
          </a:p>
        </p:txBody>
      </p:sp>
      <p:sp>
        <p:nvSpPr>
          <p:cNvPr id="30" name="文本占位符 18" hidden="1">
            <a:extLst>
              <a:ext uri="{FF2B5EF4-FFF2-40B4-BE49-F238E27FC236}">
                <a16:creationId xmlns:a16="http://schemas.microsoft.com/office/drawing/2014/main" id="{5C2D1E8C-5EC6-3F41-93FE-E77D60FCAF9D}"/>
              </a:ext>
            </a:extLst>
          </p:cNvPr>
          <p:cNvSpPr>
            <a:spLocks noGrp="1"/>
          </p:cNvSpPr>
          <p:nvPr>
            <p:ph type="body" sz="quarter" idx="13" hasCustomPrompt="1"/>
          </p:nvPr>
        </p:nvSpPr>
        <p:spPr>
          <a:xfrm>
            <a:off x="4100528" y="6843268"/>
            <a:ext cx="1359978" cy="203662"/>
          </a:xfrm>
        </p:spPr>
        <p:txBody>
          <a:bodyPr lIns="0" rIns="0" rtlCol="0" anchor="ctr">
            <a:noAutofit/>
          </a:bodyPr>
          <a:lstStyle>
            <a:lvl1pPr marL="0" indent="0" rtl="0">
              <a:buNone/>
              <a:defRPr sz="1200">
                <a:solidFill>
                  <a:schemeClr val="bg1"/>
                </a:solidFill>
                <a:latin typeface="Microsoft YaHei UI" panose="020B0503020204020204" pitchFamily="34" charset="-122"/>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en-US" altLang="zh-CN" noProof="0"/>
              <a:t>[</a:t>
            </a:r>
            <a:r>
              <a:rPr lang="zh-CN" altLang="en-US" noProof="0"/>
              <a:t>日期起始时间</a:t>
            </a:r>
            <a:r>
              <a:rPr lang="en-US" altLang="zh-CN" noProof="0"/>
              <a:t>]-[</a:t>
            </a:r>
            <a:r>
              <a:rPr lang="zh-CN" altLang="en-US" noProof="0"/>
              <a:t>收件人</a:t>
            </a:r>
            <a:r>
              <a:rPr lang="en-US" altLang="zh-CN" noProof="0"/>
              <a:t>]</a:t>
            </a:r>
            <a:endParaRPr lang="en-US" altLang="zh-CN" noProof="0" dirty="0"/>
          </a:p>
        </p:txBody>
      </p:sp>
      <p:sp>
        <p:nvSpPr>
          <p:cNvPr id="31" name="文本占位符 18" hidden="1">
            <a:extLst>
              <a:ext uri="{FF2B5EF4-FFF2-40B4-BE49-F238E27FC236}">
                <a16:creationId xmlns:a16="http://schemas.microsoft.com/office/drawing/2014/main" id="{5262C941-7E67-EA41-A288-3F705E28D280}"/>
              </a:ext>
            </a:extLst>
          </p:cNvPr>
          <p:cNvSpPr>
            <a:spLocks noGrp="1"/>
          </p:cNvSpPr>
          <p:nvPr>
            <p:ph type="body" sz="quarter" idx="14" hasCustomPrompt="1"/>
          </p:nvPr>
        </p:nvSpPr>
        <p:spPr>
          <a:xfrm>
            <a:off x="4100528" y="7036079"/>
            <a:ext cx="1359978" cy="203662"/>
          </a:xfrm>
        </p:spPr>
        <p:txBody>
          <a:bodyPr lIns="0" rIns="0" rtlCol="0" anchor="ctr">
            <a:noAutofit/>
          </a:bodyPr>
          <a:lstStyle>
            <a:lvl1pPr marL="0" indent="0" rtl="0">
              <a:buNone/>
              <a:defRPr sz="1200" i="1">
                <a:solidFill>
                  <a:schemeClr val="bg1"/>
                </a:solidFill>
                <a:latin typeface="Microsoft YaHei UI" panose="020B0503020204020204" pitchFamily="34" charset="-122"/>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en-US" altLang="zh-CN" noProof="0"/>
              <a:t>[</a:t>
            </a:r>
            <a:r>
              <a:rPr lang="zh-CN" altLang="en-US" noProof="0"/>
              <a:t>学位名称</a:t>
            </a:r>
            <a:r>
              <a:rPr lang="en-US" altLang="zh-CN" noProof="0"/>
              <a:t>]</a:t>
            </a:r>
            <a:endParaRPr lang="en-US" altLang="zh-CN" noProof="0" dirty="0"/>
          </a:p>
        </p:txBody>
      </p:sp>
      <p:sp>
        <p:nvSpPr>
          <p:cNvPr id="42" name="文本占位符 18" hidden="1">
            <a:extLst>
              <a:ext uri="{FF2B5EF4-FFF2-40B4-BE49-F238E27FC236}">
                <a16:creationId xmlns:a16="http://schemas.microsoft.com/office/drawing/2014/main" id="{BF56832D-FE58-2F46-9555-1CCA6C0981CF}"/>
              </a:ext>
            </a:extLst>
          </p:cNvPr>
          <p:cNvSpPr>
            <a:spLocks noGrp="1"/>
          </p:cNvSpPr>
          <p:nvPr>
            <p:ph type="body" sz="quarter" idx="15" hasCustomPrompt="1"/>
          </p:nvPr>
        </p:nvSpPr>
        <p:spPr>
          <a:xfrm>
            <a:off x="5904434" y="7040230"/>
            <a:ext cx="693702" cy="202510"/>
          </a:xfrm>
        </p:spPr>
        <p:txBody>
          <a:bodyPr lIns="0" rIns="0" rtlCol="0" anchor="ctr">
            <a:normAutofit/>
          </a:bodyPr>
          <a:lstStyle>
            <a:lvl1pPr marL="0" indent="0" algn="ctr" rtl="0">
              <a:buNone/>
              <a:defRPr sz="140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a:t>学分绩点</a:t>
            </a:r>
          </a:p>
        </p:txBody>
      </p:sp>
      <p:sp>
        <p:nvSpPr>
          <p:cNvPr id="43" name="文本占位符 18" hidden="1">
            <a:extLst>
              <a:ext uri="{FF2B5EF4-FFF2-40B4-BE49-F238E27FC236}">
                <a16:creationId xmlns:a16="http://schemas.microsoft.com/office/drawing/2014/main" id="{FDF93C53-2C8A-884C-B211-EF7B46AB70A6}"/>
              </a:ext>
            </a:extLst>
          </p:cNvPr>
          <p:cNvSpPr>
            <a:spLocks noGrp="1"/>
          </p:cNvSpPr>
          <p:nvPr>
            <p:ph type="body" sz="quarter" idx="16" hasCustomPrompt="1"/>
          </p:nvPr>
        </p:nvSpPr>
        <p:spPr>
          <a:xfrm>
            <a:off x="5904434" y="6653422"/>
            <a:ext cx="693702" cy="393552"/>
          </a:xfrm>
        </p:spPr>
        <p:txBody>
          <a:bodyPr lIns="0" rIns="0" rtlCol="0" anchor="ctr">
            <a:noAutofit/>
          </a:bodyPr>
          <a:lstStyle>
            <a:lvl1pPr marL="0" indent="0" algn="ctr">
              <a:buNone/>
              <a:defRPr sz="3200" b="1">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noProof="0"/>
              <a:t>4.0</a:t>
            </a:r>
          </a:p>
        </p:txBody>
      </p:sp>
      <p:sp>
        <p:nvSpPr>
          <p:cNvPr id="96" name="文本占位符 8" hidden="1">
            <a:extLst>
              <a:ext uri="{FF2B5EF4-FFF2-40B4-BE49-F238E27FC236}">
                <a16:creationId xmlns:a16="http://schemas.microsoft.com/office/drawing/2014/main" id="{2B1A41A9-8C5A-224E-9B99-968DDF5B8251}"/>
              </a:ext>
            </a:extLst>
          </p:cNvPr>
          <p:cNvSpPr>
            <a:spLocks noGrp="1"/>
          </p:cNvSpPr>
          <p:nvPr>
            <p:ph type="body" sz="quarter" idx="26" hasCustomPrompt="1"/>
          </p:nvPr>
        </p:nvSpPr>
        <p:spPr>
          <a:xfrm>
            <a:off x="379684" y="1569344"/>
            <a:ext cx="2925613" cy="248809"/>
          </a:xfrm>
        </p:spPr>
        <p:txBody>
          <a:bodyPr lIns="0" rIns="0" rtlCol="0" anchor="ctr">
            <a:noAutofit/>
          </a:bodyPr>
          <a:lstStyle>
            <a:lvl1pPr marL="0" indent="0" rtl="0">
              <a:buNone/>
              <a:defRPr sz="1100" b="0" i="0">
                <a:solidFill>
                  <a:schemeClr val="bg1"/>
                </a:solidFill>
              </a:defRPr>
            </a:lvl1pPr>
          </a:lstStyle>
          <a:p>
            <a:pPr lvl="0" rtl="0"/>
            <a:r>
              <a:rPr lang="zh-CN" altLang="en-US" noProof="0"/>
              <a:t>公司名称 </a:t>
            </a:r>
            <a:r>
              <a:rPr lang="en-US" altLang="zh-CN" noProof="0"/>
              <a:t>| </a:t>
            </a:r>
            <a:r>
              <a:rPr lang="zh-CN" altLang="en-US" noProof="0"/>
              <a:t>职务</a:t>
            </a:r>
          </a:p>
        </p:txBody>
      </p:sp>
      <p:sp>
        <p:nvSpPr>
          <p:cNvPr id="97" name="文本占位符 8" hidden="1">
            <a:extLst>
              <a:ext uri="{FF2B5EF4-FFF2-40B4-BE49-F238E27FC236}">
                <a16:creationId xmlns:a16="http://schemas.microsoft.com/office/drawing/2014/main" id="{621A3ADB-23BD-8F43-BACD-95921D4463F0}"/>
              </a:ext>
            </a:extLst>
          </p:cNvPr>
          <p:cNvSpPr>
            <a:spLocks noGrp="1"/>
          </p:cNvSpPr>
          <p:nvPr>
            <p:ph type="body" sz="quarter" idx="27" hasCustomPrompt="1"/>
          </p:nvPr>
        </p:nvSpPr>
        <p:spPr>
          <a:xfrm>
            <a:off x="379684" y="1860357"/>
            <a:ext cx="2925613" cy="144438"/>
          </a:xfrm>
        </p:spPr>
        <p:txBody>
          <a:bodyPr lIns="0" rIns="0" rtlCol="0" anchor="ctr">
            <a:noAutofit/>
          </a:bodyPr>
          <a:lstStyle>
            <a:lvl1pPr marL="0" indent="0" rtl="0">
              <a:buNone/>
              <a:defRPr sz="1000" b="0" i="0">
                <a:solidFill>
                  <a:schemeClr val="bg1"/>
                </a:solidFill>
              </a:defRPr>
            </a:lvl1pPr>
          </a:lstStyle>
          <a:p>
            <a:pPr lvl="0" rtl="0"/>
            <a:r>
              <a:rPr lang="en-US" altLang="zh-CN" noProof="0"/>
              <a:t>[</a:t>
            </a:r>
            <a:r>
              <a:rPr lang="zh-CN" altLang="en-US" noProof="0"/>
              <a:t>日期起始时间</a:t>
            </a:r>
            <a:r>
              <a:rPr lang="en-US" altLang="zh-CN" noProof="0"/>
              <a:t>]-[</a:t>
            </a:r>
            <a:r>
              <a:rPr lang="zh-CN" altLang="en-US" noProof="0"/>
              <a:t>收件人</a:t>
            </a:r>
            <a:r>
              <a:rPr lang="en-US" altLang="zh-CN" noProof="0"/>
              <a:t>]</a:t>
            </a:r>
          </a:p>
        </p:txBody>
      </p:sp>
      <p:sp>
        <p:nvSpPr>
          <p:cNvPr id="98" name="文本占位符 8" hidden="1">
            <a:extLst>
              <a:ext uri="{FF2B5EF4-FFF2-40B4-BE49-F238E27FC236}">
                <a16:creationId xmlns:a16="http://schemas.microsoft.com/office/drawing/2014/main" id="{D6D17EAF-2F02-AA4A-8E44-8B309C23BE74}"/>
              </a:ext>
            </a:extLst>
          </p:cNvPr>
          <p:cNvSpPr>
            <a:spLocks noGrp="1"/>
          </p:cNvSpPr>
          <p:nvPr>
            <p:ph type="body" sz="quarter" idx="28" hasCustomPrompt="1"/>
          </p:nvPr>
        </p:nvSpPr>
        <p:spPr>
          <a:xfrm>
            <a:off x="379684" y="2056280"/>
            <a:ext cx="2925612" cy="684375"/>
          </a:xfrm>
        </p:spPr>
        <p:txBody>
          <a:bodyPr lIns="0" tIns="0" rIns="0" rtlCol="0" anchor="t">
            <a:noAutofit/>
          </a:bodyPr>
          <a:lstStyle>
            <a:lvl1pPr marL="0" indent="0">
              <a:lnSpc>
                <a:spcPct val="100000"/>
              </a:lnSpc>
              <a:buNone/>
              <a:defRPr sz="1000" b="0" i="0">
                <a:solidFill>
                  <a:schemeClr val="bg1"/>
                </a:solidFill>
                <a:latin typeface="Microsoft YaHei UI" panose="020B0503020204020204" pitchFamily="34" charset="-122"/>
              </a:defRPr>
            </a:lvl1pPr>
          </a:lstStyle>
          <a:p>
            <a:pPr lvl="0" rtl="0"/>
            <a:r>
              <a:rPr lang="zh-cn" noProof="0" dirty="0"/>
              <a:t>Lorem ipsum dolor sit amet, consectetur adipiscing elit, sed do eiusmod tempor incididunt ut labore et dolore magna aliqua. Ut enim ad minim veniam, quis nostrud exercitation.</a:t>
            </a:r>
          </a:p>
        </p:txBody>
      </p:sp>
      <p:sp>
        <p:nvSpPr>
          <p:cNvPr id="99" name="文本占位符 8" hidden="1">
            <a:extLst>
              <a:ext uri="{FF2B5EF4-FFF2-40B4-BE49-F238E27FC236}">
                <a16:creationId xmlns:a16="http://schemas.microsoft.com/office/drawing/2014/main" id="{6E210A9C-46CF-E34B-8A51-F4EB49C0E818}"/>
              </a:ext>
            </a:extLst>
          </p:cNvPr>
          <p:cNvSpPr>
            <a:spLocks noGrp="1"/>
          </p:cNvSpPr>
          <p:nvPr>
            <p:ph type="body" sz="quarter" idx="29" hasCustomPrompt="1"/>
          </p:nvPr>
        </p:nvSpPr>
        <p:spPr>
          <a:xfrm>
            <a:off x="379684" y="1145426"/>
            <a:ext cx="2925613" cy="293251"/>
          </a:xfrm>
        </p:spPr>
        <p:txBody>
          <a:bodyPr lIns="0" rIns="0" rtlCol="0" anchor="ctr">
            <a:normAutofit/>
          </a:bodyPr>
          <a:lstStyle>
            <a:lvl1pPr marL="0" indent="0" rtl="0">
              <a:buNone/>
              <a:defRPr sz="1200" b="0" i="0">
                <a:solidFill>
                  <a:schemeClr val="bg1"/>
                </a:solidFill>
              </a:defRPr>
            </a:lvl1pPr>
          </a:lstStyle>
          <a:p>
            <a:pPr lvl="0" rtl="0"/>
            <a:r>
              <a:rPr lang="zh-CN" altLang="en-US" noProof="0"/>
              <a:t>工作经验</a:t>
            </a:r>
          </a:p>
        </p:txBody>
      </p:sp>
      <p:sp>
        <p:nvSpPr>
          <p:cNvPr id="104" name="文本占位符 8" hidden="1">
            <a:extLst>
              <a:ext uri="{FF2B5EF4-FFF2-40B4-BE49-F238E27FC236}">
                <a16:creationId xmlns:a16="http://schemas.microsoft.com/office/drawing/2014/main" id="{5B112CE7-45E8-2E43-A633-DB4096453E16}"/>
              </a:ext>
            </a:extLst>
          </p:cNvPr>
          <p:cNvSpPr>
            <a:spLocks noGrp="1"/>
          </p:cNvSpPr>
          <p:nvPr>
            <p:ph type="body" sz="quarter" idx="30" hasCustomPrompt="1"/>
          </p:nvPr>
        </p:nvSpPr>
        <p:spPr>
          <a:xfrm>
            <a:off x="379684" y="2840591"/>
            <a:ext cx="2925613" cy="248809"/>
          </a:xfrm>
        </p:spPr>
        <p:txBody>
          <a:bodyPr lIns="0" rIns="0" rtlCol="0" anchor="ctr">
            <a:noAutofit/>
          </a:bodyPr>
          <a:lstStyle>
            <a:lvl1pPr marL="0" indent="0" rtl="0">
              <a:buNone/>
              <a:defRPr sz="1100" b="0" i="0">
                <a:solidFill>
                  <a:schemeClr val="bg1"/>
                </a:solidFill>
              </a:defRPr>
            </a:lvl1pPr>
          </a:lstStyle>
          <a:p>
            <a:pPr lvl="0" rtl="0"/>
            <a:r>
              <a:rPr lang="zh-CN" altLang="en-US" noProof="0"/>
              <a:t>公司名称 </a:t>
            </a:r>
            <a:r>
              <a:rPr lang="en-US" altLang="zh-CN" noProof="0"/>
              <a:t>| </a:t>
            </a:r>
            <a:r>
              <a:rPr lang="zh-CN" altLang="en-US" noProof="0"/>
              <a:t>职务</a:t>
            </a:r>
          </a:p>
        </p:txBody>
      </p:sp>
      <p:sp>
        <p:nvSpPr>
          <p:cNvPr id="105" name="文本占位符 8" hidden="1">
            <a:extLst>
              <a:ext uri="{FF2B5EF4-FFF2-40B4-BE49-F238E27FC236}">
                <a16:creationId xmlns:a16="http://schemas.microsoft.com/office/drawing/2014/main" id="{57C75573-1BA8-C749-8829-0A0E96DACB4F}"/>
              </a:ext>
            </a:extLst>
          </p:cNvPr>
          <p:cNvSpPr>
            <a:spLocks noGrp="1"/>
          </p:cNvSpPr>
          <p:nvPr>
            <p:ph type="body" sz="quarter" idx="31" hasCustomPrompt="1"/>
          </p:nvPr>
        </p:nvSpPr>
        <p:spPr>
          <a:xfrm>
            <a:off x="379684" y="3131604"/>
            <a:ext cx="2925613" cy="144438"/>
          </a:xfrm>
        </p:spPr>
        <p:txBody>
          <a:bodyPr lIns="0" rIns="0" rtlCol="0" anchor="ctr">
            <a:noAutofit/>
          </a:bodyPr>
          <a:lstStyle>
            <a:lvl1pPr marL="0" indent="0" rtl="0">
              <a:buNone/>
              <a:defRPr sz="1000" b="0" i="0">
                <a:solidFill>
                  <a:schemeClr val="bg1"/>
                </a:solidFill>
              </a:defRPr>
            </a:lvl1pPr>
          </a:lstStyle>
          <a:p>
            <a:pPr lvl="0" rtl="0"/>
            <a:r>
              <a:rPr lang="en-US" altLang="zh-CN" noProof="0"/>
              <a:t>[</a:t>
            </a:r>
            <a:r>
              <a:rPr lang="zh-CN" altLang="en-US" noProof="0"/>
              <a:t>日期起始时间</a:t>
            </a:r>
            <a:r>
              <a:rPr lang="en-US" altLang="zh-CN" noProof="0"/>
              <a:t>]-[</a:t>
            </a:r>
            <a:r>
              <a:rPr lang="zh-CN" altLang="en-US" noProof="0"/>
              <a:t>收件人</a:t>
            </a:r>
            <a:r>
              <a:rPr lang="en-US" altLang="zh-CN" noProof="0"/>
              <a:t>]</a:t>
            </a:r>
          </a:p>
        </p:txBody>
      </p:sp>
      <p:sp>
        <p:nvSpPr>
          <p:cNvPr id="106" name="文本占位符 8" hidden="1">
            <a:extLst>
              <a:ext uri="{FF2B5EF4-FFF2-40B4-BE49-F238E27FC236}">
                <a16:creationId xmlns:a16="http://schemas.microsoft.com/office/drawing/2014/main" id="{03288328-BBC2-C043-ABA7-6DE1329DE976}"/>
              </a:ext>
            </a:extLst>
          </p:cNvPr>
          <p:cNvSpPr>
            <a:spLocks noGrp="1"/>
          </p:cNvSpPr>
          <p:nvPr>
            <p:ph type="body" sz="quarter" idx="32" hasCustomPrompt="1"/>
          </p:nvPr>
        </p:nvSpPr>
        <p:spPr>
          <a:xfrm>
            <a:off x="379684" y="3327527"/>
            <a:ext cx="2925612" cy="668990"/>
          </a:xfrm>
        </p:spPr>
        <p:txBody>
          <a:bodyPr lIns="0" tIns="0" rIns="0" rtlCol="0" anchor="t">
            <a:noAutofit/>
          </a:bodyPr>
          <a:lstStyle>
            <a:lvl1pPr marL="0" indent="0">
              <a:lnSpc>
                <a:spcPct val="100000"/>
              </a:lnSpc>
              <a:buNone/>
              <a:defRPr sz="1000" b="0" i="0">
                <a:solidFill>
                  <a:schemeClr val="bg1"/>
                </a:solidFill>
                <a:latin typeface="Microsoft YaHei UI" panose="020B0503020204020204" pitchFamily="34" charset="-122"/>
              </a:defRPr>
            </a:lvl1pPr>
          </a:lstStyle>
          <a:p>
            <a:pPr lvl="0" rtl="0"/>
            <a:r>
              <a:rPr lang="zh-cn" noProof="0" dirty="0"/>
              <a:t>Lorem ipsum dolor sit amet, consectetur adipiscing elit, sed do eiusmod tempor incididunt ut labore et dolore magna aliqua. Ut enm ad minim veniam, quis nostrud exercitation.</a:t>
            </a:r>
          </a:p>
        </p:txBody>
      </p:sp>
      <p:sp>
        <p:nvSpPr>
          <p:cNvPr id="107" name="文本占位符 8" hidden="1">
            <a:extLst>
              <a:ext uri="{FF2B5EF4-FFF2-40B4-BE49-F238E27FC236}">
                <a16:creationId xmlns:a16="http://schemas.microsoft.com/office/drawing/2014/main" id="{82046C4E-90DA-4347-A96F-BD316B2235F4}"/>
              </a:ext>
            </a:extLst>
          </p:cNvPr>
          <p:cNvSpPr>
            <a:spLocks noGrp="1"/>
          </p:cNvSpPr>
          <p:nvPr>
            <p:ph type="body" sz="quarter" idx="33" hasCustomPrompt="1"/>
          </p:nvPr>
        </p:nvSpPr>
        <p:spPr>
          <a:xfrm>
            <a:off x="379684" y="4107059"/>
            <a:ext cx="2925613" cy="248809"/>
          </a:xfrm>
        </p:spPr>
        <p:txBody>
          <a:bodyPr lIns="0" rIns="0" rtlCol="0" anchor="ctr">
            <a:noAutofit/>
          </a:bodyPr>
          <a:lstStyle>
            <a:lvl1pPr marL="0" indent="0" rtl="0">
              <a:buNone/>
              <a:defRPr sz="1100" b="0" i="0">
                <a:solidFill>
                  <a:schemeClr val="bg1"/>
                </a:solidFill>
              </a:defRPr>
            </a:lvl1pPr>
          </a:lstStyle>
          <a:p>
            <a:pPr lvl="0" rtl="0"/>
            <a:r>
              <a:rPr lang="zh-CN" altLang="en-US" noProof="0"/>
              <a:t>公司名称 </a:t>
            </a:r>
            <a:r>
              <a:rPr lang="en-US" altLang="zh-CN" noProof="0"/>
              <a:t>| </a:t>
            </a:r>
            <a:r>
              <a:rPr lang="zh-CN" altLang="en-US" noProof="0"/>
              <a:t>职务</a:t>
            </a:r>
          </a:p>
        </p:txBody>
      </p:sp>
      <p:sp>
        <p:nvSpPr>
          <p:cNvPr id="108" name="文本占位符 8" hidden="1">
            <a:extLst>
              <a:ext uri="{FF2B5EF4-FFF2-40B4-BE49-F238E27FC236}">
                <a16:creationId xmlns:a16="http://schemas.microsoft.com/office/drawing/2014/main" id="{D7E3073B-1F03-B344-9CCF-D116EF964110}"/>
              </a:ext>
            </a:extLst>
          </p:cNvPr>
          <p:cNvSpPr>
            <a:spLocks noGrp="1"/>
          </p:cNvSpPr>
          <p:nvPr>
            <p:ph type="body" sz="quarter" idx="34" hasCustomPrompt="1"/>
          </p:nvPr>
        </p:nvSpPr>
        <p:spPr>
          <a:xfrm>
            <a:off x="379684" y="4398072"/>
            <a:ext cx="2925613" cy="144438"/>
          </a:xfrm>
        </p:spPr>
        <p:txBody>
          <a:bodyPr lIns="0" rIns="0" rtlCol="0" anchor="ctr">
            <a:noAutofit/>
          </a:bodyPr>
          <a:lstStyle>
            <a:lvl1pPr marL="0" indent="0" rtl="0">
              <a:buNone/>
              <a:defRPr sz="1000" b="0" i="0">
                <a:solidFill>
                  <a:schemeClr val="bg1"/>
                </a:solidFill>
              </a:defRPr>
            </a:lvl1pPr>
          </a:lstStyle>
          <a:p>
            <a:pPr lvl="0" rtl="0"/>
            <a:r>
              <a:rPr lang="en-US" altLang="zh-CN" noProof="0"/>
              <a:t>[</a:t>
            </a:r>
            <a:r>
              <a:rPr lang="zh-CN" altLang="en-US" noProof="0"/>
              <a:t>日期起始时间</a:t>
            </a:r>
            <a:r>
              <a:rPr lang="en-US" altLang="zh-CN" noProof="0"/>
              <a:t>]-[</a:t>
            </a:r>
            <a:r>
              <a:rPr lang="zh-CN" altLang="en-US" noProof="0"/>
              <a:t>收件人</a:t>
            </a:r>
            <a:r>
              <a:rPr lang="en-US" altLang="zh-CN" noProof="0"/>
              <a:t>]</a:t>
            </a:r>
          </a:p>
        </p:txBody>
      </p:sp>
      <p:sp>
        <p:nvSpPr>
          <p:cNvPr id="109" name="文本占位符 8" hidden="1">
            <a:extLst>
              <a:ext uri="{FF2B5EF4-FFF2-40B4-BE49-F238E27FC236}">
                <a16:creationId xmlns:a16="http://schemas.microsoft.com/office/drawing/2014/main" id="{2EE283F0-AFCD-5741-8C35-207ABF2D6E52}"/>
              </a:ext>
            </a:extLst>
          </p:cNvPr>
          <p:cNvSpPr>
            <a:spLocks noGrp="1"/>
          </p:cNvSpPr>
          <p:nvPr>
            <p:ph type="body" sz="quarter" idx="35" hasCustomPrompt="1"/>
          </p:nvPr>
        </p:nvSpPr>
        <p:spPr>
          <a:xfrm>
            <a:off x="379684" y="4593995"/>
            <a:ext cx="2925612" cy="709398"/>
          </a:xfrm>
        </p:spPr>
        <p:txBody>
          <a:bodyPr lIns="0" tIns="0" rIns="0" rtlCol="0" anchor="t">
            <a:noAutofit/>
          </a:bodyPr>
          <a:lstStyle>
            <a:lvl1pPr marL="0" indent="0">
              <a:lnSpc>
                <a:spcPct val="100000"/>
              </a:lnSpc>
              <a:buNone/>
              <a:defRPr sz="1000" b="0" i="0">
                <a:solidFill>
                  <a:schemeClr val="bg1"/>
                </a:solidFill>
                <a:latin typeface="Microsoft YaHei UI" panose="020B0503020204020204" pitchFamily="34" charset="-122"/>
              </a:defRPr>
            </a:lvl1pPr>
          </a:lstStyle>
          <a:p>
            <a:pPr lvl="0" rtl="0"/>
            <a:r>
              <a:rPr lang="zh-cn" noProof="0" dirty="0"/>
              <a:t>Lorem ipsum dolor sit amet, consectetur adipiscing elit, sed do eiusmod tempor incididunt ut labore et dolore magna aliqua. Ut enim ad minim veniam, quis nostrud exercitation.</a:t>
            </a:r>
          </a:p>
        </p:txBody>
      </p:sp>
      <p:sp>
        <p:nvSpPr>
          <p:cNvPr id="141" name="文本占位符 18" hidden="1">
            <a:extLst>
              <a:ext uri="{FF2B5EF4-FFF2-40B4-BE49-F238E27FC236}">
                <a16:creationId xmlns:a16="http://schemas.microsoft.com/office/drawing/2014/main" id="{74300729-6F26-BF4C-84B9-420C9383BB75}"/>
              </a:ext>
            </a:extLst>
          </p:cNvPr>
          <p:cNvSpPr>
            <a:spLocks noGrp="1"/>
          </p:cNvSpPr>
          <p:nvPr>
            <p:ph type="body" sz="quarter" idx="36" hasCustomPrompt="1"/>
          </p:nvPr>
        </p:nvSpPr>
        <p:spPr>
          <a:xfrm>
            <a:off x="3976399" y="7594586"/>
            <a:ext cx="2687637" cy="375733"/>
          </a:xfrm>
        </p:spPr>
        <p:txBody>
          <a:bodyPr lIns="0" rIns="0" rtlCol="0" anchor="ctr">
            <a:normAutofit/>
          </a:bodyPr>
          <a:lstStyle>
            <a:lvl1pPr marL="0" indent="0">
              <a:buNone/>
              <a:defRPr sz="1400" b="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noProof="0"/>
              <a:t>[www.website.com]</a:t>
            </a:r>
          </a:p>
        </p:txBody>
      </p:sp>
      <p:sp>
        <p:nvSpPr>
          <p:cNvPr id="142" name="文本占位符 18" hidden="1">
            <a:extLst>
              <a:ext uri="{FF2B5EF4-FFF2-40B4-BE49-F238E27FC236}">
                <a16:creationId xmlns:a16="http://schemas.microsoft.com/office/drawing/2014/main" id="{DDE57839-AE02-5A48-BA9C-A372F59A8A9A}"/>
              </a:ext>
            </a:extLst>
          </p:cNvPr>
          <p:cNvSpPr>
            <a:spLocks noGrp="1"/>
          </p:cNvSpPr>
          <p:nvPr>
            <p:ph type="body" sz="quarter" idx="37" hasCustomPrompt="1"/>
          </p:nvPr>
        </p:nvSpPr>
        <p:spPr>
          <a:xfrm>
            <a:off x="3976399" y="8060579"/>
            <a:ext cx="2687637" cy="375733"/>
          </a:xfrm>
        </p:spPr>
        <p:txBody>
          <a:bodyPr lIns="0" rIns="0" rtlCol="0" anchor="ctr">
            <a:normAutofit/>
          </a:bodyPr>
          <a:lstStyle>
            <a:lvl1pPr marL="0" indent="0" rtl="0">
              <a:buNone/>
              <a:defRPr sz="1400" b="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af-ZA" altLang="zh-CN" noProof="0"/>
              <a:t>[E-mail@email.com]</a:t>
            </a:r>
          </a:p>
        </p:txBody>
      </p:sp>
      <p:sp>
        <p:nvSpPr>
          <p:cNvPr id="143" name="文本占位符 18" hidden="1">
            <a:extLst>
              <a:ext uri="{FF2B5EF4-FFF2-40B4-BE49-F238E27FC236}">
                <a16:creationId xmlns:a16="http://schemas.microsoft.com/office/drawing/2014/main" id="{D9890AB4-F0C2-C14A-AE40-76B0671D7726}"/>
              </a:ext>
            </a:extLst>
          </p:cNvPr>
          <p:cNvSpPr>
            <a:spLocks noGrp="1"/>
          </p:cNvSpPr>
          <p:nvPr>
            <p:ph type="body" sz="quarter" idx="38" hasCustomPrompt="1"/>
          </p:nvPr>
        </p:nvSpPr>
        <p:spPr>
          <a:xfrm>
            <a:off x="3976399" y="8531775"/>
            <a:ext cx="2687637" cy="375733"/>
          </a:xfrm>
        </p:spPr>
        <p:txBody>
          <a:bodyPr lIns="0" rIns="0" rtlCol="0" anchor="ctr">
            <a:normAutofit/>
          </a:bodyPr>
          <a:lstStyle>
            <a:lvl1pPr marL="0" indent="0" rtl="0">
              <a:buNone/>
              <a:defRPr sz="1400" b="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en-US" altLang="zh-CN" noProof="0"/>
              <a:t>[</a:t>
            </a:r>
            <a:r>
              <a:rPr lang="zh-CN" altLang="en-US" noProof="0"/>
              <a:t>电话号码</a:t>
            </a:r>
            <a:r>
              <a:rPr lang="en-US" altLang="zh-CN" noProof="0"/>
              <a:t>]</a:t>
            </a:r>
          </a:p>
        </p:txBody>
      </p:sp>
      <p:sp>
        <p:nvSpPr>
          <p:cNvPr id="66" name="图片占位符 65">
            <a:extLst>
              <a:ext uri="{FF2B5EF4-FFF2-40B4-BE49-F238E27FC236}">
                <a16:creationId xmlns:a16="http://schemas.microsoft.com/office/drawing/2014/main" id="{D99AF921-7F38-AA4D-A86E-AAA8D030F264}"/>
              </a:ext>
            </a:extLst>
          </p:cNvPr>
          <p:cNvSpPr>
            <a:spLocks noGrp="1"/>
          </p:cNvSpPr>
          <p:nvPr>
            <p:ph type="pic" sz="quarter" idx="25" hasCustomPrompt="1"/>
          </p:nvPr>
        </p:nvSpPr>
        <p:spPr>
          <a:xfrm>
            <a:off x="5596449" y="165485"/>
            <a:ext cx="1120065" cy="1120065"/>
          </a:xfrm>
          <a:prstGeom prst="ellipse">
            <a:avLst/>
          </a:prstGeom>
          <a:solidFill>
            <a:schemeClr val="bg1"/>
          </a:solidFill>
          <a:ln>
            <a:solidFill>
              <a:schemeClr val="accent3">
                <a:lumMod val="50000"/>
              </a:schemeClr>
            </a:solidFill>
          </a:ln>
          <a:effectLst>
            <a:outerShdw blurRad="63500" sx="102000" sy="102000" algn="ctr" rotWithShape="0">
              <a:prstClr val="black">
                <a:alpha val="40000"/>
              </a:prstClr>
            </a:outerShdw>
          </a:effectLst>
        </p:spPr>
        <p:txBody>
          <a:bodyPr rtlCol="0">
            <a:noAutofit/>
          </a:bodyPr>
          <a:lstStyle>
            <a:lvl1pPr marL="0" indent="0" algn="ctr">
              <a:buNone/>
              <a:defRPr sz="1000" baseline="0">
                <a:solidFill>
                  <a:schemeClr val="accent5">
                    <a:lumMod val="50000"/>
                  </a:schemeClr>
                </a:solidFill>
                <a:ea typeface="Microsoft YaHei UI" panose="020B0503020204020204" pitchFamily="34" charset="-122"/>
              </a:defRPr>
            </a:lvl1pPr>
          </a:lstStyle>
          <a:p>
            <a:pPr rtl="0"/>
            <a:r>
              <a:rPr lang="zh-CN" altLang="en-US" noProof="0"/>
              <a:t>单击图标以添加图片</a:t>
            </a:r>
          </a:p>
        </p:txBody>
      </p:sp>
      <p:sp>
        <p:nvSpPr>
          <p:cNvPr id="306" name="文本占位符 25" hidden="1">
            <a:extLst>
              <a:ext uri="{FF2B5EF4-FFF2-40B4-BE49-F238E27FC236}">
                <a16:creationId xmlns:a16="http://schemas.microsoft.com/office/drawing/2014/main" id="{F296C2BF-1825-2C45-A87E-72A783A27BCE}"/>
              </a:ext>
            </a:extLst>
          </p:cNvPr>
          <p:cNvSpPr>
            <a:spLocks noGrp="1"/>
          </p:cNvSpPr>
          <p:nvPr>
            <p:ph type="body" sz="quarter" idx="41" hasCustomPrompt="1"/>
          </p:nvPr>
        </p:nvSpPr>
        <p:spPr>
          <a:xfrm>
            <a:off x="5410200" y="4355868"/>
            <a:ext cx="1327150" cy="149225"/>
          </a:xfrm>
        </p:spPr>
        <p:txBody>
          <a:bodyPr lIns="0" rIns="0" rtlCol="0" anchor="ctr">
            <a:noAutofit/>
          </a:bodyPr>
          <a:lstStyle>
            <a:lvl1pPr marL="0" indent="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noProof="0" dirty="0"/>
              <a:t>POWERPOINT</a:t>
            </a:r>
          </a:p>
        </p:txBody>
      </p:sp>
      <p:sp>
        <p:nvSpPr>
          <p:cNvPr id="310" name="文本占位符 25" hidden="1">
            <a:extLst>
              <a:ext uri="{FF2B5EF4-FFF2-40B4-BE49-F238E27FC236}">
                <a16:creationId xmlns:a16="http://schemas.microsoft.com/office/drawing/2014/main" id="{847127D0-A2CA-244C-B0BB-449CC673F06E}"/>
              </a:ext>
            </a:extLst>
          </p:cNvPr>
          <p:cNvSpPr>
            <a:spLocks noGrp="1"/>
          </p:cNvSpPr>
          <p:nvPr>
            <p:ph type="body" sz="quarter" idx="42" hasCustomPrompt="1"/>
          </p:nvPr>
        </p:nvSpPr>
        <p:spPr>
          <a:xfrm>
            <a:off x="5410200" y="4531709"/>
            <a:ext cx="1327150" cy="149225"/>
          </a:xfrm>
        </p:spPr>
        <p:txBody>
          <a:bodyPr lIns="0" rIns="0" rtlCol="0" anchor="ctr">
            <a:noAutofit/>
          </a:bodyPr>
          <a:lstStyle>
            <a:lvl1pPr marL="0" indent="0"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a:t>社交媒体</a:t>
            </a:r>
            <a:endParaRPr lang="zh-CN" altLang="en-US" noProof="0" dirty="0"/>
          </a:p>
        </p:txBody>
      </p:sp>
      <p:sp>
        <p:nvSpPr>
          <p:cNvPr id="312" name="文本占位符 25" hidden="1">
            <a:extLst>
              <a:ext uri="{FF2B5EF4-FFF2-40B4-BE49-F238E27FC236}">
                <a16:creationId xmlns:a16="http://schemas.microsoft.com/office/drawing/2014/main" id="{977FAA94-5605-AD4B-8EC7-19418B74B7FC}"/>
              </a:ext>
            </a:extLst>
          </p:cNvPr>
          <p:cNvSpPr>
            <a:spLocks noGrp="1"/>
          </p:cNvSpPr>
          <p:nvPr>
            <p:ph type="body" sz="quarter" idx="43" hasCustomPrompt="1"/>
          </p:nvPr>
        </p:nvSpPr>
        <p:spPr>
          <a:xfrm>
            <a:off x="5410200" y="4702427"/>
            <a:ext cx="1327150" cy="149225"/>
          </a:xfrm>
        </p:spPr>
        <p:txBody>
          <a:bodyPr lIns="0" rIns="0" rtlCol="0" anchor="ctr">
            <a:noAutofit/>
          </a:bodyPr>
          <a:lstStyle>
            <a:lvl1pPr marL="0" indent="0"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a:t>团队管理</a:t>
            </a:r>
            <a:endParaRPr lang="zh-CN" altLang="en-US" noProof="0" dirty="0"/>
          </a:p>
        </p:txBody>
      </p:sp>
      <p:sp>
        <p:nvSpPr>
          <p:cNvPr id="317" name="文本占位符 25" hidden="1">
            <a:extLst>
              <a:ext uri="{FF2B5EF4-FFF2-40B4-BE49-F238E27FC236}">
                <a16:creationId xmlns:a16="http://schemas.microsoft.com/office/drawing/2014/main" id="{55B31FD5-2D4E-FB40-8D3B-9D64BB06ACEB}"/>
              </a:ext>
            </a:extLst>
          </p:cNvPr>
          <p:cNvSpPr>
            <a:spLocks noGrp="1"/>
          </p:cNvSpPr>
          <p:nvPr>
            <p:ph type="body" sz="quarter" idx="44" hasCustomPrompt="1"/>
          </p:nvPr>
        </p:nvSpPr>
        <p:spPr>
          <a:xfrm>
            <a:off x="5410200" y="4191906"/>
            <a:ext cx="1327150" cy="149225"/>
          </a:xfrm>
        </p:spPr>
        <p:txBody>
          <a:bodyPr lIns="0" rIns="0" rtlCol="0" anchor="ctr">
            <a:noAutofit/>
          </a:bodyPr>
          <a:lstStyle>
            <a:lvl1pPr marL="0" indent="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noProof="0" dirty="0"/>
              <a:t>EXCEL</a:t>
            </a:r>
          </a:p>
        </p:txBody>
      </p:sp>
      <p:sp>
        <p:nvSpPr>
          <p:cNvPr id="318" name="文本占位符 25" hidden="1">
            <a:extLst>
              <a:ext uri="{FF2B5EF4-FFF2-40B4-BE49-F238E27FC236}">
                <a16:creationId xmlns:a16="http://schemas.microsoft.com/office/drawing/2014/main" id="{ACC18595-C5AA-D643-9CE9-8E035BE3CBCF}"/>
              </a:ext>
            </a:extLst>
          </p:cNvPr>
          <p:cNvSpPr>
            <a:spLocks noGrp="1"/>
          </p:cNvSpPr>
          <p:nvPr>
            <p:ph type="body" sz="quarter" idx="45" hasCustomPrompt="1"/>
          </p:nvPr>
        </p:nvSpPr>
        <p:spPr>
          <a:xfrm>
            <a:off x="5410200" y="4009026"/>
            <a:ext cx="1327150" cy="149225"/>
          </a:xfrm>
        </p:spPr>
        <p:txBody>
          <a:bodyPr lIns="0" rIns="0" rtlCol="0" anchor="ctr">
            <a:noAutofit/>
          </a:bodyPr>
          <a:lstStyle>
            <a:lvl1pPr marL="0" indent="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noProof="0" dirty="0"/>
              <a:t>WORD</a:t>
            </a:r>
          </a:p>
        </p:txBody>
      </p:sp>
      <p:sp>
        <p:nvSpPr>
          <p:cNvPr id="336" name="文本占位符 25" hidden="1">
            <a:extLst>
              <a:ext uri="{FF2B5EF4-FFF2-40B4-BE49-F238E27FC236}">
                <a16:creationId xmlns:a16="http://schemas.microsoft.com/office/drawing/2014/main" id="{8AE7172C-56DA-214E-A8DD-40FE03883127}"/>
              </a:ext>
            </a:extLst>
          </p:cNvPr>
          <p:cNvSpPr>
            <a:spLocks noGrp="1"/>
          </p:cNvSpPr>
          <p:nvPr>
            <p:ph type="body" sz="quarter" idx="46" hasCustomPrompt="1"/>
          </p:nvPr>
        </p:nvSpPr>
        <p:spPr>
          <a:xfrm>
            <a:off x="5410200" y="5384539"/>
            <a:ext cx="1327150" cy="187142"/>
          </a:xfrm>
        </p:spPr>
        <p:txBody>
          <a:bodyPr lIns="0" rIns="0" rtlCol="0" anchor="ctr">
            <a:noAutofit/>
          </a:bodyPr>
          <a:lstStyle>
            <a:lvl1pPr marL="0" indent="0"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a:t>英语</a:t>
            </a:r>
            <a:endParaRPr lang="zh-CN" altLang="en-US" noProof="0" dirty="0"/>
          </a:p>
        </p:txBody>
      </p:sp>
      <p:sp>
        <p:nvSpPr>
          <p:cNvPr id="337" name="文本占位符 25" hidden="1">
            <a:extLst>
              <a:ext uri="{FF2B5EF4-FFF2-40B4-BE49-F238E27FC236}">
                <a16:creationId xmlns:a16="http://schemas.microsoft.com/office/drawing/2014/main" id="{A97B1250-9241-564A-A4AB-2492DD96A3E1}"/>
              </a:ext>
            </a:extLst>
          </p:cNvPr>
          <p:cNvSpPr>
            <a:spLocks noGrp="1"/>
          </p:cNvSpPr>
          <p:nvPr>
            <p:ph type="body" sz="quarter" idx="47" hasCustomPrompt="1"/>
          </p:nvPr>
        </p:nvSpPr>
        <p:spPr>
          <a:xfrm>
            <a:off x="5410200" y="5652555"/>
            <a:ext cx="1327150" cy="187142"/>
          </a:xfrm>
        </p:spPr>
        <p:txBody>
          <a:bodyPr lIns="0" rIns="0" rtlCol="0" anchor="ctr">
            <a:noAutofit/>
          </a:bodyPr>
          <a:lstStyle>
            <a:lvl1pPr marL="0" indent="0"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a:t>法语</a:t>
            </a:r>
            <a:endParaRPr lang="zh-CN" altLang="en-US" noProof="0" dirty="0"/>
          </a:p>
        </p:txBody>
      </p:sp>
      <p:sp>
        <p:nvSpPr>
          <p:cNvPr id="338" name="文本占位符 25" hidden="1">
            <a:extLst>
              <a:ext uri="{FF2B5EF4-FFF2-40B4-BE49-F238E27FC236}">
                <a16:creationId xmlns:a16="http://schemas.microsoft.com/office/drawing/2014/main" id="{B200B1D1-4434-5E49-8BFF-B6FF720E1DD5}"/>
              </a:ext>
            </a:extLst>
          </p:cNvPr>
          <p:cNvSpPr>
            <a:spLocks noGrp="1"/>
          </p:cNvSpPr>
          <p:nvPr>
            <p:ph type="body" sz="quarter" idx="48" hasCustomPrompt="1"/>
          </p:nvPr>
        </p:nvSpPr>
        <p:spPr>
          <a:xfrm>
            <a:off x="5410200" y="5922990"/>
            <a:ext cx="1327150" cy="187142"/>
          </a:xfrm>
        </p:spPr>
        <p:txBody>
          <a:bodyPr lIns="0" rIns="0" rtlCol="0" anchor="ctr">
            <a:noAutofit/>
          </a:bodyPr>
          <a:lstStyle>
            <a:lvl1pPr marL="0" indent="0"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a:t>西班牙语</a:t>
            </a:r>
            <a:endParaRPr lang="zh-CN" altLang="en-US" noProof="0" dirty="0"/>
          </a:p>
        </p:txBody>
      </p:sp>
      <p:sp>
        <p:nvSpPr>
          <p:cNvPr id="339" name="文本占位符 25" hidden="1">
            <a:extLst>
              <a:ext uri="{FF2B5EF4-FFF2-40B4-BE49-F238E27FC236}">
                <a16:creationId xmlns:a16="http://schemas.microsoft.com/office/drawing/2014/main" id="{C4DC3A9C-1AC5-5343-ACF6-AFB45AB7A464}"/>
              </a:ext>
            </a:extLst>
          </p:cNvPr>
          <p:cNvSpPr>
            <a:spLocks noGrp="1"/>
          </p:cNvSpPr>
          <p:nvPr>
            <p:ph type="body" sz="quarter" idx="49" hasCustomPrompt="1"/>
          </p:nvPr>
        </p:nvSpPr>
        <p:spPr>
          <a:xfrm>
            <a:off x="597877" y="8147512"/>
            <a:ext cx="1449583" cy="262769"/>
          </a:xfrm>
        </p:spPr>
        <p:txBody>
          <a:bodyPr lIns="0" rIns="0" rtlCol="0" anchor="ctr">
            <a:noAutofit/>
          </a:bodyPr>
          <a:lstStyle>
            <a:lvl1pPr marL="0" indent="0"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dirty="0"/>
              <a:t>管理</a:t>
            </a:r>
            <a:endParaRPr lang="zh-cn" noProof="0" dirty="0"/>
          </a:p>
        </p:txBody>
      </p:sp>
      <p:sp>
        <p:nvSpPr>
          <p:cNvPr id="340" name="文本占位符 25" hidden="1">
            <a:extLst>
              <a:ext uri="{FF2B5EF4-FFF2-40B4-BE49-F238E27FC236}">
                <a16:creationId xmlns:a16="http://schemas.microsoft.com/office/drawing/2014/main" id="{6004AFFB-6BAF-924B-A5F2-CA7B7E10E574}"/>
              </a:ext>
            </a:extLst>
          </p:cNvPr>
          <p:cNvSpPr>
            <a:spLocks noGrp="1"/>
          </p:cNvSpPr>
          <p:nvPr>
            <p:ph type="body" sz="quarter" idx="50" hasCustomPrompt="1"/>
          </p:nvPr>
        </p:nvSpPr>
        <p:spPr>
          <a:xfrm>
            <a:off x="597877" y="8415528"/>
            <a:ext cx="1449583" cy="262769"/>
          </a:xfrm>
        </p:spPr>
        <p:txBody>
          <a:bodyPr lIns="0" rIns="0" rtlCol="0" anchor="ctr">
            <a:noAutofit/>
          </a:bodyPr>
          <a:lstStyle>
            <a:lvl1pPr marL="0" indent="0"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dirty="0"/>
              <a:t>设计</a:t>
            </a:r>
            <a:endParaRPr lang="zh-cn" noProof="0" dirty="0"/>
          </a:p>
        </p:txBody>
      </p:sp>
      <p:sp>
        <p:nvSpPr>
          <p:cNvPr id="341" name="文本占位符 25" hidden="1">
            <a:extLst>
              <a:ext uri="{FF2B5EF4-FFF2-40B4-BE49-F238E27FC236}">
                <a16:creationId xmlns:a16="http://schemas.microsoft.com/office/drawing/2014/main" id="{1E9B43B5-9A43-B448-95A4-FDD649321FCA}"/>
              </a:ext>
            </a:extLst>
          </p:cNvPr>
          <p:cNvSpPr>
            <a:spLocks noGrp="1"/>
          </p:cNvSpPr>
          <p:nvPr>
            <p:ph type="body" sz="quarter" idx="51" hasCustomPrompt="1"/>
          </p:nvPr>
        </p:nvSpPr>
        <p:spPr>
          <a:xfrm>
            <a:off x="597877" y="8697907"/>
            <a:ext cx="1449583" cy="238881"/>
          </a:xfrm>
        </p:spPr>
        <p:txBody>
          <a:bodyPr lIns="0" rIns="0" rtlCol="0" anchor="ctr">
            <a:noAutofit/>
          </a:bodyPr>
          <a:lstStyle>
            <a:lvl1pPr marL="0" indent="0"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dirty="0"/>
              <a:t>开发</a:t>
            </a:r>
            <a:endParaRPr lang="zh-cn" noProof="0" dirty="0"/>
          </a:p>
        </p:txBody>
      </p:sp>
      <p:sp>
        <p:nvSpPr>
          <p:cNvPr id="342" name="文本占位符 25" hidden="1">
            <a:extLst>
              <a:ext uri="{FF2B5EF4-FFF2-40B4-BE49-F238E27FC236}">
                <a16:creationId xmlns:a16="http://schemas.microsoft.com/office/drawing/2014/main" id="{1ACF054A-3D21-D642-B4C6-DB5BDAC19274}"/>
              </a:ext>
            </a:extLst>
          </p:cNvPr>
          <p:cNvSpPr>
            <a:spLocks noGrp="1"/>
          </p:cNvSpPr>
          <p:nvPr>
            <p:ph type="body" sz="quarter" idx="52" hasCustomPrompt="1"/>
          </p:nvPr>
        </p:nvSpPr>
        <p:spPr>
          <a:xfrm>
            <a:off x="597877" y="7593880"/>
            <a:ext cx="1449583" cy="289046"/>
          </a:xfrm>
        </p:spPr>
        <p:txBody>
          <a:bodyPr lIns="0" rIns="0" rtlCol="0" anchor="ctr">
            <a:noAutofit/>
          </a:bodyPr>
          <a:lstStyle>
            <a:lvl1pPr marL="0" indent="0" rtl="0">
              <a:buNone/>
              <a:defRPr sz="12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a:t>功能</a:t>
            </a:r>
            <a:endParaRPr lang="zh-CN" altLang="en-US" noProof="0" dirty="0"/>
          </a:p>
        </p:txBody>
      </p:sp>
      <p:sp>
        <p:nvSpPr>
          <p:cNvPr id="343" name="文本占位符 25" hidden="1">
            <a:extLst>
              <a:ext uri="{FF2B5EF4-FFF2-40B4-BE49-F238E27FC236}">
                <a16:creationId xmlns:a16="http://schemas.microsoft.com/office/drawing/2014/main" id="{7C941C70-D057-D04B-BD74-348163471A70}"/>
              </a:ext>
            </a:extLst>
          </p:cNvPr>
          <p:cNvSpPr>
            <a:spLocks noGrp="1"/>
          </p:cNvSpPr>
          <p:nvPr>
            <p:ph type="body" sz="quarter" idx="53" hasCustomPrompt="1"/>
          </p:nvPr>
        </p:nvSpPr>
        <p:spPr>
          <a:xfrm>
            <a:off x="597877" y="7878034"/>
            <a:ext cx="1449583" cy="262769"/>
          </a:xfrm>
        </p:spPr>
        <p:txBody>
          <a:bodyPr lIns="0" rIns="0" rtlCol="0" anchor="ctr">
            <a:noAutofit/>
          </a:bodyPr>
          <a:lstStyle>
            <a:lvl1pPr marL="0" indent="0"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dirty="0"/>
              <a:t>市场营销</a:t>
            </a:r>
            <a:endParaRPr lang="zh-cn" noProof="0" dirty="0"/>
          </a:p>
        </p:txBody>
      </p:sp>
      <p:sp>
        <p:nvSpPr>
          <p:cNvPr id="344" name="文本占位符 25" hidden="1">
            <a:extLst>
              <a:ext uri="{FF2B5EF4-FFF2-40B4-BE49-F238E27FC236}">
                <a16:creationId xmlns:a16="http://schemas.microsoft.com/office/drawing/2014/main" id="{CF61B5C1-8C61-1143-9083-AD58E1C749FA}"/>
              </a:ext>
            </a:extLst>
          </p:cNvPr>
          <p:cNvSpPr>
            <a:spLocks noGrp="1"/>
          </p:cNvSpPr>
          <p:nvPr>
            <p:ph type="body" sz="quarter" idx="54" hasCustomPrompt="1"/>
          </p:nvPr>
        </p:nvSpPr>
        <p:spPr>
          <a:xfrm>
            <a:off x="2094178" y="8160704"/>
            <a:ext cx="1065342" cy="229094"/>
          </a:xfrm>
        </p:spPr>
        <p:txBody>
          <a:bodyPr lIns="0" rIns="0" rtlCol="0" anchor="ctr">
            <a:noAutofit/>
          </a:bodyPr>
          <a:lstStyle>
            <a:lvl1pPr marL="0" indent="0" algn="ctr">
              <a:buNone/>
              <a:defRPr sz="1400" b="1">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noProof="0" dirty="0"/>
              <a:t>10</a:t>
            </a:r>
          </a:p>
        </p:txBody>
      </p:sp>
      <p:sp>
        <p:nvSpPr>
          <p:cNvPr id="345" name="文本占位符 25" hidden="1">
            <a:extLst>
              <a:ext uri="{FF2B5EF4-FFF2-40B4-BE49-F238E27FC236}">
                <a16:creationId xmlns:a16="http://schemas.microsoft.com/office/drawing/2014/main" id="{0B7D9C94-0A2C-3B4E-8B05-B7547A9A0E78}"/>
              </a:ext>
            </a:extLst>
          </p:cNvPr>
          <p:cNvSpPr>
            <a:spLocks noGrp="1"/>
          </p:cNvSpPr>
          <p:nvPr>
            <p:ph type="body" sz="quarter" idx="55" hasCustomPrompt="1"/>
          </p:nvPr>
        </p:nvSpPr>
        <p:spPr>
          <a:xfrm>
            <a:off x="2094178" y="8436611"/>
            <a:ext cx="1065342" cy="229094"/>
          </a:xfrm>
        </p:spPr>
        <p:txBody>
          <a:bodyPr lIns="0" rIns="0" rtlCol="0" anchor="ctr">
            <a:noAutofit/>
          </a:bodyPr>
          <a:lstStyle>
            <a:lvl1pPr marL="0" indent="0" algn="ctr">
              <a:buNone/>
              <a:defRPr sz="1400" b="1">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noProof="0" dirty="0"/>
              <a:t>7</a:t>
            </a:r>
          </a:p>
        </p:txBody>
      </p:sp>
      <p:sp>
        <p:nvSpPr>
          <p:cNvPr id="346" name="文本占位符 25" hidden="1">
            <a:extLst>
              <a:ext uri="{FF2B5EF4-FFF2-40B4-BE49-F238E27FC236}">
                <a16:creationId xmlns:a16="http://schemas.microsoft.com/office/drawing/2014/main" id="{CCE3AE9C-BC12-B743-BF3F-A8308EFB290C}"/>
              </a:ext>
            </a:extLst>
          </p:cNvPr>
          <p:cNvSpPr>
            <a:spLocks noGrp="1"/>
          </p:cNvSpPr>
          <p:nvPr>
            <p:ph type="body" sz="quarter" idx="56" hasCustomPrompt="1"/>
          </p:nvPr>
        </p:nvSpPr>
        <p:spPr>
          <a:xfrm>
            <a:off x="2094178" y="8698945"/>
            <a:ext cx="1065342" cy="229094"/>
          </a:xfrm>
        </p:spPr>
        <p:txBody>
          <a:bodyPr lIns="0" rIns="0" rtlCol="0" anchor="ctr">
            <a:noAutofit/>
          </a:bodyPr>
          <a:lstStyle>
            <a:lvl1pPr marL="0" indent="0" algn="ctr">
              <a:buNone/>
              <a:defRPr sz="1400" b="1">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noProof="0" dirty="0"/>
              <a:t>3.5</a:t>
            </a:r>
          </a:p>
        </p:txBody>
      </p:sp>
      <p:sp>
        <p:nvSpPr>
          <p:cNvPr id="347" name="文本占位符 25" hidden="1">
            <a:extLst>
              <a:ext uri="{FF2B5EF4-FFF2-40B4-BE49-F238E27FC236}">
                <a16:creationId xmlns:a16="http://schemas.microsoft.com/office/drawing/2014/main" id="{F1D2929D-A8D7-274A-A253-E4556D470E75}"/>
              </a:ext>
            </a:extLst>
          </p:cNvPr>
          <p:cNvSpPr>
            <a:spLocks noGrp="1"/>
          </p:cNvSpPr>
          <p:nvPr>
            <p:ph type="body" sz="quarter" idx="57" hasCustomPrompt="1"/>
          </p:nvPr>
        </p:nvSpPr>
        <p:spPr>
          <a:xfrm>
            <a:off x="2094178" y="7905308"/>
            <a:ext cx="1065342" cy="229094"/>
          </a:xfrm>
        </p:spPr>
        <p:txBody>
          <a:bodyPr lIns="0" rIns="0" rtlCol="0" anchor="ctr">
            <a:noAutofit/>
          </a:bodyPr>
          <a:lstStyle>
            <a:lvl1pPr marL="0" indent="0" algn="ctr">
              <a:buNone/>
              <a:defRPr sz="1400" b="1">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noProof="0" dirty="0"/>
              <a:t>8</a:t>
            </a:r>
          </a:p>
        </p:txBody>
      </p:sp>
      <p:sp>
        <p:nvSpPr>
          <p:cNvPr id="348" name="文本占位符 25" hidden="1">
            <a:extLst>
              <a:ext uri="{FF2B5EF4-FFF2-40B4-BE49-F238E27FC236}">
                <a16:creationId xmlns:a16="http://schemas.microsoft.com/office/drawing/2014/main" id="{E4C42072-2D54-8942-9963-4138F93D9F7A}"/>
              </a:ext>
            </a:extLst>
          </p:cNvPr>
          <p:cNvSpPr>
            <a:spLocks noGrp="1"/>
          </p:cNvSpPr>
          <p:nvPr>
            <p:ph type="body" sz="quarter" idx="58" hasCustomPrompt="1"/>
          </p:nvPr>
        </p:nvSpPr>
        <p:spPr>
          <a:xfrm>
            <a:off x="2094543" y="7593880"/>
            <a:ext cx="1092002" cy="295809"/>
          </a:xfrm>
        </p:spPr>
        <p:txBody>
          <a:bodyPr lIns="0" rIns="0" rtlCol="0" anchor="ctr">
            <a:noAutofit/>
          </a:bodyPr>
          <a:lstStyle>
            <a:lvl1pPr marL="0" indent="0" algn="ctr"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a:t>几年工作经验</a:t>
            </a:r>
            <a:endParaRPr lang="zh-CN" altLang="en-US" noProof="0" dirty="0"/>
          </a:p>
        </p:txBody>
      </p:sp>
      <p:cxnSp>
        <p:nvCxnSpPr>
          <p:cNvPr id="355" name="直接连接符 354" hidden="1">
            <a:extLst>
              <a:ext uri="{FF2B5EF4-FFF2-40B4-BE49-F238E27FC236}">
                <a16:creationId xmlns:a16="http://schemas.microsoft.com/office/drawing/2014/main" id="{DF98499B-F2A5-CA4E-943A-53F88D825970}"/>
              </a:ext>
            </a:extLst>
          </p:cNvPr>
          <p:cNvCxnSpPr>
            <a:cxnSpLocks/>
          </p:cNvCxnSpPr>
          <p:nvPr userDrawn="1"/>
        </p:nvCxnSpPr>
        <p:spPr>
          <a:xfrm>
            <a:off x="0" y="1121676"/>
            <a:ext cx="685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1" name="文本占位符 60" hidden="1">
            <a:extLst>
              <a:ext uri="{FF2B5EF4-FFF2-40B4-BE49-F238E27FC236}">
                <a16:creationId xmlns:a16="http://schemas.microsoft.com/office/drawing/2014/main" id="{17521193-60AC-664A-A033-8AA4404C6AAF}"/>
              </a:ext>
            </a:extLst>
          </p:cNvPr>
          <p:cNvSpPr>
            <a:spLocks noGrp="1"/>
          </p:cNvSpPr>
          <p:nvPr>
            <p:ph type="body" sz="quarter" idx="59" hasCustomPrompt="1"/>
          </p:nvPr>
        </p:nvSpPr>
        <p:spPr>
          <a:xfrm>
            <a:off x="3464815" y="1146174"/>
            <a:ext cx="2662311" cy="300507"/>
          </a:xfrm>
        </p:spPr>
        <p:txBody>
          <a:bodyPr lIns="0" rtlCol="0" anchor="ctr">
            <a:noAutofit/>
          </a:bodyPr>
          <a:lstStyle>
            <a:lvl1pPr marL="0" indent="0" rtl="0">
              <a:buNone/>
              <a:defRPr sz="1200">
                <a:solidFill>
                  <a:schemeClr val="bg1"/>
                </a:solidFill>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lvl="0" rtl="0"/>
            <a:r>
              <a:rPr lang="zh-CN" altLang="en-US" noProof="0"/>
              <a:t>国际经历</a:t>
            </a:r>
          </a:p>
        </p:txBody>
      </p:sp>
      <p:sp>
        <p:nvSpPr>
          <p:cNvPr id="359" name="文本占位符 60" hidden="1">
            <a:extLst>
              <a:ext uri="{FF2B5EF4-FFF2-40B4-BE49-F238E27FC236}">
                <a16:creationId xmlns:a16="http://schemas.microsoft.com/office/drawing/2014/main" id="{412CE960-3495-1F42-80A3-840D05EC91C6}"/>
              </a:ext>
            </a:extLst>
          </p:cNvPr>
          <p:cNvSpPr>
            <a:spLocks noGrp="1"/>
          </p:cNvSpPr>
          <p:nvPr>
            <p:ph type="body" sz="quarter" idx="60" hasCustomPrompt="1"/>
          </p:nvPr>
        </p:nvSpPr>
        <p:spPr>
          <a:xfrm>
            <a:off x="3464815" y="3622089"/>
            <a:ext cx="2662311" cy="300507"/>
          </a:xfrm>
        </p:spPr>
        <p:txBody>
          <a:bodyPr lIns="0" rtlCol="0" anchor="ctr">
            <a:noAutofit/>
          </a:bodyPr>
          <a:lstStyle>
            <a:lvl1pPr marL="0" indent="0" rtl="0">
              <a:buNone/>
              <a:defRPr sz="1200">
                <a:solidFill>
                  <a:schemeClr val="bg1"/>
                </a:solidFill>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lvl="0" rtl="0"/>
            <a:r>
              <a:rPr lang="zh-CN" altLang="en-US" noProof="0"/>
              <a:t>技能</a:t>
            </a:r>
          </a:p>
        </p:txBody>
      </p:sp>
      <p:sp>
        <p:nvSpPr>
          <p:cNvPr id="360" name="文本占位符 60" hidden="1">
            <a:extLst>
              <a:ext uri="{FF2B5EF4-FFF2-40B4-BE49-F238E27FC236}">
                <a16:creationId xmlns:a16="http://schemas.microsoft.com/office/drawing/2014/main" id="{08F6B783-82B6-B242-AA40-D9F7AE3B8CEC}"/>
              </a:ext>
            </a:extLst>
          </p:cNvPr>
          <p:cNvSpPr>
            <a:spLocks noGrp="1"/>
          </p:cNvSpPr>
          <p:nvPr>
            <p:ph type="body" sz="quarter" idx="61" hasCustomPrompt="1"/>
          </p:nvPr>
        </p:nvSpPr>
        <p:spPr>
          <a:xfrm>
            <a:off x="3464815" y="5014791"/>
            <a:ext cx="2662311" cy="300507"/>
          </a:xfrm>
        </p:spPr>
        <p:txBody>
          <a:bodyPr lIns="0" rtlCol="0" anchor="ctr">
            <a:noAutofit/>
          </a:bodyPr>
          <a:lstStyle>
            <a:lvl1pPr marL="0" indent="0" rtl="0">
              <a:buNone/>
              <a:defRPr sz="1200">
                <a:solidFill>
                  <a:schemeClr val="bg1"/>
                </a:solidFill>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lvl="0" rtl="0"/>
            <a:r>
              <a:rPr lang="zh-CN" altLang="en-US" noProof="0"/>
              <a:t>语言</a:t>
            </a:r>
          </a:p>
        </p:txBody>
      </p:sp>
    </p:spTree>
    <p:extLst>
      <p:ext uri="{BB962C8B-B14F-4D97-AF65-F5344CB8AC3E}">
        <p14:creationId xmlns:p14="http://schemas.microsoft.com/office/powerpoint/2010/main" val="2072580236"/>
      </p:ext>
    </p:extLst>
  </p:cSld>
  <p:clrMapOvr>
    <a:masterClrMapping/>
  </p:clrMapOvr>
  <p:extLst>
    <p:ext uri="{DCECCB84-F9BA-43D5-87BE-67443E8EF086}">
      <p15:sldGuideLst xmlns:p15="http://schemas.microsoft.com/office/powerpoint/2012/main">
        <p15:guide id="1" orient="horz" pos="2880">
          <p15:clr>
            <a:srgbClr val="FBAE40"/>
          </p15:clr>
        </p15:guide>
        <p15:guide id="2" pos="216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pPr rtl="0"/>
            <a:r>
              <a:rPr lang="zh-CN" altLang="en-US" noProof="0"/>
              <a:t>单击此处编辑母版标题样式</a:t>
            </a:r>
          </a:p>
        </p:txBody>
      </p:sp>
      <p:sp>
        <p:nvSpPr>
          <p:cNvPr id="3" name="文本占位符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rtl="0"/>
            <a:r>
              <a:rPr lang="zh-CN" altLang="en-US" noProof="0"/>
              <a:t>单击此处编辑母版文本样式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4" name="日期占位符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baseline="0">
                <a:solidFill>
                  <a:schemeClr val="tx1">
                    <a:tint val="75000"/>
                  </a:schemeClr>
                </a:solidFill>
                <a:latin typeface="Microsoft YaHei UI" panose="020B0503020204020204" pitchFamily="34" charset="-122"/>
                <a:ea typeface="Microsoft YaHei UI" panose="020B0503020204020204" pitchFamily="34" charset="-122"/>
              </a:defRPr>
            </a:lvl1pPr>
          </a:lstStyle>
          <a:p>
            <a:fld id="{0DDF157B-29DB-4F20-858B-22CB77D95689}" type="datetime1">
              <a:rPr lang="zh-CN" altLang="en-US" noProof="0" smtClean="0"/>
              <a:t>2020/7/7</a:t>
            </a:fld>
            <a:endParaRPr lang="zh-CN" altLang="en-US" noProof="0"/>
          </a:p>
        </p:txBody>
      </p:sp>
      <p:sp>
        <p:nvSpPr>
          <p:cNvPr id="5" name="页脚占位符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baseline="0">
                <a:solidFill>
                  <a:schemeClr val="tx1">
                    <a:tint val="75000"/>
                  </a:schemeClr>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baseline="0">
                <a:solidFill>
                  <a:schemeClr val="tx1">
                    <a:tint val="75000"/>
                  </a:schemeClr>
                </a:solidFill>
                <a:latin typeface="Microsoft YaHei UI" panose="020B0503020204020204" pitchFamily="34" charset="-122"/>
                <a:ea typeface="Microsoft YaHei UI" panose="020B0503020204020204" pitchFamily="34" charset="-122"/>
              </a:defRPr>
            </a:lvl1pPr>
          </a:lstStyle>
          <a:p>
            <a:fld id="{66FD580D-DD1F-2749-85C8-F9883E4B5E50}" type="slidenum">
              <a:rPr lang="en-US" altLang="zh-CN" noProof="0" smtClean="0"/>
              <a:pPr/>
              <a:t>‹#›</a:t>
            </a:fld>
            <a:endParaRPr lang="zh-CN" altLang="en-US" noProof="0"/>
          </a:p>
        </p:txBody>
      </p:sp>
    </p:spTree>
    <p:extLst>
      <p:ext uri="{BB962C8B-B14F-4D97-AF65-F5344CB8AC3E}">
        <p14:creationId xmlns:p14="http://schemas.microsoft.com/office/powerpoint/2010/main" val="4086918882"/>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685800" rtl="0" eaLnBrk="1" latinLnBrk="0" hangingPunct="1">
        <a:lnSpc>
          <a:spcPct val="90000"/>
        </a:lnSpc>
        <a:spcBef>
          <a:spcPct val="0"/>
        </a:spcBef>
        <a:buNone/>
        <a:defRPr sz="3300" kern="1200" baseline="0">
          <a:solidFill>
            <a:schemeClr val="tx1"/>
          </a:solidFill>
          <a:latin typeface="Microsoft YaHei UI" panose="020B0503020204020204" pitchFamily="34" charset="-122"/>
          <a:ea typeface="Microsoft YaHei UI" panose="020B0503020204020204" pitchFamily="34" charset="-122"/>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baseline="0">
          <a:solidFill>
            <a:schemeClr val="tx1"/>
          </a:solidFill>
          <a:latin typeface="Microsoft YaHei UI" panose="020B0503020204020204" pitchFamily="34" charset="-122"/>
          <a:ea typeface="Microsoft YaHei UI" panose="020B0503020204020204" pitchFamily="34" charset="-122"/>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baseline="0">
          <a:solidFill>
            <a:schemeClr val="tx1"/>
          </a:solidFill>
          <a:latin typeface="Microsoft YaHei UI" panose="020B0503020204020204" pitchFamily="34" charset="-122"/>
          <a:ea typeface="Microsoft YaHei UI" panose="020B0503020204020204" pitchFamily="34" charset="-122"/>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baseline="0">
          <a:solidFill>
            <a:schemeClr val="tx1"/>
          </a:solidFill>
          <a:latin typeface="Microsoft YaHei UI" panose="020B0503020204020204" pitchFamily="34" charset="-122"/>
          <a:ea typeface="Microsoft YaHei UI" panose="020B0503020204020204" pitchFamily="34" charset="-122"/>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baseline="0">
          <a:solidFill>
            <a:schemeClr val="tx1"/>
          </a:solidFill>
          <a:latin typeface="Microsoft YaHei UI" panose="020B0503020204020204" pitchFamily="34" charset="-122"/>
          <a:ea typeface="Microsoft YaHei UI" panose="020B0503020204020204" pitchFamily="34" charset="-122"/>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baseline="0">
          <a:solidFill>
            <a:schemeClr val="tx1"/>
          </a:solidFill>
          <a:latin typeface="Microsoft YaHei UI" panose="020B0503020204020204" pitchFamily="34" charset="-122"/>
          <a:ea typeface="Microsoft YaHei UI"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microsoft.com/office/2007/relationships/hdphoto" Target="../media/hdphoto1.wdp"/><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4" name="直接连接符 113">
            <a:extLst>
              <a:ext uri="{FF2B5EF4-FFF2-40B4-BE49-F238E27FC236}">
                <a16:creationId xmlns:a16="http://schemas.microsoft.com/office/drawing/2014/main" id="{ABD56A74-3819-47CE-8737-C6E23389ABD4}"/>
              </a:ext>
              <a:ext uri="{C183D7F6-B498-43B3-948B-1728B52AA6E4}">
                <adec:decorative xmlns:adec="http://schemas.microsoft.com/office/drawing/2017/decorative" val="1"/>
              </a:ext>
            </a:extLst>
          </p:cNvPr>
          <p:cNvCxnSpPr/>
          <p:nvPr/>
        </p:nvCxnSpPr>
        <p:spPr>
          <a:xfrm>
            <a:off x="3756252" y="2619954"/>
            <a:ext cx="2804510"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43" name="标题 42">
            <a:extLst>
              <a:ext uri="{FF2B5EF4-FFF2-40B4-BE49-F238E27FC236}">
                <a16:creationId xmlns:a16="http://schemas.microsoft.com/office/drawing/2014/main" id="{C67EB74C-8F2F-A044-84A9-F24E7442B2CD}"/>
              </a:ext>
            </a:extLst>
          </p:cNvPr>
          <p:cNvSpPr>
            <a:spLocks noGrp="1"/>
          </p:cNvSpPr>
          <p:nvPr>
            <p:ph type="title"/>
          </p:nvPr>
        </p:nvSpPr>
        <p:spPr>
          <a:xfrm>
            <a:off x="82489" y="623121"/>
            <a:ext cx="4808641" cy="260239"/>
          </a:xfrm>
          <a:noFill/>
          <a:ln>
            <a:noFill/>
          </a:ln>
        </p:spPr>
        <p:txBody>
          <a:bodyPr rtlCol="0"/>
          <a:lstStyle/>
          <a:p>
            <a:r>
              <a:rPr lang="en-US" altLang="zh-CN" sz="2200" b="1" dirty="0">
                <a:solidFill>
                  <a:schemeClr val="tx2">
                    <a:lumMod val="50000"/>
                  </a:schemeClr>
                </a:solidFill>
                <a:effectLst/>
                <a:latin typeface="Lantinghei SC Demibold" panose="02000000000000000000" pitchFamily="2" charset="-122"/>
                <a:ea typeface="Lantinghei SC Demibold" panose="02000000000000000000" pitchFamily="2" charset="-122"/>
              </a:rPr>
              <a:t>Farming Practice on Crop and Agriculture Sustainability in China</a:t>
            </a:r>
            <a:br>
              <a:rPr lang="zh-CN" altLang="zh-CN" dirty="0"/>
            </a:br>
            <a:endParaRPr lang="zh-CN" altLang="en-US" b="1" noProof="1"/>
          </a:p>
        </p:txBody>
      </p:sp>
      <p:sp>
        <p:nvSpPr>
          <p:cNvPr id="38" name="文本占位符 37">
            <a:extLst>
              <a:ext uri="{FF2B5EF4-FFF2-40B4-BE49-F238E27FC236}">
                <a16:creationId xmlns:a16="http://schemas.microsoft.com/office/drawing/2014/main" id="{8107B0D9-8EB1-4649-9A1C-970A6BC14188}"/>
              </a:ext>
            </a:extLst>
          </p:cNvPr>
          <p:cNvSpPr>
            <a:spLocks noGrp="1"/>
          </p:cNvSpPr>
          <p:nvPr>
            <p:ph type="body" sz="quarter" idx="29"/>
          </p:nvPr>
        </p:nvSpPr>
        <p:spPr>
          <a:xfrm>
            <a:off x="3913132" y="834041"/>
            <a:ext cx="1697182" cy="182888"/>
          </a:xfrm>
        </p:spPr>
        <p:txBody>
          <a:bodyPr rtlCol="0">
            <a:normAutofit fontScale="70000" lnSpcReduction="20000"/>
          </a:bodyPr>
          <a:lstStyle/>
          <a:p>
            <a:pPr rtl="0"/>
            <a:r>
              <a:rPr lang="en-US" altLang="zh-CN" i="1" u="sng" noProof="1">
                <a:solidFill>
                  <a:schemeClr val="tx2">
                    <a:lumMod val="50000"/>
                  </a:schemeClr>
                </a:solidFill>
              </a:rPr>
              <a:t>Vant149 Project</a:t>
            </a:r>
            <a:endParaRPr lang="zh-CN" altLang="en-US" i="1" u="sng" noProof="1">
              <a:solidFill>
                <a:schemeClr val="tx2">
                  <a:lumMod val="50000"/>
                </a:schemeClr>
              </a:solidFill>
            </a:endParaRPr>
          </a:p>
        </p:txBody>
      </p:sp>
      <p:sp>
        <p:nvSpPr>
          <p:cNvPr id="149" name="文本占位符 148">
            <a:extLst>
              <a:ext uri="{FF2B5EF4-FFF2-40B4-BE49-F238E27FC236}">
                <a16:creationId xmlns:a16="http://schemas.microsoft.com/office/drawing/2014/main" id="{A7504683-E4D4-0D48-919D-A3FCB64E43CA}"/>
              </a:ext>
            </a:extLst>
          </p:cNvPr>
          <p:cNvSpPr>
            <a:spLocks noGrp="1"/>
          </p:cNvSpPr>
          <p:nvPr>
            <p:ph type="body" sz="quarter" idx="59"/>
          </p:nvPr>
        </p:nvSpPr>
        <p:spPr>
          <a:xfrm>
            <a:off x="105706" y="858477"/>
            <a:ext cx="2839164" cy="300507"/>
          </a:xfrm>
        </p:spPr>
        <p:txBody>
          <a:bodyPr rIns="0" rtlCol="0">
            <a:normAutofit/>
          </a:bodyPr>
          <a:lstStyle/>
          <a:p>
            <a:pPr rtl="0"/>
            <a:r>
              <a:rPr lang="en-US" altLang="zh-CN" sz="1000" noProof="1">
                <a:solidFill>
                  <a:schemeClr val="tx1"/>
                </a:solidFill>
              </a:rPr>
              <a:t>Yuechi Jin, Yujia Zhao, Derong Si, Yutong Xin</a:t>
            </a:r>
          </a:p>
        </p:txBody>
      </p:sp>
      <p:pic>
        <p:nvPicPr>
          <p:cNvPr id="356" name="image.png">
            <a:extLst>
              <a:ext uri="{FF2B5EF4-FFF2-40B4-BE49-F238E27FC236}">
                <a16:creationId xmlns:a16="http://schemas.microsoft.com/office/drawing/2014/main" id="{8AC2F62D-C856-9B40-9054-1136ECB1F8EA}"/>
              </a:ext>
            </a:extLst>
          </p:cNvPr>
          <p:cNvPicPr>
            <a:picLocks noChangeAspect="1"/>
          </p:cNvPicPr>
          <p:nvPr/>
        </p:nvPicPr>
        <p:blipFill>
          <a:blip r:embed="rId3">
            <a:alphaModFix amt="85000"/>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4713890" y="79559"/>
            <a:ext cx="2121703" cy="301038"/>
          </a:xfrm>
          <a:prstGeom prst="rect">
            <a:avLst/>
          </a:prstGeom>
          <a:ln w="12700" cap="flat">
            <a:noFill/>
            <a:miter lim="400000"/>
          </a:ln>
          <a:effectLst/>
        </p:spPr>
      </p:pic>
      <p:sp>
        <p:nvSpPr>
          <p:cNvPr id="55" name="矩形 54">
            <a:extLst>
              <a:ext uri="{FF2B5EF4-FFF2-40B4-BE49-F238E27FC236}">
                <a16:creationId xmlns:a16="http://schemas.microsoft.com/office/drawing/2014/main" id="{1368E03D-5B68-1641-80E1-68EDB000DB4A}"/>
              </a:ext>
            </a:extLst>
          </p:cNvPr>
          <p:cNvSpPr/>
          <p:nvPr/>
        </p:nvSpPr>
        <p:spPr>
          <a:xfrm>
            <a:off x="115044" y="1190733"/>
            <a:ext cx="3147104" cy="191676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700" dirty="0">
              <a:solidFill>
                <a:schemeClr val="tx1"/>
              </a:solidFill>
            </a:endParaRPr>
          </a:p>
        </p:txBody>
      </p:sp>
      <p:sp>
        <p:nvSpPr>
          <p:cNvPr id="358" name="Text Box 471">
            <a:extLst>
              <a:ext uri="{FF2B5EF4-FFF2-40B4-BE49-F238E27FC236}">
                <a16:creationId xmlns:a16="http://schemas.microsoft.com/office/drawing/2014/main" id="{26245E87-27B8-2F40-839E-6204DE6B63BD}"/>
              </a:ext>
            </a:extLst>
          </p:cNvPr>
          <p:cNvSpPr txBox="1">
            <a:spLocks noChangeArrowheads="1"/>
          </p:cNvSpPr>
          <p:nvPr/>
        </p:nvSpPr>
        <p:spPr bwMode="auto">
          <a:xfrm>
            <a:off x="111865" y="1180830"/>
            <a:ext cx="3161437" cy="198684"/>
          </a:xfrm>
          <a:prstGeom prst="rect">
            <a:avLst/>
          </a:prstGeom>
          <a:solidFill>
            <a:schemeClr val="accent6">
              <a:lumMod val="50000"/>
            </a:schemeClr>
          </a:solidFill>
          <a:ln>
            <a:noFill/>
          </a:ln>
        </p:spPr>
        <p:txBody>
          <a:bodyPr wrap="square" lIns="74857" tIns="37421" rIns="74857" bIns="37421">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en-US" sz="800" b="1" dirty="0">
                <a:solidFill>
                  <a:schemeClr val="bg2"/>
                </a:solidFill>
                <a:latin typeface="Arial Narrow" panose="020B0604020202020204" pitchFamily="34" charset="0"/>
              </a:rPr>
              <a:t>Introduction</a:t>
            </a:r>
          </a:p>
        </p:txBody>
      </p:sp>
      <p:sp>
        <p:nvSpPr>
          <p:cNvPr id="1040" name="文本占位符 1039">
            <a:extLst>
              <a:ext uri="{FF2B5EF4-FFF2-40B4-BE49-F238E27FC236}">
                <a16:creationId xmlns:a16="http://schemas.microsoft.com/office/drawing/2014/main" id="{BDF2BE6D-17A9-B747-90EC-2E37EB7E0E76}"/>
              </a:ext>
            </a:extLst>
          </p:cNvPr>
          <p:cNvSpPr>
            <a:spLocks noGrp="1"/>
          </p:cNvSpPr>
          <p:nvPr>
            <p:ph type="body" sz="quarter" idx="28"/>
          </p:nvPr>
        </p:nvSpPr>
        <p:spPr>
          <a:xfrm>
            <a:off x="148289" y="1420069"/>
            <a:ext cx="3051893" cy="2953275"/>
          </a:xfrm>
        </p:spPr>
        <p:txBody>
          <a:bodyPr/>
          <a:lstStyle/>
          <a:p>
            <a:r>
              <a:rPr lang="en" altLang="zh-CN" sz="600" dirty="0">
                <a:solidFill>
                  <a:schemeClr val="tx1"/>
                </a:solidFill>
                <a:latin typeface="Times New Roman" panose="02020603050405020304" pitchFamily="18" charset="0"/>
                <a:cs typeface="Times New Roman" panose="02020603050405020304" pitchFamily="18" charset="0"/>
              </a:rPr>
              <a:t>    Sustainability is a multi-dimensions object human being are facing today. Focusing on farming practice is significant in achieving this goal. However, China as a powerful agricultural country which supplies nearly one fifth of the world‘s grain yield leading economy develops rapidly. However, China also faces many agricultural problems (Yu and Wu, 2018). The studied of Yuling &amp; </a:t>
            </a:r>
            <a:r>
              <a:rPr lang="en" altLang="zh-CN" sz="600" dirty="0" err="1">
                <a:solidFill>
                  <a:schemeClr val="tx1"/>
                </a:solidFill>
                <a:latin typeface="Times New Roman" panose="02020603050405020304" pitchFamily="18" charset="0"/>
                <a:cs typeface="Times New Roman" panose="02020603050405020304" pitchFamily="18" charset="0"/>
              </a:rPr>
              <a:t>Lein</a:t>
            </a:r>
            <a:r>
              <a:rPr lang="en" altLang="zh-CN" sz="600" dirty="0">
                <a:solidFill>
                  <a:schemeClr val="tx1"/>
                </a:solidFill>
                <a:latin typeface="Times New Roman" panose="02020603050405020304" pitchFamily="18" charset="0"/>
                <a:cs typeface="Times New Roman" panose="02020603050405020304" pitchFamily="18" charset="0"/>
              </a:rPr>
              <a:t> (2010) having great importance that point out a dry region in north-west China be-come the biggest problem that China is facing. Huge amount of the deficiency of water is produced, while the soil erosion and pollution has also been enlarged and start to impact the production of agriculture and the environment in China. They suggest that the government should focus on and strengthen the management of water irrigation. At the same time, a receiving of exciting research by </a:t>
            </a:r>
            <a:r>
              <a:rPr lang="en" altLang="zh-CN" sz="600" dirty="0" err="1">
                <a:solidFill>
                  <a:schemeClr val="tx1"/>
                </a:solidFill>
                <a:latin typeface="Times New Roman" panose="02020603050405020304" pitchFamily="18" charset="0"/>
                <a:cs typeface="Times New Roman" panose="02020603050405020304" pitchFamily="18" charset="0"/>
              </a:rPr>
              <a:t>Baudron</a:t>
            </a:r>
            <a:r>
              <a:rPr lang="en" altLang="zh-CN" sz="600" dirty="0">
                <a:solidFill>
                  <a:schemeClr val="tx1"/>
                </a:solidFill>
                <a:latin typeface="Times New Roman" panose="02020603050405020304" pitchFamily="18" charset="0"/>
                <a:cs typeface="Times New Roman" panose="02020603050405020304" pitchFamily="18" charset="0"/>
              </a:rPr>
              <a:t> compare and comparative the performance of conservation agriculture and smallholder farming practice method, to investigate which is more suitable for the arid areas in Zimbabwe</a:t>
            </a:r>
            <a:r>
              <a:rPr lang="en-US" altLang="zh-CN" sz="600" dirty="0">
                <a:solidFill>
                  <a:schemeClr val="tx1"/>
                </a:solidFill>
                <a:latin typeface="Times New Roman" panose="02020603050405020304" pitchFamily="18" charset="0"/>
                <a:cs typeface="Times New Roman" panose="02020603050405020304" pitchFamily="18" charset="0"/>
              </a:rPr>
              <a:t>.</a:t>
            </a:r>
            <a:r>
              <a:rPr lang="en" altLang="zh-CN" sz="600" dirty="0">
                <a:solidFill>
                  <a:schemeClr val="tx1"/>
                </a:solidFill>
                <a:latin typeface="Times New Roman" panose="02020603050405020304" pitchFamily="18" charset="0"/>
                <a:cs typeface="Times New Roman" panose="02020603050405020304" pitchFamily="18" charset="0"/>
              </a:rPr>
              <a:t> In addition, soil erosion in China also is a major threat to food production in farming practice.  It leads the crop’s nutrients declining and affects the quality of crops reducing soil productivity. The condition of the deteriorative soil effect the farming practice which influence the development of agriculture so that hampering the sustainable development of agriculture (</a:t>
            </a:r>
            <a:r>
              <a:rPr lang="en" altLang="zh-CN" sz="600" dirty="0" err="1">
                <a:solidFill>
                  <a:schemeClr val="tx1"/>
                </a:solidFill>
                <a:latin typeface="Times New Roman" panose="02020603050405020304" pitchFamily="18" charset="0"/>
                <a:cs typeface="Times New Roman" panose="02020603050405020304" pitchFamily="18" charset="0"/>
              </a:rPr>
              <a:t>Xie</a:t>
            </a:r>
            <a:r>
              <a:rPr lang="en" altLang="zh-CN" sz="600" dirty="0">
                <a:solidFill>
                  <a:schemeClr val="tx1"/>
                </a:solidFill>
                <a:latin typeface="Times New Roman" panose="02020603050405020304" pitchFamily="18" charset="0"/>
                <a:cs typeface="Times New Roman" panose="02020603050405020304" pitchFamily="18" charset="0"/>
              </a:rPr>
              <a:t>, Y., Lin, H., Ye, Y., &amp; Ren, X.,2019).</a:t>
            </a:r>
            <a:r>
              <a:rPr lang="en-US" altLang="zh-CN" sz="600" b="1" dirty="0"/>
              <a:t> </a:t>
            </a:r>
            <a:r>
              <a:rPr lang="en-US" altLang="zh-CN" sz="600" dirty="0">
                <a:solidFill>
                  <a:schemeClr val="tx1"/>
                </a:solidFill>
                <a:latin typeface="Times New Roman" panose="02020603050405020304" pitchFamily="18" charset="0"/>
                <a:cs typeface="Times New Roman" panose="02020603050405020304" pitchFamily="18" charset="0"/>
              </a:rPr>
              <a:t>Therefore, the research question is: According to international students, what are the challenges facing and solutions to achieving sustainable agriculture and farming practices in China’s New Green Policy today?</a:t>
            </a:r>
            <a:r>
              <a:rPr lang="en" altLang="zh-CN" sz="600" dirty="0">
                <a:solidFill>
                  <a:schemeClr val="tx1"/>
                </a:solidFill>
                <a:latin typeface="Times New Roman" panose="02020603050405020304" pitchFamily="18" charset="0"/>
                <a:cs typeface="Times New Roman" panose="02020603050405020304" pitchFamily="18" charset="0"/>
              </a:rPr>
              <a:t> </a:t>
            </a:r>
            <a:endParaRPr lang="zh-CN" altLang="en-US" sz="600" dirty="0">
              <a:solidFill>
                <a:schemeClr val="tx1"/>
              </a:solidFill>
              <a:latin typeface="Times New Roman" panose="02020603050405020304" pitchFamily="18" charset="0"/>
              <a:cs typeface="Times New Roman" panose="02020603050405020304" pitchFamily="18" charset="0"/>
            </a:endParaRPr>
          </a:p>
        </p:txBody>
      </p:sp>
      <p:sp>
        <p:nvSpPr>
          <p:cNvPr id="421" name="矩形 420">
            <a:extLst>
              <a:ext uri="{FF2B5EF4-FFF2-40B4-BE49-F238E27FC236}">
                <a16:creationId xmlns:a16="http://schemas.microsoft.com/office/drawing/2014/main" id="{D8A4DDCE-7427-CE49-86C0-3325BC04D115}"/>
              </a:ext>
            </a:extLst>
          </p:cNvPr>
          <p:cNvSpPr/>
          <p:nvPr/>
        </p:nvSpPr>
        <p:spPr>
          <a:xfrm>
            <a:off x="105706" y="3160519"/>
            <a:ext cx="3144020" cy="58477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700" dirty="0">
              <a:solidFill>
                <a:schemeClr val="tx1"/>
              </a:solidFill>
            </a:endParaRPr>
          </a:p>
        </p:txBody>
      </p:sp>
      <p:sp>
        <p:nvSpPr>
          <p:cNvPr id="422" name="Text Box 471">
            <a:extLst>
              <a:ext uri="{FF2B5EF4-FFF2-40B4-BE49-F238E27FC236}">
                <a16:creationId xmlns:a16="http://schemas.microsoft.com/office/drawing/2014/main" id="{85410679-B032-7E44-BAF7-AFBADF0FCCB1}"/>
              </a:ext>
            </a:extLst>
          </p:cNvPr>
          <p:cNvSpPr txBox="1">
            <a:spLocks noChangeArrowheads="1"/>
          </p:cNvSpPr>
          <p:nvPr/>
        </p:nvSpPr>
        <p:spPr bwMode="auto">
          <a:xfrm>
            <a:off x="106689" y="3131610"/>
            <a:ext cx="3147105" cy="214072"/>
          </a:xfrm>
          <a:prstGeom prst="rect">
            <a:avLst/>
          </a:prstGeom>
          <a:solidFill>
            <a:schemeClr val="accent6">
              <a:lumMod val="50000"/>
            </a:schemeClr>
          </a:solidFill>
          <a:ln>
            <a:noFill/>
          </a:ln>
        </p:spPr>
        <p:txBody>
          <a:bodyPr wrap="square" lIns="74857" tIns="37421" rIns="74857" bIns="37421">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en-US" sz="900" b="1" dirty="0">
                <a:solidFill>
                  <a:schemeClr val="bg2"/>
                </a:solidFill>
                <a:latin typeface="Arial Narrow" panose="020B0604020202020204" pitchFamily="34" charset="0"/>
              </a:rPr>
              <a:t>Aims and </a:t>
            </a:r>
            <a:r>
              <a:rPr lang="en-US" altLang="en-US" sz="800" b="1" dirty="0">
                <a:solidFill>
                  <a:schemeClr val="bg2"/>
                </a:solidFill>
                <a:latin typeface="Arial Narrow" panose="020B0604020202020204" pitchFamily="34" charset="0"/>
              </a:rPr>
              <a:t>Hypotheses</a:t>
            </a:r>
          </a:p>
        </p:txBody>
      </p:sp>
      <p:sp>
        <p:nvSpPr>
          <p:cNvPr id="374" name="文本框 373">
            <a:extLst>
              <a:ext uri="{FF2B5EF4-FFF2-40B4-BE49-F238E27FC236}">
                <a16:creationId xmlns:a16="http://schemas.microsoft.com/office/drawing/2014/main" id="{2BC64F1F-26D9-8C48-9EDF-B38269982422}"/>
              </a:ext>
            </a:extLst>
          </p:cNvPr>
          <p:cNvSpPr txBox="1"/>
          <p:nvPr/>
        </p:nvSpPr>
        <p:spPr>
          <a:xfrm>
            <a:off x="49799" y="3314584"/>
            <a:ext cx="3195525" cy="584775"/>
          </a:xfrm>
          <a:prstGeom prst="rect">
            <a:avLst/>
          </a:prstGeom>
          <a:noFill/>
        </p:spPr>
        <p:txBody>
          <a:bodyPr wrap="square" rtlCol="0">
            <a:spAutoFit/>
          </a:bodyPr>
          <a:lstStyle/>
          <a:p>
            <a:r>
              <a:rPr lang="en-US" altLang="zh-CN" sz="600" b="1" u="sng" dirty="0">
                <a:latin typeface="Times New Roman" panose="02020603050405020304" pitchFamily="18" charset="0"/>
                <a:cs typeface="Times New Roman" panose="02020603050405020304" pitchFamily="18" charset="0"/>
              </a:rPr>
              <a:t>Aims</a:t>
            </a:r>
            <a:r>
              <a:rPr lang="en-US" altLang="zh-CN" sz="600" u="sng" dirty="0">
                <a:latin typeface="Times New Roman" panose="02020603050405020304" pitchFamily="18" charset="0"/>
                <a:cs typeface="Times New Roman" panose="02020603050405020304" pitchFamily="18" charset="0"/>
              </a:rPr>
              <a:t>:</a:t>
            </a:r>
            <a:r>
              <a:rPr lang="en-US" altLang="zh-CN" sz="600" dirty="0">
                <a:latin typeface="Times New Roman" panose="02020603050405020304" pitchFamily="18" charset="0"/>
                <a:cs typeface="Times New Roman" panose="02020603050405020304" pitchFamily="18" charset="0"/>
              </a:rPr>
              <a:t> Investigate the challenges and solutions for achieving agriculture sustainable in China.</a:t>
            </a:r>
            <a:r>
              <a:rPr lang="zh-CN" altLang="zh-CN" sz="600" dirty="0">
                <a:latin typeface="Times New Roman" panose="02020603050405020304" pitchFamily="18" charset="0"/>
                <a:cs typeface="Times New Roman" panose="02020603050405020304" pitchFamily="18" charset="0"/>
              </a:rPr>
              <a:t> </a:t>
            </a:r>
            <a:endParaRPr lang="en-US" altLang="zh-CN" sz="600" dirty="0">
              <a:latin typeface="Times New Roman" panose="02020603050405020304" pitchFamily="18" charset="0"/>
              <a:cs typeface="Times New Roman" panose="02020603050405020304" pitchFamily="18" charset="0"/>
            </a:endParaRPr>
          </a:p>
          <a:p>
            <a:r>
              <a:rPr lang="en-US" altLang="zh-CN" sz="600" b="1" u="sng" dirty="0">
                <a:latin typeface="Times New Roman" panose="02020603050405020304" pitchFamily="18" charset="0"/>
                <a:cs typeface="Times New Roman" panose="02020603050405020304" pitchFamily="18" charset="0"/>
              </a:rPr>
              <a:t>Hypotheses:</a:t>
            </a:r>
            <a:r>
              <a:rPr lang="en-US" altLang="zh-CN" sz="600" b="1" dirty="0">
                <a:latin typeface="Times New Roman" panose="02020603050405020304" pitchFamily="18" charset="0"/>
                <a:cs typeface="Times New Roman" panose="02020603050405020304" pitchFamily="18" charset="0"/>
              </a:rPr>
              <a:t>  </a:t>
            </a:r>
            <a:r>
              <a:rPr lang="en-US" altLang="zh-CN" sz="600" dirty="0">
                <a:latin typeface="Times New Roman" panose="02020603050405020304" pitchFamily="18" charset="0"/>
                <a:cs typeface="Times New Roman" panose="02020603050405020304" pitchFamily="18" charset="0"/>
              </a:rPr>
              <a:t>Drought and soil quality guarantee will be the major challenges that China face now. Deficiency of water is produced, while the soil erosion and pollution has also been enlarged in north-west China. </a:t>
            </a:r>
          </a:p>
          <a:p>
            <a:endParaRPr kumimoji="1" lang="zh-CN" altLang="en-US" sz="800" dirty="0">
              <a:latin typeface="Times New Roman" panose="02020603050405020304" pitchFamily="18" charset="0"/>
              <a:cs typeface="Times New Roman" panose="02020603050405020304" pitchFamily="18" charset="0"/>
            </a:endParaRPr>
          </a:p>
        </p:txBody>
      </p:sp>
      <p:sp>
        <p:nvSpPr>
          <p:cNvPr id="442" name="矩形 441">
            <a:extLst>
              <a:ext uri="{FF2B5EF4-FFF2-40B4-BE49-F238E27FC236}">
                <a16:creationId xmlns:a16="http://schemas.microsoft.com/office/drawing/2014/main" id="{85D50C85-A933-F249-9E45-8DB4D1E2D2AE}"/>
              </a:ext>
            </a:extLst>
          </p:cNvPr>
          <p:cNvSpPr/>
          <p:nvPr/>
        </p:nvSpPr>
        <p:spPr>
          <a:xfrm>
            <a:off x="91881" y="3799791"/>
            <a:ext cx="3147104" cy="353645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700" dirty="0">
              <a:solidFill>
                <a:schemeClr val="tx1"/>
              </a:solidFill>
            </a:endParaRPr>
          </a:p>
        </p:txBody>
      </p:sp>
      <p:sp>
        <p:nvSpPr>
          <p:cNvPr id="443" name="矩形 442">
            <a:extLst>
              <a:ext uri="{FF2B5EF4-FFF2-40B4-BE49-F238E27FC236}">
                <a16:creationId xmlns:a16="http://schemas.microsoft.com/office/drawing/2014/main" id="{ABAC4BD5-D430-DD44-BA73-4CD63B4393D6}"/>
              </a:ext>
            </a:extLst>
          </p:cNvPr>
          <p:cNvSpPr/>
          <p:nvPr/>
        </p:nvSpPr>
        <p:spPr>
          <a:xfrm>
            <a:off x="3337413" y="1190221"/>
            <a:ext cx="3405543" cy="235974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700" dirty="0">
              <a:solidFill>
                <a:schemeClr val="tx1"/>
              </a:solidFill>
            </a:endParaRPr>
          </a:p>
        </p:txBody>
      </p:sp>
      <p:sp>
        <p:nvSpPr>
          <p:cNvPr id="444" name="矩形 443">
            <a:extLst>
              <a:ext uri="{FF2B5EF4-FFF2-40B4-BE49-F238E27FC236}">
                <a16:creationId xmlns:a16="http://schemas.microsoft.com/office/drawing/2014/main" id="{13E2F173-8D90-D645-ADEC-3EA96D2E2D63}"/>
              </a:ext>
            </a:extLst>
          </p:cNvPr>
          <p:cNvSpPr/>
          <p:nvPr/>
        </p:nvSpPr>
        <p:spPr>
          <a:xfrm>
            <a:off x="3332184" y="3606971"/>
            <a:ext cx="3405543" cy="360098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800" dirty="0">
              <a:solidFill>
                <a:schemeClr val="tx1"/>
              </a:solidFill>
              <a:latin typeface="Times New Roman" panose="02020603050405020304" pitchFamily="18" charset="0"/>
              <a:cs typeface="Times New Roman" panose="02020603050405020304" pitchFamily="18" charset="0"/>
            </a:endParaRPr>
          </a:p>
        </p:txBody>
      </p:sp>
      <p:sp>
        <p:nvSpPr>
          <p:cNvPr id="446" name="矩形 445">
            <a:extLst>
              <a:ext uri="{FF2B5EF4-FFF2-40B4-BE49-F238E27FC236}">
                <a16:creationId xmlns:a16="http://schemas.microsoft.com/office/drawing/2014/main" id="{9EC040DD-BC7C-254A-8EF9-99A66860957D}"/>
              </a:ext>
            </a:extLst>
          </p:cNvPr>
          <p:cNvSpPr/>
          <p:nvPr/>
        </p:nvSpPr>
        <p:spPr>
          <a:xfrm>
            <a:off x="3330443" y="7253390"/>
            <a:ext cx="3418689" cy="115788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700" dirty="0">
              <a:solidFill>
                <a:schemeClr val="tx1"/>
              </a:solidFill>
            </a:endParaRPr>
          </a:p>
        </p:txBody>
      </p:sp>
      <p:sp>
        <p:nvSpPr>
          <p:cNvPr id="447" name="Text Box 471">
            <a:extLst>
              <a:ext uri="{FF2B5EF4-FFF2-40B4-BE49-F238E27FC236}">
                <a16:creationId xmlns:a16="http://schemas.microsoft.com/office/drawing/2014/main" id="{C2B765E9-13B2-5B47-8C04-589035D53B67}"/>
              </a:ext>
            </a:extLst>
          </p:cNvPr>
          <p:cNvSpPr txBox="1">
            <a:spLocks noChangeArrowheads="1"/>
          </p:cNvSpPr>
          <p:nvPr/>
        </p:nvSpPr>
        <p:spPr bwMode="auto">
          <a:xfrm>
            <a:off x="71608" y="3794742"/>
            <a:ext cx="3173716" cy="198684"/>
          </a:xfrm>
          <a:prstGeom prst="rect">
            <a:avLst/>
          </a:prstGeom>
          <a:solidFill>
            <a:schemeClr val="accent6">
              <a:lumMod val="50000"/>
            </a:schemeClr>
          </a:solidFill>
          <a:ln>
            <a:noFill/>
          </a:ln>
        </p:spPr>
        <p:txBody>
          <a:bodyPr wrap="square" lIns="74857" tIns="37421" rIns="74857" bIns="37421">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en-US" sz="800" b="1" dirty="0">
                <a:solidFill>
                  <a:schemeClr val="bg2"/>
                </a:solidFill>
                <a:cs typeface="Arial" panose="020B0604020202020204" pitchFamily="34" charset="0"/>
              </a:rPr>
              <a:t>Method</a:t>
            </a:r>
          </a:p>
        </p:txBody>
      </p:sp>
      <p:sp>
        <p:nvSpPr>
          <p:cNvPr id="450" name="Text Box 471">
            <a:extLst>
              <a:ext uri="{FF2B5EF4-FFF2-40B4-BE49-F238E27FC236}">
                <a16:creationId xmlns:a16="http://schemas.microsoft.com/office/drawing/2014/main" id="{F4E5AB6C-DF3C-544F-ACCE-CDAA2CBC4235}"/>
              </a:ext>
            </a:extLst>
          </p:cNvPr>
          <p:cNvSpPr txBox="1">
            <a:spLocks noChangeArrowheads="1"/>
          </p:cNvSpPr>
          <p:nvPr/>
        </p:nvSpPr>
        <p:spPr bwMode="auto">
          <a:xfrm>
            <a:off x="3332183" y="3606971"/>
            <a:ext cx="3405544" cy="198684"/>
          </a:xfrm>
          <a:prstGeom prst="rect">
            <a:avLst/>
          </a:prstGeom>
          <a:solidFill>
            <a:schemeClr val="accent6">
              <a:lumMod val="50000"/>
            </a:schemeClr>
          </a:solidFill>
          <a:ln>
            <a:noFill/>
          </a:ln>
        </p:spPr>
        <p:txBody>
          <a:bodyPr wrap="square" lIns="74857" tIns="37421" rIns="74857" bIns="37421">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en-US" sz="800" b="1" dirty="0">
                <a:solidFill>
                  <a:schemeClr val="bg2"/>
                </a:solidFill>
                <a:latin typeface="Arial Narrow" panose="020B0604020202020204" pitchFamily="34" charset="0"/>
              </a:rPr>
              <a:t>Analysis and Conclusion</a:t>
            </a:r>
          </a:p>
        </p:txBody>
      </p:sp>
      <p:sp>
        <p:nvSpPr>
          <p:cNvPr id="451" name="Text Box 471">
            <a:extLst>
              <a:ext uri="{FF2B5EF4-FFF2-40B4-BE49-F238E27FC236}">
                <a16:creationId xmlns:a16="http://schemas.microsoft.com/office/drawing/2014/main" id="{D6F938DD-79D1-0D40-8349-1629C8DAD789}"/>
              </a:ext>
            </a:extLst>
          </p:cNvPr>
          <p:cNvSpPr txBox="1">
            <a:spLocks noChangeArrowheads="1"/>
          </p:cNvSpPr>
          <p:nvPr/>
        </p:nvSpPr>
        <p:spPr bwMode="auto">
          <a:xfrm>
            <a:off x="3318035" y="7253390"/>
            <a:ext cx="3448083" cy="198684"/>
          </a:xfrm>
          <a:prstGeom prst="rect">
            <a:avLst/>
          </a:prstGeom>
          <a:solidFill>
            <a:schemeClr val="accent6">
              <a:lumMod val="50000"/>
            </a:schemeClr>
          </a:solidFill>
          <a:ln>
            <a:noFill/>
          </a:ln>
        </p:spPr>
        <p:txBody>
          <a:bodyPr wrap="square" lIns="74857" tIns="37421" rIns="74857" bIns="37421">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en-US" sz="800" b="1" dirty="0">
                <a:solidFill>
                  <a:schemeClr val="bg2"/>
                </a:solidFill>
                <a:latin typeface="Arial Narrow" panose="020B0604020202020204" pitchFamily="34" charset="0"/>
              </a:rPr>
              <a:t>Bibliography</a:t>
            </a:r>
          </a:p>
        </p:txBody>
      </p:sp>
      <p:sp>
        <p:nvSpPr>
          <p:cNvPr id="381" name="文本框 380">
            <a:extLst>
              <a:ext uri="{FF2B5EF4-FFF2-40B4-BE49-F238E27FC236}">
                <a16:creationId xmlns:a16="http://schemas.microsoft.com/office/drawing/2014/main" id="{6FC14D1E-4A55-9949-BC85-EC74966CC84A}"/>
              </a:ext>
            </a:extLst>
          </p:cNvPr>
          <p:cNvSpPr txBox="1"/>
          <p:nvPr/>
        </p:nvSpPr>
        <p:spPr>
          <a:xfrm>
            <a:off x="3284456" y="1169605"/>
            <a:ext cx="3276306" cy="430887"/>
          </a:xfrm>
          <a:prstGeom prst="rect">
            <a:avLst/>
          </a:prstGeom>
          <a:noFill/>
        </p:spPr>
        <p:txBody>
          <a:bodyPr wrap="square" rtlCol="0">
            <a:spAutoFit/>
          </a:bodyPr>
          <a:lstStyle/>
          <a:p>
            <a:r>
              <a:rPr lang="en-US" altLang="zh-CN" sz="700" b="1" i="1" dirty="0">
                <a:solidFill>
                  <a:srgbClr val="C00000"/>
                </a:solidFill>
                <a:latin typeface="Times New Roman" panose="02020603050405020304" pitchFamily="18" charset="0"/>
                <a:cs typeface="Times New Roman" panose="02020603050405020304" pitchFamily="18" charset="0"/>
              </a:rPr>
              <a:t>Bar Chart2</a:t>
            </a:r>
            <a:r>
              <a:rPr lang="en-US" altLang="zh-CN" sz="700" b="1" dirty="0">
                <a:latin typeface="Times New Roman" panose="02020603050405020304" pitchFamily="18" charset="0"/>
                <a:cs typeface="Times New Roman" panose="02020603050405020304" pitchFamily="18" charset="0"/>
              </a:rPr>
              <a:t>: The Benefits On Improving Farming Practices G</a:t>
            </a:r>
            <a:r>
              <a:rPr lang="fr-FR" altLang="zh-CN" sz="700" b="1" dirty="0">
                <a:latin typeface="Times New Roman" panose="02020603050405020304" pitchFamily="18" charset="0"/>
                <a:cs typeface="Times New Roman" panose="02020603050405020304" pitchFamily="18" charset="0"/>
              </a:rPr>
              <a:t>ives </a:t>
            </a:r>
            <a:r>
              <a:rPr lang="en-US" altLang="zh-CN" sz="700" b="1" dirty="0">
                <a:latin typeface="Times New Roman" panose="02020603050405020304" pitchFamily="18" charset="0"/>
                <a:cs typeface="Times New Roman" panose="02020603050405020304" pitchFamily="18" charset="0"/>
              </a:rPr>
              <a:t>For A</a:t>
            </a:r>
            <a:r>
              <a:rPr lang="pt-PT" altLang="zh-CN" sz="700" b="1" dirty="0" err="1">
                <a:latin typeface="Times New Roman" panose="02020603050405020304" pitchFamily="18" charset="0"/>
                <a:cs typeface="Times New Roman" panose="02020603050405020304" pitchFamily="18" charset="0"/>
              </a:rPr>
              <a:t>gricultural</a:t>
            </a:r>
            <a:r>
              <a:rPr lang="pt-PT" altLang="zh-CN" sz="700" b="1" dirty="0">
                <a:latin typeface="Times New Roman" panose="02020603050405020304" pitchFamily="18" charset="0"/>
                <a:cs typeface="Times New Roman" panose="02020603050405020304" pitchFamily="18" charset="0"/>
              </a:rPr>
              <a:t> </a:t>
            </a:r>
            <a:r>
              <a:rPr lang="en-US" altLang="zh-CN" sz="700" b="1" dirty="0">
                <a:latin typeface="Times New Roman" panose="02020603050405020304" pitchFamily="18" charset="0"/>
                <a:cs typeface="Times New Roman" panose="02020603050405020304" pitchFamily="18" charset="0"/>
              </a:rPr>
              <a:t>Sustainability U</a:t>
            </a:r>
            <a:r>
              <a:rPr lang="de-DE" altLang="zh-CN" sz="700" b="1" dirty="0" err="1">
                <a:latin typeface="Times New Roman" panose="02020603050405020304" pitchFamily="18" charset="0"/>
                <a:cs typeface="Times New Roman" panose="02020603050405020304" pitchFamily="18" charset="0"/>
              </a:rPr>
              <a:t>nder</a:t>
            </a:r>
            <a:r>
              <a:rPr lang="de-DE" altLang="zh-CN" sz="700" b="1" dirty="0">
                <a:latin typeface="Times New Roman" panose="02020603050405020304" pitchFamily="18" charset="0"/>
                <a:cs typeface="Times New Roman" panose="02020603050405020304" pitchFamily="18" charset="0"/>
              </a:rPr>
              <a:t> Chinese </a:t>
            </a:r>
            <a:r>
              <a:rPr lang="en-US" altLang="zh-CN" sz="700" b="1" dirty="0">
                <a:latin typeface="Times New Roman" panose="02020603050405020304" pitchFamily="18" charset="0"/>
                <a:cs typeface="Times New Roman" panose="02020603050405020304" pitchFamily="18" charset="0"/>
              </a:rPr>
              <a:t>G</a:t>
            </a:r>
            <a:r>
              <a:rPr lang="nl-NL" altLang="zh-CN" sz="700" b="1" dirty="0">
                <a:latin typeface="Times New Roman" panose="02020603050405020304" pitchFamily="18" charset="0"/>
                <a:cs typeface="Times New Roman" panose="02020603050405020304" pitchFamily="18" charset="0"/>
              </a:rPr>
              <a:t>reen </a:t>
            </a:r>
            <a:r>
              <a:rPr lang="en-US" altLang="zh-CN" sz="700" b="1" dirty="0">
                <a:latin typeface="Times New Roman" panose="02020603050405020304" pitchFamily="18" charset="0"/>
                <a:cs typeface="Times New Roman" panose="02020603050405020304" pitchFamily="18" charset="0"/>
              </a:rPr>
              <a:t>Policy</a:t>
            </a:r>
            <a:endParaRPr lang="zh-CN" altLang="zh-CN" sz="700" b="1" dirty="0">
              <a:latin typeface="Times New Roman" panose="02020603050405020304" pitchFamily="18" charset="0"/>
              <a:cs typeface="Times New Roman" panose="02020603050405020304" pitchFamily="18" charset="0"/>
            </a:endParaRPr>
          </a:p>
          <a:p>
            <a:endParaRPr kumimoji="1" lang="zh-CN" altLang="en-US" sz="800" dirty="0">
              <a:latin typeface="Times New Roman" panose="02020603050405020304" pitchFamily="18" charset="0"/>
              <a:cs typeface="Times New Roman" panose="02020603050405020304" pitchFamily="18" charset="0"/>
            </a:endParaRPr>
          </a:p>
        </p:txBody>
      </p:sp>
      <p:cxnSp>
        <p:nvCxnSpPr>
          <p:cNvPr id="383" name="直线连接符 382">
            <a:extLst>
              <a:ext uri="{FF2B5EF4-FFF2-40B4-BE49-F238E27FC236}">
                <a16:creationId xmlns:a16="http://schemas.microsoft.com/office/drawing/2014/main" id="{56B26397-65D3-1E44-AE5C-DB2703323041}"/>
              </a:ext>
            </a:extLst>
          </p:cNvPr>
          <p:cNvCxnSpPr>
            <a:cxnSpLocks/>
          </p:cNvCxnSpPr>
          <p:nvPr/>
        </p:nvCxnSpPr>
        <p:spPr>
          <a:xfrm>
            <a:off x="3322005" y="2454001"/>
            <a:ext cx="3394646" cy="0"/>
          </a:xfrm>
          <a:prstGeom prst="line">
            <a:avLst/>
          </a:prstGeom>
          <a:ln>
            <a:solidFill>
              <a:schemeClr val="bg2">
                <a:lumMod val="25000"/>
              </a:schemeClr>
            </a:solidFill>
          </a:ln>
        </p:spPr>
        <p:style>
          <a:lnRef idx="1">
            <a:schemeClr val="accent2"/>
          </a:lnRef>
          <a:fillRef idx="0">
            <a:schemeClr val="accent2"/>
          </a:fillRef>
          <a:effectRef idx="0">
            <a:schemeClr val="accent2"/>
          </a:effectRef>
          <a:fontRef idx="minor">
            <a:schemeClr val="tx1"/>
          </a:fontRef>
        </p:style>
      </p:cxnSp>
      <p:graphicFrame>
        <p:nvGraphicFramePr>
          <p:cNvPr id="472" name="officeArt object">
            <a:extLst>
              <a:ext uri="{FF2B5EF4-FFF2-40B4-BE49-F238E27FC236}">
                <a16:creationId xmlns:a16="http://schemas.microsoft.com/office/drawing/2014/main" id="{8994D3F2-B662-B54F-9701-0652E5ACB256}"/>
              </a:ext>
            </a:extLst>
          </p:cNvPr>
          <p:cNvGraphicFramePr/>
          <p:nvPr>
            <p:extLst>
              <p:ext uri="{D42A27DB-BD31-4B8C-83A1-F6EECF244321}">
                <p14:modId xmlns:p14="http://schemas.microsoft.com/office/powerpoint/2010/main" val="1315719517"/>
              </p:ext>
            </p:extLst>
          </p:nvPr>
        </p:nvGraphicFramePr>
        <p:xfrm>
          <a:off x="2907323" y="1368754"/>
          <a:ext cx="3405544" cy="1328407"/>
        </p:xfrm>
        <a:graphic>
          <a:graphicData uri="http://schemas.openxmlformats.org/drawingml/2006/chart">
            <c:chart xmlns:c="http://schemas.openxmlformats.org/drawingml/2006/chart" xmlns:r="http://schemas.openxmlformats.org/officeDocument/2006/relationships" r:id="rId5"/>
          </a:graphicData>
        </a:graphic>
      </p:graphicFrame>
      <p:sp>
        <p:nvSpPr>
          <p:cNvPr id="464" name="文本框 463">
            <a:extLst>
              <a:ext uri="{FF2B5EF4-FFF2-40B4-BE49-F238E27FC236}">
                <a16:creationId xmlns:a16="http://schemas.microsoft.com/office/drawing/2014/main" id="{A0152ADC-F40B-E44C-AC05-BBF91393FCA7}"/>
              </a:ext>
            </a:extLst>
          </p:cNvPr>
          <p:cNvSpPr txBox="1"/>
          <p:nvPr/>
        </p:nvSpPr>
        <p:spPr>
          <a:xfrm>
            <a:off x="3242765" y="2451249"/>
            <a:ext cx="3480815" cy="307777"/>
          </a:xfrm>
          <a:prstGeom prst="rect">
            <a:avLst/>
          </a:prstGeom>
          <a:noFill/>
        </p:spPr>
        <p:txBody>
          <a:bodyPr wrap="square" rtlCol="0">
            <a:spAutoFit/>
          </a:bodyPr>
          <a:lstStyle/>
          <a:p>
            <a:pPr algn="ctr">
              <a:defRPr sz="1200" b="0" i="0" u="none" strike="noStrike" kern="1200" baseline="0">
                <a:solidFill>
                  <a:srgbClr val="000000"/>
                </a:solidFill>
                <a:latin typeface="Times New Roman"/>
                <a:ea typeface="+mn-ea"/>
                <a:cs typeface="+mn-cs"/>
              </a:defRPr>
            </a:pPr>
            <a:r>
              <a:rPr lang="en" altLang="zh-CN" sz="700" b="1" i="1" dirty="0">
                <a:solidFill>
                  <a:srgbClr val="C00000"/>
                </a:solidFill>
                <a:latin typeface="Times New Roman"/>
              </a:rPr>
              <a:t>Bar Chart 3</a:t>
            </a:r>
            <a:r>
              <a:rPr lang="en" altLang="zh-CN" sz="700" b="1" dirty="0">
                <a:solidFill>
                  <a:srgbClr val="000000"/>
                </a:solidFill>
                <a:latin typeface="Times New Roman"/>
              </a:rPr>
              <a:t>: The Solution For Achieve Agricultural Sustainability Under China’s Green Policy </a:t>
            </a:r>
          </a:p>
        </p:txBody>
      </p:sp>
      <p:graphicFrame>
        <p:nvGraphicFramePr>
          <p:cNvPr id="478" name="officeArt object">
            <a:extLst>
              <a:ext uri="{FF2B5EF4-FFF2-40B4-BE49-F238E27FC236}">
                <a16:creationId xmlns:a16="http://schemas.microsoft.com/office/drawing/2014/main" id="{D3412CD0-A837-8941-BAF2-457D9509408E}"/>
              </a:ext>
            </a:extLst>
          </p:cNvPr>
          <p:cNvGraphicFramePr/>
          <p:nvPr>
            <p:extLst>
              <p:ext uri="{D42A27DB-BD31-4B8C-83A1-F6EECF244321}">
                <p14:modId xmlns:p14="http://schemas.microsoft.com/office/powerpoint/2010/main" val="125936344"/>
              </p:ext>
            </p:extLst>
          </p:nvPr>
        </p:nvGraphicFramePr>
        <p:xfrm>
          <a:off x="3424273" y="2466867"/>
          <a:ext cx="3314715" cy="1207006"/>
        </p:xfrm>
        <a:graphic>
          <a:graphicData uri="http://schemas.openxmlformats.org/drawingml/2006/chart">
            <c:chart xmlns:c="http://schemas.openxmlformats.org/drawingml/2006/chart" xmlns:r="http://schemas.openxmlformats.org/officeDocument/2006/relationships" r:id="rId6"/>
          </a:graphicData>
        </a:graphic>
      </p:graphicFrame>
      <p:sp>
        <p:nvSpPr>
          <p:cNvPr id="465" name="文本框 464">
            <a:extLst>
              <a:ext uri="{FF2B5EF4-FFF2-40B4-BE49-F238E27FC236}">
                <a16:creationId xmlns:a16="http://schemas.microsoft.com/office/drawing/2014/main" id="{18045D9C-5308-B342-B75B-40916BD94DA6}"/>
              </a:ext>
            </a:extLst>
          </p:cNvPr>
          <p:cNvSpPr txBox="1"/>
          <p:nvPr/>
        </p:nvSpPr>
        <p:spPr>
          <a:xfrm>
            <a:off x="3307670" y="3773520"/>
            <a:ext cx="3490277" cy="3554819"/>
          </a:xfrm>
          <a:prstGeom prst="rect">
            <a:avLst/>
          </a:prstGeom>
          <a:noFill/>
        </p:spPr>
        <p:txBody>
          <a:bodyPr wrap="square" rtlCol="0">
            <a:spAutoFit/>
          </a:bodyPr>
          <a:lstStyle/>
          <a:p>
            <a:r>
              <a:rPr kumimoji="1" lang="en-US" altLang="zh-CN" sz="800" dirty="0">
                <a:latin typeface="Times New Roman" panose="02020603050405020304" pitchFamily="18" charset="0"/>
                <a:cs typeface="Times New Roman" panose="02020603050405020304" pitchFamily="18" charset="0"/>
              </a:rPr>
              <a:t>    </a:t>
            </a:r>
            <a:r>
              <a:rPr kumimoji="1" lang="en" altLang="zh-CN" sz="700" dirty="0">
                <a:latin typeface="Times New Roman" panose="02020603050405020304" pitchFamily="18" charset="0"/>
                <a:cs typeface="Times New Roman" panose="02020603050405020304" pitchFamily="18" charset="0"/>
              </a:rPr>
              <a:t>Through the two focus groups interviews we conducted during this research, the major challenge on farming practices to achieve agricultural sustainability under green develop policy in China can be divided into six components. According to the interview, around 51% of the participants mentioned and agree with the increase in using high technological-based produced in agriculture is the main challenge faced. Using these techniques helps efficiently grow crops instead of handwork. However, limited is accessed and hard to be adapted in farming practices. Second, around 22% of the whole think issue on unbalanced of working forces is an essential challenge. The current situation in China seems that working in big companies is more valued and profitable instead of being a farmer. Therefore the challenge fewer people is working in the agricultural systems is less capable of developing and reform through. Under average education level is also one of the main challenges, with 13% agree with. The large use of pesticide and environmental issue is also the challenge, it affects farmers’ ability for growing crops, therefore hard to achieve sustainable agriculture. </a:t>
            </a:r>
          </a:p>
          <a:p>
            <a:r>
              <a:rPr kumimoji="1" lang="en" altLang="zh-CN" sz="700" dirty="0">
                <a:latin typeface="Times New Roman" panose="02020603050405020304" pitchFamily="18" charset="0"/>
                <a:cs typeface="Times New Roman" panose="02020603050405020304" pitchFamily="18" charset="0"/>
              </a:rPr>
              <a:t>    However, green development policies are targeting to reform in the agricultural systems for achieving sustainable development. Therefore, our research finds out seven solutions to achieve agricultural sustainability. As data illustrating in Bar Chart3, the main solutions we find is more distribution on cultivated land. The land is limited in China, if cultivated land is less, fewer crops can grow. Therefore, more allocation on cultivated land can essentially highlight the attention on agricultural and sustainability issue. Along with the green policy, there will be a double win on the land issue and agricultural issue, as farmers can be more motivated on this. Farming practices can be improved if more land is used for practices and scientific research on the improvement of farming practices. </a:t>
            </a:r>
          </a:p>
          <a:p>
            <a:r>
              <a:rPr kumimoji="1" lang="en" altLang="zh-CN" sz="700" dirty="0">
                <a:latin typeface="Times New Roman" panose="02020603050405020304" pitchFamily="18" charset="0"/>
                <a:cs typeface="Times New Roman" panose="02020603050405020304" pitchFamily="18" charset="0"/>
              </a:rPr>
              <a:t>    For further research, paying attention to the reformation of farming practice through a different historical period and now in 21 centuries is needed. This is also the topic our research group wants to research further on. Throughout the interview we did, as researchers, we have a deep understanding of challenge and solutions for achieving agriculturally sustainable. It’s hard, especially through farming practices. Without high and strong support on agricultural sustainability issue, a lot of time will be consumed on it. But it’s valuable and meaningful, as bar chart2 listed, over 35% agree a sustainable agricultural can produced organic food more, which is better for the whole society. </a:t>
            </a:r>
            <a:endParaRPr kumimoji="1" lang="zh-CN" altLang="en-US" sz="700" dirty="0">
              <a:latin typeface="Times New Roman" panose="02020603050405020304" pitchFamily="18" charset="0"/>
              <a:cs typeface="Times New Roman" panose="02020603050405020304" pitchFamily="18" charset="0"/>
            </a:endParaRPr>
          </a:p>
        </p:txBody>
      </p:sp>
      <p:sp>
        <p:nvSpPr>
          <p:cNvPr id="480" name="矩形 479">
            <a:extLst>
              <a:ext uri="{FF2B5EF4-FFF2-40B4-BE49-F238E27FC236}">
                <a16:creationId xmlns:a16="http://schemas.microsoft.com/office/drawing/2014/main" id="{D735CDD2-1A22-EE4C-8AD8-21E6BF13BD3D}"/>
              </a:ext>
            </a:extLst>
          </p:cNvPr>
          <p:cNvSpPr/>
          <p:nvPr/>
        </p:nvSpPr>
        <p:spPr>
          <a:xfrm>
            <a:off x="91881" y="7376800"/>
            <a:ext cx="3164093" cy="1691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700" dirty="0">
              <a:solidFill>
                <a:schemeClr val="tx1"/>
              </a:solidFill>
            </a:endParaRPr>
          </a:p>
        </p:txBody>
      </p:sp>
      <p:sp>
        <p:nvSpPr>
          <p:cNvPr id="482" name="Text Box 471">
            <a:extLst>
              <a:ext uri="{FF2B5EF4-FFF2-40B4-BE49-F238E27FC236}">
                <a16:creationId xmlns:a16="http://schemas.microsoft.com/office/drawing/2014/main" id="{349C401D-04A3-7341-B722-F13982FF4590}"/>
              </a:ext>
            </a:extLst>
          </p:cNvPr>
          <p:cNvSpPr txBox="1">
            <a:spLocks noChangeArrowheads="1"/>
          </p:cNvSpPr>
          <p:nvPr/>
        </p:nvSpPr>
        <p:spPr bwMode="auto">
          <a:xfrm>
            <a:off x="91881" y="7376800"/>
            <a:ext cx="3176722" cy="198684"/>
          </a:xfrm>
          <a:prstGeom prst="rect">
            <a:avLst/>
          </a:prstGeom>
          <a:solidFill>
            <a:schemeClr val="accent6">
              <a:lumMod val="50000"/>
            </a:schemeClr>
          </a:solidFill>
          <a:ln>
            <a:noFill/>
          </a:ln>
        </p:spPr>
        <p:txBody>
          <a:bodyPr wrap="square" lIns="74857" tIns="37421" rIns="74857" bIns="37421">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en-US" sz="800" b="1" dirty="0">
                <a:solidFill>
                  <a:schemeClr val="bg2"/>
                </a:solidFill>
                <a:latin typeface="Arial Narrow" panose="020B0604020202020204" pitchFamily="34" charset="0"/>
              </a:rPr>
              <a:t>Results</a:t>
            </a:r>
          </a:p>
        </p:txBody>
      </p:sp>
      <p:sp>
        <p:nvSpPr>
          <p:cNvPr id="466" name="文本框 465">
            <a:extLst>
              <a:ext uri="{FF2B5EF4-FFF2-40B4-BE49-F238E27FC236}">
                <a16:creationId xmlns:a16="http://schemas.microsoft.com/office/drawing/2014/main" id="{3F3D3CF6-727D-0B4E-B115-0235D01570A3}"/>
              </a:ext>
            </a:extLst>
          </p:cNvPr>
          <p:cNvSpPr txBox="1"/>
          <p:nvPr/>
        </p:nvSpPr>
        <p:spPr>
          <a:xfrm>
            <a:off x="40185" y="3948807"/>
            <a:ext cx="3215789" cy="3600986"/>
          </a:xfrm>
          <a:prstGeom prst="rect">
            <a:avLst/>
          </a:prstGeom>
          <a:noFill/>
        </p:spPr>
        <p:txBody>
          <a:bodyPr wrap="square" rtlCol="0">
            <a:spAutoFit/>
          </a:bodyPr>
          <a:lstStyle/>
          <a:p>
            <a:r>
              <a:rPr lang="en-US" altLang="zh-CN" sz="600" b="1" u="sng" dirty="0">
                <a:latin typeface="Times New Roman" panose="02020603050405020304" pitchFamily="18" charset="0"/>
                <a:cs typeface="Times New Roman" panose="02020603050405020304" pitchFamily="18" charset="0"/>
              </a:rPr>
              <a:t>Design</a:t>
            </a:r>
            <a:endParaRPr lang="zh-CN" altLang="zh-CN" sz="600" b="1" u="sng"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    Qualitative research </a:t>
            </a:r>
            <a:r>
              <a:rPr lang="zh-CN" altLang="zh-CN" sz="600" dirty="0">
                <a:latin typeface="Times New Roman" panose="02020603050405020304" pitchFamily="18" charset="0"/>
                <a:cs typeface="Times New Roman" panose="02020603050405020304" pitchFamily="18" charset="0"/>
              </a:rPr>
              <a:t>is</a:t>
            </a:r>
            <a:r>
              <a:rPr lang="en-US" altLang="zh-CN" sz="600" dirty="0">
                <a:latin typeface="Times New Roman" panose="02020603050405020304" pitchFamily="18" charset="0"/>
                <a:cs typeface="Times New Roman" panose="02020603050405020304" pitchFamily="18" charset="0"/>
              </a:rPr>
              <a:t> used in this research. Specifically, semi-structured interview is conducted for gain sufficient data. Due to the COVID 19 globally, our research team are not able to conduct the interview with participants in person on UBC vantage college, therefore it happened</a:t>
            </a:r>
            <a:r>
              <a:rPr lang="nl-NL" altLang="zh-CN" sz="600" dirty="0">
                <a:latin typeface="Times New Roman" panose="02020603050405020304" pitchFamily="18" charset="0"/>
                <a:cs typeface="Times New Roman" panose="02020603050405020304" pitchFamily="18" charset="0"/>
              </a:rPr>
              <a:t> online in zoom</a:t>
            </a:r>
            <a:r>
              <a:rPr lang="en-US" altLang="zh-CN" sz="600" dirty="0">
                <a:latin typeface="Times New Roman" panose="02020603050405020304" pitchFamily="18" charset="0"/>
                <a:cs typeface="Times New Roman" panose="02020603050405020304" pitchFamily="18" charset="0"/>
              </a:rPr>
              <a:t>, with regarding two focus groups, each with three participants. Doing focus groups helps participants </a:t>
            </a:r>
            <a:r>
              <a:rPr lang="zh-CN" altLang="zh-CN" sz="600" dirty="0">
                <a:latin typeface="Times New Roman" panose="02020603050405020304" pitchFamily="18" charset="0"/>
                <a:cs typeface="Times New Roman" panose="02020603050405020304" pitchFamily="18" charset="0"/>
              </a:rPr>
              <a:t>more</a:t>
            </a:r>
            <a:r>
              <a:rPr lang="en-US" altLang="zh-CN" sz="600" dirty="0">
                <a:latin typeface="Times New Roman" panose="02020603050405020304" pitchFamily="18" charset="0"/>
                <a:cs typeface="Times New Roman" panose="02020603050405020304" pitchFamily="18" charset="0"/>
              </a:rPr>
              <a:t> on replenish the answers, which helps this research gain enough and accurate data. </a:t>
            </a:r>
            <a:endParaRPr lang="zh-CN" altLang="zh-CN" sz="600"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    Audio record is used throughout the interview, after transcribing the interview. Thematic analysis is used for evaluation, a</a:t>
            </a:r>
            <a:r>
              <a:rPr lang="zh-CN" altLang="en-US" sz="600" dirty="0">
                <a:latin typeface="Times New Roman" panose="02020603050405020304" pitchFamily="18" charset="0"/>
                <a:cs typeface="Times New Roman" panose="02020603050405020304" pitchFamily="18" charset="0"/>
              </a:rPr>
              <a:t> </a:t>
            </a:r>
            <a:r>
              <a:rPr lang="en-US" altLang="zh-CN" sz="600" dirty="0">
                <a:latin typeface="Times New Roman" panose="02020603050405020304" pitchFamily="18" charset="0"/>
                <a:cs typeface="Times New Roman" panose="02020603050405020304" pitchFamily="18" charset="0"/>
              </a:rPr>
              <a:t>priori code and open code is used for data analysis. Through this categorized, data is clearer to analysis the challenge and situation of farming practices to achieve agricultural sustainability under green policy. </a:t>
            </a:r>
            <a:endParaRPr lang="zh-CN" altLang="zh-CN" sz="600"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Regarding of the issue on participants privacy, unique id is needed when sign in the consent form and won’t share any of the data to people outside this research team. Data will be deleted six months after this research complete. </a:t>
            </a:r>
            <a:endParaRPr lang="zh-CN" altLang="zh-CN" sz="600" dirty="0">
              <a:latin typeface="Times New Roman" panose="02020603050405020304" pitchFamily="18" charset="0"/>
              <a:cs typeface="Times New Roman" panose="02020603050405020304" pitchFamily="18" charset="0"/>
            </a:endParaRPr>
          </a:p>
          <a:p>
            <a:r>
              <a:rPr lang="en-US" altLang="zh-CN" sz="600" b="1" u="sng" dirty="0">
                <a:latin typeface="Times New Roman" panose="02020603050405020304" pitchFamily="18" charset="0"/>
                <a:cs typeface="Times New Roman" panose="02020603050405020304" pitchFamily="18" charset="0"/>
              </a:rPr>
              <a:t> Participants</a:t>
            </a:r>
            <a:endParaRPr lang="zh-CN" altLang="zh-CN" sz="600" b="1" u="sng"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    </a:t>
            </a:r>
            <a:r>
              <a:rPr lang="zh-CN" altLang="zh-CN" sz="600" dirty="0">
                <a:latin typeface="Times New Roman" panose="02020603050405020304" pitchFamily="18" charset="0"/>
                <a:cs typeface="Times New Roman" panose="02020603050405020304" pitchFamily="18" charset="0"/>
              </a:rPr>
              <a:t>A</a:t>
            </a:r>
            <a:r>
              <a:rPr lang="en-US" altLang="zh-CN" sz="600" dirty="0">
                <a:latin typeface="Times New Roman" panose="02020603050405020304" pitchFamily="18" charset="0"/>
                <a:cs typeface="Times New Roman" panose="02020603050405020304" pitchFamily="18" charset="0"/>
              </a:rPr>
              <a:t>s for the participants, they </a:t>
            </a:r>
            <a:r>
              <a:rPr lang="zh-CN" altLang="zh-CN" sz="600" dirty="0">
                <a:latin typeface="Times New Roman" panose="02020603050405020304" pitchFamily="18" charset="0"/>
                <a:cs typeface="Times New Roman" panose="02020603050405020304" pitchFamily="18" charset="0"/>
              </a:rPr>
              <a:t>are</a:t>
            </a:r>
            <a:r>
              <a:rPr lang="en-US" altLang="zh-CN" sz="600" dirty="0">
                <a:latin typeface="Times New Roman" panose="02020603050405020304" pitchFamily="18" charset="0"/>
                <a:cs typeface="Times New Roman" panose="02020603050405020304" pitchFamily="18" charset="0"/>
              </a:rPr>
              <a:t> all international students from China age above 18 years old, who used to enroll in China’s educational system. Secondly, all of our participants have middle school or senior high school educational background in Chinese traditional education system which means they have more access to knowledges about political and geographical issues in China, therefore they can understand green policy more deeply.</a:t>
            </a:r>
            <a:endParaRPr lang="zh-CN" altLang="zh-CN" sz="600" dirty="0">
              <a:latin typeface="Times New Roman" panose="02020603050405020304" pitchFamily="18" charset="0"/>
              <a:cs typeface="Times New Roman" panose="02020603050405020304" pitchFamily="18" charset="0"/>
            </a:endParaRPr>
          </a:p>
          <a:p>
            <a:r>
              <a:rPr lang="en-US" altLang="zh-CN" sz="600" b="1" u="sng" dirty="0">
                <a:latin typeface="Times New Roman" panose="02020603050405020304" pitchFamily="18" charset="0"/>
                <a:cs typeface="Times New Roman" panose="02020603050405020304" pitchFamily="18" charset="0"/>
              </a:rPr>
              <a:t>Materials</a:t>
            </a:r>
            <a:endParaRPr lang="zh-CN" altLang="zh-CN" sz="600" b="1" u="sng" dirty="0">
              <a:latin typeface="Times New Roman" panose="02020603050405020304" pitchFamily="18" charset="0"/>
              <a:cs typeface="Times New Roman" panose="02020603050405020304" pitchFamily="18" charset="0"/>
            </a:endParaRPr>
          </a:p>
          <a:p>
            <a:pPr lvl="0" fontAlgn="base"/>
            <a:r>
              <a:rPr lang="nl-NL" altLang="zh-CN" sz="600" dirty="0">
                <a:latin typeface="Times New Roman" panose="02020603050405020304" pitchFamily="18" charset="0"/>
                <a:cs typeface="Times New Roman" panose="02020603050405020304" pitchFamily="18" charset="0"/>
              </a:rPr>
              <a:t>-</a:t>
            </a:r>
            <a:r>
              <a:rPr lang="en-US" altLang="zh-CN" sz="600" dirty="0">
                <a:latin typeface="Times New Roman" panose="02020603050405020304" pitchFamily="18" charset="0"/>
                <a:cs typeface="Times New Roman" panose="02020603050405020304" pitchFamily="18" charset="0"/>
              </a:rPr>
              <a:t> Informed consent</a:t>
            </a:r>
            <a:endParaRPr lang="zh-CN" altLang="zh-CN" sz="600" dirty="0">
              <a:latin typeface="Times New Roman" panose="02020603050405020304" pitchFamily="18" charset="0"/>
              <a:cs typeface="Times New Roman" panose="02020603050405020304" pitchFamily="18" charset="0"/>
            </a:endParaRPr>
          </a:p>
          <a:p>
            <a:pPr lvl="0" fontAlgn="base"/>
            <a:r>
              <a:rPr lang="nl-NL" altLang="zh-CN" sz="600" dirty="0">
                <a:latin typeface="Times New Roman" panose="02020603050405020304" pitchFamily="18" charset="0"/>
                <a:cs typeface="Times New Roman" panose="02020603050405020304" pitchFamily="18" charset="0"/>
              </a:rPr>
              <a:t>- </a:t>
            </a:r>
            <a:r>
              <a:rPr lang="en-US" altLang="zh-CN" sz="600" dirty="0">
                <a:latin typeface="Times New Roman" panose="02020603050405020304" pitchFamily="18" charset="0"/>
                <a:cs typeface="Times New Roman" panose="02020603050405020304" pitchFamily="18" charset="0"/>
              </a:rPr>
              <a:t>Information form </a:t>
            </a:r>
            <a:endParaRPr lang="zh-CN" altLang="zh-CN" sz="600" dirty="0">
              <a:latin typeface="Times New Roman" panose="02020603050405020304" pitchFamily="18" charset="0"/>
              <a:cs typeface="Times New Roman" panose="02020603050405020304" pitchFamily="18" charset="0"/>
            </a:endParaRPr>
          </a:p>
          <a:p>
            <a:r>
              <a:rPr lang="nl-NL" altLang="zh-CN" sz="600" dirty="0">
                <a:latin typeface="Times New Roman" panose="02020603050405020304" pitchFamily="18" charset="0"/>
                <a:cs typeface="Times New Roman" panose="02020603050405020304" pitchFamily="18" charset="0"/>
              </a:rPr>
              <a:t>- Debrief form</a:t>
            </a:r>
            <a:endParaRPr lang="zh-CN" altLang="zh-CN" sz="600" dirty="0">
              <a:latin typeface="Times New Roman" panose="02020603050405020304" pitchFamily="18" charset="0"/>
              <a:cs typeface="Times New Roman" panose="02020603050405020304" pitchFamily="18" charset="0"/>
            </a:endParaRPr>
          </a:p>
          <a:p>
            <a:r>
              <a:rPr lang="fr-FR" altLang="zh-CN" sz="600" dirty="0">
                <a:latin typeface="Times New Roman" panose="02020603050405020304" pitchFamily="18" charset="0"/>
                <a:cs typeface="Times New Roman" panose="02020603050405020304" pitchFamily="18" charset="0"/>
              </a:rPr>
              <a:t>- Questionnaire</a:t>
            </a:r>
            <a:endParaRPr lang="zh-CN" altLang="zh-CN" sz="600"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 Interview schedule</a:t>
            </a:r>
            <a:endParaRPr lang="zh-CN" altLang="zh-CN" sz="600"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 Researcher-created survey</a:t>
            </a:r>
            <a:endParaRPr lang="zh-CN" altLang="zh-CN" sz="600" dirty="0">
              <a:latin typeface="Times New Roman" panose="02020603050405020304" pitchFamily="18" charset="0"/>
              <a:cs typeface="Times New Roman" panose="02020603050405020304" pitchFamily="18" charset="0"/>
            </a:endParaRPr>
          </a:p>
          <a:p>
            <a:r>
              <a:rPr lang="en-US" altLang="zh-CN" sz="600" b="1" u="sng" dirty="0">
                <a:latin typeface="Times New Roman" panose="02020603050405020304" pitchFamily="18" charset="0"/>
                <a:cs typeface="Times New Roman" panose="02020603050405020304" pitchFamily="18" charset="0"/>
              </a:rPr>
              <a:t>Procedure</a:t>
            </a:r>
            <a:endParaRPr lang="zh-CN" altLang="zh-CN" sz="600" u="sng"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    Before the research We asked participants whether they have interests in this study from vantage college who meet the minimum criteria signed up as a participants in this research. Then, </a:t>
            </a:r>
            <a:r>
              <a:rPr lang="fr-FR" altLang="zh-CN" sz="600" dirty="0">
                <a:latin typeface="Times New Roman" panose="02020603050405020304" pitchFamily="18" charset="0"/>
                <a:cs typeface="Times New Roman" panose="02020603050405020304" pitchFamily="18" charset="0"/>
              </a:rPr>
              <a:t>participants </a:t>
            </a:r>
            <a:r>
              <a:rPr lang="en-US" altLang="zh-CN" sz="600" dirty="0">
                <a:latin typeface="Times New Roman" panose="02020603050405020304" pitchFamily="18" charset="0"/>
                <a:cs typeface="Times New Roman" panose="02020603050405020304" pitchFamily="18" charset="0"/>
              </a:rPr>
              <a:t>is requested to signed in the consent form, </a:t>
            </a:r>
            <a:r>
              <a:rPr lang="fr-FR" altLang="zh-CN" sz="600" dirty="0">
                <a:latin typeface="Times New Roman" panose="02020603050405020304" pitchFamily="18" charset="0"/>
                <a:cs typeface="Times New Roman" panose="02020603050405020304" pitchFamily="18" charset="0"/>
              </a:rPr>
              <a:t>information</a:t>
            </a:r>
            <a:r>
              <a:rPr lang="en-US" altLang="zh-CN" sz="600" dirty="0">
                <a:latin typeface="Times New Roman" panose="02020603050405020304" pitchFamily="18" charset="0"/>
                <a:cs typeface="Times New Roman" panose="02020603050405020304" pitchFamily="18" charset="0"/>
              </a:rPr>
              <a:t> form with a unique id. In this process, any of the four researchers’ email is provided to make sure everyone is voluntary and have a chance to drop out. After the interview finish, debrief form is sent. </a:t>
            </a:r>
            <a:endParaRPr lang="zh-CN" altLang="zh-CN" sz="600"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 Thirdly, participants were required to complete the demographic questionnaires, who generally ask basic information about themselves. After that, they will be received by emailed the schedule date with specific zoom meeting joining code, with some tips and instructions. </a:t>
            </a:r>
            <a:endParaRPr lang="zh-CN" altLang="zh-CN" sz="600" dirty="0">
              <a:latin typeface="Times New Roman" panose="02020603050405020304" pitchFamily="18" charset="0"/>
              <a:cs typeface="Times New Roman" panose="02020603050405020304" pitchFamily="18" charset="0"/>
            </a:endParaRPr>
          </a:p>
          <a:p>
            <a:r>
              <a:rPr lang="en-US" altLang="zh-CN" sz="600" dirty="0"/>
              <a:t> </a:t>
            </a:r>
            <a:endParaRPr lang="zh-CN" altLang="zh-CN" sz="600" dirty="0"/>
          </a:p>
          <a:p>
            <a:r>
              <a:rPr lang="en-US" altLang="zh-CN" sz="600" dirty="0"/>
              <a:t> </a:t>
            </a:r>
            <a:endParaRPr lang="zh-CN" altLang="zh-CN" sz="600" dirty="0"/>
          </a:p>
        </p:txBody>
      </p:sp>
      <p:sp>
        <p:nvSpPr>
          <p:cNvPr id="467" name="文本框 466">
            <a:extLst>
              <a:ext uri="{FF2B5EF4-FFF2-40B4-BE49-F238E27FC236}">
                <a16:creationId xmlns:a16="http://schemas.microsoft.com/office/drawing/2014/main" id="{23EBA774-6F05-FC44-BA6B-C8FFF021BD98}"/>
              </a:ext>
            </a:extLst>
          </p:cNvPr>
          <p:cNvSpPr txBox="1"/>
          <p:nvPr/>
        </p:nvSpPr>
        <p:spPr>
          <a:xfrm>
            <a:off x="49799" y="7530227"/>
            <a:ext cx="3154463" cy="307777"/>
          </a:xfrm>
          <a:prstGeom prst="rect">
            <a:avLst/>
          </a:prstGeom>
          <a:noFill/>
        </p:spPr>
        <p:txBody>
          <a:bodyPr wrap="square" rtlCol="0">
            <a:spAutoFit/>
          </a:bodyPr>
          <a:lstStyle/>
          <a:p>
            <a:pPr>
              <a:defRPr sz="1200" b="0" i="0" u="none" strike="noStrike" kern="1200" baseline="0">
                <a:solidFill>
                  <a:srgbClr val="000000"/>
                </a:solidFill>
                <a:latin typeface="Times New Roman"/>
                <a:ea typeface="+mn-ea"/>
                <a:cs typeface="+mn-cs"/>
              </a:defRPr>
            </a:pPr>
            <a:r>
              <a:rPr lang="en" altLang="zh-CN" sz="700" b="1" i="1" dirty="0">
                <a:solidFill>
                  <a:srgbClr val="C00000"/>
                </a:solidFill>
                <a:latin typeface="Times New Roman"/>
              </a:rPr>
              <a:t>Bar Chart1</a:t>
            </a:r>
            <a:r>
              <a:rPr lang="en" altLang="zh-CN" sz="700" dirty="0">
                <a:solidFill>
                  <a:srgbClr val="000000"/>
                </a:solidFill>
                <a:latin typeface="Times New Roman"/>
              </a:rPr>
              <a:t>: The challenge China Face On Farming Practice For Achieving Agriculture Sustainability Under China’s Green Policy </a:t>
            </a:r>
          </a:p>
        </p:txBody>
      </p:sp>
      <p:graphicFrame>
        <p:nvGraphicFramePr>
          <p:cNvPr id="485" name="officeArt object">
            <a:extLst>
              <a:ext uri="{FF2B5EF4-FFF2-40B4-BE49-F238E27FC236}">
                <a16:creationId xmlns:a16="http://schemas.microsoft.com/office/drawing/2014/main" id="{2F95EA3F-760C-6F4B-BDF1-8F407AA1F07B}"/>
              </a:ext>
            </a:extLst>
          </p:cNvPr>
          <p:cNvGraphicFramePr/>
          <p:nvPr>
            <p:extLst>
              <p:ext uri="{D42A27DB-BD31-4B8C-83A1-F6EECF244321}">
                <p14:modId xmlns:p14="http://schemas.microsoft.com/office/powerpoint/2010/main" val="3490343082"/>
              </p:ext>
            </p:extLst>
          </p:nvPr>
        </p:nvGraphicFramePr>
        <p:xfrm>
          <a:off x="108868" y="7805138"/>
          <a:ext cx="3147106" cy="1015577"/>
        </p:xfrm>
        <a:graphic>
          <a:graphicData uri="http://schemas.openxmlformats.org/drawingml/2006/chart">
            <c:chart xmlns:c="http://schemas.openxmlformats.org/drawingml/2006/chart" xmlns:r="http://schemas.openxmlformats.org/officeDocument/2006/relationships" r:id="rId7"/>
          </a:graphicData>
        </a:graphic>
      </p:graphicFrame>
      <p:sp>
        <p:nvSpPr>
          <p:cNvPr id="468" name="文本框 467">
            <a:extLst>
              <a:ext uri="{FF2B5EF4-FFF2-40B4-BE49-F238E27FC236}">
                <a16:creationId xmlns:a16="http://schemas.microsoft.com/office/drawing/2014/main" id="{33E2998B-104E-4447-BD18-EA72D7ED36E8}"/>
              </a:ext>
            </a:extLst>
          </p:cNvPr>
          <p:cNvSpPr txBox="1"/>
          <p:nvPr/>
        </p:nvSpPr>
        <p:spPr>
          <a:xfrm>
            <a:off x="58633" y="8692837"/>
            <a:ext cx="2128981" cy="677108"/>
          </a:xfrm>
          <a:prstGeom prst="rect">
            <a:avLst/>
          </a:prstGeom>
          <a:noFill/>
        </p:spPr>
        <p:txBody>
          <a:bodyPr wrap="square" rtlCol="0">
            <a:spAutoFit/>
          </a:bodyPr>
          <a:lstStyle/>
          <a:p>
            <a:r>
              <a:rPr lang="en-US" altLang="zh-CN" sz="400" dirty="0">
                <a:latin typeface="Times New Roman" panose="02020603050405020304" pitchFamily="18" charset="0"/>
                <a:cs typeface="Times New Roman" panose="02020603050405020304" pitchFamily="18" charset="0"/>
              </a:rPr>
              <a:t>Note*: 1. The educational level of farmers means some farmers are not educated enough, or under the average education level, which leads to be a challenge.      </a:t>
            </a:r>
            <a:endParaRPr lang="zh-CN" altLang="zh-CN" sz="400" dirty="0">
              <a:latin typeface="Times New Roman" panose="02020603050405020304" pitchFamily="18" charset="0"/>
              <a:cs typeface="Times New Roman" panose="02020603050405020304" pitchFamily="18" charset="0"/>
            </a:endParaRPr>
          </a:p>
          <a:p>
            <a:r>
              <a:rPr lang="en-US" altLang="zh-CN" sz="400" dirty="0">
                <a:latin typeface="Times New Roman" panose="02020603050405020304" pitchFamily="18" charset="0"/>
                <a:cs typeface="Times New Roman" panose="02020603050405020304" pitchFamily="18" charset="0"/>
              </a:rPr>
              <a:t>           2. Technology means technological issue as a challenge. </a:t>
            </a:r>
            <a:endParaRPr lang="zh-CN" altLang="zh-CN" sz="400" dirty="0">
              <a:latin typeface="Times New Roman" panose="02020603050405020304" pitchFamily="18" charset="0"/>
              <a:cs typeface="Times New Roman" panose="02020603050405020304" pitchFamily="18" charset="0"/>
            </a:endParaRPr>
          </a:p>
          <a:p>
            <a:r>
              <a:rPr lang="en-US" altLang="zh-CN" sz="400" dirty="0">
                <a:latin typeface="Times New Roman" panose="02020603050405020304" pitchFamily="18" charset="0"/>
                <a:cs typeface="Times New Roman" panose="02020603050405020304" pitchFamily="18" charset="0"/>
              </a:rPr>
              <a:t>           3. Unbalance distribution of working forces is a situation that working forces is concentrated in cities for work, rather than farming.</a:t>
            </a:r>
            <a:endParaRPr lang="zh-CN" altLang="zh-CN" sz="400" dirty="0">
              <a:latin typeface="Times New Roman" panose="02020603050405020304" pitchFamily="18" charset="0"/>
              <a:cs typeface="Times New Roman" panose="02020603050405020304" pitchFamily="18" charset="0"/>
            </a:endParaRPr>
          </a:p>
          <a:p>
            <a:endParaRPr kumimoji="1" lang="zh-CN" altLang="en-US" dirty="0"/>
          </a:p>
        </p:txBody>
      </p:sp>
      <p:sp>
        <p:nvSpPr>
          <p:cNvPr id="469" name="文本框 468">
            <a:extLst>
              <a:ext uri="{FF2B5EF4-FFF2-40B4-BE49-F238E27FC236}">
                <a16:creationId xmlns:a16="http://schemas.microsoft.com/office/drawing/2014/main" id="{3E87DDF3-6744-7C4B-B894-2046ECA114AE}"/>
              </a:ext>
            </a:extLst>
          </p:cNvPr>
          <p:cNvSpPr txBox="1"/>
          <p:nvPr/>
        </p:nvSpPr>
        <p:spPr>
          <a:xfrm>
            <a:off x="3296937" y="7434777"/>
            <a:ext cx="3490277" cy="1015663"/>
          </a:xfrm>
          <a:prstGeom prst="rect">
            <a:avLst/>
          </a:prstGeom>
          <a:noFill/>
        </p:spPr>
        <p:txBody>
          <a:bodyPr wrap="square" rtlCol="0">
            <a:spAutoFit/>
          </a:bodyPr>
          <a:lstStyle/>
          <a:p>
            <a:r>
              <a:rPr lang="en-US" altLang="zh-CN" sz="600" dirty="0" err="1">
                <a:latin typeface="Times New Roman" panose="02020603050405020304" pitchFamily="18" charset="0"/>
                <a:cs typeface="Times New Roman" panose="02020603050405020304" pitchFamily="18" charset="0"/>
              </a:rPr>
              <a:t>Baudron</a:t>
            </a:r>
            <a:r>
              <a:rPr lang="en-US" altLang="zh-CN" sz="600" dirty="0">
                <a:latin typeface="Times New Roman" panose="02020603050405020304" pitchFamily="18" charset="0"/>
                <a:cs typeface="Times New Roman" panose="02020603050405020304" pitchFamily="18" charset="0"/>
              </a:rPr>
              <a:t>, F., </a:t>
            </a:r>
            <a:r>
              <a:rPr lang="en-US" altLang="zh-CN" sz="600" dirty="0" err="1">
                <a:latin typeface="Times New Roman" panose="02020603050405020304" pitchFamily="18" charset="0"/>
                <a:cs typeface="Times New Roman" panose="02020603050405020304" pitchFamily="18" charset="0"/>
              </a:rPr>
              <a:t>Tittonell</a:t>
            </a:r>
            <a:r>
              <a:rPr lang="en-US" altLang="zh-CN" sz="600" dirty="0">
                <a:latin typeface="Times New Roman" panose="02020603050405020304" pitchFamily="18" charset="0"/>
                <a:cs typeface="Times New Roman" panose="02020603050405020304" pitchFamily="18" charset="0"/>
              </a:rPr>
              <a:t>, P., </a:t>
            </a:r>
            <a:r>
              <a:rPr lang="en-US" altLang="zh-CN" sz="600" dirty="0" err="1">
                <a:latin typeface="Times New Roman" panose="02020603050405020304" pitchFamily="18" charset="0"/>
                <a:cs typeface="Times New Roman" panose="02020603050405020304" pitchFamily="18" charset="0"/>
              </a:rPr>
              <a:t>Corbeels</a:t>
            </a:r>
            <a:r>
              <a:rPr lang="en-US" altLang="zh-CN" sz="600" dirty="0">
                <a:latin typeface="Times New Roman" panose="02020603050405020304" pitchFamily="18" charset="0"/>
                <a:cs typeface="Times New Roman" panose="02020603050405020304" pitchFamily="18" charset="0"/>
              </a:rPr>
              <a:t>, M., </a:t>
            </a:r>
            <a:r>
              <a:rPr lang="en-US" altLang="zh-CN" sz="600" dirty="0" err="1">
                <a:latin typeface="Times New Roman" panose="02020603050405020304" pitchFamily="18" charset="0"/>
                <a:cs typeface="Times New Roman" panose="02020603050405020304" pitchFamily="18" charset="0"/>
              </a:rPr>
              <a:t>Letourmy</a:t>
            </a:r>
            <a:r>
              <a:rPr lang="en-US" altLang="zh-CN" sz="600" dirty="0">
                <a:latin typeface="Times New Roman" panose="02020603050405020304" pitchFamily="18" charset="0"/>
                <a:cs typeface="Times New Roman" panose="02020603050405020304" pitchFamily="18" charset="0"/>
              </a:rPr>
              <a:t>, P., &amp; </a:t>
            </a:r>
            <a:r>
              <a:rPr lang="en-US" altLang="zh-CN" sz="600" dirty="0" err="1">
                <a:latin typeface="Times New Roman" panose="02020603050405020304" pitchFamily="18" charset="0"/>
                <a:cs typeface="Times New Roman" panose="02020603050405020304" pitchFamily="18" charset="0"/>
              </a:rPr>
              <a:t>Giller</a:t>
            </a:r>
            <a:r>
              <a:rPr lang="en-US" altLang="zh-CN" sz="600" dirty="0">
                <a:latin typeface="Times New Roman" panose="02020603050405020304" pitchFamily="18" charset="0"/>
                <a:cs typeface="Times New Roman" panose="02020603050405020304" pitchFamily="18" charset="0"/>
              </a:rPr>
              <a:t>, K. E. (2012). Comparative performance of conservation agriculture and current smallholder farming practices in semi-arid </a:t>
            </a:r>
            <a:r>
              <a:rPr lang="en-US" altLang="zh-CN" sz="600" dirty="0" err="1">
                <a:latin typeface="Times New Roman" panose="02020603050405020304" pitchFamily="18" charset="0"/>
                <a:cs typeface="Times New Roman" panose="02020603050405020304" pitchFamily="18" charset="0"/>
              </a:rPr>
              <a:t>zimbabwe</a:t>
            </a:r>
            <a:r>
              <a:rPr lang="en-US" altLang="zh-CN" sz="600" dirty="0">
                <a:latin typeface="Times New Roman" panose="02020603050405020304" pitchFamily="18" charset="0"/>
                <a:cs typeface="Times New Roman" panose="02020603050405020304" pitchFamily="18" charset="0"/>
              </a:rPr>
              <a:t>. Field Crops Research, 132, 117-128. </a:t>
            </a:r>
            <a:r>
              <a:rPr lang="en-US" altLang="zh-CN" sz="600" dirty="0" err="1">
                <a:latin typeface="Times New Roman" panose="02020603050405020304" pitchFamily="18" charset="0"/>
                <a:cs typeface="Times New Roman" panose="02020603050405020304" pitchFamily="18" charset="0"/>
              </a:rPr>
              <a:t>doi</a:t>
            </a:r>
            <a:r>
              <a:rPr lang="en-US" altLang="zh-CN" sz="600" dirty="0">
                <a:latin typeface="Times New Roman" panose="02020603050405020304" pitchFamily="18" charset="0"/>
                <a:cs typeface="Times New Roman" panose="02020603050405020304" pitchFamily="18" charset="0"/>
              </a:rPr>
              <a:t>: 10.1016/j.fcr.2011.09.008</a:t>
            </a:r>
            <a:endParaRPr lang="zh-CN" altLang="zh-CN" sz="600" dirty="0">
              <a:latin typeface="Times New Roman" panose="02020603050405020304" pitchFamily="18" charset="0"/>
              <a:cs typeface="Times New Roman" panose="02020603050405020304" pitchFamily="18" charset="0"/>
            </a:endParaRPr>
          </a:p>
          <a:p>
            <a:r>
              <a:rPr lang="en-US" altLang="zh-CN" sz="600" dirty="0" err="1">
                <a:latin typeface="Times New Roman" panose="02020603050405020304" pitchFamily="18" charset="0"/>
                <a:cs typeface="Times New Roman" panose="02020603050405020304" pitchFamily="18" charset="0"/>
              </a:rPr>
              <a:t>Xie</a:t>
            </a:r>
            <a:r>
              <a:rPr lang="en-US" altLang="zh-CN" sz="600" dirty="0">
                <a:latin typeface="Times New Roman" panose="02020603050405020304" pitchFamily="18" charset="0"/>
                <a:cs typeface="Times New Roman" panose="02020603050405020304" pitchFamily="18" charset="0"/>
              </a:rPr>
              <a:t>, Y., Lin, H., Ye, Y., &amp; Ren, X. (2019). Changes in soil erosion in cropland in northeastern china over the past 300 years.</a:t>
            </a:r>
            <a:r>
              <a:rPr lang="en-US" altLang="zh-CN" sz="600" i="1" dirty="0">
                <a:latin typeface="Times New Roman" panose="02020603050405020304" pitchFamily="18" charset="0"/>
                <a:cs typeface="Times New Roman" panose="02020603050405020304" pitchFamily="18" charset="0"/>
              </a:rPr>
              <a:t> Catena</a:t>
            </a:r>
            <a:r>
              <a:rPr lang="en-US" altLang="zh-CN" sz="600" dirty="0">
                <a:latin typeface="Times New Roman" panose="02020603050405020304" pitchFamily="18" charset="0"/>
                <a:cs typeface="Times New Roman" panose="02020603050405020304" pitchFamily="18" charset="0"/>
              </a:rPr>
              <a:t>,</a:t>
            </a:r>
            <a:r>
              <a:rPr lang="en-US" altLang="zh-CN" sz="600" i="1" dirty="0">
                <a:latin typeface="Times New Roman" panose="02020603050405020304" pitchFamily="18" charset="0"/>
                <a:cs typeface="Times New Roman" panose="02020603050405020304" pitchFamily="18" charset="0"/>
              </a:rPr>
              <a:t> 176</a:t>
            </a:r>
            <a:r>
              <a:rPr lang="en-US" altLang="zh-CN" sz="600" dirty="0">
                <a:latin typeface="Times New Roman" panose="02020603050405020304" pitchFamily="18" charset="0"/>
                <a:cs typeface="Times New Roman" panose="02020603050405020304" pitchFamily="18" charset="0"/>
              </a:rPr>
              <a:t>, 410-418. doi:10.1016/j.catena.2019.01.026</a:t>
            </a:r>
            <a:r>
              <a:rPr lang="zh-TW" altLang="zh-CN" sz="600" dirty="0">
                <a:latin typeface="Times New Roman" panose="02020603050405020304" pitchFamily="18" charset="0"/>
                <a:cs typeface="Times New Roman" panose="02020603050405020304" pitchFamily="18" charset="0"/>
              </a:rPr>
              <a:t>   </a:t>
            </a:r>
            <a:endParaRPr lang="zh-CN" altLang="zh-CN" sz="600"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Yu, J., &amp; Wu, J. (2018). The sustainability of agricultural development in china: The Agriculture–Environment nexus. Sustainability, 10(6), 1776. doi:10.3390/su10061776</a:t>
            </a:r>
            <a:endParaRPr lang="zh-CN" altLang="zh-CN" sz="600"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Yuling, S., &amp; </a:t>
            </a:r>
            <a:r>
              <a:rPr lang="en-US" altLang="zh-CN" sz="600" dirty="0" err="1">
                <a:latin typeface="Times New Roman" panose="02020603050405020304" pitchFamily="18" charset="0"/>
                <a:cs typeface="Times New Roman" panose="02020603050405020304" pitchFamily="18" charset="0"/>
              </a:rPr>
              <a:t>Lein</a:t>
            </a:r>
            <a:r>
              <a:rPr lang="en-US" altLang="zh-CN" sz="600" dirty="0">
                <a:latin typeface="Times New Roman" panose="02020603050405020304" pitchFamily="18" charset="0"/>
                <a:cs typeface="Times New Roman" panose="02020603050405020304" pitchFamily="18" charset="0"/>
              </a:rPr>
              <a:t>, H. (2010). Treating water as an economic good: Policies and practices in irrigation agriculture in </a:t>
            </a:r>
            <a:r>
              <a:rPr lang="en-US" altLang="zh-CN" sz="600" dirty="0" err="1">
                <a:latin typeface="Times New Roman" panose="02020603050405020304" pitchFamily="18" charset="0"/>
                <a:cs typeface="Times New Roman" panose="02020603050405020304" pitchFamily="18" charset="0"/>
              </a:rPr>
              <a:t>xinjiang</a:t>
            </a:r>
            <a:r>
              <a:rPr lang="en-US" altLang="zh-CN" sz="600" dirty="0">
                <a:latin typeface="Times New Roman" panose="02020603050405020304" pitchFamily="18" charset="0"/>
                <a:cs typeface="Times New Roman" panose="02020603050405020304" pitchFamily="18" charset="0"/>
              </a:rPr>
              <a:t>, china.</a:t>
            </a:r>
            <a:r>
              <a:rPr lang="en-US" altLang="zh-CN" sz="600" i="1" dirty="0">
                <a:latin typeface="Times New Roman" panose="02020603050405020304" pitchFamily="18" charset="0"/>
                <a:cs typeface="Times New Roman" panose="02020603050405020304" pitchFamily="18" charset="0"/>
              </a:rPr>
              <a:t> The Geographical Journal</a:t>
            </a:r>
            <a:r>
              <a:rPr lang="en-US" altLang="zh-CN" sz="600" dirty="0">
                <a:latin typeface="Times New Roman" panose="02020603050405020304" pitchFamily="18" charset="0"/>
                <a:cs typeface="Times New Roman" panose="02020603050405020304" pitchFamily="18" charset="0"/>
              </a:rPr>
              <a:t>,</a:t>
            </a:r>
            <a:r>
              <a:rPr lang="en-US" altLang="zh-CN" sz="600" i="1" dirty="0">
                <a:latin typeface="Times New Roman" panose="02020603050405020304" pitchFamily="18" charset="0"/>
                <a:cs typeface="Times New Roman" panose="02020603050405020304" pitchFamily="18" charset="0"/>
              </a:rPr>
              <a:t> 176</a:t>
            </a:r>
            <a:r>
              <a:rPr lang="en-US" altLang="zh-CN" sz="600" dirty="0">
                <a:latin typeface="Times New Roman" panose="02020603050405020304" pitchFamily="18" charset="0"/>
                <a:cs typeface="Times New Roman" panose="02020603050405020304" pitchFamily="18" charset="0"/>
              </a:rPr>
              <a:t>(2), 124-137. doi:10.1111/j.1475-4959.2009.00345.x</a:t>
            </a:r>
            <a:endParaRPr lang="zh-CN" altLang="zh-CN" sz="600" dirty="0">
              <a:latin typeface="Times New Roman" panose="02020603050405020304" pitchFamily="18" charset="0"/>
              <a:cs typeface="Times New Roman" panose="02020603050405020304" pitchFamily="18" charset="0"/>
            </a:endParaRPr>
          </a:p>
        </p:txBody>
      </p:sp>
      <p:sp>
        <p:nvSpPr>
          <p:cNvPr id="489" name="矩形 488">
            <a:extLst>
              <a:ext uri="{FF2B5EF4-FFF2-40B4-BE49-F238E27FC236}">
                <a16:creationId xmlns:a16="http://schemas.microsoft.com/office/drawing/2014/main" id="{2F9D6370-D029-6F46-9085-A70D08E15328}"/>
              </a:ext>
            </a:extLst>
          </p:cNvPr>
          <p:cNvSpPr/>
          <p:nvPr/>
        </p:nvSpPr>
        <p:spPr>
          <a:xfrm>
            <a:off x="3333222" y="8443675"/>
            <a:ext cx="3415910" cy="62076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700" dirty="0">
              <a:solidFill>
                <a:schemeClr val="tx1"/>
              </a:solidFill>
            </a:endParaRPr>
          </a:p>
        </p:txBody>
      </p:sp>
      <p:sp>
        <p:nvSpPr>
          <p:cNvPr id="490" name="Text Box 471">
            <a:extLst>
              <a:ext uri="{FF2B5EF4-FFF2-40B4-BE49-F238E27FC236}">
                <a16:creationId xmlns:a16="http://schemas.microsoft.com/office/drawing/2014/main" id="{A8356009-78C8-7840-BF2B-B5756324F092}"/>
              </a:ext>
            </a:extLst>
          </p:cNvPr>
          <p:cNvSpPr txBox="1">
            <a:spLocks noChangeArrowheads="1"/>
          </p:cNvSpPr>
          <p:nvPr/>
        </p:nvSpPr>
        <p:spPr bwMode="auto">
          <a:xfrm>
            <a:off x="3327047" y="8433143"/>
            <a:ext cx="3425377" cy="198684"/>
          </a:xfrm>
          <a:prstGeom prst="rect">
            <a:avLst/>
          </a:prstGeom>
          <a:solidFill>
            <a:schemeClr val="accent6">
              <a:lumMod val="50000"/>
            </a:schemeClr>
          </a:solidFill>
          <a:ln>
            <a:noFill/>
          </a:ln>
        </p:spPr>
        <p:txBody>
          <a:bodyPr wrap="square" lIns="74857" tIns="37421" rIns="74857" bIns="37421">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en-US" sz="800" b="1" dirty="0">
                <a:solidFill>
                  <a:schemeClr val="bg2"/>
                </a:solidFill>
                <a:latin typeface="Arial Narrow" panose="020B0604020202020204" pitchFamily="34" charset="0"/>
              </a:rPr>
              <a:t>Contact</a:t>
            </a:r>
          </a:p>
        </p:txBody>
      </p:sp>
      <p:sp>
        <p:nvSpPr>
          <p:cNvPr id="470" name="文本框 469">
            <a:extLst>
              <a:ext uri="{FF2B5EF4-FFF2-40B4-BE49-F238E27FC236}">
                <a16:creationId xmlns:a16="http://schemas.microsoft.com/office/drawing/2014/main" id="{65E3F9B5-406B-F14B-AF96-42B5223E7BF0}"/>
              </a:ext>
            </a:extLst>
          </p:cNvPr>
          <p:cNvSpPr txBox="1"/>
          <p:nvPr/>
        </p:nvSpPr>
        <p:spPr>
          <a:xfrm>
            <a:off x="3298056" y="8624637"/>
            <a:ext cx="3275334" cy="461665"/>
          </a:xfrm>
          <a:prstGeom prst="rect">
            <a:avLst/>
          </a:prstGeom>
          <a:noFill/>
        </p:spPr>
        <p:txBody>
          <a:bodyPr wrap="square" rtlCol="0">
            <a:spAutoFit/>
          </a:bodyPr>
          <a:lstStyle/>
          <a:p>
            <a:r>
              <a:rPr kumimoji="1" lang="en" altLang="zh-CN" sz="600" dirty="0" err="1">
                <a:latin typeface="Times New Roman" panose="02020603050405020304" pitchFamily="18" charset="0"/>
                <a:cs typeface="Times New Roman" panose="02020603050405020304" pitchFamily="18" charset="0"/>
              </a:rPr>
              <a:t>Yuechi</a:t>
            </a:r>
            <a:r>
              <a:rPr kumimoji="1" lang="en" altLang="zh-CN" sz="600" dirty="0">
                <a:latin typeface="Times New Roman" panose="02020603050405020304" pitchFamily="18" charset="0"/>
                <a:cs typeface="Times New Roman" panose="02020603050405020304" pitchFamily="18" charset="0"/>
              </a:rPr>
              <a:t> (Cindy) Jin </a:t>
            </a:r>
          </a:p>
          <a:p>
            <a:r>
              <a:rPr kumimoji="1" lang="en" altLang="zh-CN" sz="600" dirty="0">
                <a:latin typeface="Times New Roman" panose="02020603050405020304" pitchFamily="18" charset="0"/>
                <a:cs typeface="Times New Roman" panose="02020603050405020304" pitchFamily="18" charset="0"/>
              </a:rPr>
              <a:t>(758159236@qq.com)</a:t>
            </a:r>
          </a:p>
          <a:p>
            <a:r>
              <a:rPr kumimoji="1" lang="en" altLang="zh-CN" sz="600" dirty="0" err="1">
                <a:latin typeface="Times New Roman" panose="02020603050405020304" pitchFamily="18" charset="0"/>
                <a:cs typeface="Times New Roman" panose="02020603050405020304" pitchFamily="18" charset="0"/>
              </a:rPr>
              <a:t>Yujia</a:t>
            </a:r>
            <a:r>
              <a:rPr kumimoji="1" lang="en" altLang="zh-CN" sz="600" dirty="0">
                <a:latin typeface="Times New Roman" panose="02020603050405020304" pitchFamily="18" charset="0"/>
                <a:cs typeface="Times New Roman" panose="02020603050405020304" pitchFamily="18" charset="0"/>
              </a:rPr>
              <a:t> (Rachel) Zhao </a:t>
            </a:r>
          </a:p>
          <a:p>
            <a:r>
              <a:rPr kumimoji="1" lang="en" altLang="zh-CN" sz="600" dirty="0">
                <a:latin typeface="Times New Roman" panose="02020603050405020304" pitchFamily="18" charset="0"/>
                <a:cs typeface="Times New Roman" panose="02020603050405020304" pitchFamily="18" charset="0"/>
              </a:rPr>
              <a:t>(yujia0811_zhao@outlook.com)</a:t>
            </a:r>
          </a:p>
        </p:txBody>
      </p:sp>
      <p:sp>
        <p:nvSpPr>
          <p:cNvPr id="471" name="文本框 470">
            <a:extLst>
              <a:ext uri="{FF2B5EF4-FFF2-40B4-BE49-F238E27FC236}">
                <a16:creationId xmlns:a16="http://schemas.microsoft.com/office/drawing/2014/main" id="{1E5ABC37-E4C5-4D44-82B6-573C56753EE4}"/>
              </a:ext>
            </a:extLst>
          </p:cNvPr>
          <p:cNvSpPr txBox="1"/>
          <p:nvPr/>
        </p:nvSpPr>
        <p:spPr>
          <a:xfrm>
            <a:off x="5064571" y="8579764"/>
            <a:ext cx="1729015" cy="830997"/>
          </a:xfrm>
          <a:prstGeom prst="rect">
            <a:avLst/>
          </a:prstGeom>
          <a:noFill/>
        </p:spPr>
        <p:txBody>
          <a:bodyPr wrap="square" rtlCol="0">
            <a:spAutoFit/>
          </a:bodyPr>
          <a:lstStyle/>
          <a:p>
            <a:r>
              <a:rPr kumimoji="1" lang="en" altLang="zh-CN" sz="600" dirty="0">
                <a:latin typeface="Times New Roman" panose="02020603050405020304" pitchFamily="18" charset="0"/>
                <a:cs typeface="Times New Roman" panose="02020603050405020304" pitchFamily="18" charset="0"/>
              </a:rPr>
              <a:t>UBC Vantage College</a:t>
            </a:r>
          </a:p>
          <a:p>
            <a:r>
              <a:rPr kumimoji="1" lang="en" altLang="zh-CN" sz="600" dirty="0">
                <a:latin typeface="Times New Roman" panose="02020603050405020304" pitchFamily="18" charset="0"/>
                <a:cs typeface="Times New Roman" panose="02020603050405020304" pitchFamily="18" charset="0"/>
              </a:rPr>
              <a:t>The University of British Columbia </a:t>
            </a:r>
          </a:p>
          <a:p>
            <a:r>
              <a:rPr kumimoji="1" lang="en" altLang="zh-CN" sz="600" dirty="0">
                <a:latin typeface="Times New Roman" panose="02020603050405020304" pitchFamily="18" charset="0"/>
                <a:cs typeface="Times New Roman" panose="02020603050405020304" pitchFamily="18" charset="0"/>
              </a:rPr>
              <a:t>6363 Agronomy Road</a:t>
            </a:r>
          </a:p>
          <a:p>
            <a:r>
              <a:rPr kumimoji="1" lang="en" altLang="zh-CN" sz="600" dirty="0">
                <a:latin typeface="Times New Roman" panose="02020603050405020304" pitchFamily="18" charset="0"/>
                <a:cs typeface="Times New Roman" panose="02020603050405020304" pitchFamily="18" charset="0"/>
              </a:rPr>
              <a:t>Vancouver BC | V6T 1Z4 Canada</a:t>
            </a:r>
          </a:p>
          <a:p>
            <a:r>
              <a:rPr kumimoji="1" lang="en" altLang="zh-CN" sz="600" dirty="0">
                <a:latin typeface="Times New Roman" panose="02020603050405020304" pitchFamily="18" charset="0"/>
                <a:cs typeface="Times New Roman" panose="02020603050405020304" pitchFamily="18" charset="0"/>
              </a:rPr>
              <a:t>Tel: 604 827 0337</a:t>
            </a:r>
            <a:endParaRPr kumimoji="1" lang="zh-CN" altLang="en-US" sz="600" dirty="0">
              <a:latin typeface="Times New Roman" panose="02020603050405020304" pitchFamily="18" charset="0"/>
              <a:cs typeface="Times New Roman" panose="02020603050405020304" pitchFamily="18" charset="0"/>
            </a:endParaRPr>
          </a:p>
          <a:p>
            <a:endParaRPr kumimoji="1" lang="zh-CN" altLang="en-US" dirty="0"/>
          </a:p>
        </p:txBody>
      </p:sp>
      <p:pic>
        <p:nvPicPr>
          <p:cNvPr id="484" name="图片 483" descr="图片包含 人, 游戏机, 食物, 女人&#10;&#10;描述已自动生成">
            <a:extLst>
              <a:ext uri="{FF2B5EF4-FFF2-40B4-BE49-F238E27FC236}">
                <a16:creationId xmlns:a16="http://schemas.microsoft.com/office/drawing/2014/main" id="{A4822EEB-3E2A-FE42-959B-DA97C2345051}"/>
              </a:ext>
            </a:extLst>
          </p:cNvPr>
          <p:cNvPicPr>
            <a:picLocks noChangeAspect="1"/>
          </p:cNvPicPr>
          <p:nvPr/>
        </p:nvPicPr>
        <p:blipFill>
          <a:blip r:embed="rId8"/>
          <a:stretch>
            <a:fillRect/>
          </a:stretch>
        </p:blipFill>
        <p:spPr>
          <a:xfrm>
            <a:off x="5409227" y="395009"/>
            <a:ext cx="1426366" cy="688774"/>
          </a:xfrm>
          <a:prstGeom prst="rect">
            <a:avLst/>
          </a:prstGeom>
        </p:spPr>
      </p:pic>
      <p:pic>
        <p:nvPicPr>
          <p:cNvPr id="497" name="图片 496">
            <a:extLst>
              <a:ext uri="{FF2B5EF4-FFF2-40B4-BE49-F238E27FC236}">
                <a16:creationId xmlns:a16="http://schemas.microsoft.com/office/drawing/2014/main" id="{401D959A-00CF-374C-8813-AE3BA68D2569}"/>
              </a:ext>
            </a:extLst>
          </p:cNvPr>
          <p:cNvPicPr>
            <a:picLocks noChangeAspect="1"/>
          </p:cNvPicPr>
          <p:nvPr/>
        </p:nvPicPr>
        <p:blipFill>
          <a:blip r:embed="rId9"/>
          <a:stretch>
            <a:fillRect/>
          </a:stretch>
        </p:blipFill>
        <p:spPr>
          <a:xfrm>
            <a:off x="4864681" y="454582"/>
            <a:ext cx="544546" cy="572863"/>
          </a:xfrm>
          <a:prstGeom prst="rect">
            <a:avLst/>
          </a:prstGeom>
        </p:spPr>
      </p:pic>
    </p:spTree>
    <p:extLst>
      <p:ext uri="{BB962C8B-B14F-4D97-AF65-F5344CB8AC3E}">
        <p14:creationId xmlns:p14="http://schemas.microsoft.com/office/powerpoint/2010/main" val="21448178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主题">
  <a:themeElements>
    <a:clrScheme name="INFO Resume">
      <a:dk1>
        <a:sysClr val="windowText" lastClr="000000"/>
      </a:dk1>
      <a:lt1>
        <a:sysClr val="window" lastClr="FFFFFF"/>
      </a:lt1>
      <a:dk2>
        <a:srgbClr val="373545"/>
      </a:dk2>
      <a:lt2>
        <a:srgbClr val="DCD8DC"/>
      </a:lt2>
      <a:accent1>
        <a:srgbClr val="92D050"/>
      </a:accent1>
      <a:accent2>
        <a:srgbClr val="0070C0"/>
      </a:accent2>
      <a:accent3>
        <a:srgbClr val="00B0F0"/>
      </a:accent3>
      <a:accent4>
        <a:srgbClr val="6997AF"/>
      </a:accent4>
      <a:accent5>
        <a:srgbClr val="84ACB6"/>
      </a:accent5>
      <a:accent6>
        <a:srgbClr val="6F8183"/>
      </a:accent6>
      <a:hlink>
        <a:srgbClr val="69A020"/>
      </a:hlink>
      <a:folHlink>
        <a:srgbClr val="8C8C8C"/>
      </a:folHlink>
    </a:clrScheme>
    <a:fontScheme name="Tw Cen MT-Rockwell">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4866083_TF67752057" id="{9979ECB2-DA41-42EE-898D-A27436CD84C0}" vid="{E1D1DE11-2666-4D6A-8DD5-5AC437EBE0A7}"/>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ef88797d-310b-4d46-ad9c-0c23fa0c8d4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F02E0EF7D44C04B9FA644DBFF45FF6A" ma:contentTypeVersion="13" ma:contentTypeDescription="Create a new document." ma:contentTypeScope="" ma:versionID="206b9469efed5238e3299da57cdc015e">
  <xsd:schema xmlns:xsd="http://www.w3.org/2001/XMLSchema" xmlns:xs="http://www.w3.org/2001/XMLSchema" xmlns:p="http://schemas.microsoft.com/office/2006/metadata/properties" xmlns:ns2="876de33e-aaa5-4507-9b92-b84e676ded0d" xmlns:ns3="ef88797d-310b-4d46-ad9c-0c23fa0c8d45" targetNamespace="http://schemas.microsoft.com/office/2006/metadata/properties" ma:root="true" ma:fieldsID="281ed500249cd3fe925a7af84a8b56c4" ns2:_="" ns3:_="">
    <xsd:import namespace="876de33e-aaa5-4507-9b92-b84e676ded0d"/>
    <xsd:import namespace="ef88797d-310b-4d46-ad9c-0c23fa0c8d45"/>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EventHashCode" minOccurs="0"/>
                <xsd:element ref="ns3:MediaServiceGenerationTime" minOccurs="0"/>
                <xsd:element ref="ns3:MediaServiceAutoKeyPoints" minOccurs="0"/>
                <xsd:element ref="ns3:MediaServiceKeyPoints"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6de33e-aaa5-4507-9b92-b84e676ded0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ef88797d-310b-4d46-ad9c-0c23fa0c8d4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false">
      <xsd:simpleType>
        <xsd:restriction base="dms:Note">
          <xsd:maxLength value="255"/>
        </xsd:restriction>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FC06E3-0E84-4E3F-B416-FB828DCF9B7F}">
  <ds:schemaRefs>
    <ds:schemaRef ds:uri="http://schemas.microsoft.com/office/2006/metadata/properties"/>
    <ds:schemaRef ds:uri="http://schemas.microsoft.com/office/infopath/2007/PartnerControls"/>
    <ds:schemaRef ds:uri="ef88797d-310b-4d46-ad9c-0c23fa0c8d45"/>
  </ds:schemaRefs>
</ds:datastoreItem>
</file>

<file path=customXml/itemProps2.xml><?xml version="1.0" encoding="utf-8"?>
<ds:datastoreItem xmlns:ds="http://schemas.openxmlformats.org/officeDocument/2006/customXml" ds:itemID="{6C0558B0-8C20-4473-953C-1BB329A85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6de33e-aaa5-4507-9b92-b84e676ded0d"/>
    <ds:schemaRef ds:uri="ef88797d-310b-4d46-ad9c-0c23fa0c8d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C8330E-9243-41D2-B668-95E77A525F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主题</Template>
  <TotalTime>587</TotalTime>
  <Words>1630</Words>
  <Application>Microsoft Macintosh PowerPoint</Application>
  <PresentationFormat>信纸(8.5x11 英寸)</PresentationFormat>
  <Paragraphs>71</Paragraphs>
  <Slides>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Lantinghei SC Demibold</vt:lpstr>
      <vt:lpstr>Microsoft YaHei UI</vt:lpstr>
      <vt:lpstr>Arial</vt:lpstr>
      <vt:lpstr>Arial Narrow</vt:lpstr>
      <vt:lpstr>Rockwell</vt:lpstr>
      <vt:lpstr>Times New Roman</vt:lpstr>
      <vt:lpstr>Office 主题</vt:lpstr>
      <vt:lpstr>Farming Practice on Crop and Agriculture Sustainability in China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Farming Practice on Crop and Agriculture Sustainability in China </dc:title>
  <dc:creator>1098470925@qq.com</dc:creator>
  <cp:lastModifiedBy>1098470925@qq.com</cp:lastModifiedBy>
  <cp:revision>45</cp:revision>
  <dcterms:created xsi:type="dcterms:W3CDTF">2020-07-07T06:39:23Z</dcterms:created>
  <dcterms:modified xsi:type="dcterms:W3CDTF">2020-07-07T16:27:22Z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0x0101005F02E0EF7D44C04B9FA644DBFF45FF6A</vt:lpwstr>
  </property>
</Properties>
</file>