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64" r:id="rId4"/>
    <p:sldId id="258" r:id="rId5"/>
    <p:sldId id="259" r:id="rId6"/>
    <p:sldId id="260" r:id="rId7"/>
    <p:sldId id="261" r:id="rId8"/>
    <p:sldId id="262" r:id="rId9"/>
    <p:sldId id="265"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729"/>
  </p:normalViewPr>
  <p:slideViewPr>
    <p:cSldViewPr snapToGrid="0">
      <p:cViewPr varScale="1">
        <p:scale>
          <a:sx n="101" d="100"/>
          <a:sy n="101" d="100"/>
        </p:scale>
        <p:origin x="80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D54A8D0-6038-454F-AA65-937B1454B97B}" type="datetimeFigureOut">
              <a:rPr lang="en-US" smtClean="0"/>
              <a:t>5/12/26</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01BE6664-41B3-3646-8697-9A153988834E}"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4547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54A8D0-6038-454F-AA65-937B1454B97B}" type="datetimeFigureOut">
              <a:rPr lang="en-US" smtClean="0"/>
              <a:t>5/12/26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E6664-41B3-3646-8697-9A153988834E}"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62620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54A8D0-6038-454F-AA65-937B1454B97B}" type="datetimeFigureOut">
              <a:rPr lang="en-US" smtClean="0"/>
              <a:t>5/12/26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E6664-41B3-3646-8697-9A153988834E}"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25423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54A8D0-6038-454F-AA65-937B1454B97B}" type="datetimeFigureOut">
              <a:rPr lang="en-US" smtClean="0"/>
              <a:t>5/12/26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E6664-41B3-3646-8697-9A153988834E}"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23652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54A8D0-6038-454F-AA65-937B1454B97B}" type="datetimeFigureOut">
              <a:rPr lang="en-US" smtClean="0"/>
              <a:t>5/12/26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E6664-41B3-3646-8697-9A153988834E}"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52547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54A8D0-6038-454F-AA65-937B1454B97B}" type="datetimeFigureOut">
              <a:rPr lang="en-US" smtClean="0"/>
              <a:t>5/12/26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BE6664-41B3-3646-8697-9A153988834E}"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48942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54A8D0-6038-454F-AA65-937B1454B97B}" type="datetimeFigureOut">
              <a:rPr lang="en-US" smtClean="0"/>
              <a:t>5/12/26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BE6664-41B3-3646-8697-9A153988834E}"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44621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54A8D0-6038-454F-AA65-937B1454B97B}" type="datetimeFigureOut">
              <a:rPr lang="en-US" smtClean="0"/>
              <a:t>5/12/26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BE6664-41B3-3646-8697-9A153988834E}"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01427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54A8D0-6038-454F-AA65-937B1454B97B}" type="datetimeFigureOut">
              <a:rPr lang="en-US" smtClean="0"/>
              <a:t>5/12/26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BE6664-41B3-3646-8697-9A153988834E}" type="slidenum">
              <a:rPr lang="en-US" smtClean="0"/>
              <a:t>‹#›</a:t>
            </a:fld>
            <a:endParaRPr lang="en-US"/>
          </a:p>
        </p:txBody>
      </p:sp>
    </p:spTree>
    <p:extLst>
      <p:ext uri="{BB962C8B-B14F-4D97-AF65-F5344CB8AC3E}">
        <p14:creationId xmlns:p14="http://schemas.microsoft.com/office/powerpoint/2010/main" val="3612451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54A8D0-6038-454F-AA65-937B1454B97B}" type="datetimeFigureOut">
              <a:rPr lang="en-US" smtClean="0"/>
              <a:t>5/12/26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BE6664-41B3-3646-8697-9A153988834E}"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7611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7D54A8D0-6038-454F-AA65-937B1454B97B}" type="datetimeFigureOut">
              <a:rPr lang="en-US" smtClean="0"/>
              <a:t>5/12/26</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01BE6664-41B3-3646-8697-9A153988834E}"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5945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7D54A8D0-6038-454F-AA65-937B1454B97B}" type="datetimeFigureOut">
              <a:rPr lang="en-US" smtClean="0"/>
              <a:t>5/12/26</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01BE6664-41B3-3646-8697-9A153988834E}"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6611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91876-0C68-7835-6F0E-993FC4CCBBCB}"/>
              </a:ext>
            </a:extLst>
          </p:cNvPr>
          <p:cNvSpPr>
            <a:spLocks noGrp="1"/>
          </p:cNvSpPr>
          <p:nvPr>
            <p:ph type="ctrTitle"/>
          </p:nvPr>
        </p:nvSpPr>
        <p:spPr/>
        <p:txBody>
          <a:bodyPr/>
          <a:lstStyle/>
          <a:p>
            <a:r>
              <a:rPr lang="en-US" dirty="0"/>
              <a:t>Searching in an article database</a:t>
            </a:r>
          </a:p>
        </p:txBody>
      </p:sp>
      <p:sp>
        <p:nvSpPr>
          <p:cNvPr id="3" name="Subtitle 2">
            <a:extLst>
              <a:ext uri="{FF2B5EF4-FFF2-40B4-BE49-F238E27FC236}">
                <a16:creationId xmlns:a16="http://schemas.microsoft.com/office/drawing/2014/main" id="{BC7E3653-4631-326F-9166-F6C05F6B81C4}"/>
              </a:ext>
            </a:extLst>
          </p:cNvPr>
          <p:cNvSpPr>
            <a:spLocks noGrp="1"/>
          </p:cNvSpPr>
          <p:nvPr>
            <p:ph type="subTitle" idx="1"/>
          </p:nvPr>
        </p:nvSpPr>
        <p:spPr/>
        <p:txBody>
          <a:bodyPr/>
          <a:lstStyle/>
          <a:p>
            <a:r>
              <a:rPr lang="en-US" dirty="0"/>
              <a:t>Psychology 100</a:t>
            </a:r>
          </a:p>
        </p:txBody>
      </p:sp>
    </p:spTree>
    <p:extLst>
      <p:ext uri="{BB962C8B-B14F-4D97-AF65-F5344CB8AC3E}">
        <p14:creationId xmlns:p14="http://schemas.microsoft.com/office/powerpoint/2010/main" val="3956287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p:txBody>
          <a:bodyPr/>
          <a:lstStyle/>
          <a:p>
            <a:r>
              <a:rPr lang="en-US" dirty="0" err="1"/>
              <a:t>PsycInfo</a:t>
            </a:r>
            <a:r>
              <a:rPr lang="en-US" dirty="0"/>
              <a:t> database</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a:xfrm>
            <a:off x="1451579" y="2015732"/>
            <a:ext cx="9603275" cy="4037749"/>
          </a:xfrm>
        </p:spPr>
        <p:txBody>
          <a:bodyPr>
            <a:normAutofit/>
          </a:bodyPr>
          <a:lstStyle/>
          <a:p>
            <a:r>
              <a:rPr lang="en-CA" dirty="0"/>
              <a:t>Etc. </a:t>
            </a:r>
          </a:p>
          <a:p>
            <a:endParaRPr lang="en-CA" dirty="0"/>
          </a:p>
          <a:p>
            <a:r>
              <a:rPr lang="en-CA" dirty="0"/>
              <a:t>There is more you can cover, such as Boolean, how to use the thesaurus, how to save results to a folder, cite the articles, email the articles to yourself, use the limiter bar on the lefthand menu</a:t>
            </a:r>
          </a:p>
          <a:p>
            <a:endParaRPr lang="en-US" dirty="0"/>
          </a:p>
          <a:p>
            <a:pPr>
              <a:buFontTx/>
              <a:buChar char="-"/>
            </a:pPr>
            <a:endParaRPr lang="en-US" dirty="0"/>
          </a:p>
          <a:p>
            <a:pPr>
              <a:buFontTx/>
              <a:buChar char="-"/>
            </a:pPr>
            <a:endParaRPr lang="en-US" dirty="0"/>
          </a:p>
        </p:txBody>
      </p:sp>
    </p:spTree>
    <p:extLst>
      <p:ext uri="{BB962C8B-B14F-4D97-AF65-F5344CB8AC3E}">
        <p14:creationId xmlns:p14="http://schemas.microsoft.com/office/powerpoint/2010/main" val="1998057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a:xfrm>
            <a:off x="696685" y="804519"/>
            <a:ext cx="9603275" cy="1049235"/>
          </a:xfrm>
        </p:spPr>
        <p:txBody>
          <a:bodyPr>
            <a:normAutofit/>
          </a:bodyPr>
          <a:lstStyle/>
          <a:p>
            <a:r>
              <a:rPr lang="en-US" sz="4000" dirty="0"/>
              <a:t>TEACHING TIP/Instructions	</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a:xfrm>
            <a:off x="595087" y="1853754"/>
            <a:ext cx="10900228" cy="4457639"/>
          </a:xfrm>
        </p:spPr>
        <p:txBody>
          <a:bodyPr>
            <a:normAutofit fontScale="77500" lnSpcReduction="20000"/>
          </a:bodyPr>
          <a:lstStyle/>
          <a:p>
            <a:pPr marL="0" indent="0">
              <a:buNone/>
            </a:pPr>
            <a:r>
              <a:rPr lang="en-US" sz="2800" dirty="0"/>
              <a:t>Wherever you see information given, ask “Could we turn that into an effective question?”  </a:t>
            </a:r>
          </a:p>
          <a:p>
            <a:pPr marL="457200" lvl="1" indent="0">
              <a:buNone/>
            </a:pPr>
            <a:r>
              <a:rPr lang="en-US" sz="2600" dirty="0"/>
              <a:t>By “effective” we mean a question that gets the students exploring what we want them to explore, discovering things on their own, and/or thinking about concepts we want them to ponder. </a:t>
            </a:r>
          </a:p>
          <a:p>
            <a:pPr marL="0" indent="0">
              <a:buNone/>
            </a:pPr>
            <a:r>
              <a:rPr lang="en-US" sz="1900" dirty="0"/>
              <a:t>  </a:t>
            </a:r>
          </a:p>
          <a:p>
            <a:r>
              <a:rPr lang="en-US" sz="2800" dirty="0"/>
              <a:t>Starting with the next slide, that is content for your “lesson” and from which you can form questions.  </a:t>
            </a:r>
          </a:p>
          <a:p>
            <a:r>
              <a:rPr lang="en-US" sz="2800" dirty="0"/>
              <a:t>You decide how much of it you want to include and what the order will be.  </a:t>
            </a:r>
          </a:p>
          <a:p>
            <a:r>
              <a:rPr lang="en-US" sz="2800" dirty="0"/>
              <a:t>You can also go with your own content – the slides that follow are meant to provide you with support, but you can use whatever content you like, keeping in mind your lesson topic: Searching in an Article Database</a:t>
            </a:r>
          </a:p>
        </p:txBody>
      </p:sp>
    </p:spTree>
    <p:extLst>
      <p:ext uri="{BB962C8B-B14F-4D97-AF65-F5344CB8AC3E}">
        <p14:creationId xmlns:p14="http://schemas.microsoft.com/office/powerpoint/2010/main" val="2175533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p:txBody>
          <a:bodyPr/>
          <a:lstStyle/>
          <a:p>
            <a:r>
              <a:rPr lang="en-US" dirty="0"/>
              <a:t>Importance of article databases</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a:xfrm>
            <a:off x="1451579" y="2015732"/>
            <a:ext cx="9603275" cy="4037749"/>
          </a:xfrm>
        </p:spPr>
        <p:txBody>
          <a:bodyPr>
            <a:normAutofit/>
          </a:bodyPr>
          <a:lstStyle/>
          <a:p>
            <a:r>
              <a:rPr lang="en-US" dirty="0"/>
              <a:t>Article databases, accessible through the UBC library, provide us with peer reviewed, high quality information on topics relevant to this course. </a:t>
            </a:r>
          </a:p>
          <a:p>
            <a:endParaRPr lang="en-US" dirty="0"/>
          </a:p>
          <a:p>
            <a:r>
              <a:rPr lang="en-US" dirty="0"/>
              <a:t>The information is provided by scholars and researchers working in their field on often ground-breaking research.</a:t>
            </a:r>
          </a:p>
          <a:p>
            <a:endParaRPr lang="en-US" dirty="0"/>
          </a:p>
          <a:p>
            <a:r>
              <a:rPr lang="en-US" dirty="0"/>
              <a:t>The information you’ll need for this course comes from academic journals.  Please do not use magazines or newspapers for your major paper in this course. </a:t>
            </a:r>
          </a:p>
        </p:txBody>
      </p:sp>
    </p:spTree>
    <p:extLst>
      <p:ext uri="{BB962C8B-B14F-4D97-AF65-F5344CB8AC3E}">
        <p14:creationId xmlns:p14="http://schemas.microsoft.com/office/powerpoint/2010/main" val="734383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p:txBody>
          <a:bodyPr/>
          <a:lstStyle/>
          <a:p>
            <a:r>
              <a:rPr lang="en-US" dirty="0" err="1"/>
              <a:t>PsycInfo</a:t>
            </a:r>
            <a:r>
              <a:rPr lang="en-US" dirty="0"/>
              <a:t> database</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p:txBody>
          <a:bodyPr>
            <a:normAutofit/>
          </a:bodyPr>
          <a:lstStyle/>
          <a:p>
            <a:r>
              <a:rPr lang="en-US" dirty="0"/>
              <a:t>Excellent source of psychological studies/research</a:t>
            </a:r>
          </a:p>
          <a:p>
            <a:r>
              <a:rPr lang="en-US" dirty="0"/>
              <a:t>Find it by clicking on the “Indexes and Databases” tab on the UBC Library Homepage</a:t>
            </a:r>
          </a:p>
          <a:p>
            <a:r>
              <a:rPr lang="en-US" dirty="0"/>
              <a:t>Then, type </a:t>
            </a:r>
            <a:r>
              <a:rPr lang="en-US" dirty="0" err="1"/>
              <a:t>PsycInfo</a:t>
            </a:r>
            <a:r>
              <a:rPr lang="en-US" dirty="0"/>
              <a:t> into the search box and hit enter</a:t>
            </a:r>
          </a:p>
          <a:p>
            <a:r>
              <a:rPr lang="en-US" dirty="0"/>
              <a:t>Click on the link to go to the database</a:t>
            </a:r>
          </a:p>
          <a:p>
            <a:r>
              <a:rPr lang="en-US" dirty="0"/>
              <a:t>The opening screen is the “Advanced Search” page</a:t>
            </a:r>
          </a:p>
          <a:p>
            <a:r>
              <a:rPr lang="en-US" dirty="0"/>
              <a:t>Type </a:t>
            </a:r>
            <a:r>
              <a:rPr lang="en-US" b="1" dirty="0"/>
              <a:t>COVID and mental health </a:t>
            </a:r>
            <a:r>
              <a:rPr lang="en-US" dirty="0"/>
              <a:t>into the search box and hit enter</a:t>
            </a:r>
          </a:p>
          <a:p>
            <a:r>
              <a:rPr lang="en-US" dirty="0"/>
              <a:t>We get </a:t>
            </a:r>
            <a:r>
              <a:rPr lang="en-CA" dirty="0"/>
              <a:t>25,360</a:t>
            </a:r>
            <a:r>
              <a:rPr lang="en-US" dirty="0"/>
              <a:t> results</a:t>
            </a:r>
          </a:p>
          <a:p>
            <a:endParaRPr lang="en-US" dirty="0"/>
          </a:p>
          <a:p>
            <a:pPr>
              <a:buFontTx/>
              <a:buChar char="-"/>
            </a:pPr>
            <a:endParaRPr lang="en-US" dirty="0"/>
          </a:p>
          <a:p>
            <a:pPr>
              <a:buFontTx/>
              <a:buChar char="-"/>
            </a:pPr>
            <a:endParaRPr lang="en-US" dirty="0"/>
          </a:p>
        </p:txBody>
      </p:sp>
    </p:spTree>
    <p:extLst>
      <p:ext uri="{BB962C8B-B14F-4D97-AF65-F5344CB8AC3E}">
        <p14:creationId xmlns:p14="http://schemas.microsoft.com/office/powerpoint/2010/main" val="251669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p:txBody>
          <a:bodyPr/>
          <a:lstStyle/>
          <a:p>
            <a:r>
              <a:rPr lang="en-US" dirty="0" err="1"/>
              <a:t>PsycInfo</a:t>
            </a:r>
            <a:r>
              <a:rPr lang="en-US" dirty="0"/>
              <a:t> database</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a:xfrm>
            <a:off x="1451579" y="2015732"/>
            <a:ext cx="9603275" cy="3829014"/>
          </a:xfrm>
        </p:spPr>
        <p:txBody>
          <a:bodyPr>
            <a:normAutofit fontScale="92500" lnSpcReduction="10000"/>
          </a:bodyPr>
          <a:lstStyle/>
          <a:p>
            <a:r>
              <a:rPr lang="en-US" dirty="0"/>
              <a:t>In order to limit the results to only peer reviewed articles, click on “Peer Reviewed” on the left limiter menu.</a:t>
            </a:r>
          </a:p>
          <a:p>
            <a:r>
              <a:rPr lang="en-US" dirty="0"/>
              <a:t>We get </a:t>
            </a:r>
            <a:r>
              <a:rPr lang="en-CA" dirty="0"/>
              <a:t>22,590</a:t>
            </a:r>
            <a:r>
              <a:rPr lang="en-US" dirty="0"/>
              <a:t> results</a:t>
            </a:r>
          </a:p>
          <a:p>
            <a:r>
              <a:rPr lang="en-US" dirty="0"/>
              <a:t>Now limit the date to the last two years by moving the slider on the lefthand limiter menu</a:t>
            </a:r>
          </a:p>
          <a:p>
            <a:r>
              <a:rPr lang="en-US" dirty="0"/>
              <a:t>We get </a:t>
            </a:r>
            <a:r>
              <a:rPr lang="en-CA" dirty="0"/>
              <a:t>5,380</a:t>
            </a:r>
            <a:r>
              <a:rPr lang="en-US" dirty="0"/>
              <a:t> results</a:t>
            </a:r>
          </a:p>
          <a:p>
            <a:r>
              <a:rPr lang="en-US" dirty="0"/>
              <a:t>Click on the </a:t>
            </a:r>
            <a:r>
              <a:rPr lang="en-US" sz="2100" dirty="0"/>
              <a:t>article: “</a:t>
            </a:r>
            <a:r>
              <a:rPr lang="en-CA" sz="2100" dirty="0"/>
              <a:t>Lessons learned from lockdown: How the COVID-19 pandemic revealed intersecting inequalities of mental health, well-being, and learning for first-year UK university students.”</a:t>
            </a:r>
            <a:endParaRPr lang="en-CA" dirty="0"/>
          </a:p>
          <a:p>
            <a:r>
              <a:rPr lang="en-CA" dirty="0"/>
              <a:t>Clicking on the article title opens up the record so we can see the details about this article.</a:t>
            </a:r>
            <a:endParaRPr lang="en-US" dirty="0"/>
          </a:p>
          <a:p>
            <a:endParaRPr lang="en-US" dirty="0"/>
          </a:p>
          <a:p>
            <a:pPr>
              <a:buFontTx/>
              <a:buChar char="-"/>
            </a:pPr>
            <a:endParaRPr lang="en-US" dirty="0"/>
          </a:p>
          <a:p>
            <a:pPr>
              <a:buFontTx/>
              <a:buChar char="-"/>
            </a:pPr>
            <a:endParaRPr lang="en-US" dirty="0"/>
          </a:p>
        </p:txBody>
      </p:sp>
    </p:spTree>
    <p:extLst>
      <p:ext uri="{BB962C8B-B14F-4D97-AF65-F5344CB8AC3E}">
        <p14:creationId xmlns:p14="http://schemas.microsoft.com/office/powerpoint/2010/main" val="1950918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p:txBody>
          <a:bodyPr/>
          <a:lstStyle/>
          <a:p>
            <a:r>
              <a:rPr lang="en-US" dirty="0" err="1"/>
              <a:t>PsycInfo</a:t>
            </a:r>
            <a:r>
              <a:rPr lang="en-US" dirty="0"/>
              <a:t> database</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a:xfrm>
            <a:off x="457200" y="1929464"/>
            <a:ext cx="11734800" cy="4311680"/>
          </a:xfrm>
        </p:spPr>
        <p:txBody>
          <a:bodyPr>
            <a:normAutofit fontScale="92500" lnSpcReduction="20000"/>
          </a:bodyPr>
          <a:lstStyle/>
          <a:p>
            <a:r>
              <a:rPr lang="en-CA" dirty="0"/>
              <a:t>Notice that there are four authors, from the University of Leeds, in the UK</a:t>
            </a:r>
          </a:p>
          <a:p>
            <a:r>
              <a:rPr lang="en-CA" dirty="0"/>
              <a:t>Notice that the article is from </a:t>
            </a:r>
            <a:r>
              <a:rPr lang="en-CA" sz="2100" dirty="0"/>
              <a:t>the </a:t>
            </a:r>
            <a:r>
              <a:rPr lang="en-CA" sz="2100" i="1" dirty="0"/>
              <a:t>International Journal of Qualitative Studies on Health and Well-being</a:t>
            </a:r>
          </a:p>
          <a:p>
            <a:r>
              <a:rPr lang="en-CA" dirty="0"/>
              <a:t>Notice how our search terms show up in various fields in this article: the title, the keywords, the abstract and the subject headings.  This means that the database searched for the terms we typed in and then when it found them in the records of articles in the database, it returned those articles to us.  </a:t>
            </a:r>
          </a:p>
          <a:p>
            <a:pPr lvl="1"/>
            <a:r>
              <a:rPr lang="en-CA" dirty="0"/>
              <a:t>Seeing a search term bolded means that the database found that term and it was why the article was returned to us.  </a:t>
            </a:r>
          </a:p>
          <a:p>
            <a:pPr lvl="1"/>
            <a:r>
              <a:rPr lang="en-CA" dirty="0"/>
              <a:t>Seeing a search term in the record doesn’t mean that article is about our topic, necessarily.  It means only that that term showed up there, and was tagged by the database.  We need to look more closely to see the context where that search term appeared, and take a more in-depth look at the article. </a:t>
            </a:r>
          </a:p>
          <a:p>
            <a:r>
              <a:rPr lang="en-CA" dirty="0"/>
              <a:t>Notice that the term </a:t>
            </a:r>
            <a:r>
              <a:rPr lang="en-CA" b="1" dirty="0"/>
              <a:t>COVID-19</a:t>
            </a:r>
            <a:r>
              <a:rPr lang="en-CA" dirty="0"/>
              <a:t> shows up in the subject headings, which means that this article has been determined by the database indexers to be about that topic, and we also see </a:t>
            </a:r>
            <a:r>
              <a:rPr lang="en-CA" b="1" dirty="0"/>
              <a:t>Mental Disorders </a:t>
            </a:r>
            <a:r>
              <a:rPr lang="en-CA" dirty="0"/>
              <a:t>as a subject heading, which relates to the “mental health” aspect of our topic.  These might be good subjects to use for future searches.</a:t>
            </a:r>
          </a:p>
        </p:txBody>
      </p:sp>
    </p:spTree>
    <p:extLst>
      <p:ext uri="{BB962C8B-B14F-4D97-AF65-F5344CB8AC3E}">
        <p14:creationId xmlns:p14="http://schemas.microsoft.com/office/powerpoint/2010/main" val="1439729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p:txBody>
          <a:bodyPr/>
          <a:lstStyle/>
          <a:p>
            <a:r>
              <a:rPr lang="en-US" dirty="0" err="1"/>
              <a:t>PsycInfo</a:t>
            </a:r>
            <a:r>
              <a:rPr lang="en-US" dirty="0"/>
              <a:t> database</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a:xfrm>
            <a:off x="1451579" y="2015732"/>
            <a:ext cx="9603275" cy="4037749"/>
          </a:xfrm>
        </p:spPr>
        <p:txBody>
          <a:bodyPr>
            <a:normAutofit/>
          </a:bodyPr>
          <a:lstStyle/>
          <a:p>
            <a:r>
              <a:rPr lang="en-CA" dirty="0"/>
              <a:t>We will need to read the article to figure out if it truly is relevant.</a:t>
            </a:r>
          </a:p>
          <a:p>
            <a:r>
              <a:rPr lang="en-CA" dirty="0"/>
              <a:t>Short of reading the entire article, one way to do that is to read the abstract, which is the summary of the article. </a:t>
            </a:r>
            <a:endParaRPr lang="en-US" dirty="0"/>
          </a:p>
          <a:p>
            <a:r>
              <a:rPr lang="en-CA" dirty="0"/>
              <a:t>To read the full text of this article, scroll to the top of the </a:t>
            </a:r>
            <a:r>
              <a:rPr lang="en-CA" dirty="0" err="1"/>
              <a:t>sceen</a:t>
            </a:r>
            <a:r>
              <a:rPr lang="en-CA" dirty="0"/>
              <a:t> and click on “HTML Full Text” or “PDF Full Text” on the left menu.  </a:t>
            </a:r>
          </a:p>
          <a:p>
            <a:r>
              <a:rPr lang="en-CA" dirty="0"/>
              <a:t>Notice that the subject headings we looked at earlier are all links.  This means that you can click on them to find articles on those topics.  Doing this will ensure good relevance in the results, since the subject headings describe the content of the article.  </a:t>
            </a:r>
          </a:p>
          <a:p>
            <a:r>
              <a:rPr lang="en-CA" dirty="0"/>
              <a:t>Click on </a:t>
            </a:r>
            <a:r>
              <a:rPr lang="en-CA" b="1" dirty="0"/>
              <a:t>COVID-19 </a:t>
            </a:r>
            <a:r>
              <a:rPr lang="en-CA" dirty="0"/>
              <a:t>in the subject headings field. </a:t>
            </a:r>
          </a:p>
          <a:p>
            <a:endParaRPr lang="en-US" dirty="0"/>
          </a:p>
          <a:p>
            <a:pPr>
              <a:buFontTx/>
              <a:buChar char="-"/>
            </a:pPr>
            <a:endParaRPr lang="en-US" dirty="0"/>
          </a:p>
          <a:p>
            <a:pPr>
              <a:buFontTx/>
              <a:buChar char="-"/>
            </a:pPr>
            <a:endParaRPr lang="en-US" dirty="0"/>
          </a:p>
        </p:txBody>
      </p:sp>
    </p:spTree>
    <p:extLst>
      <p:ext uri="{BB962C8B-B14F-4D97-AF65-F5344CB8AC3E}">
        <p14:creationId xmlns:p14="http://schemas.microsoft.com/office/powerpoint/2010/main" val="3106784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p:txBody>
          <a:bodyPr/>
          <a:lstStyle/>
          <a:p>
            <a:r>
              <a:rPr lang="en-US" dirty="0" err="1"/>
              <a:t>PsycInfo</a:t>
            </a:r>
            <a:r>
              <a:rPr lang="en-US" dirty="0"/>
              <a:t> database</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a:xfrm>
            <a:off x="1451579" y="2015732"/>
            <a:ext cx="9603275" cy="4037749"/>
          </a:xfrm>
        </p:spPr>
        <p:txBody>
          <a:bodyPr>
            <a:normAutofit lnSpcReduction="10000"/>
          </a:bodyPr>
          <a:lstStyle/>
          <a:p>
            <a:r>
              <a:rPr lang="en-CA" dirty="0"/>
              <a:t>We get 55,399 results – this is too many</a:t>
            </a:r>
          </a:p>
          <a:p>
            <a:r>
              <a:rPr lang="en-CA" dirty="0"/>
              <a:t>Let’s add the “mental health” element of our topic into the search.  Type </a:t>
            </a:r>
            <a:r>
              <a:rPr lang="en-CA" b="1" dirty="0"/>
              <a:t>“mental health”</a:t>
            </a:r>
            <a:r>
              <a:rPr lang="en-CA" dirty="0"/>
              <a:t> into the search box and choose </a:t>
            </a:r>
            <a:r>
              <a:rPr lang="en-CA" b="1" dirty="0"/>
              <a:t>SU Subjects </a:t>
            </a:r>
            <a:r>
              <a:rPr lang="en-CA" dirty="0"/>
              <a:t>from the drop down menu on the right of the search box.  (Or, use the subject “Mental disorders” from the article record)</a:t>
            </a:r>
          </a:p>
          <a:p>
            <a:r>
              <a:rPr lang="en-CA" dirty="0"/>
              <a:t>We now get 230,681 results</a:t>
            </a:r>
          </a:p>
          <a:p>
            <a:r>
              <a:rPr lang="en-CA" dirty="0"/>
              <a:t>If you click on Search History, you’ll see all the searches we’ve done so far.  Click on the box to the left of SU "mental health" and DE "COVID-19" and then click “Search with AND” to combine these two searches. </a:t>
            </a:r>
          </a:p>
          <a:p>
            <a:r>
              <a:rPr lang="en-CA" dirty="0"/>
              <a:t>Now, we get 10,293 results</a:t>
            </a:r>
          </a:p>
          <a:p>
            <a:endParaRPr lang="en-CA" dirty="0"/>
          </a:p>
          <a:p>
            <a:pPr>
              <a:buFontTx/>
              <a:buChar char="-"/>
            </a:pPr>
            <a:endParaRPr lang="en-US" dirty="0"/>
          </a:p>
          <a:p>
            <a:pPr>
              <a:buFontTx/>
              <a:buChar char="-"/>
            </a:pPr>
            <a:endParaRPr lang="en-US" dirty="0"/>
          </a:p>
        </p:txBody>
      </p:sp>
    </p:spTree>
    <p:extLst>
      <p:ext uri="{BB962C8B-B14F-4D97-AF65-F5344CB8AC3E}">
        <p14:creationId xmlns:p14="http://schemas.microsoft.com/office/powerpoint/2010/main" val="3635064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72D6B-8156-52D3-6AD2-A03F5F9755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755C59-FA6B-E8F1-6CB6-7164C221776E}"/>
              </a:ext>
            </a:extLst>
          </p:cNvPr>
          <p:cNvSpPr>
            <a:spLocks noGrp="1"/>
          </p:cNvSpPr>
          <p:nvPr>
            <p:ph type="title"/>
          </p:nvPr>
        </p:nvSpPr>
        <p:spPr/>
        <p:txBody>
          <a:bodyPr/>
          <a:lstStyle/>
          <a:p>
            <a:r>
              <a:rPr lang="en-US" dirty="0" err="1"/>
              <a:t>PsycInfo</a:t>
            </a:r>
            <a:r>
              <a:rPr lang="en-US" dirty="0"/>
              <a:t> database</a:t>
            </a:r>
          </a:p>
        </p:txBody>
      </p:sp>
      <p:sp>
        <p:nvSpPr>
          <p:cNvPr id="3" name="Content Placeholder 2">
            <a:extLst>
              <a:ext uri="{FF2B5EF4-FFF2-40B4-BE49-F238E27FC236}">
                <a16:creationId xmlns:a16="http://schemas.microsoft.com/office/drawing/2014/main" id="{9ED3F5C8-3CB1-D077-B771-C0E97F4AD37A}"/>
              </a:ext>
            </a:extLst>
          </p:cNvPr>
          <p:cNvSpPr>
            <a:spLocks noGrp="1"/>
          </p:cNvSpPr>
          <p:nvPr>
            <p:ph idx="1"/>
          </p:nvPr>
        </p:nvSpPr>
        <p:spPr>
          <a:xfrm>
            <a:off x="1451579" y="2015732"/>
            <a:ext cx="9603275" cy="4037749"/>
          </a:xfrm>
        </p:spPr>
        <p:txBody>
          <a:bodyPr>
            <a:normAutofit fontScale="92500" lnSpcReduction="10000"/>
          </a:bodyPr>
          <a:lstStyle/>
          <a:p>
            <a:r>
              <a:rPr lang="en-CA" dirty="0"/>
              <a:t>This search asked the database to find COVID-19 in the subject part of the record, and also to find Mental health in the subject part of the record, and only to return articles that have both of these subjects.  </a:t>
            </a:r>
          </a:p>
          <a:p>
            <a:r>
              <a:rPr lang="en-CA" dirty="0"/>
              <a:t>This is a way to ensure that your articles are truly about the topics you are looking for and not just mentioning the search terms in passing (</a:t>
            </a:r>
            <a:r>
              <a:rPr lang="en-CA" dirty="0" err="1"/>
              <a:t>eg.</a:t>
            </a:r>
            <a:r>
              <a:rPr lang="en-CA" dirty="0"/>
              <a:t> in the Abstract or full text of the article).</a:t>
            </a:r>
          </a:p>
          <a:p>
            <a:r>
              <a:rPr lang="en-CA" sz="2100" dirty="0"/>
              <a:t>These </a:t>
            </a:r>
            <a:r>
              <a:rPr lang="en-CA" dirty="0"/>
              <a:t>10,293</a:t>
            </a:r>
            <a:r>
              <a:rPr lang="en-CA" sz="2100" dirty="0"/>
              <a:t> results</a:t>
            </a:r>
            <a:r>
              <a:rPr lang="en-CA" dirty="0"/>
              <a:t> should all contain </a:t>
            </a:r>
            <a:r>
              <a:rPr lang="en-CA" b="1" dirty="0"/>
              <a:t>COVID-19</a:t>
            </a:r>
            <a:r>
              <a:rPr lang="en-CA" dirty="0"/>
              <a:t> and </a:t>
            </a:r>
            <a:r>
              <a:rPr lang="en-CA" b="1" dirty="0"/>
              <a:t>Mental Health </a:t>
            </a:r>
            <a:r>
              <a:rPr lang="en-CA" dirty="0"/>
              <a:t>in the subject headings, which means that these should be relevant to our topic.</a:t>
            </a:r>
          </a:p>
          <a:p>
            <a:pPr marL="0" indent="0">
              <a:buNone/>
            </a:pPr>
            <a:r>
              <a:rPr lang="en-CA" dirty="0">
                <a:solidFill>
                  <a:srgbClr val="0070C0"/>
                </a:solidFill>
              </a:rPr>
              <a:t>LIBR 535 students:  You could also do this search without using the Search History function, by typing COVID-19 and mental health into the search boxes and using the drop down menus to indicate the Subject field for both – might be simpler initially, until the students have the ”hang” of the database.  Up to you.  Both methods work.</a:t>
            </a:r>
          </a:p>
          <a:p>
            <a:endParaRPr lang="en-US" dirty="0">
              <a:solidFill>
                <a:srgbClr val="0070C0"/>
              </a:solidFill>
            </a:endParaRPr>
          </a:p>
          <a:p>
            <a:endParaRPr lang="en-CA" dirty="0"/>
          </a:p>
          <a:p>
            <a:pPr>
              <a:buFontTx/>
              <a:buChar char="-"/>
            </a:pPr>
            <a:endParaRPr lang="en-US" dirty="0"/>
          </a:p>
          <a:p>
            <a:pPr>
              <a:buFontTx/>
              <a:buChar char="-"/>
            </a:pPr>
            <a:endParaRPr lang="en-US" dirty="0"/>
          </a:p>
        </p:txBody>
      </p:sp>
    </p:spTree>
    <p:extLst>
      <p:ext uri="{BB962C8B-B14F-4D97-AF65-F5344CB8AC3E}">
        <p14:creationId xmlns:p14="http://schemas.microsoft.com/office/powerpoint/2010/main" val="422340803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{56716B36-4CA6-A146-ACD5-456ACA10A549}tf10001119</Template>
  <TotalTime>142</TotalTime>
  <Words>1128</Words>
  <Application>Microsoft Macintosh PowerPoint</Application>
  <PresentationFormat>Widescreen</PresentationFormat>
  <Paragraphs>65</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Gill Sans MT</vt:lpstr>
      <vt:lpstr>Gallery</vt:lpstr>
      <vt:lpstr>Searching in an article database</vt:lpstr>
      <vt:lpstr>TEACHING TIP/Instructions </vt:lpstr>
      <vt:lpstr>Importance of article databases</vt:lpstr>
      <vt:lpstr>PsycInfo database</vt:lpstr>
      <vt:lpstr>PsycInfo database</vt:lpstr>
      <vt:lpstr>PsycInfo database</vt:lpstr>
      <vt:lpstr>PsycInfo database</vt:lpstr>
      <vt:lpstr>PsycInfo database</vt:lpstr>
      <vt:lpstr>PsycInfo database</vt:lpstr>
      <vt:lpstr>PsycInfo database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Information</dc:title>
  <dc:creator>Fiona Hunt</dc:creator>
  <cp:lastModifiedBy>Fiona Hunt</cp:lastModifiedBy>
  <cp:revision>11</cp:revision>
  <dcterms:created xsi:type="dcterms:W3CDTF">2023-07-29T21:41:57Z</dcterms:created>
  <dcterms:modified xsi:type="dcterms:W3CDTF">2026-05-12T22:39:10Z</dcterms:modified>
</cp:coreProperties>
</file>