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63" r:id="rId3"/>
    <p:sldId id="257" r:id="rId4"/>
    <p:sldId id="258" r:id="rId5"/>
    <p:sldId id="259" r:id="rId6"/>
    <p:sldId id="260"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729"/>
  </p:normalViewPr>
  <p:slideViewPr>
    <p:cSldViewPr snapToGrid="0">
      <p:cViewPr varScale="1">
        <p:scale>
          <a:sx n="101" d="100"/>
          <a:sy n="101" d="100"/>
        </p:scale>
        <p:origin x="808"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D54A8D0-6038-454F-AA65-937B1454B97B}" type="datetimeFigureOut">
              <a:rPr lang="en-US" smtClean="0"/>
              <a:t>5/12/26</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01BE6664-41B3-3646-8697-9A153988834E}"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45474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54A8D0-6038-454F-AA65-937B1454B97B}" type="datetimeFigureOut">
              <a:rPr lang="en-US" smtClean="0"/>
              <a:t>5/12/26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E6664-41B3-3646-8697-9A153988834E}"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626203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54A8D0-6038-454F-AA65-937B1454B97B}" type="datetimeFigureOut">
              <a:rPr lang="en-US" smtClean="0"/>
              <a:t>5/12/26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E6664-41B3-3646-8697-9A153988834E}"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7254233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D54A8D0-6038-454F-AA65-937B1454B97B}" type="datetimeFigureOut">
              <a:rPr lang="en-US" smtClean="0"/>
              <a:t>5/12/26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E6664-41B3-3646-8697-9A153988834E}"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23652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54A8D0-6038-454F-AA65-937B1454B97B}" type="datetimeFigureOut">
              <a:rPr lang="en-US" smtClean="0"/>
              <a:t>5/12/26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1BE6664-41B3-3646-8697-9A153988834E}"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52547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D54A8D0-6038-454F-AA65-937B1454B97B}" type="datetimeFigureOut">
              <a:rPr lang="en-US" smtClean="0"/>
              <a:t>5/12/26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BE6664-41B3-3646-8697-9A153988834E}"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48942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D54A8D0-6038-454F-AA65-937B1454B97B}" type="datetimeFigureOut">
              <a:rPr lang="en-US" smtClean="0"/>
              <a:t>5/12/26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1BE6664-41B3-3646-8697-9A153988834E}"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44621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D54A8D0-6038-454F-AA65-937B1454B97B}" type="datetimeFigureOut">
              <a:rPr lang="en-US" smtClean="0"/>
              <a:t>5/12/26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1BE6664-41B3-3646-8697-9A153988834E}"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5014276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54A8D0-6038-454F-AA65-937B1454B97B}" type="datetimeFigureOut">
              <a:rPr lang="en-US" smtClean="0"/>
              <a:t>5/12/26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BE6664-41B3-3646-8697-9A153988834E}" type="slidenum">
              <a:rPr lang="en-US" smtClean="0"/>
              <a:t>‹#›</a:t>
            </a:fld>
            <a:endParaRPr lang="en-US"/>
          </a:p>
        </p:txBody>
      </p:sp>
    </p:spTree>
    <p:extLst>
      <p:ext uri="{BB962C8B-B14F-4D97-AF65-F5344CB8AC3E}">
        <p14:creationId xmlns:p14="http://schemas.microsoft.com/office/powerpoint/2010/main" val="3612451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D54A8D0-6038-454F-AA65-937B1454B97B}" type="datetimeFigureOut">
              <a:rPr lang="en-US" smtClean="0"/>
              <a:t>5/12/26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1BE6664-41B3-3646-8697-9A153988834E}"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976112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7D54A8D0-6038-454F-AA65-937B1454B97B}" type="datetimeFigureOut">
              <a:rPr lang="en-US" smtClean="0"/>
              <a:t>5/12/26</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01BE6664-41B3-3646-8697-9A153988834E}"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59454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7D54A8D0-6038-454F-AA65-937B1454B97B}" type="datetimeFigureOut">
              <a:rPr lang="en-US" smtClean="0"/>
              <a:t>5/12/26</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01BE6664-41B3-3646-8697-9A153988834E}"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66110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whois.com/whoi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91876-0C68-7835-6F0E-993FC4CCBBCB}"/>
              </a:ext>
            </a:extLst>
          </p:cNvPr>
          <p:cNvSpPr>
            <a:spLocks noGrp="1"/>
          </p:cNvSpPr>
          <p:nvPr>
            <p:ph type="ctrTitle"/>
          </p:nvPr>
        </p:nvSpPr>
        <p:spPr/>
        <p:txBody>
          <a:bodyPr/>
          <a:lstStyle/>
          <a:p>
            <a:r>
              <a:rPr lang="en-US" dirty="0"/>
              <a:t>Evaluating Information</a:t>
            </a:r>
          </a:p>
        </p:txBody>
      </p:sp>
      <p:sp>
        <p:nvSpPr>
          <p:cNvPr id="3" name="Subtitle 2">
            <a:extLst>
              <a:ext uri="{FF2B5EF4-FFF2-40B4-BE49-F238E27FC236}">
                <a16:creationId xmlns:a16="http://schemas.microsoft.com/office/drawing/2014/main" id="{BC7E3653-4631-326F-9166-F6C05F6B81C4}"/>
              </a:ext>
            </a:extLst>
          </p:cNvPr>
          <p:cNvSpPr>
            <a:spLocks noGrp="1"/>
          </p:cNvSpPr>
          <p:nvPr>
            <p:ph type="subTitle" idx="1"/>
          </p:nvPr>
        </p:nvSpPr>
        <p:spPr/>
        <p:txBody>
          <a:bodyPr/>
          <a:lstStyle/>
          <a:p>
            <a:r>
              <a:rPr lang="en-US" dirty="0"/>
              <a:t>Psychology 100</a:t>
            </a:r>
          </a:p>
        </p:txBody>
      </p:sp>
    </p:spTree>
    <p:extLst>
      <p:ext uri="{BB962C8B-B14F-4D97-AF65-F5344CB8AC3E}">
        <p14:creationId xmlns:p14="http://schemas.microsoft.com/office/powerpoint/2010/main" val="3956287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31BB-78DB-2FB8-5A50-C11F067FF48B}"/>
              </a:ext>
            </a:extLst>
          </p:cNvPr>
          <p:cNvSpPr>
            <a:spLocks noGrp="1"/>
          </p:cNvSpPr>
          <p:nvPr>
            <p:ph type="title"/>
          </p:nvPr>
        </p:nvSpPr>
        <p:spPr>
          <a:xfrm>
            <a:off x="803102" y="546607"/>
            <a:ext cx="9603275" cy="1049235"/>
          </a:xfrm>
        </p:spPr>
        <p:txBody>
          <a:bodyPr/>
          <a:lstStyle/>
          <a:p>
            <a:r>
              <a:rPr lang="en-US" dirty="0"/>
              <a:t>TEACHING TIP/Instructions</a:t>
            </a:r>
          </a:p>
        </p:txBody>
      </p:sp>
      <p:sp>
        <p:nvSpPr>
          <p:cNvPr id="6" name="Content Placeholder 2">
            <a:extLst>
              <a:ext uri="{FF2B5EF4-FFF2-40B4-BE49-F238E27FC236}">
                <a16:creationId xmlns:a16="http://schemas.microsoft.com/office/drawing/2014/main" id="{22D153C5-D6E4-19B6-2DDF-C0E7CA900C4D}"/>
              </a:ext>
            </a:extLst>
          </p:cNvPr>
          <p:cNvSpPr txBox="1">
            <a:spLocks/>
          </p:cNvSpPr>
          <p:nvPr/>
        </p:nvSpPr>
        <p:spPr>
          <a:xfrm>
            <a:off x="645886" y="1942654"/>
            <a:ext cx="10900228" cy="4457639"/>
          </a:xfrm>
          <a:prstGeom prst="rect">
            <a:avLst/>
          </a:prstGeom>
        </p:spPr>
        <p:txBody>
          <a:bodyPr vert="horz" lIns="91440" tIns="45720" rIns="91440" bIns="45720" rtlCol="0" anchor="t">
            <a:normAutofit fontScale="77500" lnSpcReduction="20000"/>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r>
              <a:rPr lang="en-US" sz="2800" dirty="0"/>
              <a:t>Wherever you see information given, ask “Could we turn that into an effective question?”  </a:t>
            </a:r>
          </a:p>
          <a:p>
            <a:pPr lvl="1"/>
            <a:r>
              <a:rPr lang="en-US" sz="2600" dirty="0"/>
              <a:t>By “effective” we mean a question that gets the students exploring what we want them to explore, discovering things on their own, and/or thinking about concepts we want them to ponder. </a:t>
            </a:r>
          </a:p>
          <a:p>
            <a:pPr marL="0" indent="0">
              <a:buFont typeface="Arial" panose="020B0604020202020204" pitchFamily="34" charset="0"/>
              <a:buNone/>
            </a:pPr>
            <a:r>
              <a:rPr lang="en-US" sz="1900" dirty="0"/>
              <a:t>  </a:t>
            </a:r>
          </a:p>
          <a:p>
            <a:r>
              <a:rPr lang="en-US" sz="2800" dirty="0"/>
              <a:t>Starting with the next slide, that is all content for your “lesson” and from which you can form questions.  </a:t>
            </a:r>
          </a:p>
          <a:p>
            <a:r>
              <a:rPr lang="en-US" sz="2800" dirty="0"/>
              <a:t>You decide how much of it you want to include and what the order will be.  </a:t>
            </a:r>
          </a:p>
          <a:p>
            <a:r>
              <a:rPr lang="en-US" sz="2800" dirty="0"/>
              <a:t>You can also go with your own content – the slides that follow are meant to provide you with support, but you can use whatever content you like, keeping in mind your lesson topic: Evaluating Information</a:t>
            </a:r>
          </a:p>
        </p:txBody>
      </p:sp>
    </p:spTree>
    <p:extLst>
      <p:ext uri="{BB962C8B-B14F-4D97-AF65-F5344CB8AC3E}">
        <p14:creationId xmlns:p14="http://schemas.microsoft.com/office/powerpoint/2010/main" val="26815745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31BB-78DB-2FB8-5A50-C11F067FF48B}"/>
              </a:ext>
            </a:extLst>
          </p:cNvPr>
          <p:cNvSpPr>
            <a:spLocks noGrp="1"/>
          </p:cNvSpPr>
          <p:nvPr>
            <p:ph type="title"/>
          </p:nvPr>
        </p:nvSpPr>
        <p:spPr/>
        <p:txBody>
          <a:bodyPr/>
          <a:lstStyle/>
          <a:p>
            <a:r>
              <a:rPr lang="en-US" dirty="0"/>
              <a:t>Criteria for Evaluating websites</a:t>
            </a:r>
          </a:p>
        </p:txBody>
      </p:sp>
      <p:sp>
        <p:nvSpPr>
          <p:cNvPr id="3" name="Content Placeholder 2">
            <a:extLst>
              <a:ext uri="{FF2B5EF4-FFF2-40B4-BE49-F238E27FC236}">
                <a16:creationId xmlns:a16="http://schemas.microsoft.com/office/drawing/2014/main" id="{86CF69E0-EBDE-5A77-831E-A873E1203F4A}"/>
              </a:ext>
            </a:extLst>
          </p:cNvPr>
          <p:cNvSpPr>
            <a:spLocks noGrp="1"/>
          </p:cNvSpPr>
          <p:nvPr>
            <p:ph idx="1"/>
          </p:nvPr>
        </p:nvSpPr>
        <p:spPr>
          <a:xfrm>
            <a:off x="1451579" y="2015732"/>
            <a:ext cx="9603275" cy="4037749"/>
          </a:xfrm>
        </p:spPr>
        <p:txBody>
          <a:bodyPr>
            <a:normAutofit fontScale="85000" lnSpcReduction="10000"/>
          </a:bodyPr>
          <a:lstStyle/>
          <a:p>
            <a:pPr marL="0" indent="0">
              <a:buNone/>
            </a:pPr>
            <a:r>
              <a:rPr lang="en-US" dirty="0"/>
              <a:t>When we find information on the Internet, it’s important to evaluate it for accuracy, credibility and relevance to our topic.  </a:t>
            </a:r>
          </a:p>
          <a:p>
            <a:pPr marL="0" indent="0">
              <a:buNone/>
            </a:pPr>
            <a:endParaRPr lang="en-US" dirty="0"/>
          </a:p>
          <a:p>
            <a:pPr marL="0" indent="0">
              <a:buNone/>
            </a:pPr>
            <a:r>
              <a:rPr lang="en-US" dirty="0"/>
              <a:t>Here are some criteria to look for:</a:t>
            </a:r>
          </a:p>
          <a:p>
            <a:r>
              <a:rPr lang="en-US" dirty="0"/>
              <a:t>The </a:t>
            </a:r>
            <a:r>
              <a:rPr lang="en-US" b="1" dirty="0"/>
              <a:t>author(s)’ qualifications</a:t>
            </a:r>
          </a:p>
          <a:p>
            <a:r>
              <a:rPr lang="en-US" b="1" dirty="0"/>
              <a:t>Reference list</a:t>
            </a:r>
            <a:r>
              <a:rPr lang="en-US" dirty="0"/>
              <a:t>, showing the sources used</a:t>
            </a:r>
          </a:p>
          <a:p>
            <a:pPr lvl="1"/>
            <a:r>
              <a:rPr lang="en-US" dirty="0"/>
              <a:t>These sources should also be credible and accurate</a:t>
            </a:r>
          </a:p>
          <a:p>
            <a:r>
              <a:rPr lang="en-US" dirty="0"/>
              <a:t>The information is </a:t>
            </a:r>
            <a:r>
              <a:rPr lang="en-US" b="1" dirty="0"/>
              <a:t>confirmed by other sources </a:t>
            </a:r>
            <a:r>
              <a:rPr lang="en-US" dirty="0"/>
              <a:t>(that is, it’s not one person’s “crackpot” theory but is backed up elsewhere)</a:t>
            </a:r>
          </a:p>
          <a:p>
            <a:r>
              <a:rPr lang="en-US" dirty="0"/>
              <a:t>The </a:t>
            </a:r>
            <a:r>
              <a:rPr lang="en-US" b="1" dirty="0"/>
              <a:t>sponsor</a:t>
            </a:r>
            <a:r>
              <a:rPr lang="en-US" dirty="0"/>
              <a:t> of the site – Who they are, what their purpose is and how this impacts the information being shared</a:t>
            </a:r>
          </a:p>
        </p:txBody>
      </p:sp>
    </p:spTree>
    <p:extLst>
      <p:ext uri="{BB962C8B-B14F-4D97-AF65-F5344CB8AC3E}">
        <p14:creationId xmlns:p14="http://schemas.microsoft.com/office/powerpoint/2010/main" val="2175533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31BB-78DB-2FB8-5A50-C11F067FF48B}"/>
              </a:ext>
            </a:extLst>
          </p:cNvPr>
          <p:cNvSpPr>
            <a:spLocks noGrp="1"/>
          </p:cNvSpPr>
          <p:nvPr>
            <p:ph type="title"/>
          </p:nvPr>
        </p:nvSpPr>
        <p:spPr/>
        <p:txBody>
          <a:bodyPr/>
          <a:lstStyle/>
          <a:p>
            <a:r>
              <a:rPr lang="en-US" dirty="0"/>
              <a:t>Criteria for Evaluation, </a:t>
            </a:r>
            <a:r>
              <a:rPr lang="en-US" dirty="0" err="1"/>
              <a:t>cont</a:t>
            </a:r>
            <a:r>
              <a:rPr lang="en-US" dirty="0"/>
              <a:t>…</a:t>
            </a:r>
          </a:p>
        </p:txBody>
      </p:sp>
      <p:sp>
        <p:nvSpPr>
          <p:cNvPr id="3" name="Content Placeholder 2">
            <a:extLst>
              <a:ext uri="{FF2B5EF4-FFF2-40B4-BE49-F238E27FC236}">
                <a16:creationId xmlns:a16="http://schemas.microsoft.com/office/drawing/2014/main" id="{86CF69E0-EBDE-5A77-831E-A873E1203F4A}"/>
              </a:ext>
            </a:extLst>
          </p:cNvPr>
          <p:cNvSpPr>
            <a:spLocks noGrp="1"/>
          </p:cNvSpPr>
          <p:nvPr>
            <p:ph idx="1"/>
          </p:nvPr>
        </p:nvSpPr>
        <p:spPr/>
        <p:txBody>
          <a:bodyPr>
            <a:normAutofit/>
          </a:bodyPr>
          <a:lstStyle/>
          <a:p>
            <a:r>
              <a:rPr lang="en-US" b="1" dirty="0"/>
              <a:t>Advertising</a:t>
            </a:r>
            <a:r>
              <a:rPr lang="en-US" dirty="0"/>
              <a:t> on the site – is it there? and if yes, the nature of the advertising and its influence or impact (if any) on the information being shared</a:t>
            </a:r>
          </a:p>
          <a:p>
            <a:r>
              <a:rPr lang="en-US" dirty="0"/>
              <a:t>The </a:t>
            </a:r>
            <a:r>
              <a:rPr lang="en-US" b="1" dirty="0"/>
              <a:t>topic </a:t>
            </a:r>
            <a:r>
              <a:rPr lang="en-US" dirty="0"/>
              <a:t>of the site</a:t>
            </a:r>
          </a:p>
          <a:p>
            <a:r>
              <a:rPr lang="en-US" b="1" dirty="0"/>
              <a:t>Design and layout </a:t>
            </a:r>
            <a:r>
              <a:rPr lang="en-US" dirty="0"/>
              <a:t>of the site</a:t>
            </a:r>
          </a:p>
          <a:p>
            <a:pPr>
              <a:buFontTx/>
              <a:buChar char="-"/>
            </a:pPr>
            <a:endParaRPr lang="en-US" dirty="0"/>
          </a:p>
          <a:p>
            <a:pPr>
              <a:buFontTx/>
              <a:buChar char="-"/>
            </a:pPr>
            <a:endParaRPr lang="en-US" dirty="0"/>
          </a:p>
        </p:txBody>
      </p:sp>
    </p:spTree>
    <p:extLst>
      <p:ext uri="{BB962C8B-B14F-4D97-AF65-F5344CB8AC3E}">
        <p14:creationId xmlns:p14="http://schemas.microsoft.com/office/powerpoint/2010/main" val="251669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31BB-78DB-2FB8-5A50-C11F067FF48B}"/>
              </a:ext>
            </a:extLst>
          </p:cNvPr>
          <p:cNvSpPr>
            <a:spLocks noGrp="1"/>
          </p:cNvSpPr>
          <p:nvPr>
            <p:ph type="title"/>
          </p:nvPr>
        </p:nvSpPr>
        <p:spPr/>
        <p:txBody>
          <a:bodyPr/>
          <a:lstStyle/>
          <a:p>
            <a:r>
              <a:rPr lang="en-US" dirty="0"/>
              <a:t>Where to look</a:t>
            </a:r>
          </a:p>
        </p:txBody>
      </p:sp>
      <p:sp>
        <p:nvSpPr>
          <p:cNvPr id="3" name="Content Placeholder 2">
            <a:extLst>
              <a:ext uri="{FF2B5EF4-FFF2-40B4-BE49-F238E27FC236}">
                <a16:creationId xmlns:a16="http://schemas.microsoft.com/office/drawing/2014/main" id="{86CF69E0-EBDE-5A77-831E-A873E1203F4A}"/>
              </a:ext>
            </a:extLst>
          </p:cNvPr>
          <p:cNvSpPr>
            <a:spLocks noGrp="1"/>
          </p:cNvSpPr>
          <p:nvPr>
            <p:ph idx="1"/>
          </p:nvPr>
        </p:nvSpPr>
        <p:spPr/>
        <p:txBody>
          <a:bodyPr>
            <a:normAutofit fontScale="92500" lnSpcReduction="10000"/>
          </a:bodyPr>
          <a:lstStyle/>
          <a:p>
            <a:pPr marL="0" indent="0">
              <a:buNone/>
            </a:pPr>
            <a:r>
              <a:rPr lang="en-US" b="1" dirty="0"/>
              <a:t>Where to find this information:</a:t>
            </a:r>
          </a:p>
          <a:p>
            <a:r>
              <a:rPr lang="en-US" dirty="0"/>
              <a:t>Topic of the site – look at the articles and other information that is shared</a:t>
            </a:r>
          </a:p>
          <a:p>
            <a:r>
              <a:rPr lang="en-US" dirty="0"/>
              <a:t>Author – if a name is listed on the home page, but there is no other information about the author, look at “About Us” or ”FAQs” or “Contributors” or other similar links that you may find on the site.  </a:t>
            </a:r>
          </a:p>
          <a:p>
            <a:pPr lvl="1"/>
            <a:r>
              <a:rPr lang="en-US" dirty="0"/>
              <a:t>If you see a name but nothing else, you could try searching on Google for information about this author</a:t>
            </a:r>
          </a:p>
          <a:p>
            <a:r>
              <a:rPr lang="en-US" dirty="0"/>
              <a:t>Reference list – typically at the end of the information it refers to.  Sometimes included as links within the article/information</a:t>
            </a:r>
          </a:p>
          <a:p>
            <a:pPr marL="0" indent="0">
              <a:buNone/>
            </a:pPr>
            <a:endParaRPr lang="en-US" dirty="0"/>
          </a:p>
          <a:p>
            <a:pPr>
              <a:buFontTx/>
              <a:buChar char="-"/>
            </a:pPr>
            <a:endParaRPr lang="en-US" dirty="0"/>
          </a:p>
        </p:txBody>
      </p:sp>
    </p:spTree>
    <p:extLst>
      <p:ext uri="{BB962C8B-B14F-4D97-AF65-F5344CB8AC3E}">
        <p14:creationId xmlns:p14="http://schemas.microsoft.com/office/powerpoint/2010/main" val="2012559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31BB-78DB-2FB8-5A50-C11F067FF48B}"/>
              </a:ext>
            </a:extLst>
          </p:cNvPr>
          <p:cNvSpPr>
            <a:spLocks noGrp="1"/>
          </p:cNvSpPr>
          <p:nvPr>
            <p:ph type="title"/>
          </p:nvPr>
        </p:nvSpPr>
        <p:spPr/>
        <p:txBody>
          <a:bodyPr/>
          <a:lstStyle/>
          <a:p>
            <a:r>
              <a:rPr lang="en-US" dirty="0"/>
              <a:t>Where to look</a:t>
            </a:r>
          </a:p>
        </p:txBody>
      </p:sp>
      <p:sp>
        <p:nvSpPr>
          <p:cNvPr id="3" name="Content Placeholder 2">
            <a:extLst>
              <a:ext uri="{FF2B5EF4-FFF2-40B4-BE49-F238E27FC236}">
                <a16:creationId xmlns:a16="http://schemas.microsoft.com/office/drawing/2014/main" id="{86CF69E0-EBDE-5A77-831E-A873E1203F4A}"/>
              </a:ext>
            </a:extLst>
          </p:cNvPr>
          <p:cNvSpPr>
            <a:spLocks noGrp="1"/>
          </p:cNvSpPr>
          <p:nvPr>
            <p:ph idx="1"/>
          </p:nvPr>
        </p:nvSpPr>
        <p:spPr/>
        <p:txBody>
          <a:bodyPr>
            <a:normAutofit fontScale="92500" lnSpcReduction="20000"/>
          </a:bodyPr>
          <a:lstStyle/>
          <a:p>
            <a:r>
              <a:rPr lang="en-US" dirty="0"/>
              <a:t>Sponsor – “About Us” or “FAQs”.  Or if there is a company or university or other corporate name at the bottom of the site, you could click on that and explore.  Also helpful to look at the URL and see if the sponsor shows up in the domain name.</a:t>
            </a:r>
          </a:p>
          <a:p>
            <a:pPr lvl="1"/>
            <a:r>
              <a:rPr lang="en-US" dirty="0"/>
              <a:t>If you’re finding nothing, you can look up WHOIS and see who has registered the domain name – sometimes helpful: </a:t>
            </a:r>
            <a:r>
              <a:rPr lang="en-US" dirty="0">
                <a:hlinkClick r:id="rId2"/>
              </a:rPr>
              <a:t>https://www.whois.com/whois/</a:t>
            </a:r>
            <a:r>
              <a:rPr lang="en-US" dirty="0"/>
              <a:t> </a:t>
            </a:r>
          </a:p>
          <a:p>
            <a:pPr lvl="1"/>
            <a:r>
              <a:rPr lang="en-US" dirty="0"/>
              <a:t>If they don’t provide information about themselves but there is a corporate or other name, you can look them up online</a:t>
            </a:r>
          </a:p>
          <a:p>
            <a:r>
              <a:rPr lang="en-US" dirty="0"/>
              <a:t>Information confirmed elsewhere – to determine this, you will need to search further afield and see if the information is coming up on other sites as well.  And, you’ll need to check those sites for their sources as it’s possible they are all using the same single source – be sure the sources are varied, and from different authors/organizations</a:t>
            </a:r>
          </a:p>
        </p:txBody>
      </p:sp>
    </p:spTree>
    <p:extLst>
      <p:ext uri="{BB962C8B-B14F-4D97-AF65-F5344CB8AC3E}">
        <p14:creationId xmlns:p14="http://schemas.microsoft.com/office/powerpoint/2010/main" val="446847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31BB-78DB-2FB8-5A50-C11F067FF48B}"/>
              </a:ext>
            </a:extLst>
          </p:cNvPr>
          <p:cNvSpPr>
            <a:spLocks noGrp="1"/>
          </p:cNvSpPr>
          <p:nvPr>
            <p:ph type="title"/>
          </p:nvPr>
        </p:nvSpPr>
        <p:spPr/>
        <p:txBody>
          <a:bodyPr/>
          <a:lstStyle/>
          <a:p>
            <a:r>
              <a:rPr lang="en-US" dirty="0"/>
              <a:t>Tying it all together</a:t>
            </a:r>
          </a:p>
        </p:txBody>
      </p:sp>
      <p:sp>
        <p:nvSpPr>
          <p:cNvPr id="3" name="Content Placeholder 2">
            <a:extLst>
              <a:ext uri="{FF2B5EF4-FFF2-40B4-BE49-F238E27FC236}">
                <a16:creationId xmlns:a16="http://schemas.microsoft.com/office/drawing/2014/main" id="{86CF69E0-EBDE-5A77-831E-A873E1203F4A}"/>
              </a:ext>
            </a:extLst>
          </p:cNvPr>
          <p:cNvSpPr>
            <a:spLocks noGrp="1"/>
          </p:cNvSpPr>
          <p:nvPr>
            <p:ph idx="1"/>
          </p:nvPr>
        </p:nvSpPr>
        <p:spPr/>
        <p:txBody>
          <a:bodyPr>
            <a:normAutofit lnSpcReduction="10000"/>
          </a:bodyPr>
          <a:lstStyle/>
          <a:p>
            <a:pPr marL="0" indent="0">
              <a:buNone/>
            </a:pPr>
            <a:r>
              <a:rPr lang="en-US" dirty="0"/>
              <a:t>If you find some of this information but not all, you may still be able to use the website. The important thing is to find as much as you can and then think critically about which information helps you trust the site most.  </a:t>
            </a:r>
          </a:p>
          <a:p>
            <a:pPr marL="0" indent="0">
              <a:buNone/>
            </a:pPr>
            <a:r>
              <a:rPr lang="en-US" dirty="0"/>
              <a:t>For example, if the site is well designed/laid out and looks professional AND you found that the author is qualified to write on this topic AND the sponsor is a university AND there is no advertising, this bodes well for using this information. </a:t>
            </a:r>
          </a:p>
          <a:p>
            <a:pPr marL="0" indent="0">
              <a:buNone/>
            </a:pPr>
            <a:r>
              <a:rPr lang="en-US" dirty="0"/>
              <a:t>However, if the site is well designed/laid out, but you can’t find much about the author or the sponsor, and there is advertising on the site, the fact that it’s well designed and looks professional may not be enough to tell us we can trust the information on this site.  </a:t>
            </a:r>
          </a:p>
        </p:txBody>
      </p:sp>
    </p:spTree>
    <p:extLst>
      <p:ext uri="{BB962C8B-B14F-4D97-AF65-F5344CB8AC3E}">
        <p14:creationId xmlns:p14="http://schemas.microsoft.com/office/powerpoint/2010/main" val="1463438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9B31BB-78DB-2FB8-5A50-C11F067FF48B}"/>
              </a:ext>
            </a:extLst>
          </p:cNvPr>
          <p:cNvSpPr>
            <a:spLocks noGrp="1"/>
          </p:cNvSpPr>
          <p:nvPr>
            <p:ph type="title"/>
          </p:nvPr>
        </p:nvSpPr>
        <p:spPr/>
        <p:txBody>
          <a:bodyPr/>
          <a:lstStyle/>
          <a:p>
            <a:r>
              <a:rPr lang="en-US" dirty="0"/>
              <a:t>Tying it all together</a:t>
            </a:r>
          </a:p>
        </p:txBody>
      </p:sp>
      <p:sp>
        <p:nvSpPr>
          <p:cNvPr id="3" name="Content Placeholder 2">
            <a:extLst>
              <a:ext uri="{FF2B5EF4-FFF2-40B4-BE49-F238E27FC236}">
                <a16:creationId xmlns:a16="http://schemas.microsoft.com/office/drawing/2014/main" id="{86CF69E0-EBDE-5A77-831E-A873E1203F4A}"/>
              </a:ext>
            </a:extLst>
          </p:cNvPr>
          <p:cNvSpPr>
            <a:spLocks noGrp="1"/>
          </p:cNvSpPr>
          <p:nvPr>
            <p:ph idx="1"/>
          </p:nvPr>
        </p:nvSpPr>
        <p:spPr/>
        <p:txBody>
          <a:bodyPr>
            <a:normAutofit/>
          </a:bodyPr>
          <a:lstStyle/>
          <a:p>
            <a:pPr marL="0" indent="0">
              <a:buNone/>
            </a:pPr>
            <a:r>
              <a:rPr lang="en-US" dirty="0"/>
              <a:t>The most important criteria for determining authority: </a:t>
            </a:r>
          </a:p>
          <a:p>
            <a:pPr>
              <a:buFontTx/>
              <a:buChar char="-"/>
            </a:pPr>
            <a:r>
              <a:rPr lang="en-US" dirty="0"/>
              <a:t>Author’s credentials</a:t>
            </a:r>
          </a:p>
          <a:p>
            <a:pPr>
              <a:buFontTx/>
              <a:buChar char="-"/>
            </a:pPr>
            <a:r>
              <a:rPr lang="en-US" dirty="0"/>
              <a:t>Reference list of good quality sources</a:t>
            </a:r>
          </a:p>
          <a:p>
            <a:pPr>
              <a:buFontTx/>
              <a:buChar char="-"/>
            </a:pPr>
            <a:r>
              <a:rPr lang="en-US"/>
              <a:t>Minimal evidence of bias</a:t>
            </a:r>
            <a:endParaRPr lang="en-US" dirty="0"/>
          </a:p>
        </p:txBody>
      </p:sp>
    </p:spTree>
    <p:extLst>
      <p:ext uri="{BB962C8B-B14F-4D97-AF65-F5344CB8AC3E}">
        <p14:creationId xmlns:p14="http://schemas.microsoft.com/office/powerpoint/2010/main" val="1687649608"/>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{56716B36-4CA6-A146-ACD5-456ACA10A549}tf10001119</Template>
  <TotalTime>77</TotalTime>
  <Words>767</Words>
  <Application>Microsoft Macintosh PowerPoint</Application>
  <PresentationFormat>Widescreen</PresentationFormat>
  <Paragraphs>42</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Gill Sans MT</vt:lpstr>
      <vt:lpstr>Gallery</vt:lpstr>
      <vt:lpstr>Evaluating Information</vt:lpstr>
      <vt:lpstr>TEACHING TIP/Instructions</vt:lpstr>
      <vt:lpstr>Criteria for Evaluating websites</vt:lpstr>
      <vt:lpstr>Criteria for Evaluation, cont…</vt:lpstr>
      <vt:lpstr>Where to look</vt:lpstr>
      <vt:lpstr>Where to look</vt:lpstr>
      <vt:lpstr>Tying it all together</vt:lpstr>
      <vt:lpstr>Tying it all together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Evaluating Information</dc:title>
  <dc:creator>Fiona Hunt</dc:creator>
  <cp:lastModifiedBy>Fiona Hunt</cp:lastModifiedBy>
  <cp:revision>7</cp:revision>
  <dcterms:created xsi:type="dcterms:W3CDTF">2023-07-29T21:41:57Z</dcterms:created>
  <dcterms:modified xsi:type="dcterms:W3CDTF">2026-05-12T22:40:46Z</dcterms:modified>
</cp:coreProperties>
</file>