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1" r:id="rId5"/>
    <p:sldId id="259" r:id="rId6"/>
    <p:sldId id="258" r:id="rId7"/>
    <p:sldId id="262" r:id="rId8"/>
    <p:sldId id="267" r:id="rId9"/>
    <p:sldId id="268" r:id="rId10"/>
    <p:sldId id="269" r:id="rId11"/>
    <p:sldId id="270" r:id="rId12"/>
    <p:sldId id="274" r:id="rId13"/>
    <p:sldId id="272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1CACE-77CB-40CC-A90A-B6A6436EA39C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F0FB84-D496-4535-958D-E50AC86A13A9}">
      <dgm:prSet/>
      <dgm:spPr/>
      <dgm:t>
        <a:bodyPr/>
        <a:lstStyle/>
        <a:p>
          <a:r>
            <a:rPr lang="fr-CH"/>
            <a:t>Portal of entry: Gastrointestinal tract (mouth)</a:t>
          </a:r>
          <a:endParaRPr lang="en-US"/>
        </a:p>
      </dgm:t>
    </dgm:pt>
    <dgm:pt modelId="{752479AF-8179-498F-9581-8C1569C451AD}" type="parTrans" cxnId="{CAD41E9C-8DE0-487E-9A3D-7F1C661E1A52}">
      <dgm:prSet/>
      <dgm:spPr/>
      <dgm:t>
        <a:bodyPr/>
        <a:lstStyle/>
        <a:p>
          <a:endParaRPr lang="en-US"/>
        </a:p>
      </dgm:t>
    </dgm:pt>
    <dgm:pt modelId="{6FA6CFDE-8CBC-47C9-AFE6-229F7B46EDDF}" type="sibTrans" cxnId="{CAD41E9C-8DE0-487E-9A3D-7F1C661E1A52}">
      <dgm:prSet/>
      <dgm:spPr/>
      <dgm:t>
        <a:bodyPr/>
        <a:lstStyle/>
        <a:p>
          <a:endParaRPr lang="en-US"/>
        </a:p>
      </dgm:t>
    </dgm:pt>
    <dgm:pt modelId="{40623D96-C179-42F0-BC0F-8F66D33F0093}">
      <dgm:prSet/>
      <dgm:spPr/>
      <dgm:t>
        <a:bodyPr/>
        <a:lstStyle/>
        <a:p>
          <a:r>
            <a:rPr lang="fr-CH" dirty="0" err="1"/>
            <a:t>Colozation</a:t>
          </a:r>
          <a:r>
            <a:rPr lang="fr-CH" dirty="0"/>
            <a:t> site: Small intestine</a:t>
          </a:r>
          <a:endParaRPr lang="en-US" dirty="0"/>
        </a:p>
      </dgm:t>
    </dgm:pt>
    <dgm:pt modelId="{3E9057AA-FD8D-4FD2-BA05-28B4970F85BD}" type="parTrans" cxnId="{04CBECF7-C8B6-45FD-A0F9-627B599C3CE0}">
      <dgm:prSet/>
      <dgm:spPr/>
      <dgm:t>
        <a:bodyPr/>
        <a:lstStyle/>
        <a:p>
          <a:endParaRPr lang="en-US"/>
        </a:p>
      </dgm:t>
    </dgm:pt>
    <dgm:pt modelId="{2F08AC51-294F-4309-A91F-32013702CAC5}" type="sibTrans" cxnId="{04CBECF7-C8B6-45FD-A0F9-627B599C3CE0}">
      <dgm:prSet/>
      <dgm:spPr/>
      <dgm:t>
        <a:bodyPr/>
        <a:lstStyle/>
        <a:p>
          <a:endParaRPr lang="en-US"/>
        </a:p>
      </dgm:t>
    </dgm:pt>
    <dgm:pt modelId="{9DB55530-510A-4188-8B15-8D914D12B77B}">
      <dgm:prSet/>
      <dgm:spPr/>
      <dgm:t>
        <a:bodyPr/>
        <a:lstStyle/>
        <a:p>
          <a:r>
            <a:rPr lang="fr-CH"/>
            <a:t>Penetration: flagellar motily &amp; penetration mediators</a:t>
          </a:r>
          <a:endParaRPr lang="en-US"/>
        </a:p>
      </dgm:t>
    </dgm:pt>
    <dgm:pt modelId="{3FFEDB50-2CE1-4959-AB09-A243CC465D12}" type="parTrans" cxnId="{F09C91F2-79D0-4A55-B329-5CD400098F0F}">
      <dgm:prSet/>
      <dgm:spPr/>
      <dgm:t>
        <a:bodyPr/>
        <a:lstStyle/>
        <a:p>
          <a:endParaRPr lang="en-US"/>
        </a:p>
      </dgm:t>
    </dgm:pt>
    <dgm:pt modelId="{855FD495-5B32-4C1A-938D-F95D8C47A78D}" type="sibTrans" cxnId="{F09C91F2-79D0-4A55-B329-5CD400098F0F}">
      <dgm:prSet/>
      <dgm:spPr/>
      <dgm:t>
        <a:bodyPr/>
        <a:lstStyle/>
        <a:p>
          <a:endParaRPr lang="en-US"/>
        </a:p>
      </dgm:t>
    </dgm:pt>
    <dgm:pt modelId="{D14510D4-E392-41A5-9CD3-7548FBE2F973}">
      <dgm:prSet/>
      <dgm:spPr/>
      <dgm:t>
        <a:bodyPr/>
        <a:lstStyle/>
        <a:p>
          <a:r>
            <a:rPr lang="fr-CH"/>
            <a:t>Biofilm formation</a:t>
          </a:r>
          <a:endParaRPr lang="en-US"/>
        </a:p>
      </dgm:t>
    </dgm:pt>
    <dgm:pt modelId="{444DFC25-E6AD-44D7-A56B-E038DF8A21FF}" type="parTrans" cxnId="{2966EC3F-CA24-4CDB-BA92-FEC1755E9010}">
      <dgm:prSet/>
      <dgm:spPr/>
      <dgm:t>
        <a:bodyPr/>
        <a:lstStyle/>
        <a:p>
          <a:endParaRPr lang="en-US"/>
        </a:p>
      </dgm:t>
    </dgm:pt>
    <dgm:pt modelId="{CDFB82FF-2208-4F3A-AC6A-7C676B927B6C}" type="sibTrans" cxnId="{2966EC3F-CA24-4CDB-BA92-FEC1755E9010}">
      <dgm:prSet/>
      <dgm:spPr/>
      <dgm:t>
        <a:bodyPr/>
        <a:lstStyle/>
        <a:p>
          <a:endParaRPr lang="en-US"/>
        </a:p>
      </dgm:t>
    </dgm:pt>
    <dgm:pt modelId="{3269EDE8-5C0A-46EA-991C-4DAC265E2266}">
      <dgm:prSet/>
      <dgm:spPr/>
      <dgm:t>
        <a:bodyPr/>
        <a:lstStyle/>
        <a:p>
          <a:r>
            <a:rPr lang="fr-CH" dirty="0" err="1"/>
            <a:t>Adherence</a:t>
          </a:r>
          <a:r>
            <a:rPr lang="fr-CH" dirty="0"/>
            <a:t> to </a:t>
          </a:r>
          <a:r>
            <a:rPr lang="fr-CH" dirty="0" err="1"/>
            <a:t>microvili</a:t>
          </a:r>
          <a:r>
            <a:rPr lang="fr-CH" dirty="0"/>
            <a:t> in the </a:t>
          </a:r>
          <a:r>
            <a:rPr lang="fr-CH" dirty="0" err="1"/>
            <a:t>small</a:t>
          </a:r>
          <a:r>
            <a:rPr lang="fr-CH" dirty="0"/>
            <a:t> intestine</a:t>
          </a:r>
          <a:endParaRPr lang="en-US" dirty="0"/>
        </a:p>
      </dgm:t>
    </dgm:pt>
    <dgm:pt modelId="{175CEB95-9104-4D9C-A122-F7EE8225EA05}" type="parTrans" cxnId="{A5B48B2D-CE54-4FBD-B16E-44BB4FEEB311}">
      <dgm:prSet/>
      <dgm:spPr/>
    </dgm:pt>
    <dgm:pt modelId="{58455F8F-B43A-4EFE-9AE2-44A6FED988FB}" type="sibTrans" cxnId="{A5B48B2D-CE54-4FBD-B16E-44BB4FEEB311}">
      <dgm:prSet/>
      <dgm:spPr/>
      <dgm:t>
        <a:bodyPr/>
        <a:lstStyle/>
        <a:p>
          <a:endParaRPr lang="fr-FR"/>
        </a:p>
      </dgm:t>
    </dgm:pt>
    <dgm:pt modelId="{A6EAA476-E0BF-44D7-81E9-739AA2D58E59}" type="pres">
      <dgm:prSet presAssocID="{BB71CACE-77CB-40CC-A90A-B6A6436EA39C}" presName="Name0" presStyleCnt="0">
        <dgm:presLayoutVars>
          <dgm:dir/>
          <dgm:resizeHandles val="exact"/>
        </dgm:presLayoutVars>
      </dgm:prSet>
      <dgm:spPr/>
    </dgm:pt>
    <dgm:pt modelId="{8D745153-1A21-44FA-A7CB-A4C409833CD8}" type="pres">
      <dgm:prSet presAssocID="{F1F0FB84-D496-4535-958D-E50AC86A13A9}" presName="node" presStyleLbl="node1" presStyleIdx="0" presStyleCnt="5">
        <dgm:presLayoutVars>
          <dgm:bulletEnabled val="1"/>
        </dgm:presLayoutVars>
      </dgm:prSet>
      <dgm:spPr/>
    </dgm:pt>
    <dgm:pt modelId="{A5C7C6B6-0D66-4C03-9B93-31AECF21E847}" type="pres">
      <dgm:prSet presAssocID="{6FA6CFDE-8CBC-47C9-AFE6-229F7B46EDDF}" presName="sibTrans" presStyleLbl="sibTrans1D1" presStyleIdx="0" presStyleCnt="4"/>
      <dgm:spPr/>
    </dgm:pt>
    <dgm:pt modelId="{710F1543-8048-4CA4-BC52-D5C17536136C}" type="pres">
      <dgm:prSet presAssocID="{6FA6CFDE-8CBC-47C9-AFE6-229F7B46EDDF}" presName="connectorText" presStyleLbl="sibTrans1D1" presStyleIdx="0" presStyleCnt="4"/>
      <dgm:spPr/>
    </dgm:pt>
    <dgm:pt modelId="{4087DB3C-3F76-43B2-8931-C98BF109A774}" type="pres">
      <dgm:prSet presAssocID="{40623D96-C179-42F0-BC0F-8F66D33F0093}" presName="node" presStyleLbl="node1" presStyleIdx="1" presStyleCnt="5">
        <dgm:presLayoutVars>
          <dgm:bulletEnabled val="1"/>
        </dgm:presLayoutVars>
      </dgm:prSet>
      <dgm:spPr/>
    </dgm:pt>
    <dgm:pt modelId="{48E762EE-4D2B-4C95-9572-8382A8803EB2}" type="pres">
      <dgm:prSet presAssocID="{2F08AC51-294F-4309-A91F-32013702CAC5}" presName="sibTrans" presStyleLbl="sibTrans1D1" presStyleIdx="1" presStyleCnt="4"/>
      <dgm:spPr/>
    </dgm:pt>
    <dgm:pt modelId="{016261E5-28BD-4BD5-8FFD-C02932D91C89}" type="pres">
      <dgm:prSet presAssocID="{2F08AC51-294F-4309-A91F-32013702CAC5}" presName="connectorText" presStyleLbl="sibTrans1D1" presStyleIdx="1" presStyleCnt="4"/>
      <dgm:spPr/>
    </dgm:pt>
    <dgm:pt modelId="{2FE8D181-9F7E-447D-B3AC-620E9C5B787B}" type="pres">
      <dgm:prSet presAssocID="{3269EDE8-5C0A-46EA-991C-4DAC265E2266}" presName="node" presStyleLbl="node1" presStyleIdx="2" presStyleCnt="5">
        <dgm:presLayoutVars>
          <dgm:bulletEnabled val="1"/>
        </dgm:presLayoutVars>
      </dgm:prSet>
      <dgm:spPr/>
    </dgm:pt>
    <dgm:pt modelId="{04068C18-DFEB-4C52-BE08-6CCE2F6B8A22}" type="pres">
      <dgm:prSet presAssocID="{58455F8F-B43A-4EFE-9AE2-44A6FED988FB}" presName="sibTrans" presStyleLbl="sibTrans1D1" presStyleIdx="2" presStyleCnt="4"/>
      <dgm:spPr/>
    </dgm:pt>
    <dgm:pt modelId="{20CC9AE9-4893-4DDD-A236-901E81D0C272}" type="pres">
      <dgm:prSet presAssocID="{58455F8F-B43A-4EFE-9AE2-44A6FED988FB}" presName="connectorText" presStyleLbl="sibTrans1D1" presStyleIdx="2" presStyleCnt="4"/>
      <dgm:spPr/>
    </dgm:pt>
    <dgm:pt modelId="{6003A134-0D9C-4194-B6F5-589878E94324}" type="pres">
      <dgm:prSet presAssocID="{9DB55530-510A-4188-8B15-8D914D12B77B}" presName="node" presStyleLbl="node1" presStyleIdx="3" presStyleCnt="5">
        <dgm:presLayoutVars>
          <dgm:bulletEnabled val="1"/>
        </dgm:presLayoutVars>
      </dgm:prSet>
      <dgm:spPr/>
    </dgm:pt>
    <dgm:pt modelId="{2F998156-A1DD-47DC-92D0-96DA2E86064C}" type="pres">
      <dgm:prSet presAssocID="{855FD495-5B32-4C1A-938D-F95D8C47A78D}" presName="sibTrans" presStyleLbl="sibTrans1D1" presStyleIdx="3" presStyleCnt="4"/>
      <dgm:spPr/>
    </dgm:pt>
    <dgm:pt modelId="{E7EDF253-EBF8-4D44-BE77-EA465EB633CB}" type="pres">
      <dgm:prSet presAssocID="{855FD495-5B32-4C1A-938D-F95D8C47A78D}" presName="connectorText" presStyleLbl="sibTrans1D1" presStyleIdx="3" presStyleCnt="4"/>
      <dgm:spPr/>
    </dgm:pt>
    <dgm:pt modelId="{D1E3ABE1-E996-49D7-B4D7-264EDE7619AE}" type="pres">
      <dgm:prSet presAssocID="{D14510D4-E392-41A5-9CD3-7548FBE2F973}" presName="node" presStyleLbl="node1" presStyleIdx="4" presStyleCnt="5">
        <dgm:presLayoutVars>
          <dgm:bulletEnabled val="1"/>
        </dgm:presLayoutVars>
      </dgm:prSet>
      <dgm:spPr/>
    </dgm:pt>
  </dgm:ptLst>
  <dgm:cxnLst>
    <dgm:cxn modelId="{C776F324-6C0C-475D-B5D7-C98D91AC1771}" type="presOf" srcId="{855FD495-5B32-4C1A-938D-F95D8C47A78D}" destId="{2F998156-A1DD-47DC-92D0-96DA2E86064C}" srcOrd="0" destOrd="0" presId="urn:microsoft.com/office/officeart/2016/7/layout/RepeatingBendingProcessNew"/>
    <dgm:cxn modelId="{BD105626-3118-4ADF-A1C2-A5A4EE3E4A2D}" type="presOf" srcId="{855FD495-5B32-4C1A-938D-F95D8C47A78D}" destId="{E7EDF253-EBF8-4D44-BE77-EA465EB633CB}" srcOrd="1" destOrd="0" presId="urn:microsoft.com/office/officeart/2016/7/layout/RepeatingBendingProcessNew"/>
    <dgm:cxn modelId="{A5B48B2D-CE54-4FBD-B16E-44BB4FEEB311}" srcId="{BB71CACE-77CB-40CC-A90A-B6A6436EA39C}" destId="{3269EDE8-5C0A-46EA-991C-4DAC265E2266}" srcOrd="2" destOrd="0" parTransId="{175CEB95-9104-4D9C-A122-F7EE8225EA05}" sibTransId="{58455F8F-B43A-4EFE-9AE2-44A6FED988FB}"/>
    <dgm:cxn modelId="{2966EC3F-CA24-4CDB-BA92-FEC1755E9010}" srcId="{BB71CACE-77CB-40CC-A90A-B6A6436EA39C}" destId="{D14510D4-E392-41A5-9CD3-7548FBE2F973}" srcOrd="4" destOrd="0" parTransId="{444DFC25-E6AD-44D7-A56B-E038DF8A21FF}" sibTransId="{CDFB82FF-2208-4F3A-AC6A-7C676B927B6C}"/>
    <dgm:cxn modelId="{3D233646-2089-40E5-A3B5-2BF0310457F1}" type="presOf" srcId="{6FA6CFDE-8CBC-47C9-AFE6-229F7B46EDDF}" destId="{710F1543-8048-4CA4-BC52-D5C17536136C}" srcOrd="1" destOrd="0" presId="urn:microsoft.com/office/officeart/2016/7/layout/RepeatingBendingProcessNew"/>
    <dgm:cxn modelId="{656E6F47-C9B6-4A0F-87AE-769F9C5E40A1}" type="presOf" srcId="{D14510D4-E392-41A5-9CD3-7548FBE2F973}" destId="{D1E3ABE1-E996-49D7-B4D7-264EDE7619AE}" srcOrd="0" destOrd="0" presId="urn:microsoft.com/office/officeart/2016/7/layout/RepeatingBendingProcessNew"/>
    <dgm:cxn modelId="{E9D6818F-9435-4112-9874-04273933EE67}" type="presOf" srcId="{2F08AC51-294F-4309-A91F-32013702CAC5}" destId="{48E762EE-4D2B-4C95-9572-8382A8803EB2}" srcOrd="0" destOrd="0" presId="urn:microsoft.com/office/officeart/2016/7/layout/RepeatingBendingProcessNew"/>
    <dgm:cxn modelId="{7D349190-4677-426A-AE2D-A4C1E11273BA}" type="presOf" srcId="{40623D96-C179-42F0-BC0F-8F66D33F0093}" destId="{4087DB3C-3F76-43B2-8931-C98BF109A774}" srcOrd="0" destOrd="0" presId="urn:microsoft.com/office/officeart/2016/7/layout/RepeatingBendingProcessNew"/>
    <dgm:cxn modelId="{CAD41E9C-8DE0-487E-9A3D-7F1C661E1A52}" srcId="{BB71CACE-77CB-40CC-A90A-B6A6436EA39C}" destId="{F1F0FB84-D496-4535-958D-E50AC86A13A9}" srcOrd="0" destOrd="0" parTransId="{752479AF-8179-498F-9581-8C1569C451AD}" sibTransId="{6FA6CFDE-8CBC-47C9-AFE6-229F7B46EDDF}"/>
    <dgm:cxn modelId="{62710A9D-0A3E-42F2-9D0B-88CDD9FD2EE4}" type="presOf" srcId="{2F08AC51-294F-4309-A91F-32013702CAC5}" destId="{016261E5-28BD-4BD5-8FFD-C02932D91C89}" srcOrd="1" destOrd="0" presId="urn:microsoft.com/office/officeart/2016/7/layout/RepeatingBendingProcessNew"/>
    <dgm:cxn modelId="{B9073E9D-CE43-4421-9240-543FCF1471AF}" type="presOf" srcId="{F1F0FB84-D496-4535-958D-E50AC86A13A9}" destId="{8D745153-1A21-44FA-A7CB-A4C409833CD8}" srcOrd="0" destOrd="0" presId="urn:microsoft.com/office/officeart/2016/7/layout/RepeatingBendingProcessNew"/>
    <dgm:cxn modelId="{57DC4EA8-F781-4589-9A8E-AC20F4F86786}" type="presOf" srcId="{58455F8F-B43A-4EFE-9AE2-44A6FED988FB}" destId="{04068C18-DFEB-4C52-BE08-6CCE2F6B8A22}" srcOrd="0" destOrd="0" presId="urn:microsoft.com/office/officeart/2016/7/layout/RepeatingBendingProcessNew"/>
    <dgm:cxn modelId="{7E017CB1-04D3-4660-A03F-BE340146DEBB}" type="presOf" srcId="{6FA6CFDE-8CBC-47C9-AFE6-229F7B46EDDF}" destId="{A5C7C6B6-0D66-4C03-9B93-31AECF21E847}" srcOrd="0" destOrd="0" presId="urn:microsoft.com/office/officeart/2016/7/layout/RepeatingBendingProcessNew"/>
    <dgm:cxn modelId="{082E98C0-1816-4EA0-BDCF-878BFC6D8E90}" type="presOf" srcId="{9DB55530-510A-4188-8B15-8D914D12B77B}" destId="{6003A134-0D9C-4194-B6F5-589878E94324}" srcOrd="0" destOrd="0" presId="urn:microsoft.com/office/officeart/2016/7/layout/RepeatingBendingProcessNew"/>
    <dgm:cxn modelId="{E4EA7FDD-5ED5-4FD4-9963-2AE0A6132523}" type="presOf" srcId="{BB71CACE-77CB-40CC-A90A-B6A6436EA39C}" destId="{A6EAA476-E0BF-44D7-81E9-739AA2D58E59}" srcOrd="0" destOrd="0" presId="urn:microsoft.com/office/officeart/2016/7/layout/RepeatingBendingProcessNew"/>
    <dgm:cxn modelId="{4B379DED-D9F1-498B-9987-38DC3A136674}" type="presOf" srcId="{58455F8F-B43A-4EFE-9AE2-44A6FED988FB}" destId="{20CC9AE9-4893-4DDD-A236-901E81D0C272}" srcOrd="1" destOrd="0" presId="urn:microsoft.com/office/officeart/2016/7/layout/RepeatingBendingProcessNew"/>
    <dgm:cxn modelId="{F09C91F2-79D0-4A55-B329-5CD400098F0F}" srcId="{BB71CACE-77CB-40CC-A90A-B6A6436EA39C}" destId="{9DB55530-510A-4188-8B15-8D914D12B77B}" srcOrd="3" destOrd="0" parTransId="{3FFEDB50-2CE1-4959-AB09-A243CC465D12}" sibTransId="{855FD495-5B32-4C1A-938D-F95D8C47A78D}"/>
    <dgm:cxn modelId="{04CBECF7-C8B6-45FD-A0F9-627B599C3CE0}" srcId="{BB71CACE-77CB-40CC-A90A-B6A6436EA39C}" destId="{40623D96-C179-42F0-BC0F-8F66D33F0093}" srcOrd="1" destOrd="0" parTransId="{3E9057AA-FD8D-4FD2-BA05-28B4970F85BD}" sibTransId="{2F08AC51-294F-4309-A91F-32013702CAC5}"/>
    <dgm:cxn modelId="{8E09BAF9-BE83-47B2-A99F-98844562204E}" type="presOf" srcId="{3269EDE8-5C0A-46EA-991C-4DAC265E2266}" destId="{2FE8D181-9F7E-447D-B3AC-620E9C5B787B}" srcOrd="0" destOrd="0" presId="urn:microsoft.com/office/officeart/2016/7/layout/RepeatingBendingProcessNew"/>
    <dgm:cxn modelId="{B7E9200E-30E2-48E4-9929-3FEFC818CD72}" type="presParOf" srcId="{A6EAA476-E0BF-44D7-81E9-739AA2D58E59}" destId="{8D745153-1A21-44FA-A7CB-A4C409833CD8}" srcOrd="0" destOrd="0" presId="urn:microsoft.com/office/officeart/2016/7/layout/RepeatingBendingProcessNew"/>
    <dgm:cxn modelId="{4E7ADA10-0936-48C7-8091-D1FD9CDDED25}" type="presParOf" srcId="{A6EAA476-E0BF-44D7-81E9-739AA2D58E59}" destId="{A5C7C6B6-0D66-4C03-9B93-31AECF21E847}" srcOrd="1" destOrd="0" presId="urn:microsoft.com/office/officeart/2016/7/layout/RepeatingBendingProcessNew"/>
    <dgm:cxn modelId="{F6ADF96A-C0BE-43F7-A844-8749B364BB1F}" type="presParOf" srcId="{A5C7C6B6-0D66-4C03-9B93-31AECF21E847}" destId="{710F1543-8048-4CA4-BC52-D5C17536136C}" srcOrd="0" destOrd="0" presId="urn:microsoft.com/office/officeart/2016/7/layout/RepeatingBendingProcessNew"/>
    <dgm:cxn modelId="{D3A10F7A-6225-4FDA-AF45-325E8FBD1800}" type="presParOf" srcId="{A6EAA476-E0BF-44D7-81E9-739AA2D58E59}" destId="{4087DB3C-3F76-43B2-8931-C98BF109A774}" srcOrd="2" destOrd="0" presId="urn:microsoft.com/office/officeart/2016/7/layout/RepeatingBendingProcessNew"/>
    <dgm:cxn modelId="{F2366DFA-8668-4442-9062-BBD5CD49FAB4}" type="presParOf" srcId="{A6EAA476-E0BF-44D7-81E9-739AA2D58E59}" destId="{48E762EE-4D2B-4C95-9572-8382A8803EB2}" srcOrd="3" destOrd="0" presId="urn:microsoft.com/office/officeart/2016/7/layout/RepeatingBendingProcessNew"/>
    <dgm:cxn modelId="{9BA81219-6BB5-4E26-BF25-10E9D8C2FAE0}" type="presParOf" srcId="{48E762EE-4D2B-4C95-9572-8382A8803EB2}" destId="{016261E5-28BD-4BD5-8FFD-C02932D91C89}" srcOrd="0" destOrd="0" presId="urn:microsoft.com/office/officeart/2016/7/layout/RepeatingBendingProcessNew"/>
    <dgm:cxn modelId="{025139E3-653E-4D30-88DE-C8AAA0A1F249}" type="presParOf" srcId="{A6EAA476-E0BF-44D7-81E9-739AA2D58E59}" destId="{2FE8D181-9F7E-447D-B3AC-620E9C5B787B}" srcOrd="4" destOrd="0" presId="urn:microsoft.com/office/officeart/2016/7/layout/RepeatingBendingProcessNew"/>
    <dgm:cxn modelId="{A9C7FA84-B9C6-47F7-A9FA-2829A1727934}" type="presParOf" srcId="{A6EAA476-E0BF-44D7-81E9-739AA2D58E59}" destId="{04068C18-DFEB-4C52-BE08-6CCE2F6B8A22}" srcOrd="5" destOrd="0" presId="urn:microsoft.com/office/officeart/2016/7/layout/RepeatingBendingProcessNew"/>
    <dgm:cxn modelId="{A2A1F68B-7413-4525-9FB9-D31C65DE972D}" type="presParOf" srcId="{04068C18-DFEB-4C52-BE08-6CCE2F6B8A22}" destId="{20CC9AE9-4893-4DDD-A236-901E81D0C272}" srcOrd="0" destOrd="0" presId="urn:microsoft.com/office/officeart/2016/7/layout/RepeatingBendingProcessNew"/>
    <dgm:cxn modelId="{3E873743-8458-47AF-94BD-5EF56658006F}" type="presParOf" srcId="{A6EAA476-E0BF-44D7-81E9-739AA2D58E59}" destId="{6003A134-0D9C-4194-B6F5-589878E94324}" srcOrd="6" destOrd="0" presId="urn:microsoft.com/office/officeart/2016/7/layout/RepeatingBendingProcessNew"/>
    <dgm:cxn modelId="{19EC1942-942D-4F56-8F6A-69D3638DF925}" type="presParOf" srcId="{A6EAA476-E0BF-44D7-81E9-739AA2D58E59}" destId="{2F998156-A1DD-47DC-92D0-96DA2E86064C}" srcOrd="7" destOrd="0" presId="urn:microsoft.com/office/officeart/2016/7/layout/RepeatingBendingProcessNew"/>
    <dgm:cxn modelId="{F64A3F5D-BF44-4AAA-B06A-4321EDDA5E7F}" type="presParOf" srcId="{2F998156-A1DD-47DC-92D0-96DA2E86064C}" destId="{E7EDF253-EBF8-4D44-BE77-EA465EB633CB}" srcOrd="0" destOrd="0" presId="urn:microsoft.com/office/officeart/2016/7/layout/RepeatingBendingProcessNew"/>
    <dgm:cxn modelId="{8473EF62-ABBE-4815-98C3-25C37AC901F5}" type="presParOf" srcId="{A6EAA476-E0BF-44D7-81E9-739AA2D58E59}" destId="{D1E3ABE1-E996-49D7-B4D7-264EDE7619AE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7C6B6-0D66-4C03-9B93-31AECF21E847}">
      <dsp:nvSpPr>
        <dsp:cNvPr id="0" name=""/>
        <dsp:cNvSpPr/>
      </dsp:nvSpPr>
      <dsp:spPr>
        <a:xfrm>
          <a:off x="3138246" y="827595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884" y="869979"/>
        <a:ext cx="33361" cy="6672"/>
      </dsp:txXfrm>
    </dsp:sp>
    <dsp:sp modelId="{8D745153-1A21-44FA-A7CB-A4C409833CD8}">
      <dsp:nvSpPr>
        <dsp:cNvPr id="0" name=""/>
        <dsp:cNvSpPr/>
      </dsp:nvSpPr>
      <dsp:spPr>
        <a:xfrm>
          <a:off x="239014" y="3005"/>
          <a:ext cx="2901032" cy="17406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500" kern="1200"/>
            <a:t>Portal of entry: Gastrointestinal tract (mouth)</a:t>
          </a:r>
          <a:endParaRPr lang="en-US" sz="2500" kern="1200"/>
        </a:p>
      </dsp:txBody>
      <dsp:txXfrm>
        <a:off x="239014" y="3005"/>
        <a:ext cx="2901032" cy="1740619"/>
      </dsp:txXfrm>
    </dsp:sp>
    <dsp:sp modelId="{48E762EE-4D2B-4C95-9572-8382A8803EB2}">
      <dsp:nvSpPr>
        <dsp:cNvPr id="0" name=""/>
        <dsp:cNvSpPr/>
      </dsp:nvSpPr>
      <dsp:spPr>
        <a:xfrm>
          <a:off x="6706516" y="827595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8153" y="869979"/>
        <a:ext cx="33361" cy="6672"/>
      </dsp:txXfrm>
    </dsp:sp>
    <dsp:sp modelId="{4087DB3C-3F76-43B2-8931-C98BF109A774}">
      <dsp:nvSpPr>
        <dsp:cNvPr id="0" name=""/>
        <dsp:cNvSpPr/>
      </dsp:nvSpPr>
      <dsp:spPr>
        <a:xfrm>
          <a:off x="3807283" y="3005"/>
          <a:ext cx="2901032" cy="17406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500" kern="1200" dirty="0" err="1"/>
            <a:t>Colozation</a:t>
          </a:r>
          <a:r>
            <a:rPr lang="fr-CH" sz="2500" kern="1200" dirty="0"/>
            <a:t> site: Small intestine</a:t>
          </a:r>
          <a:endParaRPr lang="en-US" sz="2500" kern="1200" dirty="0"/>
        </a:p>
      </dsp:txBody>
      <dsp:txXfrm>
        <a:off x="3807283" y="3005"/>
        <a:ext cx="2901032" cy="1740619"/>
      </dsp:txXfrm>
    </dsp:sp>
    <dsp:sp modelId="{04068C18-DFEB-4C52-BE08-6CCE2F6B8A22}">
      <dsp:nvSpPr>
        <dsp:cNvPr id="0" name=""/>
        <dsp:cNvSpPr/>
      </dsp:nvSpPr>
      <dsp:spPr>
        <a:xfrm>
          <a:off x="1689530" y="1741825"/>
          <a:ext cx="7136539" cy="636637"/>
        </a:xfrm>
        <a:custGeom>
          <a:avLst/>
          <a:gdLst/>
          <a:ahLst/>
          <a:cxnLst/>
          <a:rect l="0" t="0" r="0" b="0"/>
          <a:pathLst>
            <a:path>
              <a:moveTo>
                <a:pt x="7136539" y="0"/>
              </a:moveTo>
              <a:lnTo>
                <a:pt x="7136539" y="335418"/>
              </a:lnTo>
              <a:lnTo>
                <a:pt x="0" y="335418"/>
              </a:lnTo>
              <a:lnTo>
                <a:pt x="0" y="63663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078608" y="2056807"/>
        <a:ext cx="358383" cy="6672"/>
      </dsp:txXfrm>
    </dsp:sp>
    <dsp:sp modelId="{2FE8D181-9F7E-447D-B3AC-620E9C5B787B}">
      <dsp:nvSpPr>
        <dsp:cNvPr id="0" name=""/>
        <dsp:cNvSpPr/>
      </dsp:nvSpPr>
      <dsp:spPr>
        <a:xfrm>
          <a:off x="7375553" y="3005"/>
          <a:ext cx="2901032" cy="17406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500" kern="1200" dirty="0" err="1"/>
            <a:t>Adherence</a:t>
          </a:r>
          <a:r>
            <a:rPr lang="fr-CH" sz="2500" kern="1200" dirty="0"/>
            <a:t> to </a:t>
          </a:r>
          <a:r>
            <a:rPr lang="fr-CH" sz="2500" kern="1200" dirty="0" err="1"/>
            <a:t>microvili</a:t>
          </a:r>
          <a:r>
            <a:rPr lang="fr-CH" sz="2500" kern="1200" dirty="0"/>
            <a:t> in the </a:t>
          </a:r>
          <a:r>
            <a:rPr lang="fr-CH" sz="2500" kern="1200" dirty="0" err="1"/>
            <a:t>small</a:t>
          </a:r>
          <a:r>
            <a:rPr lang="fr-CH" sz="2500" kern="1200" dirty="0"/>
            <a:t> intestine</a:t>
          </a:r>
          <a:endParaRPr lang="en-US" sz="2500" kern="1200" dirty="0"/>
        </a:p>
      </dsp:txBody>
      <dsp:txXfrm>
        <a:off x="7375553" y="3005"/>
        <a:ext cx="2901032" cy="1740619"/>
      </dsp:txXfrm>
    </dsp:sp>
    <dsp:sp modelId="{2F998156-A1DD-47DC-92D0-96DA2E86064C}">
      <dsp:nvSpPr>
        <dsp:cNvPr id="0" name=""/>
        <dsp:cNvSpPr/>
      </dsp:nvSpPr>
      <dsp:spPr>
        <a:xfrm>
          <a:off x="3138246" y="3235452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884" y="3277836"/>
        <a:ext cx="33361" cy="6672"/>
      </dsp:txXfrm>
    </dsp:sp>
    <dsp:sp modelId="{6003A134-0D9C-4194-B6F5-589878E94324}">
      <dsp:nvSpPr>
        <dsp:cNvPr id="0" name=""/>
        <dsp:cNvSpPr/>
      </dsp:nvSpPr>
      <dsp:spPr>
        <a:xfrm>
          <a:off x="239014" y="2410862"/>
          <a:ext cx="2901032" cy="17406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500" kern="1200"/>
            <a:t>Penetration: flagellar motily &amp; penetration mediators</a:t>
          </a:r>
          <a:endParaRPr lang="en-US" sz="2500" kern="1200"/>
        </a:p>
      </dsp:txBody>
      <dsp:txXfrm>
        <a:off x="239014" y="2410862"/>
        <a:ext cx="2901032" cy="1740619"/>
      </dsp:txXfrm>
    </dsp:sp>
    <dsp:sp modelId="{D1E3ABE1-E996-49D7-B4D7-264EDE7619AE}">
      <dsp:nvSpPr>
        <dsp:cNvPr id="0" name=""/>
        <dsp:cNvSpPr/>
      </dsp:nvSpPr>
      <dsp:spPr>
        <a:xfrm>
          <a:off x="3807283" y="2410862"/>
          <a:ext cx="2901032" cy="17406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500" kern="1200"/>
            <a:t>Biofilm formation</a:t>
          </a:r>
          <a:endParaRPr lang="en-US" sz="2500" kern="1200"/>
        </a:p>
      </dsp:txBody>
      <dsp:txXfrm>
        <a:off x="3807283" y="2410862"/>
        <a:ext cx="2901032" cy="174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FD6769-93C2-4579-8C67-0D5C7518C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CDB0FB-E0A5-4268-B33F-5212EAD3C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9AC8A-CD6B-4489-A4F0-0012CF24D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101A8B-0C92-497C-9C2A-59ED16F1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34F8E6-E690-4295-85CB-B276001A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187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3A0E97-7214-4E39-8C1D-72227729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44C248-5470-4DF7-991F-E6F0EF154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3F2AD9-71F3-43B3-91F1-3CB66509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918E8-AF8C-49DF-8AEB-D9533431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CD18FE-6A19-4314-83A3-3CB6BADC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18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58A9A8F-57BE-4F8F-A1B9-8D50FF13D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5518DF-037F-4F23-9183-F4FD0510E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5FC112-049A-4A3F-B90C-3AEC4E6F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1BED02-6206-42F4-AD76-05B1506A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52376E-249F-4576-82A5-048C1579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524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A1A7E9-7FC8-445D-8E6B-9C72B2D5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BF74A7-EB40-4787-89C8-B8A95A62B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532ABB-F5E1-4913-8513-CF146743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12BA96-B3C6-4D0F-BFC5-B070B554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60795E-19B0-4775-B6F5-BAF2AB69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49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B66841-78E3-40D7-BBF1-DC6BA36D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20B129-4F3A-402F-AB41-1B97E42F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E3BE3A-D801-416D-B3FC-2129A776F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B84055-7102-4D57-953E-82A5322D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0C28A4-FAFF-42B3-9AD8-69400C10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886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3F812-A21E-4F72-8A14-5E42BCD1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2F4541-FFBE-4960-B3D7-04411A91A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FA7AC9-5C9D-445E-9A32-7748BE694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5D60D3-CEDF-4180-AE1B-37255130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C23CB6-814F-4FCE-A244-64C420AA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F59040-E4EB-4F90-99F6-93504446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1614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76AB95-BEA7-4BF3-9ED7-42ACCA085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865410-DD43-4377-8605-F6C07DAA8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8F64B8-0FA9-4565-BDC9-6FAAA533B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E94FB0-D76B-4E79-8A3B-A4771B955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C66A77-AC26-4DD5-80CC-7DB4BD4DE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AB468D-17A3-4E50-8542-6DC7BA89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F4E722-643B-44AA-BE49-4547D834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E4B92D-B943-4785-BAD4-DCA6ED35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685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9F6718-A530-4400-B871-A6DA9C18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A645D7-E60D-44FF-9961-E96E9D51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42A177-F14E-4A1E-9B70-141E9745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5EF5FB-A83D-43A2-927C-EE35A42B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746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E9ACCF-2386-4823-B202-617CE10A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D58C7B-310D-4216-A18E-FA0E67F8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8F5EC6-FE20-468E-8E87-30F650FA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553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4B122-04A7-4C3D-9BD1-319F002E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4EAEA0-2B8B-41CB-B0A1-ECB2C09AC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7C1E4D-A698-4F93-B6BF-3988ADFFE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7AE12C-0376-4271-A5DC-7A7CCE90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903E4F-EE3F-4766-819B-7FDD7143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C35F6B-8426-4FF5-A3B4-44FCE1F1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049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70432-684B-450E-9B98-D4913061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A45A1C-D0C7-423C-A6DA-02781E342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9D2944-58E5-4E87-8ABF-BDFC74FDC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E1D34D-8694-457C-BC1E-FA46B758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A1BFFA-3327-42B8-B77E-20682E20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F6572C-7647-46E5-BF5C-6C3BBBA2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400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0400C7-1B5B-4C0C-9AD5-906019A7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A5FBEB-03E1-4ED4-ADE1-28F280276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D18D3-7CF4-495C-A6F5-51C9E4000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AD63-5294-4778-AB43-933E1E8C0188}" type="datetimeFigureOut">
              <a:rPr lang="fr-CH" smtClean="0"/>
              <a:t>27.01.2018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ADBB7-3B0A-4117-9234-FEDD88A88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2FE90-39DB-4AFF-8E70-972F80C47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122C-0E3C-4FC8-8941-D307164C24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07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intérieur, alimentation&#10;&#10;Description générée avec un niveau de confiance élevé">
            <a:extLst>
              <a:ext uri="{FF2B5EF4-FFF2-40B4-BE49-F238E27FC236}">
                <a16:creationId xmlns:a16="http://schemas.microsoft.com/office/drawing/2014/main" id="{2BE0BF17-C878-4B3E-A74E-CB336D5A32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2" r="8524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7DB0ECD-BBE2-4E9C-9F65-4687DC1BA9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846144"/>
            <a:ext cx="10883900" cy="272007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8AEEF5B-79DE-4D98-9E40-9B28F7EE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104" y="3118212"/>
            <a:ext cx="9832583" cy="1716712"/>
          </a:xfrm>
        </p:spPr>
        <p:txBody>
          <a:bodyPr>
            <a:normAutofit/>
          </a:bodyPr>
          <a:lstStyle/>
          <a:p>
            <a:pPr algn="l"/>
            <a:r>
              <a:rPr lang="fr-CH" sz="5600" i="1"/>
              <a:t>V. CHOLERAE: Baceterial Pathogenesis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0DA9F1-94B9-4664-8DBB-B2E5BB9F2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104" y="4862356"/>
            <a:ext cx="9832583" cy="476973"/>
          </a:xfrm>
        </p:spPr>
        <p:txBody>
          <a:bodyPr>
            <a:normAutofit/>
          </a:bodyPr>
          <a:lstStyle/>
          <a:p>
            <a:pPr algn="l"/>
            <a:r>
              <a:rPr lang="fr-CH"/>
              <a:t>PATH 417 – GOY Isabelle - UBC</a:t>
            </a:r>
          </a:p>
        </p:txBody>
      </p:sp>
    </p:spTree>
    <p:extLst>
      <p:ext uri="{BB962C8B-B14F-4D97-AF65-F5344CB8AC3E}">
        <p14:creationId xmlns:p14="http://schemas.microsoft.com/office/powerpoint/2010/main" val="2296270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F2DDA-6D08-413F-9EB2-A2DD68EF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Biofilm formation: </a:t>
            </a:r>
            <a:r>
              <a:rPr lang="fr-CH" b="1" i="1" dirty="0"/>
              <a:t>HOW</a:t>
            </a:r>
            <a:r>
              <a:rPr lang="fr-CH" dirty="0"/>
              <a:t>?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BFD0FC5-8304-41A0-AC32-018ED531A004}"/>
              </a:ext>
            </a:extLst>
          </p:cNvPr>
          <p:cNvCxnSpPr/>
          <p:nvPr/>
        </p:nvCxnSpPr>
        <p:spPr>
          <a:xfrm>
            <a:off x="1234440" y="1500648"/>
            <a:ext cx="446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D4A85E43-1478-4BF7-BE75-41108DA1F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610" y="365125"/>
            <a:ext cx="2918460" cy="17526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B8179DD-E926-4F44-A89E-0B5B268F67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872" y="2407920"/>
            <a:ext cx="3114418" cy="400812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559FE62-4416-4570-84C5-0A0662106588}"/>
              </a:ext>
            </a:extLst>
          </p:cNvPr>
          <p:cNvSpPr txBox="1"/>
          <p:nvPr/>
        </p:nvSpPr>
        <p:spPr>
          <a:xfrm>
            <a:off x="655320" y="2364546"/>
            <a:ext cx="6187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/>
              <a:t>6. Biofilm matrix </a:t>
            </a:r>
            <a:r>
              <a:rPr lang="fr-CH" sz="2400" dirty="0" err="1"/>
              <a:t>secretion</a:t>
            </a:r>
            <a:r>
              <a:rPr lang="fr-CH" sz="2400" dirty="0"/>
              <a:t> by the new </a:t>
            </a:r>
            <a:r>
              <a:rPr lang="fr-CH" sz="2400" dirty="0" err="1"/>
              <a:t>incomers</a:t>
            </a:r>
            <a:r>
              <a:rPr lang="fr-CH" sz="2400" dirty="0"/>
              <a:t> </a:t>
            </a:r>
            <a:r>
              <a:rPr lang="fr-CH" sz="2400" dirty="0">
                <a:sym typeface="Wingdings" panose="05000000000000000000" pitchFamily="2" charset="2"/>
              </a:rPr>
              <a:t> </a:t>
            </a:r>
            <a:r>
              <a:rPr lang="fr-CH" sz="2400" b="1" dirty="0">
                <a:sym typeface="Wingdings" panose="05000000000000000000" pitchFamily="2" charset="2"/>
              </a:rPr>
              <a:t>expansion</a:t>
            </a:r>
          </a:p>
          <a:p>
            <a:endParaRPr lang="fr-CH" sz="2400" b="1" dirty="0">
              <a:sym typeface="Wingdings" panose="05000000000000000000" pitchFamily="2" charset="2"/>
            </a:endParaRPr>
          </a:p>
          <a:p>
            <a:r>
              <a:rPr lang="fr-CH" sz="2400" b="1" i="1" dirty="0">
                <a:sym typeface="Wingdings" panose="05000000000000000000" pitchFamily="2" charset="2"/>
              </a:rPr>
              <a:t>WHERE ?</a:t>
            </a:r>
            <a:r>
              <a:rPr lang="fr-CH" sz="2400" i="1" dirty="0">
                <a:sym typeface="Wingdings" panose="05000000000000000000" pitchFamily="2" charset="2"/>
              </a:rPr>
              <a:t>: </a:t>
            </a:r>
            <a:r>
              <a:rPr lang="fr-CH" sz="2400" dirty="0">
                <a:sym typeface="Wingdings" panose="05000000000000000000" pitchFamily="2" charset="2"/>
              </a:rPr>
              <a:t>Small intestine on the </a:t>
            </a:r>
            <a:r>
              <a:rPr lang="fr-CH" sz="2400" dirty="0" err="1">
                <a:sym typeface="Wingdings" panose="05000000000000000000" pitchFamily="2" charset="2"/>
              </a:rPr>
              <a:t>villous</a:t>
            </a:r>
            <a:r>
              <a:rPr lang="fr-CH" sz="2400" dirty="0">
                <a:sym typeface="Wingdings" panose="05000000000000000000" pitchFamily="2" charset="2"/>
              </a:rPr>
              <a:t> axis</a:t>
            </a:r>
            <a:endParaRPr lang="fr-CH" sz="2400" b="1" i="1" dirty="0"/>
          </a:p>
        </p:txBody>
      </p:sp>
    </p:spTree>
    <p:extLst>
      <p:ext uri="{BB962C8B-B14F-4D97-AF65-F5344CB8AC3E}">
        <p14:creationId xmlns:p14="http://schemas.microsoft.com/office/powerpoint/2010/main" val="344712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5F114FF-0535-4ACC-8EFE-CF2FC408D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658598"/>
            <a:ext cx="4639713" cy="5540814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856B5A6-FF87-428D-B5E7-1ABD70CD3E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B3297D-3E68-4454-BFC7-E0978830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802020" cy="1828800"/>
          </a:xfrm>
        </p:spPr>
        <p:txBody>
          <a:bodyPr>
            <a:normAutofit/>
          </a:bodyPr>
          <a:lstStyle/>
          <a:p>
            <a:r>
              <a:rPr lang="fr-CH" sz="4100" dirty="0">
                <a:solidFill>
                  <a:schemeClr val="bg1"/>
                </a:solidFill>
              </a:rPr>
              <a:t> </a:t>
            </a:r>
            <a:br>
              <a:rPr lang="fr-CH" sz="6600" dirty="0">
                <a:solidFill>
                  <a:schemeClr val="bg1"/>
                </a:solidFill>
              </a:rPr>
            </a:br>
            <a:r>
              <a:rPr lang="fr-CH" sz="4000" dirty="0">
                <a:solidFill>
                  <a:schemeClr val="bg1"/>
                </a:solidFill>
              </a:rPr>
              <a:t>The AB5 </a:t>
            </a:r>
            <a:r>
              <a:rPr lang="fr-CH" sz="4000" dirty="0" err="1">
                <a:solidFill>
                  <a:schemeClr val="bg1"/>
                </a:solidFill>
              </a:rPr>
              <a:t>ribosyltranferase</a:t>
            </a:r>
            <a:endParaRPr lang="fr-CH" sz="41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F318A-AA21-43C8-B054-0F74C63E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 fontScale="92500" lnSpcReduction="10000"/>
          </a:bodyPr>
          <a:lstStyle/>
          <a:p>
            <a:r>
              <a:rPr lang="fr-CH" sz="2200" dirty="0" err="1">
                <a:solidFill>
                  <a:schemeClr val="bg1"/>
                </a:solidFill>
              </a:rPr>
              <a:t>Mucinases</a:t>
            </a:r>
            <a:r>
              <a:rPr lang="fr-CH" sz="2200" dirty="0">
                <a:solidFill>
                  <a:schemeClr val="bg1"/>
                </a:solidFill>
              </a:rPr>
              <a:t> </a:t>
            </a:r>
            <a:r>
              <a:rPr lang="fr-CH" sz="2200" dirty="0" err="1">
                <a:solidFill>
                  <a:schemeClr val="bg1"/>
                </a:solidFill>
              </a:rPr>
              <a:t>secretion</a:t>
            </a:r>
            <a:r>
              <a:rPr lang="fr-CH" sz="2200" dirty="0">
                <a:solidFill>
                  <a:schemeClr val="bg1"/>
                </a:solidFill>
              </a:rPr>
              <a:t>: </a:t>
            </a:r>
          </a:p>
          <a:p>
            <a:r>
              <a:rPr lang="fr-CH" sz="2200" dirty="0">
                <a:solidFill>
                  <a:schemeClr val="bg1"/>
                </a:solidFill>
              </a:rPr>
              <a:t>Gangliosides 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Monosialosyl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gangliosides (MG)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Bacteria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subunit</a:t>
            </a:r>
            <a:r>
              <a:rPr lang="fr-CH" sz="2200" b="1" dirty="0">
                <a:solidFill>
                  <a:schemeClr val="bg1"/>
                </a:solidFill>
                <a:sym typeface="Wingdings" panose="05000000000000000000" pitchFamily="2" charset="2"/>
              </a:rPr>
              <a:t> B</a:t>
            </a:r>
            <a:r>
              <a:rPr lang="fr-CH" sz="2200" i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binds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to MG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Subunit</a:t>
            </a:r>
            <a:r>
              <a:rPr lang="fr-CH" sz="2200" b="1" dirty="0">
                <a:solidFill>
                  <a:schemeClr val="bg1"/>
                </a:solidFill>
                <a:sym typeface="Wingdings" panose="05000000000000000000" pitchFamily="2" charset="2"/>
              </a:rPr>
              <a:t> A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enters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enterocyte</a:t>
            </a:r>
            <a:endParaRPr lang="fr-CH" sz="2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en-CA" sz="2200" dirty="0">
                <a:solidFill>
                  <a:schemeClr val="bg1"/>
                </a:solidFill>
              </a:rPr>
              <a:t>Activation of the G protein </a:t>
            </a:r>
            <a:r>
              <a:rPr lang="en-CA" sz="2200" dirty="0" err="1">
                <a:solidFill>
                  <a:schemeClr val="bg1"/>
                </a:solidFill>
              </a:rPr>
              <a:t>Gsa</a:t>
            </a:r>
            <a:endParaRPr lang="en-CA" sz="22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en-CA" sz="2200" dirty="0">
                <a:solidFill>
                  <a:schemeClr val="bg1"/>
                </a:solidFill>
              </a:rPr>
              <a:t>G protein to stay in its GTP-bound form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CA" sz="2200" dirty="0">
                <a:solidFill>
                  <a:schemeClr val="bg1"/>
                </a:solidFill>
              </a:rPr>
              <a:t>continual stimulation of adenylate cyclase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CA" sz="2200" b="1" dirty="0">
                <a:solidFill>
                  <a:schemeClr val="bg1"/>
                </a:solidFill>
              </a:rPr>
              <a:t>cAMP</a:t>
            </a:r>
            <a:r>
              <a:rPr lang="en-CA" sz="2200" dirty="0">
                <a:solidFill>
                  <a:schemeClr val="bg1"/>
                </a:solidFill>
              </a:rPr>
              <a:t> increases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CA" sz="2200" dirty="0">
                <a:solidFill>
                  <a:schemeClr val="bg1"/>
                </a:solidFill>
              </a:rPr>
              <a:t> activation of the cystic fibrosis transmembrane conductance regulator (CFTR)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CA" sz="3900" dirty="0">
                <a:solidFill>
                  <a:schemeClr val="bg1"/>
                </a:solidFill>
              </a:rPr>
              <a:t>Dramatic efflux of ions</a:t>
            </a:r>
            <a:endParaRPr lang="fr-CH" sz="3000" dirty="0">
              <a:solidFill>
                <a:schemeClr val="bg1"/>
              </a:solidFill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3C1F4E5-4CA9-4203-B2DB-27667773FE7D}"/>
              </a:ext>
            </a:extLst>
          </p:cNvPr>
          <p:cNvCxnSpPr/>
          <p:nvPr/>
        </p:nvCxnSpPr>
        <p:spPr>
          <a:xfrm>
            <a:off x="4953000" y="2072640"/>
            <a:ext cx="69189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9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5F114FF-0535-4ACC-8EFE-CF2FC408D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835405"/>
            <a:ext cx="4639713" cy="5187199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856B5A6-FF87-428D-B5E7-1ABD70CD3E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B3297D-3E68-4454-BFC7-E0978830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802020" cy="1828800"/>
          </a:xfrm>
        </p:spPr>
        <p:txBody>
          <a:bodyPr>
            <a:normAutofit/>
          </a:bodyPr>
          <a:lstStyle/>
          <a:p>
            <a:r>
              <a:rPr lang="fr-CH" sz="4100" dirty="0">
                <a:solidFill>
                  <a:schemeClr val="bg1"/>
                </a:solidFill>
              </a:rPr>
              <a:t> </a:t>
            </a:r>
            <a:br>
              <a:rPr lang="fr-CH" sz="6600" dirty="0">
                <a:solidFill>
                  <a:schemeClr val="bg1"/>
                </a:solidFill>
              </a:rPr>
            </a:br>
            <a:r>
              <a:rPr lang="fr-CH" sz="4000" dirty="0">
                <a:solidFill>
                  <a:schemeClr val="bg1"/>
                </a:solidFill>
              </a:rPr>
              <a:t>The AB5 </a:t>
            </a:r>
            <a:r>
              <a:rPr lang="fr-CH" sz="4000" dirty="0" err="1">
                <a:solidFill>
                  <a:schemeClr val="bg1"/>
                </a:solidFill>
              </a:rPr>
              <a:t>ribosyltranferase</a:t>
            </a:r>
            <a:endParaRPr lang="fr-CH" sz="41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F318A-AA21-43C8-B054-0F74C63E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CA" sz="3200" dirty="0">
                <a:solidFill>
                  <a:schemeClr val="bg1"/>
                </a:solidFill>
              </a:rPr>
              <a:t>Dramatic efflux of ions: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CA" sz="3200" dirty="0">
                <a:solidFill>
                  <a:schemeClr val="bg1"/>
                </a:solidFill>
                <a:sym typeface="Wingdings" panose="05000000000000000000" pitchFamily="2" charset="2"/>
              </a:rPr>
              <a:t>Cl- export enhanced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CA" sz="3200" dirty="0" err="1">
                <a:solidFill>
                  <a:schemeClr val="bg1"/>
                </a:solidFill>
                <a:sym typeface="Wingdings" panose="05000000000000000000" pitchFamily="2" charset="2"/>
              </a:rPr>
              <a:t>NaCl</a:t>
            </a:r>
            <a:r>
              <a:rPr lang="en-CA" sz="3200" dirty="0">
                <a:solidFill>
                  <a:schemeClr val="bg1"/>
                </a:solidFill>
                <a:sym typeface="Wingdings" panose="05000000000000000000" pitchFamily="2" charset="2"/>
              </a:rPr>
              <a:t> absorption inhibited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CA" sz="3200" dirty="0">
                <a:solidFill>
                  <a:schemeClr val="bg1"/>
                </a:solidFill>
                <a:sym typeface="Wingdings" panose="05000000000000000000" pitchFamily="2" charset="2"/>
              </a:rPr>
              <a:t>Water, Na+, K+ &amp; HCO3- secreted to intestinal lumen</a:t>
            </a:r>
          </a:p>
          <a:p>
            <a:pPr lvl="3">
              <a:buFont typeface="Wingdings" panose="05000000000000000000" pitchFamily="2" charset="2"/>
              <a:buChar char="à"/>
            </a:pPr>
            <a:endParaRPr lang="en-CA" sz="20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à"/>
            </a:pPr>
            <a:r>
              <a:rPr lang="en-CA" sz="3200" b="1" dirty="0">
                <a:solidFill>
                  <a:schemeClr val="bg1"/>
                </a:solidFill>
                <a:sym typeface="Wingdings" panose="05000000000000000000" pitchFamily="2" charset="2"/>
              </a:rPr>
              <a:t> IONS INBALANCE</a:t>
            </a:r>
            <a:endParaRPr lang="fr-CH" sz="3200" b="1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fr-CH" sz="3000" dirty="0">
              <a:solidFill>
                <a:schemeClr val="bg1"/>
              </a:solidFill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3C1F4E5-4CA9-4203-B2DB-27667773FE7D}"/>
              </a:ext>
            </a:extLst>
          </p:cNvPr>
          <p:cNvCxnSpPr/>
          <p:nvPr/>
        </p:nvCxnSpPr>
        <p:spPr>
          <a:xfrm>
            <a:off x="4953000" y="2072640"/>
            <a:ext cx="69189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75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5F114FF-0535-4ACC-8EFE-CF2FC408D4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44"/>
          <a:stretch/>
        </p:blipFill>
        <p:spPr>
          <a:xfrm>
            <a:off x="0" y="0"/>
            <a:ext cx="6422612" cy="6858000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856B5A6-FF87-428D-B5E7-1ABD70CD3E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B3297D-3E68-4454-BFC7-E0978830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802020" cy="1828800"/>
          </a:xfrm>
        </p:spPr>
        <p:txBody>
          <a:bodyPr>
            <a:normAutofit/>
          </a:bodyPr>
          <a:lstStyle/>
          <a:p>
            <a:r>
              <a:rPr lang="fr-CH" sz="4100" dirty="0">
                <a:solidFill>
                  <a:schemeClr val="bg1"/>
                </a:solidFill>
              </a:rPr>
              <a:t>How </a:t>
            </a:r>
            <a:r>
              <a:rPr lang="fr-CH" sz="4100" i="1" dirty="0">
                <a:solidFill>
                  <a:schemeClr val="bg1"/>
                </a:solidFill>
              </a:rPr>
              <a:t>V. cholerae </a:t>
            </a:r>
            <a:r>
              <a:rPr lang="fr-CH" sz="4100" i="1" dirty="0" err="1">
                <a:solidFill>
                  <a:schemeClr val="bg1"/>
                </a:solidFill>
              </a:rPr>
              <a:t>kills</a:t>
            </a:r>
            <a:r>
              <a:rPr lang="fr-CH" sz="4100" i="1" dirty="0">
                <a:solidFill>
                  <a:schemeClr val="bg1"/>
                </a:solidFill>
              </a:rPr>
              <a:t> ?</a:t>
            </a:r>
            <a:endParaRPr lang="fr-CH" sz="41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F318A-AA21-43C8-B054-0F74C63E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fr-CH" sz="2200" dirty="0" err="1">
                <a:solidFill>
                  <a:schemeClr val="bg1"/>
                </a:solidFill>
              </a:rPr>
              <a:t>Osmotic</a:t>
            </a:r>
            <a:r>
              <a:rPr lang="fr-CH" sz="2200" dirty="0">
                <a:solidFill>
                  <a:schemeClr val="bg1"/>
                </a:solidFill>
              </a:rPr>
              <a:t> &amp; </a:t>
            </a:r>
            <a:r>
              <a:rPr lang="fr-CH" sz="2200" dirty="0" err="1">
                <a:solidFill>
                  <a:schemeClr val="bg1"/>
                </a:solidFill>
              </a:rPr>
              <a:t>electrolyte</a:t>
            </a:r>
            <a:r>
              <a:rPr lang="fr-CH" sz="2200" dirty="0">
                <a:solidFill>
                  <a:schemeClr val="bg1"/>
                </a:solidFill>
              </a:rPr>
              <a:t> </a:t>
            </a:r>
            <a:r>
              <a:rPr lang="en-CA" sz="2200" dirty="0" err="1">
                <a:solidFill>
                  <a:schemeClr val="bg1"/>
                </a:solidFill>
              </a:rPr>
              <a:t>desiquilibrum</a:t>
            </a:r>
            <a:r>
              <a:rPr lang="fr-CH" sz="2200" dirty="0">
                <a:solidFill>
                  <a:schemeClr val="bg1"/>
                </a:solidFill>
              </a:rPr>
              <a:t>: Na+, HCO3- and glucose move to intestinal lumen 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 Water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follows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 </a:t>
            </a: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Diahrea</a:t>
            </a:r>
            <a:endParaRPr lang="fr-CH" sz="22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Ions &amp; water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migrate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from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blood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: </a:t>
            </a: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low</a:t>
            </a:r>
            <a:r>
              <a:rPr lang="fr-CH" sz="22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blood</a:t>
            </a:r>
            <a:r>
              <a:rPr lang="fr-CH" sz="2200" b="1" dirty="0">
                <a:solidFill>
                  <a:schemeClr val="bg1"/>
                </a:solidFill>
                <a:sym typeface="Wingdings" panose="05000000000000000000" pitchFamily="2" charset="2"/>
              </a:rPr>
              <a:t> pressure </a:t>
            </a:r>
            <a:r>
              <a:rPr lang="fr-CH" sz="2200" dirty="0">
                <a:solidFill>
                  <a:schemeClr val="bg1"/>
                </a:solidFill>
                <a:sym typeface="Wingdings" panose="05000000000000000000" pitchFamily="2" charset="2"/>
              </a:rPr>
              <a:t>&amp; </a:t>
            </a: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weak</a:t>
            </a:r>
            <a:r>
              <a:rPr lang="fr-CH" sz="22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200" b="1" dirty="0" err="1">
                <a:solidFill>
                  <a:schemeClr val="bg1"/>
                </a:solidFill>
                <a:sym typeface="Wingdings" panose="05000000000000000000" pitchFamily="2" charset="2"/>
              </a:rPr>
              <a:t>heart</a:t>
            </a:r>
            <a:r>
              <a:rPr lang="fr-CH" sz="2200" b="1" dirty="0">
                <a:solidFill>
                  <a:schemeClr val="bg1"/>
                </a:solidFill>
                <a:sym typeface="Wingdings" panose="05000000000000000000" pitchFamily="2" charset="2"/>
              </a:rPr>
              <a:t> pulse</a:t>
            </a:r>
          </a:p>
          <a:p>
            <a:pPr lvl="1"/>
            <a:endParaRPr lang="fr-CH" sz="20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fr-CH" sz="2000" b="1" dirty="0">
                <a:solidFill>
                  <a:schemeClr val="bg1"/>
                </a:solidFill>
                <a:sym typeface="Wingdings" panose="05000000000000000000" pitchFamily="2" charset="2"/>
              </a:rPr>
              <a:t>DEHYDRATION </a:t>
            </a:r>
            <a:r>
              <a:rPr lang="fr-CH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without</a:t>
            </a:r>
            <a:r>
              <a:rPr lang="fr-CH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diagnosis</a:t>
            </a:r>
            <a:r>
              <a:rPr lang="fr-CH" sz="2000" b="1" dirty="0">
                <a:solidFill>
                  <a:schemeClr val="bg1"/>
                </a:solidFill>
                <a:sym typeface="Wingdings" panose="05000000000000000000" pitchFamily="2" charset="2"/>
              </a:rPr>
              <a:t>, leads to </a:t>
            </a:r>
            <a:r>
              <a:rPr lang="fr-CH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death</a:t>
            </a:r>
            <a:endParaRPr lang="fr-CH" sz="20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H" sz="2000" i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H" sz="2000" i="1" dirty="0" err="1">
                <a:solidFill>
                  <a:schemeClr val="bg1"/>
                </a:solidFill>
                <a:sym typeface="Wingdings" panose="05000000000000000000" pitchFamily="2" charset="2"/>
              </a:rPr>
              <a:t>Easy</a:t>
            </a:r>
            <a:r>
              <a:rPr lang="fr-CH" sz="2000" i="1" dirty="0">
                <a:solidFill>
                  <a:schemeClr val="bg1"/>
                </a:solidFill>
                <a:sym typeface="Wingdings" panose="05000000000000000000" pitchFamily="2" charset="2"/>
              </a:rPr>
              <a:t> to </a:t>
            </a:r>
            <a:r>
              <a:rPr lang="fr-CH" sz="2000" i="1" dirty="0" err="1">
                <a:solidFill>
                  <a:schemeClr val="bg1"/>
                </a:solidFill>
                <a:sym typeface="Wingdings" panose="05000000000000000000" pitchFamily="2" charset="2"/>
              </a:rPr>
              <a:t>treat</a:t>
            </a:r>
            <a:r>
              <a:rPr lang="fr-CH" sz="2000" i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000" i="1" dirty="0" err="1">
                <a:solidFill>
                  <a:schemeClr val="bg1"/>
                </a:solidFill>
                <a:sym typeface="Wingdings" panose="05000000000000000000" pitchFamily="2" charset="2"/>
              </a:rPr>
              <a:t>with</a:t>
            </a:r>
            <a:r>
              <a:rPr lang="fr-CH" sz="2000" i="1" dirty="0">
                <a:solidFill>
                  <a:schemeClr val="bg1"/>
                </a:solidFill>
                <a:sym typeface="Wingdings" panose="05000000000000000000" pitchFamily="2" charset="2"/>
              </a:rPr>
              <a:t> oral </a:t>
            </a:r>
            <a:r>
              <a:rPr lang="fr-CH" sz="2000" i="1" dirty="0" err="1">
                <a:solidFill>
                  <a:schemeClr val="bg1"/>
                </a:solidFill>
                <a:sym typeface="Wingdings" panose="05000000000000000000" pitchFamily="2" charset="2"/>
              </a:rPr>
              <a:t>rehydration</a:t>
            </a:r>
            <a:r>
              <a:rPr lang="fr-CH" sz="2000" i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000" i="1" dirty="0" err="1">
                <a:solidFill>
                  <a:schemeClr val="bg1"/>
                </a:solidFill>
                <a:sym typeface="Wingdings" panose="05000000000000000000" pitchFamily="2" charset="2"/>
              </a:rPr>
              <a:t>salts</a:t>
            </a:r>
            <a:r>
              <a:rPr lang="fr-CH" sz="2000" i="1" dirty="0">
                <a:solidFill>
                  <a:schemeClr val="bg1"/>
                </a:solidFill>
                <a:sym typeface="Wingdings" panose="05000000000000000000" pitchFamily="2" charset="2"/>
              </a:rPr>
              <a:t> solution !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3C1F4E5-4CA9-4203-B2DB-27667773FE7D}"/>
              </a:ext>
            </a:extLst>
          </p:cNvPr>
          <p:cNvCxnSpPr/>
          <p:nvPr/>
        </p:nvCxnSpPr>
        <p:spPr>
          <a:xfrm>
            <a:off x="4953000" y="2072640"/>
            <a:ext cx="69189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91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20EB187-900F-4AF5-813B-101456D9FD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intérieur, alimentation&#10;&#10;Description générée avec un niveau de confiance élevé">
            <a:extLst>
              <a:ext uri="{FF2B5EF4-FFF2-40B4-BE49-F238E27FC236}">
                <a16:creationId xmlns:a16="http://schemas.microsoft.com/office/drawing/2014/main" id="{2BE0BF17-C878-4B3E-A74E-CB336D5A32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3" b="275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4D17C8-E9C2-48A4-AA36-D7048A6CCC4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28AEEF5B-79DE-4D98-9E40-9B28F7EE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49" y="1200152"/>
            <a:ext cx="7804631" cy="445769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fr-CH" sz="3600" dirty="0">
                <a:solidFill>
                  <a:srgbClr val="FFFFFF"/>
                </a:solidFill>
              </a:rPr>
              <a:t>- non invasive, motile, gram-</a:t>
            </a:r>
            <a:r>
              <a:rPr lang="fr-CH" sz="3600" dirty="0" err="1">
                <a:solidFill>
                  <a:srgbClr val="FFFFFF"/>
                </a:solidFill>
              </a:rPr>
              <a:t>negative</a:t>
            </a:r>
            <a:r>
              <a:rPr lang="fr-CH" sz="3600" dirty="0">
                <a:solidFill>
                  <a:srgbClr val="FFFFFF"/>
                </a:solidFill>
              </a:rPr>
              <a:t> </a:t>
            </a:r>
            <a:r>
              <a:rPr lang="fr-CH" sz="3600" dirty="0" err="1">
                <a:solidFill>
                  <a:srgbClr val="FFFFFF"/>
                </a:solidFill>
              </a:rPr>
              <a:t>bacteria</a:t>
            </a:r>
            <a:br>
              <a:rPr lang="fr-CH" sz="3600" dirty="0">
                <a:solidFill>
                  <a:srgbClr val="FFFFFF"/>
                </a:solidFill>
              </a:rPr>
            </a:br>
            <a:br>
              <a:rPr lang="fr-CH" sz="3600" dirty="0">
                <a:solidFill>
                  <a:srgbClr val="FFFFFF"/>
                </a:solidFill>
              </a:rPr>
            </a:br>
            <a:r>
              <a:rPr lang="fr-CH" sz="3600" dirty="0">
                <a:solidFill>
                  <a:srgbClr val="FFFFFF"/>
                </a:solidFill>
              </a:rPr>
              <a:t>-</a:t>
            </a:r>
            <a:r>
              <a:rPr lang="fr-CH" sz="3600" dirty="0" err="1">
                <a:solidFill>
                  <a:srgbClr val="FFFFFF"/>
                </a:solidFill>
              </a:rPr>
              <a:t>create</a:t>
            </a:r>
            <a:r>
              <a:rPr lang="fr-CH" sz="3600" dirty="0">
                <a:solidFill>
                  <a:srgbClr val="FFFFFF"/>
                </a:solidFill>
              </a:rPr>
              <a:t> Biofilms</a:t>
            </a:r>
            <a:br>
              <a:rPr lang="fr-CH" sz="3600" dirty="0">
                <a:solidFill>
                  <a:srgbClr val="FFFFFF"/>
                </a:solidFill>
              </a:rPr>
            </a:br>
            <a:br>
              <a:rPr lang="fr-CH" sz="3600" dirty="0">
                <a:solidFill>
                  <a:srgbClr val="FFFFFF"/>
                </a:solidFill>
              </a:rPr>
            </a:br>
            <a:r>
              <a:rPr lang="fr-CH" sz="3600" dirty="0">
                <a:solidFill>
                  <a:srgbClr val="FFFFFF"/>
                </a:solidFill>
              </a:rPr>
              <a:t>-</a:t>
            </a:r>
            <a:r>
              <a:rPr lang="fr-CH" sz="3600" dirty="0" err="1">
                <a:solidFill>
                  <a:srgbClr val="FFFFFF"/>
                </a:solidFill>
              </a:rPr>
              <a:t>Chitin-regulated</a:t>
            </a:r>
            <a:r>
              <a:rPr lang="fr-CH" sz="3600" dirty="0">
                <a:solidFill>
                  <a:srgbClr val="FFFFFF"/>
                </a:solidFill>
              </a:rPr>
              <a:t> type-IV Pilus</a:t>
            </a:r>
            <a:br>
              <a:rPr lang="fr-CH" sz="3600" dirty="0">
                <a:solidFill>
                  <a:srgbClr val="FFFFFF"/>
                </a:solidFill>
              </a:rPr>
            </a:br>
            <a:br>
              <a:rPr lang="fr-CH" sz="3600" dirty="0">
                <a:solidFill>
                  <a:srgbClr val="FFFFFF"/>
                </a:solidFill>
              </a:rPr>
            </a:br>
            <a:r>
              <a:rPr lang="fr-CH" sz="3600" dirty="0">
                <a:solidFill>
                  <a:srgbClr val="FFFFFF"/>
                </a:solidFill>
              </a:rPr>
              <a:t>- indirect </a:t>
            </a:r>
            <a:r>
              <a:rPr lang="fr-CH" sz="3600" dirty="0" err="1">
                <a:solidFill>
                  <a:srgbClr val="FFFFFF"/>
                </a:solidFill>
              </a:rPr>
              <a:t>toxicity</a:t>
            </a:r>
            <a:r>
              <a:rPr lang="fr-CH" sz="3600" dirty="0">
                <a:solidFill>
                  <a:srgbClr val="FFFFFF"/>
                </a:solidFill>
              </a:rPr>
              <a:t>: </a:t>
            </a:r>
            <a:r>
              <a:rPr lang="fr-CH" sz="3600" dirty="0" err="1">
                <a:solidFill>
                  <a:srgbClr val="FFFFFF"/>
                </a:solidFill>
              </a:rPr>
              <a:t>enterotoxin</a:t>
            </a:r>
            <a:r>
              <a:rPr lang="fr-CH" sz="3600" dirty="0">
                <a:solidFill>
                  <a:srgbClr val="FFFFFF"/>
                </a:solidFill>
              </a:rPr>
              <a:t> </a:t>
            </a:r>
            <a:r>
              <a:rPr lang="fr-CH" sz="3600" dirty="0" err="1">
                <a:solidFill>
                  <a:srgbClr val="FFFFFF"/>
                </a:solidFill>
              </a:rPr>
              <a:t>secretion</a:t>
            </a:r>
            <a:r>
              <a:rPr lang="fr-CH" sz="3600" dirty="0">
                <a:solidFill>
                  <a:srgbClr val="FFFFFF"/>
                </a:solidFill>
              </a:rPr>
              <a:t>: 	</a:t>
            </a:r>
            <a:r>
              <a:rPr lang="fr-CH" sz="3600" i="1" dirty="0">
                <a:solidFill>
                  <a:srgbClr val="FFFFFF"/>
                </a:solidFill>
              </a:rPr>
              <a:t>The AB5 </a:t>
            </a:r>
            <a:r>
              <a:rPr lang="fr-CH" sz="3600" i="1" dirty="0" err="1">
                <a:solidFill>
                  <a:srgbClr val="FFFFFF"/>
                </a:solidFill>
              </a:rPr>
              <a:t>ribosyltranferase</a:t>
            </a:r>
            <a:br>
              <a:rPr lang="fr-CH" sz="3600" i="1" dirty="0">
                <a:solidFill>
                  <a:srgbClr val="FFFFFF"/>
                </a:solidFill>
              </a:rPr>
            </a:br>
            <a:br>
              <a:rPr lang="fr-CH" sz="3600" i="1" dirty="0">
                <a:solidFill>
                  <a:srgbClr val="FFFFFF"/>
                </a:solidFill>
              </a:rPr>
            </a:br>
            <a:r>
              <a:rPr lang="fr-CH" sz="3600" dirty="0">
                <a:solidFill>
                  <a:srgbClr val="FFFFFF"/>
                </a:solidFill>
              </a:rPr>
              <a:t>-</a:t>
            </a:r>
            <a:r>
              <a:rPr lang="fr-CH" sz="3600" dirty="0" err="1">
                <a:solidFill>
                  <a:srgbClr val="FFFFFF"/>
                </a:solidFill>
              </a:rPr>
              <a:t>Serogroups</a:t>
            </a:r>
            <a:r>
              <a:rPr lang="fr-CH" sz="3600" dirty="0">
                <a:solidFill>
                  <a:srgbClr val="FFFFFF"/>
                </a:solidFill>
              </a:rPr>
              <a:t>: O1 &amp; O139</a:t>
            </a:r>
            <a:br>
              <a:rPr lang="fr-CH" sz="3600" i="1" dirty="0">
                <a:solidFill>
                  <a:srgbClr val="FFFFFF"/>
                </a:solidFill>
              </a:rPr>
            </a:br>
            <a:br>
              <a:rPr lang="fr-CH" sz="3600" i="1" dirty="0">
                <a:solidFill>
                  <a:srgbClr val="FFFFFF"/>
                </a:solidFill>
              </a:rPr>
            </a:br>
            <a:endParaRPr lang="fr-CH" sz="3600" i="1" dirty="0">
              <a:solidFill>
                <a:srgbClr val="FFFFFF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3ACA1B-46A5-4A5C-B9CA-6065BDE9B15F}"/>
              </a:ext>
            </a:extLst>
          </p:cNvPr>
          <p:cNvSpPr txBox="1"/>
          <p:nvPr/>
        </p:nvSpPr>
        <p:spPr>
          <a:xfrm>
            <a:off x="289560" y="2758440"/>
            <a:ext cx="3756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800" b="1" i="1" dirty="0"/>
              <a:t>V. Cholerae ID</a:t>
            </a:r>
          </a:p>
        </p:txBody>
      </p:sp>
    </p:spTree>
    <p:extLst>
      <p:ext uri="{BB962C8B-B14F-4D97-AF65-F5344CB8AC3E}">
        <p14:creationId xmlns:p14="http://schemas.microsoft.com/office/powerpoint/2010/main" val="2054976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1BC625-1DD0-4EEB-AA8C-FECED7B8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CA" dirty="0"/>
              <a:t>Bacteria</a:t>
            </a:r>
            <a:r>
              <a:rPr lang="fr-CH" dirty="0"/>
              <a:t> </a:t>
            </a:r>
            <a:r>
              <a:rPr lang="fr-CH" dirty="0" err="1"/>
              <a:t>pathway</a:t>
            </a:r>
            <a:r>
              <a:rPr lang="fr-CH" dirty="0"/>
              <a:t> in Human</a:t>
            </a:r>
          </a:p>
        </p:txBody>
      </p:sp>
      <p:graphicFrame>
        <p:nvGraphicFramePr>
          <p:cNvPr id="12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535225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920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E346028-05ED-48E4-BB89-046B7246DA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64" b="-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31BC625-1DD0-4EEB-AA8C-FECED7B8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57" y="801628"/>
            <a:ext cx="3651467" cy="16766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From entry to colonization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8172D-5764-477D-801C-0762B487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2767781"/>
            <a:ext cx="3990125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dirty="0"/>
              <a:t>Mouth</a:t>
            </a:r>
            <a:r>
              <a:rPr lang="en-US" sz="2400" dirty="0"/>
              <a:t>: Infected food or water ingested.</a:t>
            </a:r>
          </a:p>
          <a:p>
            <a:r>
              <a:rPr lang="en-US" sz="2400" b="1" dirty="0"/>
              <a:t>From mouth to intestine</a:t>
            </a:r>
            <a:r>
              <a:rPr lang="en-US" sz="2400" dirty="0"/>
              <a:t>: Flagella &amp; </a:t>
            </a:r>
            <a:r>
              <a:rPr lang="en-US" sz="2400" dirty="0" err="1"/>
              <a:t>mucinase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mucus hydrolyzation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Small intestine</a:t>
            </a:r>
            <a:r>
              <a:rPr lang="en-US" sz="2400" dirty="0">
                <a:sym typeface="Wingdings" panose="05000000000000000000" pitchFamily="2" charset="2"/>
              </a:rPr>
              <a:t>: Adherence to epithelia &amp; settlement of biofilms. 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903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ciel&#10;&#10;Description générée avec un niveau de confiance très élevé">
            <a:extLst>
              <a:ext uri="{FF2B5EF4-FFF2-40B4-BE49-F238E27FC236}">
                <a16:creationId xmlns:a16="http://schemas.microsoft.com/office/drawing/2014/main" id="{65F114FF-0535-4ACC-8EFE-CF2FC408D4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8" r="14398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856B5A6-FF87-428D-B5E7-1ABD70CD3E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B3297D-3E68-4454-BFC7-E0978830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802020" cy="1828800"/>
          </a:xfrm>
        </p:spPr>
        <p:txBody>
          <a:bodyPr>
            <a:normAutofit/>
          </a:bodyPr>
          <a:lstStyle/>
          <a:p>
            <a:r>
              <a:rPr lang="fr-CH" dirty="0" err="1">
                <a:solidFill>
                  <a:schemeClr val="bg1"/>
                </a:solidFill>
              </a:rPr>
              <a:t>Adherence</a:t>
            </a:r>
            <a:r>
              <a:rPr lang="fr-CH" dirty="0">
                <a:solidFill>
                  <a:schemeClr val="bg1"/>
                </a:solidFill>
              </a:rPr>
              <a:t> &amp; </a:t>
            </a:r>
            <a:r>
              <a:rPr lang="fr-CH" dirty="0" err="1">
                <a:solidFill>
                  <a:schemeClr val="bg1"/>
                </a:solidFill>
              </a:rPr>
              <a:t>penetration</a:t>
            </a:r>
            <a:r>
              <a:rPr lang="fr-CH" dirty="0">
                <a:solidFill>
                  <a:schemeClr val="bg1"/>
                </a:solidFill>
              </a:rPr>
              <a:t>:</a:t>
            </a:r>
            <a:br>
              <a:rPr lang="fr-CH" sz="4100" dirty="0">
                <a:solidFill>
                  <a:schemeClr val="bg1"/>
                </a:solidFill>
              </a:rPr>
            </a:br>
            <a:r>
              <a:rPr lang="fr-CH" sz="2800" dirty="0" err="1">
                <a:solidFill>
                  <a:schemeClr val="bg1"/>
                </a:solidFill>
              </a:rPr>
              <a:t>Bacteria</a:t>
            </a:r>
            <a:r>
              <a:rPr lang="fr-CH" sz="2800" dirty="0">
                <a:solidFill>
                  <a:schemeClr val="bg1"/>
                </a:solidFill>
              </a:rPr>
              <a:t> must </a:t>
            </a:r>
            <a:r>
              <a:rPr lang="fr-CH" sz="2800" dirty="0" err="1">
                <a:solidFill>
                  <a:schemeClr val="bg1"/>
                </a:solidFill>
              </a:rPr>
              <a:t>defeat</a:t>
            </a:r>
            <a:r>
              <a:rPr lang="fr-CH" sz="2800" dirty="0">
                <a:solidFill>
                  <a:schemeClr val="bg1"/>
                </a:solidFill>
              </a:rPr>
              <a:t> the mucus </a:t>
            </a:r>
            <a:r>
              <a:rPr lang="fr-CH" sz="2800" dirty="0" err="1">
                <a:solidFill>
                  <a:schemeClr val="bg1"/>
                </a:solidFill>
              </a:rPr>
              <a:t>barrier</a:t>
            </a:r>
            <a:endParaRPr lang="fr-CH" sz="41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F318A-AA21-43C8-B054-0F74C63E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802020" cy="4245864"/>
          </a:xfrm>
        </p:spPr>
        <p:txBody>
          <a:bodyPr>
            <a:normAutofit fontScale="70000" lnSpcReduction="20000"/>
          </a:bodyPr>
          <a:lstStyle/>
          <a:p>
            <a:r>
              <a:rPr lang="fr-CH" sz="2900" dirty="0" err="1">
                <a:solidFill>
                  <a:schemeClr val="bg1"/>
                </a:solidFill>
              </a:rPr>
              <a:t>Motility</a:t>
            </a:r>
            <a:r>
              <a:rPr lang="fr-CH" sz="2900" dirty="0">
                <a:solidFill>
                  <a:schemeClr val="bg1"/>
                </a:solidFill>
              </a:rPr>
              <a:t> of </a:t>
            </a:r>
            <a:r>
              <a:rPr lang="fr-CH" sz="2900" i="1" dirty="0">
                <a:solidFill>
                  <a:schemeClr val="bg1"/>
                </a:solidFill>
              </a:rPr>
              <a:t>V. cholerae </a:t>
            </a:r>
            <a:r>
              <a:rPr lang="fr-CH" sz="2900" dirty="0" err="1">
                <a:solidFill>
                  <a:schemeClr val="bg1"/>
                </a:solidFill>
              </a:rPr>
              <a:t>needed</a:t>
            </a:r>
            <a:endParaRPr lang="fr-CH" sz="2900" dirty="0">
              <a:solidFill>
                <a:schemeClr val="bg1"/>
              </a:solidFill>
            </a:endParaRPr>
          </a:p>
          <a:p>
            <a:r>
              <a:rPr lang="fr-CH" sz="2900" dirty="0">
                <a:solidFill>
                  <a:schemeClr val="bg1"/>
                </a:solidFill>
              </a:rPr>
              <a:t>~</a:t>
            </a:r>
            <a:r>
              <a:rPr lang="fr-CH" sz="2900" b="1" dirty="0">
                <a:solidFill>
                  <a:schemeClr val="bg1"/>
                </a:solidFill>
              </a:rPr>
              <a:t>10^11  living </a:t>
            </a:r>
            <a:r>
              <a:rPr lang="fr-CH" sz="2900" b="1" dirty="0" err="1">
                <a:solidFill>
                  <a:schemeClr val="bg1"/>
                </a:solidFill>
              </a:rPr>
              <a:t>bacteria</a:t>
            </a:r>
            <a:r>
              <a:rPr lang="fr-CH" sz="2900" b="1" dirty="0">
                <a:solidFill>
                  <a:schemeClr val="bg1"/>
                </a:solidFill>
              </a:rPr>
              <a:t> </a:t>
            </a:r>
            <a:r>
              <a:rPr lang="fr-CH" sz="2900" dirty="0">
                <a:solidFill>
                  <a:schemeClr val="bg1"/>
                </a:solidFill>
              </a:rPr>
              <a:t>to infect </a:t>
            </a:r>
            <a:r>
              <a:rPr lang="fr-CH" sz="2900" dirty="0" err="1">
                <a:solidFill>
                  <a:schemeClr val="bg1"/>
                </a:solidFill>
              </a:rPr>
              <a:t>succesfully</a:t>
            </a:r>
            <a:r>
              <a:rPr lang="fr-CH" sz="2900" dirty="0">
                <a:solidFill>
                  <a:schemeClr val="bg1"/>
                </a:solidFill>
              </a:rPr>
              <a:t> the host</a:t>
            </a:r>
          </a:p>
          <a:p>
            <a:r>
              <a:rPr lang="fr-CH" sz="2900" dirty="0" err="1">
                <a:solidFill>
                  <a:schemeClr val="bg1"/>
                </a:solidFill>
              </a:rPr>
              <a:t>Upregulation</a:t>
            </a:r>
            <a:r>
              <a:rPr lang="fr-CH" sz="2900" dirty="0">
                <a:solidFill>
                  <a:schemeClr val="bg1"/>
                </a:solidFill>
              </a:rPr>
              <a:t> of </a:t>
            </a:r>
            <a:r>
              <a:rPr lang="fr-CH" sz="2900" dirty="0" err="1">
                <a:solidFill>
                  <a:schemeClr val="bg1"/>
                </a:solidFill>
              </a:rPr>
              <a:t>colonization</a:t>
            </a:r>
            <a:r>
              <a:rPr lang="fr-CH" sz="2900" dirty="0">
                <a:solidFill>
                  <a:schemeClr val="bg1"/>
                </a:solidFill>
              </a:rPr>
              <a:t> </a:t>
            </a:r>
            <a:r>
              <a:rPr lang="fr-CH" sz="2900" dirty="0" err="1">
                <a:solidFill>
                  <a:schemeClr val="bg1"/>
                </a:solidFill>
              </a:rPr>
              <a:t>factors</a:t>
            </a:r>
            <a:r>
              <a:rPr lang="fr-CH" sz="2900" dirty="0">
                <a:solidFill>
                  <a:schemeClr val="bg1"/>
                </a:solidFill>
              </a:rPr>
              <a:t>: </a:t>
            </a:r>
            <a:br>
              <a:rPr lang="fr-CH" sz="2900" dirty="0">
                <a:solidFill>
                  <a:schemeClr val="bg1"/>
                </a:solidFill>
              </a:rPr>
            </a:br>
            <a:endParaRPr lang="fr-CH" sz="2900" dirty="0">
              <a:solidFill>
                <a:schemeClr val="bg1"/>
              </a:solidFill>
            </a:endParaRPr>
          </a:p>
          <a:p>
            <a:pPr lvl="1"/>
            <a:r>
              <a:rPr lang="fr-CH" sz="2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Toxin</a:t>
            </a:r>
            <a:r>
              <a:rPr lang="fr-CH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sz="2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coregulated</a:t>
            </a:r>
            <a:r>
              <a:rPr lang="fr-CH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pilus </a:t>
            </a:r>
            <a:r>
              <a:rPr lang="fr-CH" sz="2900" dirty="0">
                <a:solidFill>
                  <a:schemeClr val="bg1"/>
                </a:solidFill>
              </a:rPr>
              <a:t>(TCP):</a:t>
            </a:r>
          </a:p>
          <a:p>
            <a:pPr lvl="2"/>
            <a:r>
              <a:rPr lang="fr-CH" sz="2600" dirty="0" err="1">
                <a:solidFill>
                  <a:schemeClr val="bg1"/>
                </a:solidFill>
              </a:rPr>
              <a:t>TcpF</a:t>
            </a:r>
            <a:r>
              <a:rPr lang="fr-CH" sz="2600" dirty="0">
                <a:solidFill>
                  <a:schemeClr val="bg1"/>
                </a:solidFill>
              </a:rPr>
              <a:t> (</a:t>
            </a:r>
            <a:r>
              <a:rPr lang="fr-CH" sz="2600" dirty="0" err="1">
                <a:solidFill>
                  <a:schemeClr val="bg1"/>
                </a:solidFill>
              </a:rPr>
              <a:t>toxin</a:t>
            </a:r>
            <a:r>
              <a:rPr lang="fr-CH" sz="2600" dirty="0">
                <a:solidFill>
                  <a:schemeClr val="bg1"/>
                </a:solidFill>
              </a:rPr>
              <a:t> </a:t>
            </a:r>
            <a:r>
              <a:rPr lang="fr-CH" sz="2600" dirty="0" err="1">
                <a:solidFill>
                  <a:schemeClr val="bg1"/>
                </a:solidFill>
              </a:rPr>
              <a:t>coregulated</a:t>
            </a:r>
            <a:r>
              <a:rPr lang="fr-CH" sz="2600" dirty="0">
                <a:solidFill>
                  <a:schemeClr val="bg1"/>
                </a:solidFill>
              </a:rPr>
              <a:t> pilus factor) </a:t>
            </a:r>
            <a:r>
              <a:rPr lang="fr-CH" sz="2600" dirty="0" err="1">
                <a:solidFill>
                  <a:schemeClr val="bg1"/>
                </a:solidFill>
              </a:rPr>
              <a:t>secretion</a:t>
            </a:r>
            <a:endParaRPr lang="fr-CH" sz="2600" dirty="0">
              <a:solidFill>
                <a:schemeClr val="bg1"/>
              </a:solidFill>
            </a:endParaRPr>
          </a:p>
          <a:p>
            <a:pPr lvl="2"/>
            <a:r>
              <a:rPr lang="fr-CH" sz="2600" dirty="0" err="1">
                <a:solidFill>
                  <a:schemeClr val="bg1"/>
                </a:solidFill>
              </a:rPr>
              <a:t>Bacterium-bacterium</a:t>
            </a:r>
            <a:r>
              <a:rPr lang="fr-CH" sz="2600" dirty="0">
                <a:solidFill>
                  <a:schemeClr val="bg1"/>
                </a:solidFill>
              </a:rPr>
              <a:t> interaction: promotion of </a:t>
            </a:r>
            <a:r>
              <a:rPr lang="fr-CH" sz="2600" dirty="0" err="1">
                <a:solidFill>
                  <a:schemeClr val="bg1"/>
                </a:solidFill>
              </a:rPr>
              <a:t>colonization</a:t>
            </a:r>
            <a:endParaRPr lang="fr-CH" sz="2600" dirty="0">
              <a:solidFill>
                <a:schemeClr val="bg1"/>
              </a:solidFill>
            </a:endParaRPr>
          </a:p>
          <a:p>
            <a:pPr lvl="2"/>
            <a:r>
              <a:rPr lang="en-CA" sz="2600" dirty="0">
                <a:solidFill>
                  <a:schemeClr val="bg1"/>
                </a:solidFill>
              </a:rPr>
              <a:t>CTX</a:t>
            </a:r>
            <a:r>
              <a:rPr lang="fr-CH" sz="2600" dirty="0">
                <a:solidFill>
                  <a:schemeClr val="bg1"/>
                </a:solidFill>
              </a:rPr>
              <a:t>Φ </a:t>
            </a:r>
            <a:r>
              <a:rPr lang="fr-CH" sz="2600" dirty="0" err="1">
                <a:solidFill>
                  <a:schemeClr val="bg1"/>
                </a:solidFill>
              </a:rPr>
              <a:t>receptor</a:t>
            </a:r>
            <a:r>
              <a:rPr lang="fr-CH" sz="2600" dirty="0">
                <a:solidFill>
                  <a:schemeClr val="bg1"/>
                </a:solidFill>
              </a:rPr>
              <a:t>: cholera </a:t>
            </a:r>
            <a:r>
              <a:rPr lang="fr-CH" sz="2600" dirty="0" err="1">
                <a:solidFill>
                  <a:schemeClr val="bg1"/>
                </a:solidFill>
              </a:rPr>
              <a:t>toxin</a:t>
            </a:r>
            <a:r>
              <a:rPr lang="fr-CH" sz="2600" dirty="0">
                <a:solidFill>
                  <a:schemeClr val="bg1"/>
                </a:solidFill>
              </a:rPr>
              <a:t> </a:t>
            </a:r>
            <a:r>
              <a:rPr lang="fr-CH" sz="2600" dirty="0" err="1">
                <a:solidFill>
                  <a:schemeClr val="bg1"/>
                </a:solidFill>
              </a:rPr>
              <a:t>genes</a:t>
            </a:r>
            <a:r>
              <a:rPr lang="fr-CH" sz="2600" dirty="0">
                <a:solidFill>
                  <a:schemeClr val="bg1"/>
                </a:solidFill>
              </a:rPr>
              <a:t> carrier</a:t>
            </a:r>
          </a:p>
          <a:p>
            <a:pPr marL="914400" lvl="2" indent="0">
              <a:buNone/>
            </a:pPr>
            <a:endParaRPr lang="fr-CH" sz="2900" dirty="0">
              <a:solidFill>
                <a:schemeClr val="bg1"/>
              </a:solidFill>
            </a:endParaRPr>
          </a:p>
          <a:p>
            <a:pPr lvl="1"/>
            <a:r>
              <a:rPr lang="fr-CH" sz="2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GbpA</a:t>
            </a:r>
            <a:r>
              <a:rPr lang="fr-CH" sz="2900" dirty="0">
                <a:solidFill>
                  <a:schemeClr val="bg1"/>
                </a:solidFill>
              </a:rPr>
              <a:t>: </a:t>
            </a:r>
          </a:p>
          <a:p>
            <a:pPr lvl="2"/>
            <a:r>
              <a:rPr lang="fr-CH" sz="2600" dirty="0" err="1">
                <a:solidFill>
                  <a:schemeClr val="bg1"/>
                </a:solidFill>
              </a:rPr>
              <a:t>Increase</a:t>
            </a:r>
            <a:r>
              <a:rPr lang="fr-CH" sz="2600" dirty="0">
                <a:solidFill>
                  <a:schemeClr val="bg1"/>
                </a:solidFill>
              </a:rPr>
              <a:t> </a:t>
            </a:r>
            <a:r>
              <a:rPr lang="fr-CH" sz="2600" dirty="0" err="1">
                <a:solidFill>
                  <a:schemeClr val="bg1"/>
                </a:solidFill>
              </a:rPr>
              <a:t>mucin</a:t>
            </a:r>
            <a:r>
              <a:rPr lang="fr-CH" sz="2600" dirty="0">
                <a:solidFill>
                  <a:schemeClr val="bg1"/>
                </a:solidFill>
              </a:rPr>
              <a:t> production </a:t>
            </a:r>
            <a:r>
              <a:rPr lang="fr-CH" sz="26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CH" sz="2600" dirty="0" err="1">
                <a:solidFill>
                  <a:schemeClr val="bg1"/>
                </a:solidFill>
                <a:sym typeface="Wingdings" panose="05000000000000000000" pitchFamily="2" charset="2"/>
              </a:rPr>
              <a:t>Mediate</a:t>
            </a:r>
            <a:r>
              <a:rPr lang="fr-CH" sz="26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r-CH" sz="2600" dirty="0" err="1">
                <a:solidFill>
                  <a:schemeClr val="bg1"/>
                </a:solidFill>
                <a:sym typeface="Wingdings" panose="05000000000000000000" pitchFamily="2" charset="2"/>
              </a:rPr>
              <a:t>penetration</a:t>
            </a:r>
            <a:endParaRPr lang="fr-CH" sz="26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/>
            <a:endParaRPr lang="fr-CH" sz="2900" dirty="0">
              <a:solidFill>
                <a:schemeClr val="bg1"/>
              </a:solidFill>
            </a:endParaRPr>
          </a:p>
          <a:p>
            <a:pPr lvl="1"/>
            <a:r>
              <a:rPr lang="en-CA" sz="2900" b="1" dirty="0">
                <a:solidFill>
                  <a:schemeClr val="bg1"/>
                </a:solidFill>
              </a:rPr>
              <a:t>N-acetylglucosamine-binding protein:</a:t>
            </a:r>
          </a:p>
          <a:p>
            <a:pPr lvl="2"/>
            <a:r>
              <a:rPr lang="en-CA" sz="2600" dirty="0">
                <a:solidFill>
                  <a:schemeClr val="bg1"/>
                </a:solidFill>
              </a:rPr>
              <a:t>Regulation of the mucus barrier in the gut</a:t>
            </a:r>
            <a:endParaRPr lang="fr-CH" sz="26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fr-CH" sz="22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fr-CH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H" sz="2200" dirty="0">
              <a:solidFill>
                <a:schemeClr val="bg1"/>
              </a:solidFill>
            </a:endParaRPr>
          </a:p>
          <a:p>
            <a:endParaRPr lang="fr-CH" sz="2200" dirty="0">
              <a:solidFill>
                <a:schemeClr val="bg1"/>
              </a:solidFill>
            </a:endParaRPr>
          </a:p>
          <a:p>
            <a:endParaRPr lang="fr-CH" sz="2200" dirty="0">
              <a:solidFill>
                <a:schemeClr val="bg1"/>
              </a:solidFill>
            </a:endParaRPr>
          </a:p>
          <a:p>
            <a:endParaRPr lang="fr-CH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H" sz="2200" dirty="0">
              <a:solidFill>
                <a:schemeClr val="bg1"/>
              </a:solidFill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3C1F4E5-4CA9-4203-B2DB-27667773FE7D}"/>
              </a:ext>
            </a:extLst>
          </p:cNvPr>
          <p:cNvCxnSpPr/>
          <p:nvPr/>
        </p:nvCxnSpPr>
        <p:spPr>
          <a:xfrm>
            <a:off x="4953000" y="2072640"/>
            <a:ext cx="69189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91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F2DDA-6D08-413F-9EB2-A2DD68EF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Biofilm formation: </a:t>
            </a:r>
            <a:r>
              <a:rPr lang="fr-CH" b="1" i="1" dirty="0"/>
              <a:t>WHY</a:t>
            </a:r>
            <a:r>
              <a:rPr lang="fr-CH" dirty="0"/>
              <a:t>?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341B432-8B64-4411-9901-BA7CD19756FF}"/>
              </a:ext>
            </a:extLst>
          </p:cNvPr>
          <p:cNvCxnSpPr>
            <a:cxnSpLocks/>
          </p:cNvCxnSpPr>
          <p:nvPr/>
        </p:nvCxnSpPr>
        <p:spPr>
          <a:xfrm flipV="1">
            <a:off x="5699760" y="2270070"/>
            <a:ext cx="4191000" cy="17416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C94E2C50-CD54-4949-A43F-1A931A09DC9A}"/>
              </a:ext>
            </a:extLst>
          </p:cNvPr>
          <p:cNvSpPr txBox="1"/>
          <p:nvPr/>
        </p:nvSpPr>
        <p:spPr>
          <a:xfrm>
            <a:off x="8153400" y="1584434"/>
            <a:ext cx="375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/>
              <a:t>Adherence</a:t>
            </a:r>
            <a:r>
              <a:rPr lang="fr-CH" sz="2400" dirty="0"/>
              <a:t> to </a:t>
            </a:r>
            <a:r>
              <a:rPr lang="fr-CH" sz="2400" dirty="0" err="1"/>
              <a:t>small</a:t>
            </a:r>
            <a:r>
              <a:rPr lang="fr-CH" sz="2400" dirty="0"/>
              <a:t> intestine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D1A7CE9-C35A-4B69-8AC5-7EA4041ACA39}"/>
              </a:ext>
            </a:extLst>
          </p:cNvPr>
          <p:cNvSpPr txBox="1"/>
          <p:nvPr/>
        </p:nvSpPr>
        <p:spPr>
          <a:xfrm>
            <a:off x="143049" y="2617610"/>
            <a:ext cx="3154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/>
              <a:t>Reduces</a:t>
            </a:r>
            <a:r>
              <a:rPr lang="fr-CH" sz="2400" b="1" dirty="0"/>
              <a:t> </a:t>
            </a:r>
            <a:r>
              <a:rPr lang="fr-CH" sz="2400" b="1" dirty="0" err="1"/>
              <a:t>sensibility</a:t>
            </a:r>
            <a:r>
              <a:rPr lang="fr-CH" sz="2400" b="1" dirty="0"/>
              <a:t> </a:t>
            </a:r>
            <a:r>
              <a:rPr lang="fr-CH" sz="2400" dirty="0"/>
              <a:t>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/>
              <a:t>Bile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/>
              <a:t>AMPs</a:t>
            </a:r>
            <a:endParaRPr lang="fr-CH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/>
              <a:t>mechanical</a:t>
            </a:r>
            <a:r>
              <a:rPr lang="fr-CH" sz="2400" dirty="0"/>
              <a:t> clearance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0E5711C4-E995-46CB-B899-A7E5696A1FB0}"/>
              </a:ext>
            </a:extLst>
          </p:cNvPr>
          <p:cNvCxnSpPr>
            <a:cxnSpLocks/>
          </p:cNvCxnSpPr>
          <p:nvPr/>
        </p:nvCxnSpPr>
        <p:spPr>
          <a:xfrm>
            <a:off x="5852160" y="4164092"/>
            <a:ext cx="4038600" cy="11394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F36F138-EC2C-4651-8064-E77898A836EE}"/>
              </a:ext>
            </a:extLst>
          </p:cNvPr>
          <p:cNvCxnSpPr>
            <a:cxnSpLocks/>
          </p:cNvCxnSpPr>
          <p:nvPr/>
        </p:nvCxnSpPr>
        <p:spPr>
          <a:xfrm flipH="1" flipV="1">
            <a:off x="3370124" y="3689173"/>
            <a:ext cx="2482036" cy="5212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B5807FE-9395-4209-9E3F-85BCAFC4B288}"/>
              </a:ext>
            </a:extLst>
          </p:cNvPr>
          <p:cNvSpPr/>
          <p:nvPr/>
        </p:nvSpPr>
        <p:spPr>
          <a:xfrm>
            <a:off x="8153400" y="1500648"/>
            <a:ext cx="3753848" cy="600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2C0725-0BDB-4458-A8F2-10171CFBEA2E}"/>
              </a:ext>
            </a:extLst>
          </p:cNvPr>
          <p:cNvSpPr/>
          <p:nvPr/>
        </p:nvSpPr>
        <p:spPr>
          <a:xfrm>
            <a:off x="70171" y="2617610"/>
            <a:ext cx="3227075" cy="165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6EAFAF4-2E7C-4B09-A3BF-DE9200CCE9C7}"/>
              </a:ext>
            </a:extLst>
          </p:cNvPr>
          <p:cNvSpPr/>
          <p:nvPr/>
        </p:nvSpPr>
        <p:spPr>
          <a:xfrm>
            <a:off x="4473236" y="2189098"/>
            <a:ext cx="3933838" cy="381637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5A0E39-F091-400A-825D-98306596BA43}"/>
              </a:ext>
            </a:extLst>
          </p:cNvPr>
          <p:cNvSpPr/>
          <p:nvPr/>
        </p:nvSpPr>
        <p:spPr>
          <a:xfrm>
            <a:off x="8774752" y="5425440"/>
            <a:ext cx="2570704" cy="600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772D97-4748-48F6-AF9F-58D2EB7CDDF4}"/>
              </a:ext>
            </a:extLst>
          </p:cNvPr>
          <p:cNvSpPr txBox="1"/>
          <p:nvPr/>
        </p:nvSpPr>
        <p:spPr>
          <a:xfrm>
            <a:off x="8783096" y="5425440"/>
            <a:ext cx="2619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/>
              <a:t>Increases</a:t>
            </a:r>
            <a:r>
              <a:rPr lang="fr-CH" sz="2400" b="1" dirty="0"/>
              <a:t> virulence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BFD0FC5-8304-41A0-AC32-018ED531A004}"/>
              </a:ext>
            </a:extLst>
          </p:cNvPr>
          <p:cNvCxnSpPr/>
          <p:nvPr/>
        </p:nvCxnSpPr>
        <p:spPr>
          <a:xfrm>
            <a:off x="1234440" y="1500648"/>
            <a:ext cx="446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94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F2DDA-6D08-413F-9EB2-A2DD68EF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Biofilm formation: </a:t>
            </a:r>
            <a:r>
              <a:rPr lang="fr-CH" b="1" i="1" dirty="0"/>
              <a:t>HOW</a:t>
            </a:r>
            <a:r>
              <a:rPr lang="fr-CH" dirty="0"/>
              <a:t>?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BFD0FC5-8304-41A0-AC32-018ED531A004}"/>
              </a:ext>
            </a:extLst>
          </p:cNvPr>
          <p:cNvCxnSpPr/>
          <p:nvPr/>
        </p:nvCxnSpPr>
        <p:spPr>
          <a:xfrm>
            <a:off x="1234440" y="1500648"/>
            <a:ext cx="446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D4A85E43-1478-4BF7-BE75-41108DA1F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610" y="365125"/>
            <a:ext cx="2918460" cy="17526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9B6ECFB-ABDF-4C5B-B7AB-C2136B05F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2407285"/>
            <a:ext cx="3120390" cy="4006178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5D0E7BEC-F519-47F5-854E-897CA1A17606}"/>
              </a:ext>
            </a:extLst>
          </p:cNvPr>
          <p:cNvSpPr txBox="1"/>
          <p:nvPr/>
        </p:nvSpPr>
        <p:spPr>
          <a:xfrm>
            <a:off x="838200" y="2315210"/>
            <a:ext cx="68160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CH" sz="2400" b="1" dirty="0"/>
              <a:t>Bap1: </a:t>
            </a:r>
            <a:r>
              <a:rPr lang="fr-CH" sz="2400" dirty="0"/>
              <a:t>help </a:t>
            </a:r>
            <a:r>
              <a:rPr lang="fr-CH" sz="2400" dirty="0" err="1"/>
              <a:t>bacteria</a:t>
            </a:r>
            <a:r>
              <a:rPr lang="fr-CH" sz="2400" dirty="0"/>
              <a:t> to </a:t>
            </a:r>
            <a:r>
              <a:rPr lang="fr-CH" sz="2400" dirty="0" err="1"/>
              <a:t>adere</a:t>
            </a:r>
            <a:r>
              <a:rPr lang="fr-CH" sz="2400" dirty="0"/>
              <a:t> to </a:t>
            </a:r>
            <a:r>
              <a:rPr lang="fr-CH" sz="2400" dirty="0" err="1"/>
              <a:t>epithelium</a:t>
            </a:r>
            <a:r>
              <a:rPr lang="fr-CH" sz="2400" dirty="0"/>
              <a:t> surface</a:t>
            </a:r>
            <a:br>
              <a:rPr lang="fr-CH" sz="2400" dirty="0"/>
            </a:br>
            <a:endParaRPr lang="fr-CH" sz="2400" dirty="0"/>
          </a:p>
          <a:p>
            <a:pPr marL="342900" indent="-342900">
              <a:buAutoNum type="arabicPeriod"/>
            </a:pPr>
            <a:r>
              <a:rPr lang="fr-CH" sz="2400" dirty="0" err="1"/>
              <a:t>Flagellar</a:t>
            </a:r>
            <a:r>
              <a:rPr lang="fr-CH" sz="2400" dirty="0"/>
              <a:t> </a:t>
            </a:r>
            <a:r>
              <a:rPr lang="fr-CH" sz="2400" dirty="0" err="1"/>
              <a:t>motility</a:t>
            </a:r>
            <a:r>
              <a:rPr lang="fr-CH" sz="2400" dirty="0"/>
              <a:t>: </a:t>
            </a:r>
            <a:r>
              <a:rPr lang="fr-CH" sz="2400" b="1" dirty="0"/>
              <a:t>σ</a:t>
            </a:r>
            <a:r>
              <a:rPr lang="en-CA" sz="2400" b="1" dirty="0"/>
              <a:t>54-dependent activator </a:t>
            </a:r>
            <a:r>
              <a:rPr lang="en-CA" sz="2400" b="1" dirty="0" err="1"/>
              <a:t>FlrA</a:t>
            </a:r>
            <a:br>
              <a:rPr lang="en-CA" sz="2400" b="1" dirty="0"/>
            </a:br>
            <a:endParaRPr lang="en-CA" sz="2400" b="1" dirty="0"/>
          </a:p>
          <a:p>
            <a:pPr marL="457200" lvl="0" indent="-457200">
              <a:buAutoNum type="arabicPeriod" startAt="3"/>
            </a:pPr>
            <a:r>
              <a:rPr lang="fr-CH" sz="2400" b="1" dirty="0"/>
              <a:t>Biofilm matrix</a:t>
            </a:r>
            <a:r>
              <a:rPr lang="fr-CH" sz="2400" dirty="0"/>
              <a:t> production (</a:t>
            </a:r>
            <a:r>
              <a:rPr lang="fr-CH" sz="2400" dirty="0" err="1"/>
              <a:t>blue</a:t>
            </a:r>
            <a:r>
              <a:rPr lang="fr-CH" sz="2400" dirty="0"/>
              <a:t>) =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400" dirty="0"/>
              <a:t>High concentration of </a:t>
            </a:r>
            <a:r>
              <a:rPr lang="en-CA" sz="2400" b="1" dirty="0"/>
              <a:t>c-di-GMP</a:t>
            </a:r>
            <a:r>
              <a:rPr lang="en-CA" sz="2400" dirty="0"/>
              <a:t> </a:t>
            </a:r>
            <a:endParaRPr lang="en-CA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400" dirty="0"/>
              <a:t>Biofilm activators expression: </a:t>
            </a:r>
            <a:r>
              <a:rPr lang="en-CA" sz="2400" b="1" dirty="0" err="1"/>
              <a:t>VpsR</a:t>
            </a:r>
            <a:r>
              <a:rPr lang="en-CA" sz="2400" b="1" dirty="0"/>
              <a:t> </a:t>
            </a:r>
            <a:r>
              <a:rPr lang="en-CA" sz="2400" dirty="0"/>
              <a:t>and</a:t>
            </a:r>
            <a:r>
              <a:rPr lang="en-CA" sz="2400" b="1" dirty="0"/>
              <a:t> </a:t>
            </a:r>
            <a:r>
              <a:rPr lang="en-CA" sz="2400" b="1" dirty="0" err="1"/>
              <a:t>VpsT</a:t>
            </a:r>
            <a:endParaRPr lang="en-CA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400" b="1" dirty="0"/>
              <a:t>TCP adherence factor</a:t>
            </a:r>
            <a:r>
              <a:rPr lang="en-CA" sz="2400" dirty="0"/>
              <a:t>: formation of chitin </a:t>
            </a:r>
            <a:endParaRPr lang="en-CA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224994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F2DDA-6D08-413F-9EB2-A2DD68EF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Biofilm formation: </a:t>
            </a:r>
            <a:r>
              <a:rPr lang="fr-CH" b="1" i="1" dirty="0"/>
              <a:t>HOW</a:t>
            </a:r>
            <a:r>
              <a:rPr lang="fr-CH" dirty="0"/>
              <a:t>?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BFD0FC5-8304-41A0-AC32-018ED531A004}"/>
              </a:ext>
            </a:extLst>
          </p:cNvPr>
          <p:cNvCxnSpPr/>
          <p:nvPr/>
        </p:nvCxnSpPr>
        <p:spPr>
          <a:xfrm>
            <a:off x="1234440" y="1500648"/>
            <a:ext cx="446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D4A85E43-1478-4BF7-BE75-41108DA1F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610" y="365125"/>
            <a:ext cx="2918460" cy="17526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923FBF2-2A61-4205-8A20-7B928A633D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338" y="2358390"/>
            <a:ext cx="2921732" cy="425577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F571A98-182B-4901-87FF-40A93714F567}"/>
              </a:ext>
            </a:extLst>
          </p:cNvPr>
          <p:cNvSpPr txBox="1"/>
          <p:nvPr/>
        </p:nvSpPr>
        <p:spPr>
          <a:xfrm>
            <a:off x="1417320" y="2358390"/>
            <a:ext cx="618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/>
              <a:t>4. </a:t>
            </a:r>
            <a:r>
              <a:rPr lang="fr-CH" sz="2400" dirty="0" err="1"/>
              <a:t>Protease</a:t>
            </a:r>
            <a:r>
              <a:rPr lang="fr-CH" sz="2400" dirty="0"/>
              <a:t> </a:t>
            </a:r>
            <a:r>
              <a:rPr lang="fr-CH" sz="2400" dirty="0" err="1"/>
              <a:t>secretion</a:t>
            </a:r>
            <a:r>
              <a:rPr lang="fr-CH" sz="2400" dirty="0"/>
              <a:t>: </a:t>
            </a:r>
            <a:r>
              <a:rPr lang="fr-CH" sz="2400" b="1" dirty="0"/>
              <a:t>HAP</a:t>
            </a:r>
            <a:r>
              <a:rPr lang="fr-CH" sz="2400" dirty="0"/>
              <a:t>, </a:t>
            </a:r>
            <a:r>
              <a:rPr lang="fr-CH" sz="2400" b="1" dirty="0" err="1"/>
              <a:t>PrtV</a:t>
            </a:r>
            <a:r>
              <a:rPr lang="fr-CH" sz="2400" dirty="0"/>
              <a:t> and </a:t>
            </a:r>
            <a:r>
              <a:rPr lang="fr-CH" sz="2400" b="1" dirty="0"/>
              <a:t>VC0157</a:t>
            </a:r>
          </a:p>
        </p:txBody>
      </p:sp>
    </p:spTree>
    <p:extLst>
      <p:ext uri="{BB962C8B-B14F-4D97-AF65-F5344CB8AC3E}">
        <p14:creationId xmlns:p14="http://schemas.microsoft.com/office/powerpoint/2010/main" val="256301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F2DDA-6D08-413F-9EB2-A2DD68EF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Biofilm formation: </a:t>
            </a:r>
            <a:r>
              <a:rPr lang="fr-CH" b="1" i="1" dirty="0"/>
              <a:t>HOW</a:t>
            </a:r>
            <a:r>
              <a:rPr lang="fr-CH" dirty="0"/>
              <a:t>?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BFD0FC5-8304-41A0-AC32-018ED531A004}"/>
              </a:ext>
            </a:extLst>
          </p:cNvPr>
          <p:cNvCxnSpPr/>
          <p:nvPr/>
        </p:nvCxnSpPr>
        <p:spPr>
          <a:xfrm>
            <a:off x="1234440" y="1500648"/>
            <a:ext cx="446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D4A85E43-1478-4BF7-BE75-41108DA1F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610" y="365125"/>
            <a:ext cx="2918460" cy="17526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6EED730-A478-4523-9A9F-82124B9129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343150"/>
            <a:ext cx="3150870" cy="414536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97847C7-8B31-4047-99C4-9A04A7939D43}"/>
              </a:ext>
            </a:extLst>
          </p:cNvPr>
          <p:cNvSpPr txBox="1"/>
          <p:nvPr/>
        </p:nvSpPr>
        <p:spPr>
          <a:xfrm>
            <a:off x="1234440" y="2343150"/>
            <a:ext cx="6370320" cy="8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/>
              <a:t>5. </a:t>
            </a:r>
            <a:r>
              <a:rPr lang="fr-CH" sz="2400" dirty="0" err="1"/>
              <a:t>Bacteria</a:t>
            </a:r>
            <a:r>
              <a:rPr lang="fr-CH" sz="2400" dirty="0"/>
              <a:t> binding to </a:t>
            </a:r>
            <a:r>
              <a:rPr lang="fr-CH" sz="2400" b="1" dirty="0" err="1"/>
              <a:t>RbmA</a:t>
            </a:r>
            <a:r>
              <a:rPr lang="fr-CH" sz="2400" dirty="0"/>
              <a:t> (</a:t>
            </a:r>
            <a:r>
              <a:rPr lang="fr-CH" sz="2400" dirty="0" err="1"/>
              <a:t>yellow</a:t>
            </a:r>
            <a:r>
              <a:rPr lang="fr-CH" sz="2400" dirty="0"/>
              <a:t>) </a:t>
            </a:r>
            <a:r>
              <a:rPr lang="fr-CH" sz="2400" dirty="0">
                <a:sym typeface="Wingdings" panose="05000000000000000000" pitchFamily="2" charset="2"/>
              </a:rPr>
              <a:t> biofilm </a:t>
            </a:r>
            <a:r>
              <a:rPr lang="fr-CH" sz="2400" dirty="0" err="1">
                <a:sym typeface="Wingdings" panose="05000000000000000000" pitchFamily="2" charset="2"/>
              </a:rPr>
              <a:t>development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159585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346</Words>
  <Application>Microsoft Office PowerPoint</Application>
  <PresentationFormat>Grand écran</PresentationFormat>
  <Paragraphs>80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V. CHOLERAE: Baceterial Pathogenesis</vt:lpstr>
      <vt:lpstr>- non invasive, motile, gram-negative bacteria  -create Biofilms  -Chitin-regulated type-IV Pilus  - indirect toxicity: enterotoxin secretion:  The AB5 ribosyltranferase  -Serogroups: O1 &amp; O139  </vt:lpstr>
      <vt:lpstr>Bacteria pathway in Human</vt:lpstr>
      <vt:lpstr>From entry to colonization</vt:lpstr>
      <vt:lpstr>Adherence &amp; penetration: Bacteria must defeat the mucus barrier</vt:lpstr>
      <vt:lpstr>Biofilm formation: WHY?</vt:lpstr>
      <vt:lpstr>Biofilm formation: HOW?</vt:lpstr>
      <vt:lpstr>Biofilm formation: HOW?</vt:lpstr>
      <vt:lpstr>Biofilm formation: HOW?</vt:lpstr>
      <vt:lpstr>Biofilm formation: HOW?</vt:lpstr>
      <vt:lpstr>  The AB5 ribosyltranferase</vt:lpstr>
      <vt:lpstr>  The AB5 ribosyltranferase</vt:lpstr>
      <vt:lpstr>How V. cholerae kills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CHOLERAE: Baceterial Pathogenesis</dc:title>
  <dc:creator>Isabelle Goy</dc:creator>
  <cp:lastModifiedBy>Isabelle Goy</cp:lastModifiedBy>
  <cp:revision>19</cp:revision>
  <dcterms:created xsi:type="dcterms:W3CDTF">2018-01-28T03:12:09Z</dcterms:created>
  <dcterms:modified xsi:type="dcterms:W3CDTF">2018-01-28T06:08:58Z</dcterms:modified>
</cp:coreProperties>
</file>