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32"/>
  </p:notesMasterIdLst>
  <p:sldIdLst>
    <p:sldId id="256" r:id="rId2"/>
    <p:sldId id="257" r:id="rId3"/>
    <p:sldId id="267" r:id="rId4"/>
    <p:sldId id="258" r:id="rId5"/>
    <p:sldId id="259" r:id="rId6"/>
    <p:sldId id="260" r:id="rId7"/>
    <p:sldId id="261" r:id="rId8"/>
    <p:sldId id="270" r:id="rId9"/>
    <p:sldId id="265" r:id="rId10"/>
    <p:sldId id="266" r:id="rId11"/>
    <p:sldId id="262" r:id="rId12"/>
    <p:sldId id="264" r:id="rId13"/>
    <p:sldId id="268" r:id="rId14"/>
    <p:sldId id="263" r:id="rId15"/>
    <p:sldId id="269" r:id="rId16"/>
    <p:sldId id="271" r:id="rId17"/>
    <p:sldId id="272" r:id="rId18"/>
    <p:sldId id="273" r:id="rId19"/>
    <p:sldId id="274" r:id="rId20"/>
    <p:sldId id="275" r:id="rId21"/>
    <p:sldId id="276" r:id="rId22"/>
    <p:sldId id="277" r:id="rId23"/>
    <p:sldId id="281" r:id="rId24"/>
    <p:sldId id="283" r:id="rId25"/>
    <p:sldId id="284" r:id="rId26"/>
    <p:sldId id="282" r:id="rId27"/>
    <p:sldId id="278" r:id="rId28"/>
    <p:sldId id="279" r:id="rId29"/>
    <p:sldId id="280"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42" autoAdjust="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83A9C-6FB5-4C6E-9CE8-373EAFCD73D9}" type="datetimeFigureOut">
              <a:rPr lang="en-CA" smtClean="0"/>
              <a:t>2017-10-21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4C7CD-FCF1-432E-B52D-29EE2ACC865B}" type="slidenum">
              <a:rPr lang="en-CA" smtClean="0"/>
              <a:t>‹#›</a:t>
            </a:fld>
            <a:endParaRPr lang="en-CA"/>
          </a:p>
        </p:txBody>
      </p:sp>
    </p:spTree>
    <p:extLst>
      <p:ext uri="{BB962C8B-B14F-4D97-AF65-F5344CB8AC3E}">
        <p14:creationId xmlns:p14="http://schemas.microsoft.com/office/powerpoint/2010/main" val="800129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http://www.austincc.edu/microbio/2704w/nm.htm</a:t>
            </a:r>
          </a:p>
        </p:txBody>
      </p:sp>
      <p:sp>
        <p:nvSpPr>
          <p:cNvPr id="4" name="Slide Number Placeholder 3"/>
          <p:cNvSpPr>
            <a:spLocks noGrp="1"/>
          </p:cNvSpPr>
          <p:nvPr>
            <p:ph type="sldNum" sz="quarter" idx="10"/>
          </p:nvPr>
        </p:nvSpPr>
        <p:spPr/>
        <p:txBody>
          <a:bodyPr/>
          <a:lstStyle/>
          <a:p>
            <a:fld id="{AE94C7CD-FCF1-432E-B52D-29EE2ACC865B}" type="slidenum">
              <a:rPr lang="en-CA" smtClean="0"/>
              <a:t>7</a:t>
            </a:fld>
            <a:endParaRPr lang="en-CA"/>
          </a:p>
        </p:txBody>
      </p:sp>
    </p:spTree>
    <p:extLst>
      <p:ext uri="{BB962C8B-B14F-4D97-AF65-F5344CB8AC3E}">
        <p14:creationId xmlns:p14="http://schemas.microsoft.com/office/powerpoint/2010/main" val="3760665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https://www.ncbi.nlm.nih.gov/pmc/articles/PMC2937448/</a:t>
            </a:r>
          </a:p>
        </p:txBody>
      </p:sp>
      <p:sp>
        <p:nvSpPr>
          <p:cNvPr id="4" name="Slide Number Placeholder 3"/>
          <p:cNvSpPr>
            <a:spLocks noGrp="1"/>
          </p:cNvSpPr>
          <p:nvPr>
            <p:ph type="sldNum" sz="quarter" idx="10"/>
          </p:nvPr>
        </p:nvSpPr>
        <p:spPr/>
        <p:txBody>
          <a:bodyPr/>
          <a:lstStyle/>
          <a:p>
            <a:fld id="{AE94C7CD-FCF1-432E-B52D-29EE2ACC865B}" type="slidenum">
              <a:rPr lang="en-CA" smtClean="0"/>
              <a:t>11</a:t>
            </a:fld>
            <a:endParaRPr lang="en-CA"/>
          </a:p>
        </p:txBody>
      </p:sp>
    </p:spTree>
    <p:extLst>
      <p:ext uri="{BB962C8B-B14F-4D97-AF65-F5344CB8AC3E}">
        <p14:creationId xmlns:p14="http://schemas.microsoft.com/office/powerpoint/2010/main" val="183697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https://microbewiki.kenyon.edu/index.php/Neisseria_meningitidis_--_Meningitis</a:t>
            </a:r>
          </a:p>
        </p:txBody>
      </p:sp>
      <p:sp>
        <p:nvSpPr>
          <p:cNvPr id="4" name="Slide Number Placeholder 3"/>
          <p:cNvSpPr>
            <a:spLocks noGrp="1"/>
          </p:cNvSpPr>
          <p:nvPr>
            <p:ph type="sldNum" sz="quarter" idx="10"/>
          </p:nvPr>
        </p:nvSpPr>
        <p:spPr/>
        <p:txBody>
          <a:bodyPr/>
          <a:lstStyle/>
          <a:p>
            <a:fld id="{AE94C7CD-FCF1-432E-B52D-29EE2ACC865B}" type="slidenum">
              <a:rPr lang="en-CA" smtClean="0"/>
              <a:t>14</a:t>
            </a:fld>
            <a:endParaRPr lang="en-CA"/>
          </a:p>
        </p:txBody>
      </p:sp>
    </p:spTree>
    <p:extLst>
      <p:ext uri="{BB962C8B-B14F-4D97-AF65-F5344CB8AC3E}">
        <p14:creationId xmlns:p14="http://schemas.microsoft.com/office/powerpoint/2010/main" val="94256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63CC61D-D232-4E38-A4C1-396C36BB8D81}" type="datetimeFigureOut">
              <a:rPr lang="en-CA" smtClean="0"/>
              <a:t>2017-10-21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485B62C-0004-4415-A83B-E921B26351A2}"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519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3CC61D-D232-4E38-A4C1-396C36BB8D81}" type="datetimeFigureOut">
              <a:rPr lang="en-CA" smtClean="0"/>
              <a:t>2017-10-21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485B62C-0004-4415-A83B-E921B26351A2}" type="slidenum">
              <a:rPr lang="en-CA" smtClean="0"/>
              <a:t>‹#›</a:t>
            </a:fld>
            <a:endParaRPr lang="en-CA"/>
          </a:p>
        </p:txBody>
      </p:sp>
    </p:spTree>
    <p:extLst>
      <p:ext uri="{BB962C8B-B14F-4D97-AF65-F5344CB8AC3E}">
        <p14:creationId xmlns:p14="http://schemas.microsoft.com/office/powerpoint/2010/main" val="269843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3CC61D-D232-4E38-A4C1-396C36BB8D81}" type="datetimeFigureOut">
              <a:rPr lang="en-CA" smtClean="0"/>
              <a:t>2017-10-21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485B62C-0004-4415-A83B-E921B26351A2}" type="slidenum">
              <a:rPr lang="en-CA" smtClean="0"/>
              <a:t>‹#›</a:t>
            </a:fld>
            <a:endParaRPr lang="en-CA"/>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70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3CC61D-D232-4E38-A4C1-396C36BB8D81}" type="datetimeFigureOut">
              <a:rPr lang="en-CA" smtClean="0"/>
              <a:t>2017-10-21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485B62C-0004-4415-A83B-E921B26351A2}" type="slidenum">
              <a:rPr lang="en-CA" smtClean="0"/>
              <a:t>‹#›</a:t>
            </a:fld>
            <a:endParaRPr lang="en-CA"/>
          </a:p>
        </p:txBody>
      </p:sp>
    </p:spTree>
    <p:extLst>
      <p:ext uri="{BB962C8B-B14F-4D97-AF65-F5344CB8AC3E}">
        <p14:creationId xmlns:p14="http://schemas.microsoft.com/office/powerpoint/2010/main" val="133820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3CC61D-D232-4E38-A4C1-396C36BB8D81}" type="datetimeFigureOut">
              <a:rPr lang="en-CA" smtClean="0"/>
              <a:t>2017-10-21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485B62C-0004-4415-A83B-E921B26351A2}"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59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3CC61D-D232-4E38-A4C1-396C36BB8D81}" type="datetimeFigureOut">
              <a:rPr lang="en-CA" smtClean="0"/>
              <a:t>2017-10-21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485B62C-0004-4415-A83B-E921B26351A2}" type="slidenum">
              <a:rPr lang="en-CA" smtClean="0"/>
              <a:t>‹#›</a:t>
            </a:fld>
            <a:endParaRPr lang="en-CA"/>
          </a:p>
        </p:txBody>
      </p:sp>
    </p:spTree>
    <p:extLst>
      <p:ext uri="{BB962C8B-B14F-4D97-AF65-F5344CB8AC3E}">
        <p14:creationId xmlns:p14="http://schemas.microsoft.com/office/powerpoint/2010/main" val="237959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3CC61D-D232-4E38-A4C1-396C36BB8D81}" type="datetimeFigureOut">
              <a:rPr lang="en-CA" smtClean="0"/>
              <a:t>2017-10-21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485B62C-0004-4415-A83B-E921B26351A2}" type="slidenum">
              <a:rPr lang="en-CA" smtClean="0"/>
              <a:t>‹#›</a:t>
            </a:fld>
            <a:endParaRPr lang="en-CA"/>
          </a:p>
        </p:txBody>
      </p:sp>
    </p:spTree>
    <p:extLst>
      <p:ext uri="{BB962C8B-B14F-4D97-AF65-F5344CB8AC3E}">
        <p14:creationId xmlns:p14="http://schemas.microsoft.com/office/powerpoint/2010/main" val="404290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3CC61D-D232-4E38-A4C1-396C36BB8D81}" type="datetimeFigureOut">
              <a:rPr lang="en-CA" smtClean="0"/>
              <a:t>2017-10-21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485B62C-0004-4415-A83B-E921B26351A2}" type="slidenum">
              <a:rPr lang="en-CA" smtClean="0"/>
              <a:t>‹#›</a:t>
            </a:fld>
            <a:endParaRPr lang="en-CA"/>
          </a:p>
        </p:txBody>
      </p:sp>
    </p:spTree>
    <p:extLst>
      <p:ext uri="{BB962C8B-B14F-4D97-AF65-F5344CB8AC3E}">
        <p14:creationId xmlns:p14="http://schemas.microsoft.com/office/powerpoint/2010/main" val="1551855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CC61D-D232-4E38-A4C1-396C36BB8D81}" type="datetimeFigureOut">
              <a:rPr lang="en-CA" smtClean="0"/>
              <a:t>2017-10-21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485B62C-0004-4415-A83B-E921B26351A2}" type="slidenum">
              <a:rPr lang="en-CA" smtClean="0"/>
              <a:t>‹#›</a:t>
            </a:fld>
            <a:endParaRPr lang="en-CA"/>
          </a:p>
        </p:txBody>
      </p:sp>
    </p:spTree>
    <p:extLst>
      <p:ext uri="{BB962C8B-B14F-4D97-AF65-F5344CB8AC3E}">
        <p14:creationId xmlns:p14="http://schemas.microsoft.com/office/powerpoint/2010/main" val="2965595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3CC61D-D232-4E38-A4C1-396C36BB8D81}" type="datetimeFigureOut">
              <a:rPr lang="en-CA" smtClean="0"/>
              <a:t>2017-10-21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485B62C-0004-4415-A83B-E921B26351A2}" type="slidenum">
              <a:rPr lang="en-CA" smtClean="0"/>
              <a:t>‹#›</a:t>
            </a:fld>
            <a:endParaRPr lang="en-CA"/>
          </a:p>
        </p:txBody>
      </p:sp>
    </p:spTree>
    <p:extLst>
      <p:ext uri="{BB962C8B-B14F-4D97-AF65-F5344CB8AC3E}">
        <p14:creationId xmlns:p14="http://schemas.microsoft.com/office/powerpoint/2010/main" val="93511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3CC61D-D232-4E38-A4C1-396C36BB8D81}" type="datetimeFigureOut">
              <a:rPr lang="en-CA" smtClean="0"/>
              <a:t>2017-10-21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485B62C-0004-4415-A83B-E921B26351A2}"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67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63CC61D-D232-4E38-A4C1-396C36BB8D81}" type="datetimeFigureOut">
              <a:rPr lang="en-CA" smtClean="0"/>
              <a:t>2017-10-21</a:t>
            </a:fld>
            <a:endParaRPr lang="en-CA"/>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CA"/>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485B62C-0004-4415-A83B-E921B26351A2}" type="slidenum">
              <a:rPr lang="en-CA" smtClean="0"/>
              <a:t>‹#›</a:t>
            </a:fld>
            <a:endParaRPr lang="en-CA"/>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23652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7B72-E15A-4EA3-A37D-C3A4C06D3E87}"/>
              </a:ext>
            </a:extLst>
          </p:cNvPr>
          <p:cNvSpPr>
            <a:spLocks noGrp="1"/>
          </p:cNvSpPr>
          <p:nvPr>
            <p:ph type="ctrTitle"/>
          </p:nvPr>
        </p:nvSpPr>
        <p:spPr/>
        <p:txBody>
          <a:bodyPr>
            <a:normAutofit/>
          </a:bodyPr>
          <a:lstStyle/>
          <a:p>
            <a:r>
              <a:rPr lang="en-CA" sz="5400" b="1" dirty="0">
                <a:solidFill>
                  <a:schemeClr val="accent1">
                    <a:lumMod val="75000"/>
                  </a:schemeClr>
                </a:solidFill>
              </a:rPr>
              <a:t>Case 2 – Meningococcal Meningitis </a:t>
            </a:r>
          </a:p>
        </p:txBody>
      </p:sp>
      <p:sp>
        <p:nvSpPr>
          <p:cNvPr id="3" name="Subtitle 2">
            <a:extLst>
              <a:ext uri="{FF2B5EF4-FFF2-40B4-BE49-F238E27FC236}">
                <a16:creationId xmlns:a16="http://schemas.microsoft.com/office/drawing/2014/main" id="{70A689D4-872A-4E64-8DB2-D36E1CCEB86E}"/>
              </a:ext>
            </a:extLst>
          </p:cNvPr>
          <p:cNvSpPr>
            <a:spLocks noGrp="1"/>
          </p:cNvSpPr>
          <p:nvPr>
            <p:ph type="subTitle" idx="1"/>
          </p:nvPr>
        </p:nvSpPr>
        <p:spPr/>
        <p:txBody>
          <a:bodyPr/>
          <a:lstStyle/>
          <a:p>
            <a:r>
              <a:rPr lang="en-CA" dirty="0">
                <a:solidFill>
                  <a:schemeClr val="accent5">
                    <a:lumMod val="75000"/>
                  </a:schemeClr>
                </a:solidFill>
              </a:rPr>
              <a:t>Bacterial Pathogenesis</a:t>
            </a:r>
          </a:p>
          <a:p>
            <a:r>
              <a:rPr lang="en-CA" dirty="0">
                <a:solidFill>
                  <a:schemeClr val="accent5">
                    <a:lumMod val="75000"/>
                  </a:schemeClr>
                </a:solidFill>
              </a:rPr>
              <a:t>By Paula Tao</a:t>
            </a:r>
          </a:p>
        </p:txBody>
      </p:sp>
    </p:spTree>
    <p:extLst>
      <p:ext uri="{BB962C8B-B14F-4D97-AF65-F5344CB8AC3E}">
        <p14:creationId xmlns:p14="http://schemas.microsoft.com/office/powerpoint/2010/main" val="111537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C52CE-003F-48B7-AE37-B50F72C696B8}"/>
              </a:ext>
            </a:extLst>
          </p:cNvPr>
          <p:cNvSpPr>
            <a:spLocks noGrp="1"/>
          </p:cNvSpPr>
          <p:nvPr>
            <p:ph type="title"/>
          </p:nvPr>
        </p:nvSpPr>
        <p:spPr/>
        <p:txBody>
          <a:bodyPr>
            <a:normAutofit/>
          </a:bodyPr>
          <a:lstStyle/>
          <a:p>
            <a:r>
              <a:rPr lang="en-CA" i="1" dirty="0">
                <a:solidFill>
                  <a:schemeClr val="accent4">
                    <a:lumMod val="75000"/>
                  </a:schemeClr>
                </a:solidFill>
              </a:rPr>
              <a:t>Entry</a:t>
            </a:r>
          </a:p>
        </p:txBody>
      </p:sp>
      <p:sp>
        <p:nvSpPr>
          <p:cNvPr id="3" name="Content Placeholder 2">
            <a:extLst>
              <a:ext uri="{FF2B5EF4-FFF2-40B4-BE49-F238E27FC236}">
                <a16:creationId xmlns:a16="http://schemas.microsoft.com/office/drawing/2014/main" id="{577A073E-86F8-46FD-B6F9-BA4DD31D1730}"/>
              </a:ext>
            </a:extLst>
          </p:cNvPr>
          <p:cNvSpPr>
            <a:spLocks noGrp="1"/>
          </p:cNvSpPr>
          <p:nvPr>
            <p:ph idx="1"/>
          </p:nvPr>
        </p:nvSpPr>
        <p:spPr/>
        <p:txBody>
          <a:bodyPr/>
          <a:lstStyle/>
          <a:p>
            <a:pPr>
              <a:buFont typeface="Courier New" panose="02070309020205020404" pitchFamily="49" charset="0"/>
              <a:buChar char="o"/>
            </a:pPr>
            <a:r>
              <a:rPr lang="en-CA" dirty="0">
                <a:solidFill>
                  <a:schemeClr val="accent4">
                    <a:lumMod val="75000"/>
                  </a:schemeClr>
                </a:solidFill>
              </a:rPr>
              <a:t>What facilitates the entry of the bacteria into the human host? </a:t>
            </a:r>
          </a:p>
          <a:p>
            <a:pPr>
              <a:buFont typeface="Courier New" panose="02070309020205020404" pitchFamily="49" charset="0"/>
              <a:buChar char="o"/>
            </a:pPr>
            <a:r>
              <a:rPr lang="en-CA" dirty="0">
                <a:solidFill>
                  <a:schemeClr val="accent4">
                    <a:lumMod val="75000"/>
                  </a:schemeClr>
                </a:solidFill>
              </a:rPr>
              <a:t>What are the molecular, cellular and/or physiological factors at play in the initial entry/adherence step from the point of view of the organism </a:t>
            </a:r>
          </a:p>
          <a:p>
            <a:pPr>
              <a:buFont typeface="Courier New" panose="02070309020205020404" pitchFamily="49" charset="0"/>
              <a:buChar char="o"/>
            </a:pPr>
            <a:r>
              <a:rPr lang="en-CA" dirty="0">
                <a:solidFill>
                  <a:schemeClr val="accent4">
                    <a:lumMod val="75000"/>
                  </a:schemeClr>
                </a:solidFill>
              </a:rPr>
              <a:t>What are the molecular, cellular and/or physiological factors at play in the initial entry/adherence step from the point of view of the host?</a:t>
            </a:r>
            <a:br>
              <a:rPr lang="en-CA" dirty="0"/>
            </a:br>
            <a:endParaRPr lang="en-CA" dirty="0"/>
          </a:p>
        </p:txBody>
      </p:sp>
    </p:spTree>
    <p:extLst>
      <p:ext uri="{BB962C8B-B14F-4D97-AF65-F5344CB8AC3E}">
        <p14:creationId xmlns:p14="http://schemas.microsoft.com/office/powerpoint/2010/main" val="2699897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622D-4608-4D3C-B9E4-B99D041B61D9}"/>
              </a:ext>
            </a:extLst>
          </p:cNvPr>
          <p:cNvSpPr>
            <a:spLocks noGrp="1"/>
          </p:cNvSpPr>
          <p:nvPr>
            <p:ph type="title"/>
          </p:nvPr>
        </p:nvSpPr>
        <p:spPr/>
        <p:txBody>
          <a:bodyPr/>
          <a:lstStyle/>
          <a:p>
            <a:r>
              <a:rPr lang="en-CA" dirty="0">
                <a:solidFill>
                  <a:schemeClr val="accent4">
                    <a:lumMod val="75000"/>
                  </a:schemeClr>
                </a:solidFill>
              </a:rPr>
              <a:t>Transversal of the Epithelial barrier</a:t>
            </a:r>
          </a:p>
        </p:txBody>
      </p:sp>
      <p:sp>
        <p:nvSpPr>
          <p:cNvPr id="3" name="Content Placeholder 2">
            <a:extLst>
              <a:ext uri="{FF2B5EF4-FFF2-40B4-BE49-F238E27FC236}">
                <a16:creationId xmlns:a16="http://schemas.microsoft.com/office/drawing/2014/main" id="{1F1B1829-610F-45AA-A7C0-6A479DD36D0B}"/>
              </a:ext>
            </a:extLst>
          </p:cNvPr>
          <p:cNvSpPr>
            <a:spLocks noGrp="1"/>
          </p:cNvSpPr>
          <p:nvPr>
            <p:ph idx="1"/>
          </p:nvPr>
        </p:nvSpPr>
        <p:spPr>
          <a:xfrm>
            <a:off x="1024128" y="1904104"/>
            <a:ext cx="9720073" cy="4668818"/>
          </a:xfrm>
        </p:spPr>
        <p:txBody>
          <a:bodyPr>
            <a:normAutofit/>
          </a:bodyPr>
          <a:lstStyle/>
          <a:p>
            <a:r>
              <a:rPr lang="en-CA" dirty="0">
                <a:solidFill>
                  <a:schemeClr val="accent4">
                    <a:lumMod val="75000"/>
                  </a:schemeClr>
                </a:solidFill>
              </a:rPr>
              <a:t>STEPS:</a:t>
            </a:r>
          </a:p>
          <a:p>
            <a:pPr marL="457200" indent="-457200">
              <a:buFont typeface="+mj-lt"/>
              <a:buAutoNum type="arabicPeriod"/>
            </a:pPr>
            <a:r>
              <a:rPr lang="en-CA" dirty="0">
                <a:solidFill>
                  <a:schemeClr val="accent4">
                    <a:lumMod val="75000"/>
                  </a:schemeClr>
                </a:solidFill>
              </a:rPr>
              <a:t>Adhesion to the apical surface</a:t>
            </a:r>
          </a:p>
          <a:p>
            <a:pPr lvl="1">
              <a:buFont typeface="Courier New" panose="02070309020205020404" pitchFamily="49" charset="0"/>
              <a:buChar char="o"/>
            </a:pPr>
            <a:r>
              <a:rPr lang="en-CA" dirty="0">
                <a:solidFill>
                  <a:schemeClr val="accent4">
                    <a:lumMod val="75000"/>
                  </a:schemeClr>
                </a:solidFill>
              </a:rPr>
              <a:t>Attachment is limited to </a:t>
            </a:r>
            <a:r>
              <a:rPr lang="en-CA" dirty="0" err="1">
                <a:solidFill>
                  <a:schemeClr val="accent4">
                    <a:lumMod val="75000"/>
                  </a:schemeClr>
                </a:solidFill>
              </a:rPr>
              <a:t>nonciliated</a:t>
            </a:r>
            <a:r>
              <a:rPr lang="en-CA" dirty="0">
                <a:solidFill>
                  <a:schemeClr val="accent4">
                    <a:lumMod val="75000"/>
                  </a:schemeClr>
                </a:solidFill>
              </a:rPr>
              <a:t> cells of the respiratory epithelium</a:t>
            </a:r>
          </a:p>
          <a:p>
            <a:pPr lvl="1">
              <a:buFont typeface="Courier New" panose="02070309020205020404" pitchFamily="49" charset="0"/>
              <a:buChar char="o"/>
            </a:pPr>
            <a:r>
              <a:rPr lang="en-CA" dirty="0">
                <a:solidFill>
                  <a:schemeClr val="accent4">
                    <a:lumMod val="75000"/>
                  </a:schemeClr>
                </a:solidFill>
              </a:rPr>
              <a:t>Mediated by bacterial surface-associated filamentous structures called type 4 pili (</a:t>
            </a:r>
            <a:r>
              <a:rPr lang="en-CA" dirty="0" err="1">
                <a:solidFill>
                  <a:schemeClr val="accent4">
                    <a:lumMod val="75000"/>
                  </a:schemeClr>
                </a:solidFill>
              </a:rPr>
              <a:t>Tfp</a:t>
            </a:r>
            <a:r>
              <a:rPr lang="en-CA" dirty="0">
                <a:solidFill>
                  <a:schemeClr val="accent4">
                    <a:lumMod val="75000"/>
                  </a:schemeClr>
                </a:solidFill>
              </a:rPr>
              <a:t>)</a:t>
            </a:r>
          </a:p>
          <a:p>
            <a:pPr marL="457200" indent="-457200">
              <a:buFont typeface="+mj-lt"/>
              <a:buAutoNum type="arabicPeriod"/>
            </a:pPr>
            <a:r>
              <a:rPr lang="en-CA" dirty="0">
                <a:solidFill>
                  <a:schemeClr val="accent4">
                    <a:lumMod val="75000"/>
                  </a:schemeClr>
                </a:solidFill>
              </a:rPr>
              <a:t>Invasion of epithelial cells</a:t>
            </a:r>
          </a:p>
          <a:p>
            <a:pPr marL="457200" indent="-457200">
              <a:buFont typeface="+mj-lt"/>
              <a:buAutoNum type="arabicPeriod"/>
            </a:pPr>
            <a:r>
              <a:rPr lang="en-CA" dirty="0">
                <a:solidFill>
                  <a:schemeClr val="accent4">
                    <a:lumMod val="75000"/>
                  </a:schemeClr>
                </a:solidFill>
              </a:rPr>
              <a:t>Survival within cells</a:t>
            </a:r>
          </a:p>
          <a:p>
            <a:pPr lvl="1">
              <a:buFont typeface="Courier New" panose="02070309020205020404" pitchFamily="49" charset="0"/>
              <a:buChar char="o"/>
            </a:pPr>
            <a:r>
              <a:rPr lang="en-CA" dirty="0">
                <a:solidFill>
                  <a:schemeClr val="accent4">
                    <a:lumMod val="75000"/>
                  </a:schemeClr>
                </a:solidFill>
              </a:rPr>
              <a:t>To date, the intracellular niche occupied by </a:t>
            </a:r>
            <a:r>
              <a:rPr lang="en-CA" i="1" dirty="0">
                <a:solidFill>
                  <a:schemeClr val="accent4">
                    <a:lumMod val="75000"/>
                  </a:schemeClr>
                </a:solidFill>
              </a:rPr>
              <a:t>N. meningitidis</a:t>
            </a:r>
            <a:r>
              <a:rPr lang="en-CA" dirty="0">
                <a:solidFill>
                  <a:schemeClr val="accent4">
                    <a:lumMod val="75000"/>
                  </a:schemeClr>
                </a:solidFill>
              </a:rPr>
              <a:t> has not been defined. No markers of intracellular compartments have been found to consistently colocalize with intracellular meningococci</a:t>
            </a:r>
          </a:p>
          <a:p>
            <a:pPr marL="457200" indent="-457200">
              <a:buFont typeface="+mj-lt"/>
              <a:buAutoNum type="arabicPeriod"/>
            </a:pPr>
            <a:r>
              <a:rPr lang="en-CA" dirty="0">
                <a:solidFill>
                  <a:schemeClr val="accent4">
                    <a:lumMod val="75000"/>
                  </a:schemeClr>
                </a:solidFill>
              </a:rPr>
              <a:t>Movement to the basal side of cells</a:t>
            </a:r>
          </a:p>
          <a:p>
            <a:pPr marL="457200" indent="-457200">
              <a:buFont typeface="+mj-lt"/>
              <a:buAutoNum type="arabicPeriod"/>
            </a:pPr>
            <a:r>
              <a:rPr lang="en-CA" dirty="0">
                <a:solidFill>
                  <a:schemeClr val="accent4">
                    <a:lumMod val="75000"/>
                  </a:schemeClr>
                </a:solidFill>
              </a:rPr>
              <a:t>Escape from the basolateral aspect of the epithelium</a:t>
            </a:r>
          </a:p>
          <a:p>
            <a:endParaRPr lang="en-CA" dirty="0"/>
          </a:p>
        </p:txBody>
      </p:sp>
    </p:spTree>
    <p:extLst>
      <p:ext uri="{BB962C8B-B14F-4D97-AF65-F5344CB8AC3E}">
        <p14:creationId xmlns:p14="http://schemas.microsoft.com/office/powerpoint/2010/main" val="150842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8C37-FC94-443C-8FA1-6B06342D3380}"/>
              </a:ext>
            </a:extLst>
          </p:cNvPr>
          <p:cNvSpPr>
            <a:spLocks noGrp="1"/>
          </p:cNvSpPr>
          <p:nvPr>
            <p:ph type="title"/>
          </p:nvPr>
        </p:nvSpPr>
        <p:spPr/>
        <p:txBody>
          <a:bodyPr/>
          <a:lstStyle/>
          <a:p>
            <a:r>
              <a:rPr lang="en-CA" dirty="0">
                <a:solidFill>
                  <a:schemeClr val="accent4">
                    <a:lumMod val="75000"/>
                  </a:schemeClr>
                </a:solidFill>
              </a:rPr>
              <a:t>virulence factors of </a:t>
            </a:r>
            <a:r>
              <a:rPr lang="en-CA" i="1" dirty="0">
                <a:solidFill>
                  <a:schemeClr val="accent4">
                    <a:lumMod val="75000"/>
                  </a:schemeClr>
                </a:solidFill>
              </a:rPr>
              <a:t>N. meningitidis</a:t>
            </a:r>
          </a:p>
        </p:txBody>
      </p:sp>
      <p:sp>
        <p:nvSpPr>
          <p:cNvPr id="3" name="Content Placeholder 2">
            <a:extLst>
              <a:ext uri="{FF2B5EF4-FFF2-40B4-BE49-F238E27FC236}">
                <a16:creationId xmlns:a16="http://schemas.microsoft.com/office/drawing/2014/main" id="{10A02FC0-985C-4ABA-8261-ADB4705F9201}"/>
              </a:ext>
            </a:extLst>
          </p:cNvPr>
          <p:cNvSpPr>
            <a:spLocks noGrp="1"/>
          </p:cNvSpPr>
          <p:nvPr>
            <p:ph idx="1"/>
          </p:nvPr>
        </p:nvSpPr>
        <p:spPr>
          <a:xfrm>
            <a:off x="1024128" y="2286000"/>
            <a:ext cx="5032427" cy="4023360"/>
          </a:xfrm>
        </p:spPr>
        <p:txBody>
          <a:bodyPr/>
          <a:lstStyle/>
          <a:p>
            <a:pPr marL="457200" indent="-457200">
              <a:buFont typeface="+mj-lt"/>
              <a:buAutoNum type="arabicPeriod"/>
            </a:pPr>
            <a:r>
              <a:rPr lang="en-CA" dirty="0">
                <a:solidFill>
                  <a:schemeClr val="accent4">
                    <a:lumMod val="75000"/>
                  </a:schemeClr>
                </a:solidFill>
              </a:rPr>
              <a:t>Anti-phagocytic Capsule</a:t>
            </a:r>
          </a:p>
          <a:p>
            <a:pPr marL="457200" indent="-457200">
              <a:buFont typeface="+mj-lt"/>
              <a:buAutoNum type="arabicPeriod"/>
            </a:pPr>
            <a:r>
              <a:rPr lang="en-CA" dirty="0">
                <a:solidFill>
                  <a:schemeClr val="accent4">
                    <a:lumMod val="75000"/>
                  </a:schemeClr>
                </a:solidFill>
              </a:rPr>
              <a:t>Type IV Pili (</a:t>
            </a:r>
            <a:r>
              <a:rPr lang="en-CA" dirty="0" err="1">
                <a:solidFill>
                  <a:schemeClr val="accent4">
                    <a:lumMod val="75000"/>
                  </a:schemeClr>
                </a:solidFill>
              </a:rPr>
              <a:t>Tfp</a:t>
            </a:r>
            <a:r>
              <a:rPr lang="en-CA" dirty="0">
                <a:solidFill>
                  <a:schemeClr val="accent4">
                    <a:lumMod val="75000"/>
                  </a:schemeClr>
                </a:solidFill>
              </a:rPr>
              <a:t>)</a:t>
            </a:r>
          </a:p>
          <a:p>
            <a:pPr marL="457200" indent="-457200">
              <a:buFont typeface="+mj-lt"/>
              <a:buAutoNum type="arabicPeriod"/>
            </a:pPr>
            <a:r>
              <a:rPr lang="en-CA" dirty="0">
                <a:solidFill>
                  <a:schemeClr val="accent4">
                    <a:lumMod val="75000"/>
                  </a:schemeClr>
                </a:solidFill>
              </a:rPr>
              <a:t>IgA proteases </a:t>
            </a:r>
          </a:p>
          <a:p>
            <a:pPr marL="457200" indent="-457200">
              <a:buFont typeface="+mj-lt"/>
              <a:buAutoNum type="arabicPeriod"/>
            </a:pPr>
            <a:r>
              <a:rPr lang="en-CA" dirty="0">
                <a:solidFill>
                  <a:schemeClr val="accent4">
                    <a:lumMod val="75000"/>
                  </a:schemeClr>
                </a:solidFill>
              </a:rPr>
              <a:t>Lipopolysaccharide endotoxin (LPS)</a:t>
            </a:r>
          </a:p>
          <a:p>
            <a:pPr marL="457200" indent="-457200">
              <a:buFont typeface="+mj-lt"/>
              <a:buAutoNum type="arabicPeriod"/>
            </a:pPr>
            <a:endParaRPr lang="en-CA" dirty="0"/>
          </a:p>
        </p:txBody>
      </p:sp>
      <p:pic>
        <p:nvPicPr>
          <p:cNvPr id="4" name="Picture 3">
            <a:extLst>
              <a:ext uri="{FF2B5EF4-FFF2-40B4-BE49-F238E27FC236}">
                <a16:creationId xmlns:a16="http://schemas.microsoft.com/office/drawing/2014/main" id="{70A77A44-F4FE-4E87-B7A2-162372A7621C}"/>
              </a:ext>
            </a:extLst>
          </p:cNvPr>
          <p:cNvPicPr>
            <a:picLocks noChangeAspect="1"/>
          </p:cNvPicPr>
          <p:nvPr/>
        </p:nvPicPr>
        <p:blipFill>
          <a:blip r:embed="rId2"/>
          <a:stretch>
            <a:fillRect/>
          </a:stretch>
        </p:blipFill>
        <p:spPr>
          <a:xfrm>
            <a:off x="6494752" y="2286000"/>
            <a:ext cx="4786224" cy="3749040"/>
          </a:xfrm>
          <a:prstGeom prst="rect">
            <a:avLst/>
          </a:prstGeom>
        </p:spPr>
      </p:pic>
    </p:spTree>
    <p:extLst>
      <p:ext uri="{BB962C8B-B14F-4D97-AF65-F5344CB8AC3E}">
        <p14:creationId xmlns:p14="http://schemas.microsoft.com/office/powerpoint/2010/main" val="265652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7164-7B8B-440D-84DE-8D908C674F4E}"/>
              </a:ext>
            </a:extLst>
          </p:cNvPr>
          <p:cNvSpPr>
            <a:spLocks noGrp="1"/>
          </p:cNvSpPr>
          <p:nvPr>
            <p:ph type="title"/>
          </p:nvPr>
        </p:nvSpPr>
        <p:spPr/>
        <p:txBody>
          <a:bodyPr/>
          <a:lstStyle/>
          <a:p>
            <a:r>
              <a:rPr lang="en-CA" dirty="0">
                <a:solidFill>
                  <a:schemeClr val="accent4">
                    <a:lumMod val="75000"/>
                  </a:schemeClr>
                </a:solidFill>
              </a:rPr>
              <a:t>Facilitation of Bacteria into Host</a:t>
            </a:r>
          </a:p>
        </p:txBody>
      </p:sp>
      <p:sp>
        <p:nvSpPr>
          <p:cNvPr id="3" name="Content Placeholder 2">
            <a:extLst>
              <a:ext uri="{FF2B5EF4-FFF2-40B4-BE49-F238E27FC236}">
                <a16:creationId xmlns:a16="http://schemas.microsoft.com/office/drawing/2014/main" id="{9E802B34-1B55-40DF-82CC-4C1210838453}"/>
              </a:ext>
            </a:extLst>
          </p:cNvPr>
          <p:cNvSpPr>
            <a:spLocks noGrp="1"/>
          </p:cNvSpPr>
          <p:nvPr>
            <p:ph idx="1"/>
          </p:nvPr>
        </p:nvSpPr>
        <p:spPr/>
        <p:txBody>
          <a:bodyPr/>
          <a:lstStyle/>
          <a:p>
            <a:r>
              <a:rPr lang="en-CA" dirty="0">
                <a:solidFill>
                  <a:schemeClr val="accent4">
                    <a:lumMod val="75000"/>
                  </a:schemeClr>
                </a:solidFill>
              </a:rPr>
              <a:t>N. meningitidis is a diplococcus gram negative bacteria, which possesses an outer membrane and small porin proteins for selective permeability</a:t>
            </a:r>
          </a:p>
          <a:p>
            <a:r>
              <a:rPr lang="en-CA" dirty="0">
                <a:solidFill>
                  <a:schemeClr val="accent4">
                    <a:lumMod val="75000"/>
                  </a:schemeClr>
                </a:solidFill>
              </a:rPr>
              <a:t>Expresses a protective polysaccharide glycocalyx capsule layer around its cell wall made up of negatively charged sialic acid polymers</a:t>
            </a:r>
          </a:p>
          <a:p>
            <a:pPr lvl="1">
              <a:buFont typeface="Courier New" panose="02070309020205020404" pitchFamily="49" charset="0"/>
              <a:buChar char="o"/>
            </a:pPr>
            <a:r>
              <a:rPr lang="en-CA" dirty="0">
                <a:solidFill>
                  <a:schemeClr val="accent4">
                    <a:lumMod val="75000"/>
                  </a:schemeClr>
                </a:solidFill>
              </a:rPr>
              <a:t>Sialic acid is also expressed on human cells thus promoting host bacterial interactions</a:t>
            </a:r>
          </a:p>
          <a:p>
            <a:pPr lvl="1">
              <a:buFont typeface="Courier New" panose="02070309020205020404" pitchFamily="49" charset="0"/>
              <a:buChar char="o"/>
            </a:pPr>
            <a:endParaRPr lang="en-CA" dirty="0">
              <a:solidFill>
                <a:schemeClr val="accent4">
                  <a:lumMod val="75000"/>
                </a:schemeClr>
              </a:solidFill>
            </a:endParaRPr>
          </a:p>
          <a:p>
            <a:pPr marL="128016" lvl="1" indent="0">
              <a:buNone/>
            </a:pPr>
            <a:r>
              <a:rPr lang="en-CA" sz="2200" dirty="0">
                <a:solidFill>
                  <a:schemeClr val="accent4">
                    <a:lumMod val="75000"/>
                  </a:schemeClr>
                </a:solidFill>
              </a:rPr>
              <a:t>Capsule has a slimy characteristic that allows entry into a person’s respiratory tract via aspiration without drying</a:t>
            </a:r>
          </a:p>
          <a:p>
            <a:pPr marL="128016" lvl="1" indent="0">
              <a:buNone/>
            </a:pPr>
            <a:endParaRPr lang="en-CA" sz="2200" dirty="0">
              <a:solidFill>
                <a:schemeClr val="accent4">
                  <a:lumMod val="75000"/>
                </a:schemeClr>
              </a:solidFill>
            </a:endParaRPr>
          </a:p>
          <a:p>
            <a:pPr marL="128016" lvl="1" indent="0">
              <a:buNone/>
            </a:pPr>
            <a:r>
              <a:rPr lang="en-CA" sz="2200" dirty="0">
                <a:solidFill>
                  <a:schemeClr val="accent4">
                    <a:lumMod val="75000"/>
                  </a:schemeClr>
                </a:solidFill>
              </a:rPr>
              <a:t>During transmission and transport through the air, the capsule keeps the pathogen protected from degradation between hosts</a:t>
            </a:r>
          </a:p>
        </p:txBody>
      </p:sp>
    </p:spTree>
    <p:extLst>
      <p:ext uri="{BB962C8B-B14F-4D97-AF65-F5344CB8AC3E}">
        <p14:creationId xmlns:p14="http://schemas.microsoft.com/office/powerpoint/2010/main" val="2145003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099B-81A8-4602-A972-B119D8196500}"/>
              </a:ext>
            </a:extLst>
          </p:cNvPr>
          <p:cNvSpPr>
            <a:spLocks noGrp="1"/>
          </p:cNvSpPr>
          <p:nvPr>
            <p:ph type="title"/>
          </p:nvPr>
        </p:nvSpPr>
        <p:spPr/>
        <p:txBody>
          <a:bodyPr/>
          <a:lstStyle/>
          <a:p>
            <a:r>
              <a:rPr lang="en-CA" dirty="0">
                <a:solidFill>
                  <a:schemeClr val="accent4">
                    <a:lumMod val="75000"/>
                  </a:schemeClr>
                </a:solidFill>
              </a:rPr>
              <a:t>Anti-phagocytic capsule</a:t>
            </a:r>
          </a:p>
        </p:txBody>
      </p:sp>
      <p:sp>
        <p:nvSpPr>
          <p:cNvPr id="3" name="Content Placeholder 2">
            <a:extLst>
              <a:ext uri="{FF2B5EF4-FFF2-40B4-BE49-F238E27FC236}">
                <a16:creationId xmlns:a16="http://schemas.microsoft.com/office/drawing/2014/main" id="{1CC6AFCB-90B5-42AB-85F4-593B17783555}"/>
              </a:ext>
            </a:extLst>
          </p:cNvPr>
          <p:cNvSpPr>
            <a:spLocks noGrp="1"/>
          </p:cNvSpPr>
          <p:nvPr>
            <p:ph idx="1"/>
          </p:nvPr>
        </p:nvSpPr>
        <p:spPr>
          <a:xfrm>
            <a:off x="1024129" y="1893346"/>
            <a:ext cx="7356392" cy="4416014"/>
          </a:xfrm>
        </p:spPr>
        <p:txBody>
          <a:bodyPr>
            <a:normAutofit fontScale="92500" lnSpcReduction="20000"/>
          </a:bodyPr>
          <a:lstStyle/>
          <a:p>
            <a:r>
              <a:rPr lang="en-CA" sz="2400" dirty="0">
                <a:solidFill>
                  <a:schemeClr val="accent4">
                    <a:lumMod val="75000"/>
                  </a:schemeClr>
                </a:solidFill>
              </a:rPr>
              <a:t>The N. meningitidis polysaccharide capsule has been proposed to have an important role in the survival of </a:t>
            </a:r>
            <a:r>
              <a:rPr lang="en-CA" sz="2400" i="1" dirty="0">
                <a:solidFill>
                  <a:schemeClr val="accent4">
                    <a:lumMod val="75000"/>
                  </a:schemeClr>
                </a:solidFill>
              </a:rPr>
              <a:t>N. meningitidis</a:t>
            </a:r>
            <a:r>
              <a:rPr lang="en-CA" sz="2400" dirty="0">
                <a:solidFill>
                  <a:schemeClr val="accent4">
                    <a:lumMod val="75000"/>
                  </a:schemeClr>
                </a:solidFill>
              </a:rPr>
              <a:t> in epithelial and endothelial cells</a:t>
            </a:r>
          </a:p>
          <a:p>
            <a:pPr lvl="1">
              <a:buFont typeface="Courier New" panose="02070309020205020404" pitchFamily="49" charset="0"/>
              <a:buChar char="o"/>
            </a:pPr>
            <a:r>
              <a:rPr lang="en-CA" sz="1900" dirty="0">
                <a:solidFill>
                  <a:schemeClr val="accent4">
                    <a:lumMod val="75000"/>
                  </a:schemeClr>
                </a:solidFill>
              </a:rPr>
              <a:t>Isolated samples from CSF are found to be consistently capsulated </a:t>
            </a:r>
          </a:p>
          <a:p>
            <a:pPr lvl="1">
              <a:buFont typeface="Courier New" panose="02070309020205020404" pitchFamily="49" charset="0"/>
              <a:buChar char="o"/>
            </a:pPr>
            <a:endParaRPr lang="en-CA" dirty="0">
              <a:solidFill>
                <a:schemeClr val="accent4">
                  <a:lumMod val="75000"/>
                </a:schemeClr>
              </a:solidFill>
            </a:endParaRPr>
          </a:p>
          <a:p>
            <a:pPr marL="128016" lvl="1" indent="0">
              <a:buNone/>
            </a:pPr>
            <a:r>
              <a:rPr lang="en-CA" sz="2400" dirty="0">
                <a:solidFill>
                  <a:schemeClr val="accent4">
                    <a:lumMod val="75000"/>
                  </a:schemeClr>
                </a:solidFill>
              </a:rPr>
              <a:t>The presence of capsules in pathogenic </a:t>
            </a:r>
            <a:r>
              <a:rPr lang="en-CA" sz="2400" i="1" dirty="0">
                <a:solidFill>
                  <a:schemeClr val="accent4">
                    <a:lumMod val="75000"/>
                  </a:schemeClr>
                </a:solidFill>
              </a:rPr>
              <a:t>N. meningitidis</a:t>
            </a:r>
            <a:r>
              <a:rPr lang="en-CA" sz="2400" dirty="0">
                <a:solidFill>
                  <a:schemeClr val="accent4">
                    <a:lumMod val="75000"/>
                  </a:schemeClr>
                </a:solidFill>
              </a:rPr>
              <a:t> serve to provide resistance against antibody, complement-mediated, or phagocytic destruction by the host immune response</a:t>
            </a:r>
          </a:p>
          <a:p>
            <a:pPr marL="128016" lvl="1" indent="0">
              <a:buNone/>
            </a:pPr>
            <a:endParaRPr lang="en-CA" sz="2400" dirty="0">
              <a:solidFill>
                <a:schemeClr val="accent4">
                  <a:lumMod val="75000"/>
                </a:schemeClr>
              </a:solidFill>
            </a:endParaRPr>
          </a:p>
          <a:p>
            <a:pPr marL="128016" lvl="1" indent="0">
              <a:buNone/>
            </a:pPr>
            <a:r>
              <a:rPr lang="en-CA" sz="2400" dirty="0">
                <a:solidFill>
                  <a:schemeClr val="accent4">
                    <a:lumMod val="75000"/>
                  </a:schemeClr>
                </a:solidFill>
              </a:rPr>
              <a:t>Serogroups B, C, W-135, and Y incorporate sialic acids into the capsule which is advantageous for immune evasion due to host expression</a:t>
            </a:r>
          </a:p>
          <a:p>
            <a:pPr marL="128016" lvl="1" indent="0">
              <a:buNone/>
            </a:pPr>
            <a:endParaRPr lang="en-CA" sz="2400" dirty="0">
              <a:solidFill>
                <a:schemeClr val="accent4">
                  <a:lumMod val="75000"/>
                </a:schemeClr>
              </a:solidFill>
            </a:endParaRPr>
          </a:p>
          <a:p>
            <a:pPr marL="128016" lvl="1" indent="0">
              <a:buNone/>
            </a:pPr>
            <a:r>
              <a:rPr lang="en-CA" sz="2400" dirty="0">
                <a:solidFill>
                  <a:schemeClr val="accent4">
                    <a:lumMod val="75000"/>
                  </a:schemeClr>
                </a:solidFill>
              </a:rPr>
              <a:t>Capsule switching allows horizontal exchange of the capsule operon which confers resistance to anti-capsular antibiotics</a:t>
            </a:r>
          </a:p>
        </p:txBody>
      </p:sp>
      <p:pic>
        <p:nvPicPr>
          <p:cNvPr id="4" name="Picture 3">
            <a:extLst>
              <a:ext uri="{FF2B5EF4-FFF2-40B4-BE49-F238E27FC236}">
                <a16:creationId xmlns:a16="http://schemas.microsoft.com/office/drawing/2014/main" id="{895FC92F-69B7-469A-9BF3-8BDF2925F264}"/>
              </a:ext>
            </a:extLst>
          </p:cNvPr>
          <p:cNvPicPr>
            <a:picLocks noChangeAspect="1"/>
          </p:cNvPicPr>
          <p:nvPr/>
        </p:nvPicPr>
        <p:blipFill>
          <a:blip r:embed="rId3"/>
          <a:stretch>
            <a:fillRect/>
          </a:stretch>
        </p:blipFill>
        <p:spPr>
          <a:xfrm>
            <a:off x="8467725" y="2557463"/>
            <a:ext cx="3571875" cy="2681706"/>
          </a:xfrm>
          <a:prstGeom prst="rect">
            <a:avLst/>
          </a:prstGeom>
        </p:spPr>
      </p:pic>
    </p:spTree>
    <p:extLst>
      <p:ext uri="{BB962C8B-B14F-4D97-AF65-F5344CB8AC3E}">
        <p14:creationId xmlns:p14="http://schemas.microsoft.com/office/powerpoint/2010/main" val="3022104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F0F3-BC72-4C43-8EBE-6D2981E340C9}"/>
              </a:ext>
            </a:extLst>
          </p:cNvPr>
          <p:cNvSpPr>
            <a:spLocks noGrp="1"/>
          </p:cNvSpPr>
          <p:nvPr>
            <p:ph type="title"/>
          </p:nvPr>
        </p:nvSpPr>
        <p:spPr/>
        <p:txBody>
          <a:bodyPr/>
          <a:lstStyle/>
          <a:p>
            <a:r>
              <a:rPr lang="en-CA" dirty="0">
                <a:solidFill>
                  <a:schemeClr val="accent4">
                    <a:lumMod val="75000"/>
                  </a:schemeClr>
                </a:solidFill>
              </a:rPr>
              <a:t>IGA Proteases</a:t>
            </a:r>
          </a:p>
        </p:txBody>
      </p:sp>
      <p:sp>
        <p:nvSpPr>
          <p:cNvPr id="3" name="Content Placeholder 2">
            <a:extLst>
              <a:ext uri="{FF2B5EF4-FFF2-40B4-BE49-F238E27FC236}">
                <a16:creationId xmlns:a16="http://schemas.microsoft.com/office/drawing/2014/main" id="{69F31268-5459-498A-801A-5561C16E981C}"/>
              </a:ext>
            </a:extLst>
          </p:cNvPr>
          <p:cNvSpPr>
            <a:spLocks noGrp="1"/>
          </p:cNvSpPr>
          <p:nvPr>
            <p:ph idx="1"/>
          </p:nvPr>
        </p:nvSpPr>
        <p:spPr/>
        <p:txBody>
          <a:bodyPr/>
          <a:lstStyle/>
          <a:p>
            <a:r>
              <a:rPr lang="en-CA" dirty="0">
                <a:solidFill>
                  <a:schemeClr val="accent4">
                    <a:lumMod val="75000"/>
                  </a:schemeClr>
                </a:solidFill>
              </a:rPr>
              <a:t>IgA proteases cleave and inactivate IgA antibodies that play a key role in mucosal lining immunity, increasing the pathogens’ invasiveness in the nasopharynx</a:t>
            </a:r>
          </a:p>
          <a:p>
            <a:r>
              <a:rPr lang="en-CA" dirty="0">
                <a:solidFill>
                  <a:schemeClr val="accent4">
                    <a:lumMod val="75000"/>
                  </a:schemeClr>
                </a:solidFill>
              </a:rPr>
              <a:t>Upon interface with the nasopharyngeal mucosa: IgA proteases degrade active IgA at the mucosal surface</a:t>
            </a:r>
          </a:p>
          <a:p>
            <a:r>
              <a:rPr lang="en-CA" dirty="0">
                <a:solidFill>
                  <a:schemeClr val="accent4">
                    <a:lumMod val="75000"/>
                  </a:schemeClr>
                </a:solidFill>
              </a:rPr>
              <a:t>Decreasing IgA levels at the mucosa facilitates Neisseria’s ability to efficiently deploy its adherence factors</a:t>
            </a:r>
          </a:p>
          <a:p>
            <a:r>
              <a:rPr lang="en-CA" dirty="0">
                <a:solidFill>
                  <a:schemeClr val="accent4">
                    <a:lumMod val="75000"/>
                  </a:schemeClr>
                </a:solidFill>
              </a:rPr>
              <a:t>Type 2 Iga1 proteases intracellularly decrease levels of host lysosomal activity</a:t>
            </a:r>
          </a:p>
          <a:p>
            <a:pPr lvl="1">
              <a:buFont typeface="Courier New" panose="02070309020205020404" pitchFamily="49" charset="0"/>
              <a:buChar char="o"/>
            </a:pPr>
            <a:r>
              <a:rPr lang="en-CA" dirty="0">
                <a:solidFill>
                  <a:schemeClr val="accent4">
                    <a:lumMod val="75000"/>
                  </a:schemeClr>
                </a:solidFill>
              </a:rPr>
              <a:t>Cleavage of LAMP1 reduces steady state of the epithelial surface</a:t>
            </a:r>
          </a:p>
          <a:p>
            <a:pPr lvl="1">
              <a:buFont typeface="Courier New" panose="02070309020205020404" pitchFamily="49" charset="0"/>
              <a:buChar char="o"/>
            </a:pPr>
            <a:r>
              <a:rPr lang="en-CA" dirty="0">
                <a:solidFill>
                  <a:schemeClr val="accent4">
                    <a:lumMod val="75000"/>
                  </a:schemeClr>
                </a:solidFill>
              </a:rPr>
              <a:t>Results in a flux of Ca2+ ions which stimulates the lysosome to release the N. meningitidis into the interior of the cell </a:t>
            </a:r>
          </a:p>
        </p:txBody>
      </p:sp>
      <p:pic>
        <p:nvPicPr>
          <p:cNvPr id="5" name="Picture 4">
            <a:extLst>
              <a:ext uri="{FF2B5EF4-FFF2-40B4-BE49-F238E27FC236}">
                <a16:creationId xmlns:a16="http://schemas.microsoft.com/office/drawing/2014/main" id="{8BFF9C95-A0CC-456D-8636-27093430AD85}"/>
              </a:ext>
            </a:extLst>
          </p:cNvPr>
          <p:cNvPicPr>
            <a:picLocks noChangeAspect="1"/>
          </p:cNvPicPr>
          <p:nvPr/>
        </p:nvPicPr>
        <p:blipFill>
          <a:blip r:embed="rId2"/>
          <a:stretch>
            <a:fillRect/>
          </a:stretch>
        </p:blipFill>
        <p:spPr>
          <a:xfrm>
            <a:off x="9444037" y="142875"/>
            <a:ext cx="1941957" cy="1941957"/>
          </a:xfrm>
          <a:prstGeom prst="rect">
            <a:avLst/>
          </a:prstGeom>
        </p:spPr>
      </p:pic>
    </p:spTree>
    <p:extLst>
      <p:ext uri="{BB962C8B-B14F-4D97-AF65-F5344CB8AC3E}">
        <p14:creationId xmlns:p14="http://schemas.microsoft.com/office/powerpoint/2010/main" val="157816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F1C2-567C-4E82-A29F-21F56DFA9A84}"/>
              </a:ext>
            </a:extLst>
          </p:cNvPr>
          <p:cNvSpPr>
            <a:spLocks noGrp="1"/>
          </p:cNvSpPr>
          <p:nvPr>
            <p:ph type="title"/>
          </p:nvPr>
        </p:nvSpPr>
        <p:spPr/>
        <p:txBody>
          <a:bodyPr/>
          <a:lstStyle/>
          <a:p>
            <a:r>
              <a:rPr lang="en-CA" dirty="0">
                <a:solidFill>
                  <a:schemeClr val="accent4">
                    <a:lumMod val="75000"/>
                  </a:schemeClr>
                </a:solidFill>
              </a:rPr>
              <a:t>Adhesion</a:t>
            </a:r>
          </a:p>
        </p:txBody>
      </p:sp>
      <p:sp>
        <p:nvSpPr>
          <p:cNvPr id="3" name="Content Placeholder 2">
            <a:extLst>
              <a:ext uri="{FF2B5EF4-FFF2-40B4-BE49-F238E27FC236}">
                <a16:creationId xmlns:a16="http://schemas.microsoft.com/office/drawing/2014/main" id="{6DB7F93C-8125-4D3B-A0C6-A6933409F8D2}"/>
              </a:ext>
            </a:extLst>
          </p:cNvPr>
          <p:cNvSpPr>
            <a:spLocks noGrp="1"/>
          </p:cNvSpPr>
          <p:nvPr>
            <p:ph idx="1"/>
          </p:nvPr>
        </p:nvSpPr>
        <p:spPr>
          <a:xfrm>
            <a:off x="1024129" y="1895475"/>
            <a:ext cx="5490972" cy="4413885"/>
          </a:xfrm>
        </p:spPr>
        <p:txBody>
          <a:bodyPr/>
          <a:lstStyle/>
          <a:p>
            <a:r>
              <a:rPr lang="en-CA" dirty="0">
                <a:solidFill>
                  <a:schemeClr val="accent4">
                    <a:lumMod val="75000"/>
                  </a:schemeClr>
                </a:solidFill>
              </a:rPr>
              <a:t>Initial attachment: N. meningitidis relies on its adhesin proteins which bind to host cell components, to penetrate the epithelia first encountered in the nasopharyngeal region via intimate interactions</a:t>
            </a:r>
          </a:p>
          <a:p>
            <a:pPr lvl="1">
              <a:buFont typeface="Courier New" panose="02070309020205020404" pitchFamily="49" charset="0"/>
              <a:buChar char="o"/>
            </a:pPr>
            <a:r>
              <a:rPr lang="en-CA" dirty="0">
                <a:solidFill>
                  <a:schemeClr val="accent4">
                    <a:lumMod val="75000"/>
                  </a:schemeClr>
                </a:solidFill>
              </a:rPr>
              <a:t>N. meningitidis possess pili (cytoplasmic extensions) which confer a twitching motility to the bacteria, allowing it to roll along cells until it finds the perfect site for initial attachment and entry</a:t>
            </a:r>
          </a:p>
          <a:p>
            <a:pPr lvl="1">
              <a:buFont typeface="Courier New" panose="02070309020205020404" pitchFamily="49" charset="0"/>
              <a:buChar char="o"/>
            </a:pPr>
            <a:endParaRPr lang="en-CA" dirty="0">
              <a:solidFill>
                <a:schemeClr val="accent4">
                  <a:lumMod val="75000"/>
                </a:schemeClr>
              </a:solidFill>
            </a:endParaRPr>
          </a:p>
          <a:p>
            <a:pPr marL="128016" lvl="1" indent="0">
              <a:buNone/>
            </a:pPr>
            <a:r>
              <a:rPr lang="en-CA" sz="2200" dirty="0">
                <a:solidFill>
                  <a:schemeClr val="accent4">
                    <a:lumMod val="75000"/>
                  </a:schemeClr>
                </a:solidFill>
              </a:rPr>
              <a:t>The Type IV pilus, specifically, is the primary major adhesin protein utilized by N. meningitidis for the initial attachment of bacteria to host</a:t>
            </a:r>
          </a:p>
          <a:p>
            <a:pPr marL="128016" lvl="1" indent="0">
              <a:buNone/>
            </a:pPr>
            <a:endParaRPr lang="en-CA" sz="2200" dirty="0">
              <a:solidFill>
                <a:schemeClr val="accent4">
                  <a:lumMod val="75000"/>
                </a:schemeClr>
              </a:solidFill>
            </a:endParaRPr>
          </a:p>
        </p:txBody>
      </p:sp>
      <p:sp>
        <p:nvSpPr>
          <p:cNvPr id="4" name="TextBox 3">
            <a:extLst>
              <a:ext uri="{FF2B5EF4-FFF2-40B4-BE49-F238E27FC236}">
                <a16:creationId xmlns:a16="http://schemas.microsoft.com/office/drawing/2014/main" id="{5D6E2088-C412-4315-81C0-D7D14BCCD6B3}"/>
              </a:ext>
            </a:extLst>
          </p:cNvPr>
          <p:cNvSpPr txBox="1"/>
          <p:nvPr/>
        </p:nvSpPr>
        <p:spPr>
          <a:xfrm>
            <a:off x="7124700" y="2809874"/>
            <a:ext cx="4438650" cy="2369880"/>
          </a:xfrm>
          <a:prstGeom prst="rect">
            <a:avLst/>
          </a:prstGeom>
          <a:noFill/>
        </p:spPr>
        <p:txBody>
          <a:bodyPr wrap="square" rtlCol="0">
            <a:spAutoFit/>
          </a:bodyPr>
          <a:lstStyle/>
          <a:p>
            <a:r>
              <a:rPr lang="en-CA" sz="2200" dirty="0">
                <a:solidFill>
                  <a:schemeClr val="accent4">
                    <a:lumMod val="75000"/>
                  </a:schemeClr>
                </a:solidFill>
              </a:rPr>
              <a:t>Primary attachment is enhanced by:</a:t>
            </a:r>
          </a:p>
          <a:p>
            <a:pPr marL="285750" indent="-285750">
              <a:buFont typeface="Arial" panose="020B0604020202020204" pitchFamily="34" charset="0"/>
              <a:buChar char="•"/>
            </a:pPr>
            <a:r>
              <a:rPr lang="en-CA" dirty="0" err="1">
                <a:solidFill>
                  <a:schemeClr val="accent4">
                    <a:lumMod val="75000"/>
                  </a:schemeClr>
                </a:solidFill>
              </a:rPr>
              <a:t>Lipooligosaccharide</a:t>
            </a:r>
            <a:r>
              <a:rPr lang="en-CA" dirty="0">
                <a:solidFill>
                  <a:schemeClr val="accent4">
                    <a:lumMod val="75000"/>
                  </a:schemeClr>
                </a:solidFill>
              </a:rPr>
              <a:t> (LOS) endotoxin (short highly branched O antigenic structure on bacterial surface)</a:t>
            </a:r>
          </a:p>
          <a:p>
            <a:pPr marL="285750" indent="-285750">
              <a:buFont typeface="Arial" panose="020B0604020202020204" pitchFamily="34" charset="0"/>
              <a:buChar char="•"/>
            </a:pPr>
            <a:r>
              <a:rPr lang="en-CA" dirty="0">
                <a:solidFill>
                  <a:schemeClr val="accent4">
                    <a:lumMod val="75000"/>
                  </a:schemeClr>
                </a:solidFill>
              </a:rPr>
              <a:t>Opacity (</a:t>
            </a:r>
            <a:r>
              <a:rPr lang="en-CA" dirty="0" err="1">
                <a:solidFill>
                  <a:schemeClr val="accent4">
                    <a:lumMod val="75000"/>
                  </a:schemeClr>
                </a:solidFill>
              </a:rPr>
              <a:t>Opa</a:t>
            </a:r>
            <a:r>
              <a:rPr lang="en-CA" dirty="0">
                <a:solidFill>
                  <a:schemeClr val="accent4">
                    <a:lumMod val="75000"/>
                  </a:schemeClr>
                </a:solidFill>
              </a:rPr>
              <a:t>) proteins</a:t>
            </a:r>
          </a:p>
          <a:p>
            <a:pPr marL="285750" indent="-285750">
              <a:buFont typeface="Arial" panose="020B0604020202020204" pitchFamily="34" charset="0"/>
              <a:buChar char="•"/>
            </a:pPr>
            <a:r>
              <a:rPr lang="en-CA" dirty="0">
                <a:solidFill>
                  <a:schemeClr val="accent4">
                    <a:lumMod val="75000"/>
                  </a:schemeClr>
                </a:solidFill>
              </a:rPr>
              <a:t>Glycolipid adhesins on the surface of N. meningitidis </a:t>
            </a:r>
          </a:p>
          <a:p>
            <a:endParaRPr lang="en-CA" dirty="0"/>
          </a:p>
        </p:txBody>
      </p:sp>
    </p:spTree>
    <p:extLst>
      <p:ext uri="{BB962C8B-B14F-4D97-AF65-F5344CB8AC3E}">
        <p14:creationId xmlns:p14="http://schemas.microsoft.com/office/powerpoint/2010/main" val="2007727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DDD7C-97D6-4675-A7A7-6253E2437925}"/>
              </a:ext>
            </a:extLst>
          </p:cNvPr>
          <p:cNvSpPr>
            <a:spLocks noGrp="1"/>
          </p:cNvSpPr>
          <p:nvPr>
            <p:ph type="title"/>
          </p:nvPr>
        </p:nvSpPr>
        <p:spPr/>
        <p:txBody>
          <a:bodyPr/>
          <a:lstStyle/>
          <a:p>
            <a:r>
              <a:rPr lang="en-CA" dirty="0">
                <a:solidFill>
                  <a:schemeClr val="accent4">
                    <a:lumMod val="75000"/>
                  </a:schemeClr>
                </a:solidFill>
              </a:rPr>
              <a:t>Type Iv Pili</a:t>
            </a:r>
          </a:p>
        </p:txBody>
      </p:sp>
      <p:sp>
        <p:nvSpPr>
          <p:cNvPr id="3" name="Content Placeholder 2">
            <a:extLst>
              <a:ext uri="{FF2B5EF4-FFF2-40B4-BE49-F238E27FC236}">
                <a16:creationId xmlns:a16="http://schemas.microsoft.com/office/drawing/2014/main" id="{C6186A2B-BD0F-484A-B229-1B4E82FF7682}"/>
              </a:ext>
            </a:extLst>
          </p:cNvPr>
          <p:cNvSpPr>
            <a:spLocks noGrp="1"/>
          </p:cNvSpPr>
          <p:nvPr>
            <p:ph idx="1"/>
          </p:nvPr>
        </p:nvSpPr>
        <p:spPr/>
        <p:txBody>
          <a:bodyPr/>
          <a:lstStyle/>
          <a:p>
            <a:r>
              <a:rPr lang="en-CA" dirty="0">
                <a:solidFill>
                  <a:schemeClr val="accent4">
                    <a:lumMod val="75000"/>
                  </a:schemeClr>
                </a:solidFill>
              </a:rPr>
              <a:t>Composed of filament polymers (pilin subunits fused together) on the surface of N. meningitidis to form multi-protein complexes</a:t>
            </a:r>
          </a:p>
          <a:p>
            <a:pPr lvl="1">
              <a:buFont typeface="Courier New" panose="02070309020205020404" pitchFamily="49" charset="0"/>
              <a:buChar char="o"/>
            </a:pPr>
            <a:r>
              <a:rPr lang="en-CA" dirty="0">
                <a:solidFill>
                  <a:schemeClr val="accent4">
                    <a:lumMod val="75000"/>
                  </a:schemeClr>
                </a:solidFill>
              </a:rPr>
              <a:t>crucial complexes that permit the pathogen’s initial interaction, adhesion, and ultimate invasion of the host cell epithelial lining</a:t>
            </a:r>
          </a:p>
          <a:p>
            <a:pPr lvl="1">
              <a:buFont typeface="Courier New" panose="02070309020205020404" pitchFamily="49" charset="0"/>
              <a:buChar char="o"/>
            </a:pPr>
            <a:endParaRPr lang="en-CA" dirty="0">
              <a:solidFill>
                <a:schemeClr val="accent4">
                  <a:lumMod val="75000"/>
                </a:schemeClr>
              </a:solidFill>
            </a:endParaRPr>
          </a:p>
          <a:p>
            <a:pPr marL="128016" lvl="1" indent="0">
              <a:buNone/>
            </a:pPr>
            <a:r>
              <a:rPr lang="en-CA" sz="2200" dirty="0">
                <a:solidFill>
                  <a:schemeClr val="accent4">
                    <a:lumMod val="75000"/>
                  </a:schemeClr>
                </a:solidFill>
              </a:rPr>
              <a:t>The Type IV pili has been proposed to bind CD46 on the host cell, which is expressed on the cell surface membrane of all human cell types except for erythrocytes</a:t>
            </a:r>
          </a:p>
          <a:p>
            <a:pPr marL="128016" lvl="1" indent="0">
              <a:buNone/>
            </a:pPr>
            <a:endParaRPr lang="en-CA" sz="2200" dirty="0">
              <a:solidFill>
                <a:schemeClr val="accent4">
                  <a:lumMod val="75000"/>
                </a:schemeClr>
              </a:solidFill>
            </a:endParaRPr>
          </a:p>
          <a:p>
            <a:pPr marL="128016" lvl="1" indent="0">
              <a:buNone/>
            </a:pPr>
            <a:r>
              <a:rPr lang="en-CA" sz="2200" dirty="0">
                <a:solidFill>
                  <a:schemeClr val="accent4">
                    <a:lumMod val="75000"/>
                  </a:schemeClr>
                </a:solidFill>
              </a:rPr>
              <a:t>Initial binding between pilus and receptor/host membrane protein is amplified and enhanced for entry by the presence and function of opacity proteins: </a:t>
            </a:r>
            <a:r>
              <a:rPr lang="en-CA" sz="2200" dirty="0" err="1">
                <a:solidFill>
                  <a:schemeClr val="accent4">
                    <a:lumMod val="75000"/>
                  </a:schemeClr>
                </a:solidFill>
              </a:rPr>
              <a:t>Opa</a:t>
            </a:r>
            <a:r>
              <a:rPr lang="en-CA" sz="2200" dirty="0">
                <a:solidFill>
                  <a:schemeClr val="accent4">
                    <a:lumMod val="75000"/>
                  </a:schemeClr>
                </a:solidFill>
              </a:rPr>
              <a:t> and </a:t>
            </a:r>
            <a:r>
              <a:rPr lang="en-CA" sz="2200" dirty="0" err="1">
                <a:solidFill>
                  <a:schemeClr val="accent4">
                    <a:lumMod val="75000"/>
                  </a:schemeClr>
                </a:solidFill>
              </a:rPr>
              <a:t>Opc</a:t>
            </a:r>
            <a:endParaRPr lang="en-CA" sz="2200" dirty="0">
              <a:solidFill>
                <a:schemeClr val="accent4">
                  <a:lumMod val="75000"/>
                </a:schemeClr>
              </a:solidFill>
            </a:endParaRPr>
          </a:p>
        </p:txBody>
      </p:sp>
    </p:spTree>
    <p:extLst>
      <p:ext uri="{BB962C8B-B14F-4D97-AF65-F5344CB8AC3E}">
        <p14:creationId xmlns:p14="http://schemas.microsoft.com/office/powerpoint/2010/main" val="1200933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1C32-95E4-4203-81EE-8322D8D5EFE1}"/>
              </a:ext>
            </a:extLst>
          </p:cNvPr>
          <p:cNvSpPr>
            <a:spLocks noGrp="1"/>
          </p:cNvSpPr>
          <p:nvPr>
            <p:ph type="title"/>
          </p:nvPr>
        </p:nvSpPr>
        <p:spPr/>
        <p:txBody>
          <a:bodyPr/>
          <a:lstStyle/>
          <a:p>
            <a:r>
              <a:rPr lang="en-CA" dirty="0">
                <a:solidFill>
                  <a:schemeClr val="accent4">
                    <a:lumMod val="75000"/>
                  </a:schemeClr>
                </a:solidFill>
              </a:rPr>
              <a:t>Opacity Proteins as major adhesion proteins</a:t>
            </a:r>
          </a:p>
        </p:txBody>
      </p:sp>
      <p:sp>
        <p:nvSpPr>
          <p:cNvPr id="3" name="Content Placeholder 2">
            <a:extLst>
              <a:ext uri="{FF2B5EF4-FFF2-40B4-BE49-F238E27FC236}">
                <a16:creationId xmlns:a16="http://schemas.microsoft.com/office/drawing/2014/main" id="{4123CA4D-35A4-4AE4-999C-2418F21E6C15}"/>
              </a:ext>
            </a:extLst>
          </p:cNvPr>
          <p:cNvSpPr>
            <a:spLocks noGrp="1"/>
          </p:cNvSpPr>
          <p:nvPr>
            <p:ph idx="1"/>
          </p:nvPr>
        </p:nvSpPr>
        <p:spPr>
          <a:xfrm>
            <a:off x="1024129" y="2286000"/>
            <a:ext cx="7510272" cy="4023360"/>
          </a:xfrm>
        </p:spPr>
        <p:txBody>
          <a:bodyPr/>
          <a:lstStyle/>
          <a:p>
            <a:r>
              <a:rPr lang="en-CA" dirty="0" err="1">
                <a:solidFill>
                  <a:schemeClr val="accent4">
                    <a:lumMod val="75000"/>
                  </a:schemeClr>
                </a:solidFill>
              </a:rPr>
              <a:t>Opa</a:t>
            </a:r>
            <a:r>
              <a:rPr lang="en-CA" dirty="0">
                <a:solidFill>
                  <a:schemeClr val="accent4">
                    <a:lumMod val="75000"/>
                  </a:schemeClr>
                </a:solidFill>
              </a:rPr>
              <a:t> proteins are transmembrane proteins made of 8 beta strands</a:t>
            </a:r>
          </a:p>
          <a:p>
            <a:r>
              <a:rPr lang="en-CA" dirty="0" err="1">
                <a:solidFill>
                  <a:schemeClr val="accent4">
                    <a:lumMod val="75000"/>
                  </a:schemeClr>
                </a:solidFill>
              </a:rPr>
              <a:t>Opa</a:t>
            </a:r>
            <a:r>
              <a:rPr lang="en-CA" dirty="0">
                <a:solidFill>
                  <a:schemeClr val="accent4">
                    <a:lumMod val="75000"/>
                  </a:schemeClr>
                </a:solidFill>
              </a:rPr>
              <a:t> is thought to bind cell-cell adhesion facilitating proteins on the host such as CD66</a:t>
            </a:r>
          </a:p>
          <a:p>
            <a:r>
              <a:rPr lang="en-CA" dirty="0">
                <a:solidFill>
                  <a:schemeClr val="accent4">
                    <a:lumMod val="75000"/>
                  </a:schemeClr>
                </a:solidFill>
              </a:rPr>
              <a:t>Most </a:t>
            </a:r>
            <a:r>
              <a:rPr lang="en-CA" dirty="0" err="1">
                <a:solidFill>
                  <a:schemeClr val="accent4">
                    <a:lumMod val="75000"/>
                  </a:schemeClr>
                </a:solidFill>
              </a:rPr>
              <a:t>Opa</a:t>
            </a:r>
            <a:r>
              <a:rPr lang="en-CA" dirty="0">
                <a:solidFill>
                  <a:schemeClr val="accent4">
                    <a:lumMod val="75000"/>
                  </a:schemeClr>
                </a:solidFill>
              </a:rPr>
              <a:t> proteins bind to receptors upregulated by inflammatory cytokines: CEACAM (carcinoembryonic antigen-related cell-adhesion molecule) receptors or HSPGs (Heparin sulfate proteoglycans)</a:t>
            </a:r>
          </a:p>
          <a:p>
            <a:r>
              <a:rPr lang="en-CA" dirty="0" err="1">
                <a:solidFill>
                  <a:schemeClr val="accent4">
                    <a:lumMod val="75000"/>
                  </a:schemeClr>
                </a:solidFill>
              </a:rPr>
              <a:t>Opc</a:t>
            </a:r>
            <a:r>
              <a:rPr lang="en-CA" dirty="0">
                <a:solidFill>
                  <a:schemeClr val="accent4">
                    <a:lumMod val="75000"/>
                  </a:schemeClr>
                </a:solidFill>
              </a:rPr>
              <a:t> opacity protein is a trimolecular complex containing serum vitronectin and fibronectin and integrin receptors</a:t>
            </a:r>
          </a:p>
        </p:txBody>
      </p:sp>
    </p:spTree>
    <p:extLst>
      <p:ext uri="{BB962C8B-B14F-4D97-AF65-F5344CB8AC3E}">
        <p14:creationId xmlns:p14="http://schemas.microsoft.com/office/powerpoint/2010/main" val="3375015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07F0-B7B6-46A0-A9A5-854B1D7416E8}"/>
              </a:ext>
            </a:extLst>
          </p:cNvPr>
          <p:cNvSpPr>
            <a:spLocks noGrp="1"/>
          </p:cNvSpPr>
          <p:nvPr>
            <p:ph type="title"/>
          </p:nvPr>
        </p:nvSpPr>
        <p:spPr/>
        <p:txBody>
          <a:bodyPr/>
          <a:lstStyle/>
          <a:p>
            <a:r>
              <a:rPr lang="en-CA" dirty="0">
                <a:solidFill>
                  <a:schemeClr val="accent4">
                    <a:lumMod val="75000"/>
                  </a:schemeClr>
                </a:solidFill>
              </a:rPr>
              <a:t>Brain endothelium invasion of </a:t>
            </a:r>
            <a:r>
              <a:rPr lang="en-CA" i="1" dirty="0">
                <a:solidFill>
                  <a:schemeClr val="accent4">
                    <a:lumMod val="75000"/>
                  </a:schemeClr>
                </a:solidFill>
              </a:rPr>
              <a:t>N. meningitidis </a:t>
            </a:r>
          </a:p>
        </p:txBody>
      </p:sp>
      <p:sp>
        <p:nvSpPr>
          <p:cNvPr id="3" name="Content Placeholder 2">
            <a:extLst>
              <a:ext uri="{FF2B5EF4-FFF2-40B4-BE49-F238E27FC236}">
                <a16:creationId xmlns:a16="http://schemas.microsoft.com/office/drawing/2014/main" id="{0F984C4C-3F83-4505-9F14-38AA81A71279}"/>
              </a:ext>
            </a:extLst>
          </p:cNvPr>
          <p:cNvSpPr>
            <a:spLocks noGrp="1"/>
          </p:cNvSpPr>
          <p:nvPr>
            <p:ph idx="1"/>
          </p:nvPr>
        </p:nvSpPr>
        <p:spPr>
          <a:xfrm>
            <a:off x="1024129" y="2286000"/>
            <a:ext cx="5319522" cy="4023360"/>
          </a:xfrm>
        </p:spPr>
        <p:txBody>
          <a:bodyPr/>
          <a:lstStyle/>
          <a:p>
            <a:r>
              <a:rPr lang="en-CA" dirty="0">
                <a:solidFill>
                  <a:schemeClr val="accent4">
                    <a:lumMod val="75000"/>
                  </a:schemeClr>
                </a:solidFill>
              </a:rPr>
              <a:t>The B2-AR receptor is exploited as a point of entry for N. meningitidis translocation across the brain endothelial lining</a:t>
            </a:r>
          </a:p>
          <a:p>
            <a:r>
              <a:rPr lang="en-CA" dirty="0">
                <a:solidFill>
                  <a:schemeClr val="accent4">
                    <a:lumMod val="75000"/>
                  </a:schemeClr>
                </a:solidFill>
              </a:rPr>
              <a:t>Activating B- </a:t>
            </a:r>
            <a:r>
              <a:rPr lang="en-CA" dirty="0" err="1">
                <a:solidFill>
                  <a:schemeClr val="accent4">
                    <a:lumMod val="75000"/>
                  </a:schemeClr>
                </a:solidFill>
              </a:rPr>
              <a:t>arrestin</a:t>
            </a:r>
            <a:r>
              <a:rPr lang="en-CA" dirty="0">
                <a:solidFill>
                  <a:schemeClr val="accent4">
                    <a:lumMod val="75000"/>
                  </a:schemeClr>
                </a:solidFill>
              </a:rPr>
              <a:t> construct a raft by accumulating proteins and assembling integrins such as CD44 and ICAM-1 to generate cortical plaque colony formation</a:t>
            </a:r>
          </a:p>
          <a:p>
            <a:r>
              <a:rPr lang="en-CA" dirty="0">
                <a:solidFill>
                  <a:schemeClr val="accent4">
                    <a:lumMod val="75000"/>
                  </a:schemeClr>
                </a:solidFill>
              </a:rPr>
              <a:t>Characterized by protein grouped protrusion and puncturing of the host cell</a:t>
            </a:r>
          </a:p>
          <a:p>
            <a:r>
              <a:rPr lang="en-CA" dirty="0">
                <a:solidFill>
                  <a:schemeClr val="accent4">
                    <a:lumMod val="75000"/>
                  </a:schemeClr>
                </a:solidFill>
              </a:rPr>
              <a:t>Resulting in promotion of bacterial uptake by the host.</a:t>
            </a:r>
          </a:p>
        </p:txBody>
      </p:sp>
      <p:pic>
        <p:nvPicPr>
          <p:cNvPr id="4" name="Picture 3">
            <a:extLst>
              <a:ext uri="{FF2B5EF4-FFF2-40B4-BE49-F238E27FC236}">
                <a16:creationId xmlns:a16="http://schemas.microsoft.com/office/drawing/2014/main" id="{EE2CC0EC-8D9D-4577-B267-52530F7339C7}"/>
              </a:ext>
            </a:extLst>
          </p:cNvPr>
          <p:cNvPicPr>
            <a:picLocks noChangeAspect="1"/>
          </p:cNvPicPr>
          <p:nvPr/>
        </p:nvPicPr>
        <p:blipFill>
          <a:blip r:embed="rId2"/>
          <a:stretch>
            <a:fillRect/>
          </a:stretch>
        </p:blipFill>
        <p:spPr>
          <a:xfrm>
            <a:off x="7243762" y="1702689"/>
            <a:ext cx="4118468" cy="2335911"/>
          </a:xfrm>
          <a:prstGeom prst="rect">
            <a:avLst/>
          </a:prstGeom>
        </p:spPr>
      </p:pic>
      <p:pic>
        <p:nvPicPr>
          <p:cNvPr id="4100" name="Picture 4" descr="File:Cortical plaque colony formation.png">
            <a:extLst>
              <a:ext uri="{FF2B5EF4-FFF2-40B4-BE49-F238E27FC236}">
                <a16:creationId xmlns:a16="http://schemas.microsoft.com/office/drawing/2014/main" id="{32A46998-D6E6-4D95-B9CE-7B1EA9D47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395" y="4157664"/>
            <a:ext cx="2962806" cy="241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403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89EB-2016-458A-BBDB-139B37ACC5BC}"/>
              </a:ext>
            </a:extLst>
          </p:cNvPr>
          <p:cNvSpPr>
            <a:spLocks noGrp="1"/>
          </p:cNvSpPr>
          <p:nvPr>
            <p:ph type="title"/>
          </p:nvPr>
        </p:nvSpPr>
        <p:spPr/>
        <p:txBody>
          <a:bodyPr/>
          <a:lstStyle/>
          <a:p>
            <a:r>
              <a:rPr lang="en-CA" dirty="0"/>
              <a:t>A STIFF NECK</a:t>
            </a:r>
          </a:p>
        </p:txBody>
      </p:sp>
      <p:sp>
        <p:nvSpPr>
          <p:cNvPr id="3" name="Content Placeholder 2">
            <a:extLst>
              <a:ext uri="{FF2B5EF4-FFF2-40B4-BE49-F238E27FC236}">
                <a16:creationId xmlns:a16="http://schemas.microsoft.com/office/drawing/2014/main" id="{BDB9752B-E91A-492C-83B3-A166B5B43A61}"/>
              </a:ext>
            </a:extLst>
          </p:cNvPr>
          <p:cNvSpPr>
            <a:spLocks noGrp="1"/>
          </p:cNvSpPr>
          <p:nvPr>
            <p:ph idx="1"/>
          </p:nvPr>
        </p:nvSpPr>
        <p:spPr/>
        <p:txBody>
          <a:bodyPr/>
          <a:lstStyle/>
          <a:p>
            <a:r>
              <a:rPr lang="en-CA" dirty="0"/>
              <a:t>18-year-old Mary has just moved into the dormitory at her university. One day, her roommate finds her lying in bed under her sheets. She is complaining of fever, chills, bad headache and a stiff neck. She is staying under the covers because the light is hurting her eyes. Her roommate calls 911 and an ambulance takes Mary to the local hospital. The emergency room physician asks Mary about her recent vaccinations and she reports that she has not had any since she was in elementary school. The physician documents a fever of 39.2°C and low blood pressure. He sends blood and cerebral spinal fluid to the Microbiology Laboratory. She is started immediately on intravenous antibiotics. Mary’s blood and cerebral spinal fluid grow </a:t>
            </a:r>
            <a:r>
              <a:rPr lang="en-CA" i="1" dirty="0"/>
              <a:t>Neisseria meningitidis</a:t>
            </a:r>
            <a:r>
              <a:rPr lang="en-CA" dirty="0"/>
              <a:t> and she is diagnosed with meningococcal meningitis.</a:t>
            </a:r>
          </a:p>
        </p:txBody>
      </p:sp>
      <p:pic>
        <p:nvPicPr>
          <p:cNvPr id="4" name="Picture 3">
            <a:extLst>
              <a:ext uri="{FF2B5EF4-FFF2-40B4-BE49-F238E27FC236}">
                <a16:creationId xmlns:a16="http://schemas.microsoft.com/office/drawing/2014/main" id="{B8B67C16-1BFA-42E7-B1D0-0FC9E7CBADF4}"/>
              </a:ext>
            </a:extLst>
          </p:cNvPr>
          <p:cNvPicPr>
            <a:picLocks noChangeAspect="1"/>
          </p:cNvPicPr>
          <p:nvPr/>
        </p:nvPicPr>
        <p:blipFill>
          <a:blip r:embed="rId2"/>
          <a:stretch>
            <a:fillRect/>
          </a:stretch>
        </p:blipFill>
        <p:spPr>
          <a:xfrm>
            <a:off x="5724526" y="384048"/>
            <a:ext cx="919034" cy="1600200"/>
          </a:xfrm>
          <a:prstGeom prst="rect">
            <a:avLst/>
          </a:prstGeom>
        </p:spPr>
      </p:pic>
      <p:pic>
        <p:nvPicPr>
          <p:cNvPr id="6" name="Picture 5">
            <a:extLst>
              <a:ext uri="{FF2B5EF4-FFF2-40B4-BE49-F238E27FC236}">
                <a16:creationId xmlns:a16="http://schemas.microsoft.com/office/drawing/2014/main" id="{B665A0EE-9BDF-4648-9AE1-FA1AEA3DD17B}"/>
              </a:ext>
            </a:extLst>
          </p:cNvPr>
          <p:cNvPicPr>
            <a:picLocks noChangeAspect="1"/>
          </p:cNvPicPr>
          <p:nvPr/>
        </p:nvPicPr>
        <p:blipFill>
          <a:blip r:embed="rId3"/>
          <a:stretch>
            <a:fillRect/>
          </a:stretch>
        </p:blipFill>
        <p:spPr>
          <a:xfrm>
            <a:off x="7972425" y="55435"/>
            <a:ext cx="2257425" cy="2257425"/>
          </a:xfrm>
          <a:prstGeom prst="rect">
            <a:avLst/>
          </a:prstGeom>
        </p:spPr>
      </p:pic>
    </p:spTree>
    <p:extLst>
      <p:ext uri="{BB962C8B-B14F-4D97-AF65-F5344CB8AC3E}">
        <p14:creationId xmlns:p14="http://schemas.microsoft.com/office/powerpoint/2010/main" val="3332645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F7CA9-5642-4BF9-891F-1F16B4927718}"/>
              </a:ext>
            </a:extLst>
          </p:cNvPr>
          <p:cNvSpPr>
            <a:spLocks noGrp="1"/>
          </p:cNvSpPr>
          <p:nvPr>
            <p:ph type="title"/>
          </p:nvPr>
        </p:nvSpPr>
        <p:spPr>
          <a:xfrm>
            <a:off x="1024128" y="585216"/>
            <a:ext cx="9720072" cy="1499616"/>
          </a:xfrm>
        </p:spPr>
        <p:txBody>
          <a:bodyPr/>
          <a:lstStyle/>
          <a:p>
            <a:r>
              <a:rPr lang="en-CA" dirty="0">
                <a:solidFill>
                  <a:schemeClr val="accent4">
                    <a:lumMod val="75000"/>
                  </a:schemeClr>
                </a:solidFill>
              </a:rPr>
              <a:t>Pilus components</a:t>
            </a:r>
          </a:p>
        </p:txBody>
      </p:sp>
      <p:sp>
        <p:nvSpPr>
          <p:cNvPr id="3" name="Content Placeholder 2">
            <a:extLst>
              <a:ext uri="{FF2B5EF4-FFF2-40B4-BE49-F238E27FC236}">
                <a16:creationId xmlns:a16="http://schemas.microsoft.com/office/drawing/2014/main" id="{A0F9FF84-009C-49A2-8FB9-B4CEF3782740}"/>
              </a:ext>
            </a:extLst>
          </p:cNvPr>
          <p:cNvSpPr>
            <a:spLocks noGrp="1"/>
          </p:cNvSpPr>
          <p:nvPr>
            <p:ph idx="1"/>
          </p:nvPr>
        </p:nvSpPr>
        <p:spPr>
          <a:xfrm>
            <a:off x="938403" y="1809750"/>
            <a:ext cx="9720073" cy="4667250"/>
          </a:xfrm>
        </p:spPr>
        <p:txBody>
          <a:bodyPr/>
          <a:lstStyle/>
          <a:p>
            <a:r>
              <a:rPr lang="en-CA" dirty="0" err="1">
                <a:solidFill>
                  <a:schemeClr val="accent4">
                    <a:lumMod val="75000"/>
                  </a:schemeClr>
                </a:solidFill>
              </a:rPr>
              <a:t>PilX</a:t>
            </a:r>
            <a:r>
              <a:rPr lang="en-CA" dirty="0">
                <a:solidFill>
                  <a:schemeClr val="accent4">
                    <a:lumMod val="75000"/>
                  </a:schemeClr>
                </a:solidFill>
              </a:rPr>
              <a:t> is a protein essential for adhesion and aggregation</a:t>
            </a:r>
          </a:p>
          <a:p>
            <a:r>
              <a:rPr lang="en-CA" dirty="0" err="1">
                <a:solidFill>
                  <a:schemeClr val="accent4">
                    <a:lumMod val="75000"/>
                  </a:schemeClr>
                </a:solidFill>
              </a:rPr>
              <a:t>Pil</a:t>
            </a:r>
            <a:r>
              <a:rPr lang="en-CA" dirty="0">
                <a:solidFill>
                  <a:schemeClr val="accent4">
                    <a:lumMod val="75000"/>
                  </a:schemeClr>
                </a:solidFill>
              </a:rPr>
              <a:t> C proteins are minor adhesion factors: PilC1 and PilC2 proteins are utilized to form the pili assemblage, with </a:t>
            </a:r>
            <a:r>
              <a:rPr lang="en-CA" dirty="0" err="1">
                <a:solidFill>
                  <a:schemeClr val="accent4">
                    <a:lumMod val="75000"/>
                  </a:schemeClr>
                </a:solidFill>
              </a:rPr>
              <a:t>PilC</a:t>
            </a:r>
            <a:r>
              <a:rPr lang="en-CA" dirty="0">
                <a:solidFill>
                  <a:schemeClr val="accent4">
                    <a:lumMod val="75000"/>
                  </a:schemeClr>
                </a:solidFill>
              </a:rPr>
              <a:t> having a direct role in adhesiveness specifically</a:t>
            </a:r>
          </a:p>
          <a:p>
            <a:r>
              <a:rPr lang="en-CA" dirty="0">
                <a:solidFill>
                  <a:schemeClr val="accent4">
                    <a:lumMod val="75000"/>
                  </a:schemeClr>
                </a:solidFill>
              </a:rPr>
              <a:t>Twitching motility is the product of a pilus component known as </a:t>
            </a:r>
            <a:r>
              <a:rPr lang="en-CA" dirty="0" err="1">
                <a:solidFill>
                  <a:schemeClr val="accent4">
                    <a:lumMod val="75000"/>
                  </a:schemeClr>
                </a:solidFill>
              </a:rPr>
              <a:t>PilT</a:t>
            </a:r>
            <a:r>
              <a:rPr lang="en-CA" dirty="0">
                <a:solidFill>
                  <a:schemeClr val="accent4">
                    <a:lumMod val="75000"/>
                  </a:schemeClr>
                </a:solidFill>
              </a:rPr>
              <a:t>, a motor molecule, which stimulates pilus retraction and generates a strong molecular force</a:t>
            </a:r>
          </a:p>
          <a:p>
            <a:r>
              <a:rPr lang="en-CA" dirty="0" err="1">
                <a:solidFill>
                  <a:schemeClr val="accent4">
                    <a:lumMod val="75000"/>
                  </a:schemeClr>
                </a:solidFill>
              </a:rPr>
              <a:t>PilQ</a:t>
            </a:r>
            <a:r>
              <a:rPr lang="en-CA" dirty="0">
                <a:solidFill>
                  <a:schemeClr val="accent4">
                    <a:lumMod val="75000"/>
                  </a:schemeClr>
                </a:solidFill>
              </a:rPr>
              <a:t> has also demonstrated adhesion activity with the ability to bind laminin host cell receptors</a:t>
            </a:r>
          </a:p>
          <a:p>
            <a:r>
              <a:rPr lang="en-CA" dirty="0">
                <a:solidFill>
                  <a:schemeClr val="accent4">
                    <a:lumMod val="75000"/>
                  </a:schemeClr>
                </a:solidFill>
              </a:rPr>
              <a:t>Pilin subunits undergo antigenic variation, and ultimately can select for highly adhesive pilins that aggregate to form bundles and grow colonies on the layer of epithelial cells in the nasopharyngeal region which they will ultimately invade</a:t>
            </a:r>
          </a:p>
          <a:p>
            <a:r>
              <a:rPr lang="en-CA" dirty="0">
                <a:solidFill>
                  <a:schemeClr val="accent4">
                    <a:lumMod val="75000"/>
                  </a:schemeClr>
                </a:solidFill>
              </a:rPr>
              <a:t>Glycosylated pili have a subtle decrease in host cell adhesion, therefore non-glycosylated pilin protein facilitates initial adhesion to cells</a:t>
            </a:r>
          </a:p>
        </p:txBody>
      </p:sp>
    </p:spTree>
    <p:extLst>
      <p:ext uri="{BB962C8B-B14F-4D97-AF65-F5344CB8AC3E}">
        <p14:creationId xmlns:p14="http://schemas.microsoft.com/office/powerpoint/2010/main" val="1563654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F385C-E8B6-4142-B213-4A56CD91BC3F}"/>
              </a:ext>
            </a:extLst>
          </p:cNvPr>
          <p:cNvSpPr>
            <a:spLocks noGrp="1"/>
          </p:cNvSpPr>
          <p:nvPr>
            <p:ph type="title"/>
          </p:nvPr>
        </p:nvSpPr>
        <p:spPr/>
        <p:txBody>
          <a:bodyPr/>
          <a:lstStyle/>
          <a:p>
            <a:r>
              <a:rPr lang="en-CA" dirty="0">
                <a:solidFill>
                  <a:schemeClr val="accent4">
                    <a:lumMod val="75000"/>
                  </a:schemeClr>
                </a:solidFill>
              </a:rPr>
              <a:t>Other Adhesion factors </a:t>
            </a:r>
          </a:p>
        </p:txBody>
      </p:sp>
      <p:sp>
        <p:nvSpPr>
          <p:cNvPr id="3" name="Content Placeholder 2">
            <a:extLst>
              <a:ext uri="{FF2B5EF4-FFF2-40B4-BE49-F238E27FC236}">
                <a16:creationId xmlns:a16="http://schemas.microsoft.com/office/drawing/2014/main" id="{4ECDD31A-9AE7-4A35-B64B-E4C35EC133DE}"/>
              </a:ext>
            </a:extLst>
          </p:cNvPr>
          <p:cNvSpPr>
            <a:spLocks noGrp="1"/>
          </p:cNvSpPr>
          <p:nvPr>
            <p:ph idx="1"/>
          </p:nvPr>
        </p:nvSpPr>
        <p:spPr/>
        <p:txBody>
          <a:bodyPr/>
          <a:lstStyle/>
          <a:p>
            <a:pPr>
              <a:buFont typeface="Courier New" panose="02070309020205020404" pitchFamily="49" charset="0"/>
              <a:buChar char="o"/>
            </a:pPr>
            <a:r>
              <a:rPr lang="en-CA" dirty="0">
                <a:solidFill>
                  <a:schemeClr val="accent4">
                    <a:lumMod val="75000"/>
                  </a:schemeClr>
                </a:solidFill>
              </a:rPr>
              <a:t>Nonspecific factors such as surface charge/hydrophobicity may aid in the pathogenesis of Neisseria adherence.</a:t>
            </a:r>
          </a:p>
          <a:p>
            <a:pPr>
              <a:buFont typeface="Courier New" panose="02070309020205020404" pitchFamily="49" charset="0"/>
              <a:buChar char="o"/>
            </a:pPr>
            <a:r>
              <a:rPr lang="en-CA" dirty="0">
                <a:solidFill>
                  <a:schemeClr val="accent4">
                    <a:lumMod val="75000"/>
                  </a:schemeClr>
                </a:solidFill>
              </a:rPr>
              <a:t>The anti-phagocytic capsule protects against damage from macrophages and neutrophils.</a:t>
            </a:r>
          </a:p>
          <a:p>
            <a:pPr>
              <a:buFont typeface="Courier New" panose="02070309020205020404" pitchFamily="49" charset="0"/>
              <a:buChar char="o"/>
            </a:pPr>
            <a:r>
              <a:rPr lang="en-CA" dirty="0">
                <a:solidFill>
                  <a:schemeClr val="accent4">
                    <a:lumMod val="75000"/>
                  </a:schemeClr>
                </a:solidFill>
              </a:rPr>
              <a:t>LOS is toxic and promotes an inflammatory response, which can upregulate receptors for bacterial adhesion and entry (receptors and proteins mentioned above).</a:t>
            </a:r>
          </a:p>
          <a:p>
            <a:pPr>
              <a:buFont typeface="Courier New" panose="02070309020205020404" pitchFamily="49" charset="0"/>
              <a:buChar char="o"/>
            </a:pPr>
            <a:r>
              <a:rPr lang="en-CA" dirty="0" err="1">
                <a:solidFill>
                  <a:schemeClr val="accent4">
                    <a:lumMod val="75000"/>
                  </a:schemeClr>
                </a:solidFill>
              </a:rPr>
              <a:t>NhhA</a:t>
            </a:r>
            <a:r>
              <a:rPr lang="en-CA" dirty="0">
                <a:solidFill>
                  <a:schemeClr val="accent4">
                    <a:lumMod val="75000"/>
                  </a:schemeClr>
                </a:solidFill>
              </a:rPr>
              <a:t> (trimeric; binds extracellular host proteins) and </a:t>
            </a:r>
            <a:r>
              <a:rPr lang="en-CA" dirty="0" err="1">
                <a:solidFill>
                  <a:schemeClr val="accent4">
                    <a:lumMod val="75000"/>
                  </a:schemeClr>
                </a:solidFill>
              </a:rPr>
              <a:t>NadA</a:t>
            </a:r>
            <a:r>
              <a:rPr lang="en-CA" dirty="0">
                <a:solidFill>
                  <a:schemeClr val="accent4">
                    <a:lumMod val="75000"/>
                  </a:schemeClr>
                </a:solidFill>
              </a:rPr>
              <a:t> are minor adhesin proteins on the N. meningitidis that support attachment.</a:t>
            </a:r>
          </a:p>
          <a:p>
            <a:endParaRPr lang="en-CA" dirty="0"/>
          </a:p>
        </p:txBody>
      </p:sp>
    </p:spTree>
    <p:extLst>
      <p:ext uri="{BB962C8B-B14F-4D97-AF65-F5344CB8AC3E}">
        <p14:creationId xmlns:p14="http://schemas.microsoft.com/office/powerpoint/2010/main" val="1186972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B58B6-6F1E-44EF-B073-4910B425DB79}"/>
              </a:ext>
            </a:extLst>
          </p:cNvPr>
          <p:cNvSpPr>
            <a:spLocks noGrp="1"/>
          </p:cNvSpPr>
          <p:nvPr>
            <p:ph type="title"/>
          </p:nvPr>
        </p:nvSpPr>
        <p:spPr/>
        <p:txBody>
          <a:bodyPr/>
          <a:lstStyle/>
          <a:p>
            <a:r>
              <a:rPr lang="en-CA" sz="5400" i="1" dirty="0">
                <a:solidFill>
                  <a:schemeClr val="accent2">
                    <a:lumMod val="75000"/>
                  </a:schemeClr>
                </a:solidFill>
              </a:rPr>
              <a:t>MULTIPLICATION AND SPREAD</a:t>
            </a:r>
            <a:endParaRPr lang="en-CA" dirty="0">
              <a:solidFill>
                <a:schemeClr val="accent2">
                  <a:lumMod val="75000"/>
                </a:schemeClr>
              </a:solidFill>
            </a:endParaRPr>
          </a:p>
        </p:txBody>
      </p:sp>
      <p:sp>
        <p:nvSpPr>
          <p:cNvPr id="3" name="Content Placeholder 2">
            <a:extLst>
              <a:ext uri="{FF2B5EF4-FFF2-40B4-BE49-F238E27FC236}">
                <a16:creationId xmlns:a16="http://schemas.microsoft.com/office/drawing/2014/main" id="{BF57C595-D15F-4514-8876-4366C07B6148}"/>
              </a:ext>
            </a:extLst>
          </p:cNvPr>
          <p:cNvSpPr>
            <a:spLocks noGrp="1"/>
          </p:cNvSpPr>
          <p:nvPr>
            <p:ph idx="1"/>
          </p:nvPr>
        </p:nvSpPr>
        <p:spPr/>
        <p:txBody>
          <a:bodyPr/>
          <a:lstStyle/>
          <a:p>
            <a:pPr>
              <a:buFont typeface="Courier New" panose="02070309020205020404" pitchFamily="49" charset="0"/>
              <a:buChar char="o"/>
            </a:pPr>
            <a:r>
              <a:rPr lang="en-CA" i="1" dirty="0">
                <a:solidFill>
                  <a:schemeClr val="accent2">
                    <a:lumMod val="75000"/>
                  </a:schemeClr>
                </a:solidFill>
              </a:rPr>
              <a:t>Does the organism remain extracellular or do they enter into cells?</a:t>
            </a:r>
          </a:p>
          <a:p>
            <a:pPr>
              <a:buFont typeface="Courier New" panose="02070309020205020404" pitchFamily="49" charset="0"/>
              <a:buChar char="o"/>
            </a:pPr>
            <a:r>
              <a:rPr lang="en-CA" i="1" dirty="0">
                <a:solidFill>
                  <a:schemeClr val="accent2">
                    <a:lumMod val="75000"/>
                  </a:schemeClr>
                </a:solidFill>
              </a:rPr>
              <a:t>What are the molecular and cellular determinants of these events?</a:t>
            </a:r>
          </a:p>
          <a:p>
            <a:pPr>
              <a:buFont typeface="Courier New" panose="02070309020205020404" pitchFamily="49" charset="0"/>
              <a:buChar char="o"/>
            </a:pPr>
            <a:r>
              <a:rPr lang="en-CA" i="1" dirty="0">
                <a:solidFill>
                  <a:schemeClr val="accent2">
                    <a:lumMod val="75000"/>
                  </a:schemeClr>
                </a:solidFill>
              </a:rPr>
              <a:t>Do the bacteria remain at the entry site or do they spread beyond the initial site i.e. are there secondary sites of infection</a:t>
            </a:r>
          </a:p>
          <a:p>
            <a:pPr>
              <a:buFont typeface="Courier New" panose="02070309020205020404" pitchFamily="49" charset="0"/>
              <a:buChar char="o"/>
            </a:pPr>
            <a:r>
              <a:rPr lang="en-CA" i="1" dirty="0">
                <a:solidFill>
                  <a:schemeClr val="accent2">
                    <a:lumMod val="75000"/>
                  </a:schemeClr>
                </a:solidFill>
              </a:rPr>
              <a:t>Why do the bacteria hone in on these particular secondary sites.</a:t>
            </a:r>
            <a:endParaRPr lang="en-CA" dirty="0">
              <a:solidFill>
                <a:schemeClr val="accent2">
                  <a:lumMod val="75000"/>
                </a:schemeClr>
              </a:solidFill>
            </a:endParaRPr>
          </a:p>
        </p:txBody>
      </p:sp>
    </p:spTree>
    <p:extLst>
      <p:ext uri="{BB962C8B-B14F-4D97-AF65-F5344CB8AC3E}">
        <p14:creationId xmlns:p14="http://schemas.microsoft.com/office/powerpoint/2010/main" val="741295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9B629-9C75-48F3-8E59-15580F044468}"/>
              </a:ext>
            </a:extLst>
          </p:cNvPr>
          <p:cNvSpPr>
            <a:spLocks noGrp="1"/>
          </p:cNvSpPr>
          <p:nvPr>
            <p:ph type="title"/>
          </p:nvPr>
        </p:nvSpPr>
        <p:spPr/>
        <p:txBody>
          <a:bodyPr/>
          <a:lstStyle/>
          <a:p>
            <a:r>
              <a:rPr lang="en-CA" dirty="0">
                <a:solidFill>
                  <a:schemeClr val="accent2">
                    <a:lumMod val="75000"/>
                  </a:schemeClr>
                </a:solidFill>
              </a:rPr>
              <a:t>Adhesion/Invasion strategies</a:t>
            </a:r>
          </a:p>
        </p:txBody>
      </p:sp>
      <p:sp>
        <p:nvSpPr>
          <p:cNvPr id="3" name="Content Placeholder 2">
            <a:extLst>
              <a:ext uri="{FF2B5EF4-FFF2-40B4-BE49-F238E27FC236}">
                <a16:creationId xmlns:a16="http://schemas.microsoft.com/office/drawing/2014/main" id="{89F93B93-F301-4852-A927-598E4EF8BA6F}"/>
              </a:ext>
            </a:extLst>
          </p:cNvPr>
          <p:cNvSpPr>
            <a:spLocks noGrp="1"/>
          </p:cNvSpPr>
          <p:nvPr>
            <p:ph idx="1"/>
          </p:nvPr>
        </p:nvSpPr>
        <p:spPr/>
        <p:txBody>
          <a:bodyPr/>
          <a:lstStyle/>
          <a:p>
            <a:pPr marL="457200" indent="-457200">
              <a:buFont typeface="+mj-lt"/>
              <a:buAutoNum type="arabicPeriod"/>
            </a:pPr>
            <a:r>
              <a:rPr lang="en-CA" dirty="0">
                <a:solidFill>
                  <a:schemeClr val="accent2">
                    <a:lumMod val="75000"/>
                  </a:schemeClr>
                </a:solidFill>
              </a:rPr>
              <a:t>Enter via transcellular transport by passive or adhesion induced transcytosis</a:t>
            </a:r>
          </a:p>
          <a:p>
            <a:pPr marL="457200" indent="-457200">
              <a:buFont typeface="+mj-lt"/>
              <a:buAutoNum type="arabicPeriod"/>
            </a:pPr>
            <a:r>
              <a:rPr lang="en-CA" dirty="0">
                <a:solidFill>
                  <a:schemeClr val="accent2">
                    <a:lumMod val="75000"/>
                  </a:schemeClr>
                </a:solidFill>
              </a:rPr>
              <a:t>Enter by paracellular passage through opened tight junctions</a:t>
            </a:r>
          </a:p>
          <a:p>
            <a:pPr marL="457200" indent="-457200">
              <a:buFont typeface="+mj-lt"/>
              <a:buAutoNum type="arabicPeriod"/>
            </a:pPr>
            <a:r>
              <a:rPr lang="en-CA" dirty="0">
                <a:solidFill>
                  <a:schemeClr val="accent2">
                    <a:lumMod val="75000"/>
                  </a:schemeClr>
                </a:solidFill>
              </a:rPr>
              <a:t>May disrupt the endothelial barrier by direct cytotoxic effects</a:t>
            </a:r>
          </a:p>
          <a:p>
            <a:pPr marL="457200" indent="-457200">
              <a:buFont typeface="+mj-lt"/>
              <a:buAutoNum type="arabicPeriod"/>
            </a:pPr>
            <a:r>
              <a:rPr lang="en-CA" dirty="0">
                <a:solidFill>
                  <a:schemeClr val="accent2">
                    <a:lumMod val="75000"/>
                  </a:schemeClr>
                </a:solidFill>
              </a:rPr>
              <a:t>Bacteria may use leukocyte facilitated transport by infected phagocytes</a:t>
            </a:r>
          </a:p>
        </p:txBody>
      </p:sp>
    </p:spTree>
    <p:extLst>
      <p:ext uri="{BB962C8B-B14F-4D97-AF65-F5344CB8AC3E}">
        <p14:creationId xmlns:p14="http://schemas.microsoft.com/office/powerpoint/2010/main" val="1223199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308D-136E-48FE-B886-3A90A1EE6E14}"/>
              </a:ext>
            </a:extLst>
          </p:cNvPr>
          <p:cNvSpPr>
            <a:spLocks noGrp="1"/>
          </p:cNvSpPr>
          <p:nvPr>
            <p:ph type="title"/>
          </p:nvPr>
        </p:nvSpPr>
        <p:spPr/>
        <p:txBody>
          <a:bodyPr/>
          <a:lstStyle/>
          <a:p>
            <a:r>
              <a:rPr lang="en-CA" dirty="0">
                <a:solidFill>
                  <a:schemeClr val="accent2">
                    <a:lumMod val="75000"/>
                  </a:schemeClr>
                </a:solidFill>
              </a:rPr>
              <a:t>Survival and Replication</a:t>
            </a:r>
          </a:p>
        </p:txBody>
      </p:sp>
      <p:sp>
        <p:nvSpPr>
          <p:cNvPr id="3" name="Content Placeholder 2">
            <a:extLst>
              <a:ext uri="{FF2B5EF4-FFF2-40B4-BE49-F238E27FC236}">
                <a16:creationId xmlns:a16="http://schemas.microsoft.com/office/drawing/2014/main" id="{3A7A2723-A02D-4D70-9069-C347E6E3667C}"/>
              </a:ext>
            </a:extLst>
          </p:cNvPr>
          <p:cNvSpPr>
            <a:spLocks noGrp="1"/>
          </p:cNvSpPr>
          <p:nvPr>
            <p:ph idx="1"/>
          </p:nvPr>
        </p:nvSpPr>
        <p:spPr/>
        <p:txBody>
          <a:bodyPr>
            <a:normAutofit fontScale="92500" lnSpcReduction="10000"/>
          </a:bodyPr>
          <a:lstStyle/>
          <a:p>
            <a:r>
              <a:rPr lang="en-CA" dirty="0">
                <a:solidFill>
                  <a:schemeClr val="accent2">
                    <a:lumMod val="75000"/>
                  </a:schemeClr>
                </a:solidFill>
              </a:rPr>
              <a:t>Once the bacteria have entered the host nasopharynx and passed through the epithelial cells via endocytosis they enter their primary infection site in the blood</a:t>
            </a:r>
          </a:p>
          <a:p>
            <a:r>
              <a:rPr lang="en-CA" dirty="0">
                <a:solidFill>
                  <a:schemeClr val="accent2">
                    <a:lumMod val="75000"/>
                  </a:schemeClr>
                </a:solidFill>
              </a:rPr>
              <a:t>Within the blood stream, meningococci also produce a strong inflammatory response and activate complement and coagulation cascades using LPS (a PAMP) located on its surface</a:t>
            </a:r>
          </a:p>
          <a:p>
            <a:r>
              <a:rPr lang="en-CA" dirty="0">
                <a:solidFill>
                  <a:schemeClr val="accent2">
                    <a:lumMod val="75000"/>
                  </a:schemeClr>
                </a:solidFill>
              </a:rPr>
              <a:t>N. meningitidis also have the ability to recruit negative regulators of complement, using factor H-binding protein (GNA1870)</a:t>
            </a:r>
          </a:p>
          <a:p>
            <a:pPr lvl="1">
              <a:buFont typeface="Courier New" panose="02070309020205020404" pitchFamily="49" charset="0"/>
              <a:buChar char="o"/>
            </a:pPr>
            <a:r>
              <a:rPr lang="en-CA" dirty="0">
                <a:solidFill>
                  <a:schemeClr val="accent2">
                    <a:lumMod val="75000"/>
                  </a:schemeClr>
                </a:solidFill>
              </a:rPr>
              <a:t>recruits Factor H, an inhibitor of the alternative complement pathway</a:t>
            </a:r>
          </a:p>
          <a:p>
            <a:pPr marL="128016" lvl="1" indent="0">
              <a:buNone/>
            </a:pPr>
            <a:endParaRPr lang="en-CA" dirty="0">
              <a:solidFill>
                <a:schemeClr val="accent2">
                  <a:lumMod val="75000"/>
                </a:schemeClr>
              </a:solidFill>
            </a:endParaRPr>
          </a:p>
          <a:p>
            <a:pPr marL="128016" lvl="1" indent="0">
              <a:buNone/>
            </a:pPr>
            <a:r>
              <a:rPr lang="en-CA" sz="2400" dirty="0">
                <a:solidFill>
                  <a:schemeClr val="accent2">
                    <a:lumMod val="75000"/>
                  </a:schemeClr>
                </a:solidFill>
              </a:rPr>
              <a:t>Porin </a:t>
            </a:r>
            <a:r>
              <a:rPr lang="en-CA" sz="2400" dirty="0" err="1">
                <a:solidFill>
                  <a:schemeClr val="accent2">
                    <a:lumMod val="75000"/>
                  </a:schemeClr>
                </a:solidFill>
              </a:rPr>
              <a:t>PorA</a:t>
            </a:r>
            <a:r>
              <a:rPr lang="en-CA" sz="2400" dirty="0">
                <a:solidFill>
                  <a:schemeClr val="accent2">
                    <a:lumMod val="75000"/>
                  </a:schemeClr>
                </a:solidFill>
              </a:rPr>
              <a:t> that binds a complement regulator called C4-binding protein, influencing serum resistance</a:t>
            </a:r>
          </a:p>
          <a:p>
            <a:pPr marL="128016" lvl="1" indent="0">
              <a:buNone/>
            </a:pPr>
            <a:endParaRPr lang="en-CA" sz="2400" dirty="0">
              <a:solidFill>
                <a:schemeClr val="accent2">
                  <a:lumMod val="75000"/>
                </a:schemeClr>
              </a:solidFill>
            </a:endParaRPr>
          </a:p>
          <a:p>
            <a:pPr marL="128016" lvl="1" indent="0">
              <a:buNone/>
            </a:pPr>
            <a:r>
              <a:rPr lang="en-CA" sz="2400" dirty="0" err="1">
                <a:solidFill>
                  <a:schemeClr val="accent2">
                    <a:lumMod val="75000"/>
                  </a:schemeClr>
                </a:solidFill>
              </a:rPr>
              <a:t>Victronectin</a:t>
            </a:r>
            <a:r>
              <a:rPr lang="en-CA" sz="2400" dirty="0">
                <a:solidFill>
                  <a:schemeClr val="accent2">
                    <a:lumMod val="75000"/>
                  </a:schemeClr>
                </a:solidFill>
              </a:rPr>
              <a:t> – the binding site for </a:t>
            </a:r>
            <a:r>
              <a:rPr lang="en-CA" sz="2400" dirty="0" err="1">
                <a:solidFill>
                  <a:schemeClr val="accent2">
                    <a:lumMod val="75000"/>
                  </a:schemeClr>
                </a:solidFill>
              </a:rPr>
              <a:t>Opc</a:t>
            </a:r>
            <a:r>
              <a:rPr lang="en-CA" sz="2400" dirty="0">
                <a:solidFill>
                  <a:schemeClr val="accent2">
                    <a:lumMod val="75000"/>
                  </a:schemeClr>
                </a:solidFill>
              </a:rPr>
              <a:t> – inhibits the formation and insertion of the membrane attack complex, a key complement component, into bacterial membranes</a:t>
            </a:r>
          </a:p>
        </p:txBody>
      </p:sp>
    </p:spTree>
    <p:extLst>
      <p:ext uri="{BB962C8B-B14F-4D97-AF65-F5344CB8AC3E}">
        <p14:creationId xmlns:p14="http://schemas.microsoft.com/office/powerpoint/2010/main" val="2118113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CC97-358D-4860-96B8-A09F31AA4A89}"/>
              </a:ext>
            </a:extLst>
          </p:cNvPr>
          <p:cNvSpPr>
            <a:spLocks noGrp="1"/>
          </p:cNvSpPr>
          <p:nvPr>
            <p:ph type="title"/>
          </p:nvPr>
        </p:nvSpPr>
        <p:spPr/>
        <p:txBody>
          <a:bodyPr/>
          <a:lstStyle/>
          <a:p>
            <a:r>
              <a:rPr lang="en-CA" dirty="0">
                <a:solidFill>
                  <a:schemeClr val="accent2">
                    <a:lumMod val="75000"/>
                  </a:schemeClr>
                </a:solidFill>
              </a:rPr>
              <a:t>Endothelial cells to brain epithelium cells transition</a:t>
            </a:r>
          </a:p>
        </p:txBody>
      </p:sp>
      <p:sp>
        <p:nvSpPr>
          <p:cNvPr id="3" name="Content Placeholder 2">
            <a:extLst>
              <a:ext uri="{FF2B5EF4-FFF2-40B4-BE49-F238E27FC236}">
                <a16:creationId xmlns:a16="http://schemas.microsoft.com/office/drawing/2014/main" id="{8178F90A-0834-46EC-80EF-EB169337E8DE}"/>
              </a:ext>
            </a:extLst>
          </p:cNvPr>
          <p:cNvSpPr>
            <a:spLocks noGrp="1"/>
          </p:cNvSpPr>
          <p:nvPr>
            <p:ph idx="1"/>
          </p:nvPr>
        </p:nvSpPr>
        <p:spPr>
          <a:xfrm>
            <a:off x="1024129" y="2286000"/>
            <a:ext cx="6319646" cy="4023360"/>
          </a:xfrm>
        </p:spPr>
        <p:txBody>
          <a:bodyPr/>
          <a:lstStyle/>
          <a:p>
            <a:r>
              <a:rPr lang="en-CA" dirty="0">
                <a:solidFill>
                  <a:schemeClr val="accent2">
                    <a:lumMod val="75000"/>
                  </a:schemeClr>
                </a:solidFill>
              </a:rPr>
              <a:t>Pili facilitate the attachment of the bacteria to the endothelial cells</a:t>
            </a:r>
          </a:p>
          <a:p>
            <a:r>
              <a:rPr lang="en-CA" dirty="0">
                <a:solidFill>
                  <a:schemeClr val="accent2">
                    <a:lumMod val="75000"/>
                  </a:schemeClr>
                </a:solidFill>
              </a:rPr>
              <a:t>Once the bacteria are attached to the endothelial cells, any of the above scenarios would facilitate entry</a:t>
            </a:r>
          </a:p>
          <a:p>
            <a:r>
              <a:rPr lang="en-CA" dirty="0">
                <a:solidFill>
                  <a:schemeClr val="accent2">
                    <a:lumMod val="75000"/>
                  </a:schemeClr>
                </a:solidFill>
              </a:rPr>
              <a:t>The bacteria is then internalized by the cells and </a:t>
            </a:r>
            <a:r>
              <a:rPr lang="en-CA" dirty="0" err="1">
                <a:solidFill>
                  <a:schemeClr val="accent2">
                    <a:lumMod val="75000"/>
                  </a:schemeClr>
                </a:solidFill>
              </a:rPr>
              <a:t>transcytosed</a:t>
            </a:r>
            <a:r>
              <a:rPr lang="en-CA" dirty="0">
                <a:solidFill>
                  <a:schemeClr val="accent2">
                    <a:lumMod val="75000"/>
                  </a:schemeClr>
                </a:solidFill>
              </a:rPr>
              <a:t>, pili interactions may cause intracellular signaling and disruption of tight junctions, or endothelial damage from LPS may allow passage</a:t>
            </a:r>
          </a:p>
          <a:p>
            <a:endParaRPr lang="en-CA" dirty="0"/>
          </a:p>
        </p:txBody>
      </p:sp>
      <p:pic>
        <p:nvPicPr>
          <p:cNvPr id="4" name="Picture 3">
            <a:extLst>
              <a:ext uri="{FF2B5EF4-FFF2-40B4-BE49-F238E27FC236}">
                <a16:creationId xmlns:a16="http://schemas.microsoft.com/office/drawing/2014/main" id="{60DD82E5-45B3-4B8D-8314-E421B3B702F4}"/>
              </a:ext>
            </a:extLst>
          </p:cNvPr>
          <p:cNvPicPr>
            <a:picLocks noChangeAspect="1"/>
          </p:cNvPicPr>
          <p:nvPr/>
        </p:nvPicPr>
        <p:blipFill>
          <a:blip r:embed="rId2"/>
          <a:stretch>
            <a:fillRect/>
          </a:stretch>
        </p:blipFill>
        <p:spPr>
          <a:xfrm>
            <a:off x="7886700" y="1431471"/>
            <a:ext cx="3257550" cy="4123128"/>
          </a:xfrm>
          <a:prstGeom prst="rect">
            <a:avLst/>
          </a:prstGeom>
        </p:spPr>
      </p:pic>
    </p:spTree>
    <p:extLst>
      <p:ext uri="{BB962C8B-B14F-4D97-AF65-F5344CB8AC3E}">
        <p14:creationId xmlns:p14="http://schemas.microsoft.com/office/powerpoint/2010/main" val="3043647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FCEE0-01EE-49FC-8EF6-21140907B320}"/>
              </a:ext>
            </a:extLst>
          </p:cNvPr>
          <p:cNvSpPr>
            <a:spLocks noGrp="1"/>
          </p:cNvSpPr>
          <p:nvPr>
            <p:ph type="title"/>
          </p:nvPr>
        </p:nvSpPr>
        <p:spPr/>
        <p:txBody>
          <a:bodyPr/>
          <a:lstStyle/>
          <a:p>
            <a:r>
              <a:rPr lang="en-CA" dirty="0">
                <a:solidFill>
                  <a:schemeClr val="accent2">
                    <a:lumMod val="75000"/>
                  </a:schemeClr>
                </a:solidFill>
              </a:rPr>
              <a:t>Secondary sites</a:t>
            </a:r>
          </a:p>
        </p:txBody>
      </p:sp>
      <p:sp>
        <p:nvSpPr>
          <p:cNvPr id="3" name="Content Placeholder 2">
            <a:extLst>
              <a:ext uri="{FF2B5EF4-FFF2-40B4-BE49-F238E27FC236}">
                <a16:creationId xmlns:a16="http://schemas.microsoft.com/office/drawing/2014/main" id="{904EA8ED-46C3-4660-ACA7-2304478C79CD}"/>
              </a:ext>
            </a:extLst>
          </p:cNvPr>
          <p:cNvSpPr>
            <a:spLocks noGrp="1"/>
          </p:cNvSpPr>
          <p:nvPr>
            <p:ph idx="1"/>
          </p:nvPr>
        </p:nvSpPr>
        <p:spPr/>
        <p:txBody>
          <a:bodyPr/>
          <a:lstStyle/>
          <a:p>
            <a:r>
              <a:rPr lang="en-CA" dirty="0">
                <a:solidFill>
                  <a:schemeClr val="accent2">
                    <a:lumMod val="75000"/>
                  </a:schemeClr>
                </a:solidFill>
              </a:rPr>
              <a:t>Once the bacteria enter into the cerebrospinal fluid of the subarachnoid space, they are able to replicate as there is no infection control</a:t>
            </a:r>
          </a:p>
          <a:p>
            <a:r>
              <a:rPr lang="en-CA" dirty="0">
                <a:solidFill>
                  <a:schemeClr val="accent2">
                    <a:lumMod val="75000"/>
                  </a:schemeClr>
                </a:solidFill>
              </a:rPr>
              <a:t>CSF is very sterile, not providing host defenses or inhibiting bacterial growth</a:t>
            </a:r>
          </a:p>
          <a:p>
            <a:r>
              <a:rPr lang="en-CA" dirty="0">
                <a:solidFill>
                  <a:schemeClr val="accent2">
                    <a:lumMod val="75000"/>
                  </a:schemeClr>
                </a:solidFill>
              </a:rPr>
              <a:t>Richness in nutrients of the CSF favours N. meningitidis replication and dissemination throughout meninges</a:t>
            </a:r>
          </a:p>
          <a:p>
            <a:r>
              <a:rPr lang="en-CA" dirty="0">
                <a:solidFill>
                  <a:schemeClr val="accent2">
                    <a:lumMod val="75000"/>
                  </a:schemeClr>
                </a:solidFill>
              </a:rPr>
              <a:t>As the number of bacteria in the CSF continue to increase, a local inflammatory response is induced causing swelling and accessibility into the blood-brain-barrier to increase</a:t>
            </a:r>
          </a:p>
          <a:p>
            <a:r>
              <a:rPr lang="en-CA" dirty="0">
                <a:solidFill>
                  <a:schemeClr val="accent2">
                    <a:lumMod val="75000"/>
                  </a:schemeClr>
                </a:solidFill>
              </a:rPr>
              <a:t>White blood cells such as neutrophils to enter the CSF and cause immune system damage to endothelial surfaces</a:t>
            </a:r>
          </a:p>
        </p:txBody>
      </p:sp>
      <p:pic>
        <p:nvPicPr>
          <p:cNvPr id="5122" name="Picture 2" descr="Image result for cerebral spinal fluid">
            <a:extLst>
              <a:ext uri="{FF2B5EF4-FFF2-40B4-BE49-F238E27FC236}">
                <a16:creationId xmlns:a16="http://schemas.microsoft.com/office/drawing/2014/main" id="{014B2A7B-DF78-4643-B589-B67A36350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350" y="173736"/>
            <a:ext cx="2514600"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715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2E3D-DB26-4E3B-B6CC-20C4EFDE957C}"/>
              </a:ext>
            </a:extLst>
          </p:cNvPr>
          <p:cNvSpPr>
            <a:spLocks noGrp="1"/>
          </p:cNvSpPr>
          <p:nvPr>
            <p:ph type="title"/>
          </p:nvPr>
        </p:nvSpPr>
        <p:spPr/>
        <p:txBody>
          <a:bodyPr/>
          <a:lstStyle/>
          <a:p>
            <a:r>
              <a:rPr lang="en-CA" i="1" dirty="0">
                <a:solidFill>
                  <a:schemeClr val="accent3">
                    <a:lumMod val="50000"/>
                  </a:schemeClr>
                </a:solidFill>
              </a:rPr>
              <a:t>Bacterial Damage</a:t>
            </a:r>
          </a:p>
        </p:txBody>
      </p:sp>
      <p:sp>
        <p:nvSpPr>
          <p:cNvPr id="3" name="Content Placeholder 2">
            <a:extLst>
              <a:ext uri="{FF2B5EF4-FFF2-40B4-BE49-F238E27FC236}">
                <a16:creationId xmlns:a16="http://schemas.microsoft.com/office/drawing/2014/main" id="{9B877355-B19A-4CBB-9149-0E6189CD7EDB}"/>
              </a:ext>
            </a:extLst>
          </p:cNvPr>
          <p:cNvSpPr>
            <a:spLocks noGrp="1"/>
          </p:cNvSpPr>
          <p:nvPr>
            <p:ph idx="1"/>
          </p:nvPr>
        </p:nvSpPr>
        <p:spPr/>
        <p:txBody>
          <a:bodyPr/>
          <a:lstStyle/>
          <a:p>
            <a:pPr>
              <a:buFont typeface="Courier New" panose="02070309020205020404" pitchFamily="49" charset="0"/>
              <a:buChar char="o"/>
            </a:pPr>
            <a:r>
              <a:rPr lang="en-CA" i="1" dirty="0">
                <a:solidFill>
                  <a:schemeClr val="accent3">
                    <a:lumMod val="50000"/>
                  </a:schemeClr>
                </a:solidFill>
              </a:rPr>
              <a:t>Do the bacteria cause any direct damage to the host (or is the damage fully attributable to the host response, as indicated below)</a:t>
            </a:r>
          </a:p>
          <a:p>
            <a:pPr>
              <a:buFont typeface="Courier New" panose="02070309020205020404" pitchFamily="49" charset="0"/>
              <a:buChar char="o"/>
            </a:pPr>
            <a:r>
              <a:rPr lang="en-CA" i="1" dirty="0">
                <a:solidFill>
                  <a:schemeClr val="accent3">
                    <a:lumMod val="50000"/>
                  </a:schemeClr>
                </a:solidFill>
              </a:rPr>
              <a:t>If so, what is the nature of the bacterial damage?</a:t>
            </a:r>
          </a:p>
          <a:p>
            <a:pPr>
              <a:buFont typeface="Courier New" panose="02070309020205020404" pitchFamily="49" charset="0"/>
              <a:buChar char="o"/>
            </a:pPr>
            <a:r>
              <a:rPr lang="en-CA" i="1" dirty="0">
                <a:solidFill>
                  <a:schemeClr val="accent3">
                    <a:lumMod val="50000"/>
                  </a:schemeClr>
                </a:solidFill>
              </a:rPr>
              <a:t>Can it be linked to any of the signs and symptoms in this case?</a:t>
            </a:r>
            <a:endParaRPr lang="en-CA" dirty="0">
              <a:solidFill>
                <a:schemeClr val="accent3">
                  <a:lumMod val="50000"/>
                </a:schemeClr>
              </a:solidFill>
            </a:endParaRPr>
          </a:p>
        </p:txBody>
      </p:sp>
    </p:spTree>
    <p:extLst>
      <p:ext uri="{BB962C8B-B14F-4D97-AF65-F5344CB8AC3E}">
        <p14:creationId xmlns:p14="http://schemas.microsoft.com/office/powerpoint/2010/main" val="212252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CAD0-5AF5-434B-BCFB-230E9E2E74E8}"/>
              </a:ext>
            </a:extLst>
          </p:cNvPr>
          <p:cNvSpPr>
            <a:spLocks noGrp="1"/>
          </p:cNvSpPr>
          <p:nvPr>
            <p:ph type="title"/>
          </p:nvPr>
        </p:nvSpPr>
        <p:spPr/>
        <p:txBody>
          <a:bodyPr/>
          <a:lstStyle/>
          <a:p>
            <a:r>
              <a:rPr lang="en-CA" dirty="0">
                <a:solidFill>
                  <a:schemeClr val="accent3">
                    <a:lumMod val="50000"/>
                  </a:schemeClr>
                </a:solidFill>
              </a:rPr>
              <a:t>Meningococcal meningitis complications</a:t>
            </a:r>
          </a:p>
        </p:txBody>
      </p:sp>
      <p:sp>
        <p:nvSpPr>
          <p:cNvPr id="3" name="Content Placeholder 2">
            <a:extLst>
              <a:ext uri="{FF2B5EF4-FFF2-40B4-BE49-F238E27FC236}">
                <a16:creationId xmlns:a16="http://schemas.microsoft.com/office/drawing/2014/main" id="{5CC6BBF5-65A6-40EC-8542-63C44B88480F}"/>
              </a:ext>
            </a:extLst>
          </p:cNvPr>
          <p:cNvSpPr>
            <a:spLocks noGrp="1"/>
          </p:cNvSpPr>
          <p:nvPr>
            <p:ph idx="1"/>
          </p:nvPr>
        </p:nvSpPr>
        <p:spPr/>
        <p:txBody>
          <a:bodyPr/>
          <a:lstStyle/>
          <a:p>
            <a:r>
              <a:rPr lang="en-CA" dirty="0">
                <a:solidFill>
                  <a:schemeClr val="accent3">
                    <a:lumMod val="50000"/>
                  </a:schemeClr>
                </a:solidFill>
              </a:rPr>
              <a:t>Can be responsible for a deadly septic shock leading to purpura fulminans or cross the blood brain barrier (BBB) and invade the meninges</a:t>
            </a:r>
          </a:p>
          <a:p>
            <a:r>
              <a:rPr lang="en-CA" dirty="0">
                <a:solidFill>
                  <a:schemeClr val="accent3">
                    <a:lumMod val="50000"/>
                  </a:schemeClr>
                </a:solidFill>
              </a:rPr>
              <a:t>The meninges consists of three layers of the tissue (dura mater, arachnoid mater, and pia mater) covering the brain and the spinal cord, and the subarachnoid space contains cerebrospinal fluid that helps cushion the brain and spinal cord</a:t>
            </a:r>
          </a:p>
          <a:p>
            <a:r>
              <a:rPr lang="en-CA" dirty="0">
                <a:solidFill>
                  <a:schemeClr val="accent3">
                    <a:lumMod val="50000"/>
                  </a:schemeClr>
                </a:solidFill>
              </a:rPr>
              <a:t>When these areas get invaded by bacteria such as N. meningitidis, the immune system reacts by gathering immune cells to the site and causing inflammation</a:t>
            </a:r>
            <a:r>
              <a:rPr lang="en-CA" dirty="0"/>
              <a:t> </a:t>
            </a:r>
          </a:p>
        </p:txBody>
      </p:sp>
    </p:spTree>
    <p:extLst>
      <p:ext uri="{BB962C8B-B14F-4D97-AF65-F5344CB8AC3E}">
        <p14:creationId xmlns:p14="http://schemas.microsoft.com/office/powerpoint/2010/main" val="2110285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C015-6A4D-4100-B818-BFB831F44457}"/>
              </a:ext>
            </a:extLst>
          </p:cNvPr>
          <p:cNvSpPr>
            <a:spLocks noGrp="1"/>
          </p:cNvSpPr>
          <p:nvPr>
            <p:ph type="title"/>
          </p:nvPr>
        </p:nvSpPr>
        <p:spPr/>
        <p:txBody>
          <a:bodyPr/>
          <a:lstStyle/>
          <a:p>
            <a:r>
              <a:rPr lang="en-CA" dirty="0">
                <a:solidFill>
                  <a:schemeClr val="accent3">
                    <a:lumMod val="50000"/>
                  </a:schemeClr>
                </a:solidFill>
              </a:rPr>
              <a:t>Inflammatory complications</a:t>
            </a:r>
          </a:p>
        </p:txBody>
      </p:sp>
      <p:sp>
        <p:nvSpPr>
          <p:cNvPr id="3" name="Content Placeholder 2">
            <a:extLst>
              <a:ext uri="{FF2B5EF4-FFF2-40B4-BE49-F238E27FC236}">
                <a16:creationId xmlns:a16="http://schemas.microsoft.com/office/drawing/2014/main" id="{928F472A-7266-403C-8EEC-1116E8FBA3AB}"/>
              </a:ext>
            </a:extLst>
          </p:cNvPr>
          <p:cNvSpPr>
            <a:spLocks noGrp="1"/>
          </p:cNvSpPr>
          <p:nvPr>
            <p:ph idx="1"/>
          </p:nvPr>
        </p:nvSpPr>
        <p:spPr/>
        <p:txBody>
          <a:bodyPr>
            <a:normAutofit fontScale="92500" lnSpcReduction="20000"/>
          </a:bodyPr>
          <a:lstStyle/>
          <a:p>
            <a:pPr>
              <a:buFont typeface="Courier New" panose="02070309020205020404" pitchFamily="49" charset="0"/>
              <a:buChar char="o"/>
            </a:pPr>
            <a:r>
              <a:rPr lang="en-CA" dirty="0">
                <a:solidFill>
                  <a:schemeClr val="accent3">
                    <a:lumMod val="50000"/>
                  </a:schemeClr>
                </a:solidFill>
              </a:rPr>
              <a:t>Blood clots: can spread to the vessels in the brain and may cause stroke</a:t>
            </a:r>
          </a:p>
          <a:p>
            <a:pPr>
              <a:buFont typeface="Courier New" panose="02070309020205020404" pitchFamily="49" charset="0"/>
              <a:buChar char="o"/>
            </a:pPr>
            <a:r>
              <a:rPr lang="en-CA" dirty="0">
                <a:solidFill>
                  <a:schemeClr val="accent3">
                    <a:lumMod val="50000"/>
                  </a:schemeClr>
                </a:solidFill>
              </a:rPr>
              <a:t>Swelling in the brain (cerebral edema): can damage brain tissue</a:t>
            </a:r>
          </a:p>
          <a:p>
            <a:pPr>
              <a:buFont typeface="Courier New" panose="02070309020205020404" pitchFamily="49" charset="0"/>
              <a:buChar char="o"/>
            </a:pPr>
            <a:r>
              <a:rPr lang="en-CA" dirty="0">
                <a:solidFill>
                  <a:schemeClr val="accent3">
                    <a:lumMod val="50000"/>
                  </a:schemeClr>
                </a:solidFill>
              </a:rPr>
              <a:t>Increased pressure within the skull: may cause parts of the brain to shift and may cause brain herniation, which causes the brain to be compressed and damaged.</a:t>
            </a:r>
          </a:p>
          <a:p>
            <a:pPr>
              <a:buFont typeface="Courier New" panose="02070309020205020404" pitchFamily="49" charset="0"/>
              <a:buChar char="o"/>
            </a:pPr>
            <a:r>
              <a:rPr lang="en-CA" dirty="0">
                <a:solidFill>
                  <a:schemeClr val="accent3">
                    <a:lumMod val="50000"/>
                  </a:schemeClr>
                </a:solidFill>
              </a:rPr>
              <a:t>Excess fluid in the brain: as the brain continues to make cerebrospinal fluid, infection may block CSF flow throughout the brain and can put pressure in some areas of the brain. This increased pressure in the brain and spinal cord can explain Mary’s symptom of a stiff neck.</a:t>
            </a:r>
          </a:p>
          <a:p>
            <a:pPr>
              <a:buFont typeface="Courier New" panose="02070309020205020404" pitchFamily="49" charset="0"/>
              <a:buChar char="o"/>
            </a:pPr>
            <a:r>
              <a:rPr lang="en-CA" dirty="0">
                <a:solidFill>
                  <a:schemeClr val="accent3">
                    <a:lumMod val="50000"/>
                  </a:schemeClr>
                </a:solidFill>
              </a:rPr>
              <a:t>Inflammation of the cranial nerves: these nerves are involved in sight, hearing, taste, and control of facial muscles and glands. This may explain for Mary’s sensitivity to light.</a:t>
            </a:r>
          </a:p>
          <a:p>
            <a:pPr>
              <a:buFont typeface="Courier New" panose="02070309020205020404" pitchFamily="49" charset="0"/>
              <a:buChar char="o"/>
            </a:pPr>
            <a:r>
              <a:rPr lang="en-CA" dirty="0">
                <a:solidFill>
                  <a:schemeClr val="accent3">
                    <a:lumMod val="50000"/>
                  </a:schemeClr>
                </a:solidFill>
              </a:rPr>
              <a:t>Subdural empyema: accumulation of pus in the dura mater</a:t>
            </a:r>
          </a:p>
          <a:p>
            <a:pPr>
              <a:buFont typeface="Courier New" panose="02070309020205020404" pitchFamily="49" charset="0"/>
              <a:buChar char="o"/>
            </a:pPr>
            <a:r>
              <a:rPr lang="en-CA" dirty="0">
                <a:solidFill>
                  <a:schemeClr val="accent3">
                    <a:lumMod val="50000"/>
                  </a:schemeClr>
                </a:solidFill>
              </a:rPr>
              <a:t>Septic shock: from low blood pressure</a:t>
            </a:r>
          </a:p>
          <a:p>
            <a:pPr>
              <a:buFont typeface="Courier New" panose="02070309020205020404" pitchFamily="49" charset="0"/>
              <a:buChar char="o"/>
            </a:pPr>
            <a:r>
              <a:rPr lang="en-CA" dirty="0">
                <a:solidFill>
                  <a:schemeClr val="accent3">
                    <a:lumMod val="50000"/>
                  </a:schemeClr>
                </a:solidFill>
              </a:rPr>
              <a:t>Intravascular coagulation: small blood clots throughout the bloodstream</a:t>
            </a:r>
          </a:p>
          <a:p>
            <a:endParaRPr lang="en-CA" dirty="0"/>
          </a:p>
        </p:txBody>
      </p:sp>
    </p:spTree>
    <p:extLst>
      <p:ext uri="{BB962C8B-B14F-4D97-AF65-F5344CB8AC3E}">
        <p14:creationId xmlns:p14="http://schemas.microsoft.com/office/powerpoint/2010/main" val="91254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3A0F-7BF2-400E-9C6B-08D31FBF9449}"/>
              </a:ext>
            </a:extLst>
          </p:cNvPr>
          <p:cNvSpPr>
            <a:spLocks noGrp="1"/>
          </p:cNvSpPr>
          <p:nvPr>
            <p:ph type="title"/>
          </p:nvPr>
        </p:nvSpPr>
        <p:spPr/>
        <p:txBody>
          <a:bodyPr/>
          <a:lstStyle/>
          <a:p>
            <a:r>
              <a:rPr lang="en-CA" dirty="0">
                <a:solidFill>
                  <a:schemeClr val="tx1"/>
                </a:solidFill>
              </a:rPr>
              <a:t>Bacterial pathogenesis </a:t>
            </a:r>
          </a:p>
        </p:txBody>
      </p:sp>
      <p:sp>
        <p:nvSpPr>
          <p:cNvPr id="3" name="Content Placeholder 2">
            <a:extLst>
              <a:ext uri="{FF2B5EF4-FFF2-40B4-BE49-F238E27FC236}">
                <a16:creationId xmlns:a16="http://schemas.microsoft.com/office/drawing/2014/main" id="{CE234E5D-E790-445E-A548-0A510F144793}"/>
              </a:ext>
            </a:extLst>
          </p:cNvPr>
          <p:cNvSpPr>
            <a:spLocks noGrp="1"/>
          </p:cNvSpPr>
          <p:nvPr>
            <p:ph idx="1"/>
          </p:nvPr>
        </p:nvSpPr>
        <p:spPr/>
        <p:txBody>
          <a:bodyPr>
            <a:normAutofit/>
          </a:bodyPr>
          <a:lstStyle/>
          <a:p>
            <a:pPr marL="457200" indent="-457200">
              <a:buFont typeface="+mj-lt"/>
              <a:buAutoNum type="arabicPeriod"/>
            </a:pPr>
            <a:r>
              <a:rPr lang="en-CA" sz="4000" i="1" dirty="0">
                <a:solidFill>
                  <a:schemeClr val="accent3">
                    <a:lumMod val="75000"/>
                  </a:schemeClr>
                </a:solidFill>
                <a:latin typeface="+mj-lt"/>
              </a:rPr>
              <a:t>ENCOUNTER</a:t>
            </a:r>
          </a:p>
          <a:p>
            <a:pPr marL="457200" indent="-457200">
              <a:buFont typeface="+mj-lt"/>
              <a:buAutoNum type="arabicPeriod"/>
            </a:pPr>
            <a:r>
              <a:rPr lang="en-CA" sz="4000" i="1" dirty="0">
                <a:solidFill>
                  <a:schemeClr val="accent4">
                    <a:lumMod val="75000"/>
                  </a:schemeClr>
                </a:solidFill>
                <a:latin typeface="+mj-lt"/>
              </a:rPr>
              <a:t>ENTRY</a:t>
            </a:r>
          </a:p>
          <a:p>
            <a:pPr marL="457200" indent="-457200">
              <a:buFont typeface="+mj-lt"/>
              <a:buAutoNum type="arabicPeriod"/>
            </a:pPr>
            <a:r>
              <a:rPr lang="en-CA" sz="4000" i="1" dirty="0">
                <a:solidFill>
                  <a:schemeClr val="accent1">
                    <a:lumMod val="75000"/>
                  </a:schemeClr>
                </a:solidFill>
                <a:latin typeface="+mj-lt"/>
              </a:rPr>
              <a:t>MULTIPLICATION AND SPREAD</a:t>
            </a:r>
          </a:p>
          <a:p>
            <a:pPr marL="457200" indent="-457200">
              <a:buFont typeface="+mj-lt"/>
              <a:buAutoNum type="arabicPeriod"/>
            </a:pPr>
            <a:r>
              <a:rPr lang="en-CA" sz="4000" i="1" dirty="0">
                <a:solidFill>
                  <a:schemeClr val="accent3">
                    <a:lumMod val="50000"/>
                  </a:schemeClr>
                </a:solidFill>
                <a:latin typeface="+mj-lt"/>
              </a:rPr>
              <a:t>BACTERIAL DAMAGE</a:t>
            </a:r>
          </a:p>
        </p:txBody>
      </p:sp>
      <p:pic>
        <p:nvPicPr>
          <p:cNvPr id="6" name="Picture 5">
            <a:extLst>
              <a:ext uri="{FF2B5EF4-FFF2-40B4-BE49-F238E27FC236}">
                <a16:creationId xmlns:a16="http://schemas.microsoft.com/office/drawing/2014/main" id="{0059A8AA-7CC2-4F76-9355-A82161157474}"/>
              </a:ext>
            </a:extLst>
          </p:cNvPr>
          <p:cNvPicPr>
            <a:picLocks noChangeAspect="1"/>
          </p:cNvPicPr>
          <p:nvPr/>
        </p:nvPicPr>
        <p:blipFill>
          <a:blip r:embed="rId2"/>
          <a:stretch>
            <a:fillRect/>
          </a:stretch>
        </p:blipFill>
        <p:spPr>
          <a:xfrm>
            <a:off x="6755858" y="2084832"/>
            <a:ext cx="4238738" cy="3174962"/>
          </a:xfrm>
          <a:prstGeom prst="rect">
            <a:avLst/>
          </a:prstGeom>
        </p:spPr>
      </p:pic>
    </p:spTree>
    <p:extLst>
      <p:ext uri="{BB962C8B-B14F-4D97-AF65-F5344CB8AC3E}">
        <p14:creationId xmlns:p14="http://schemas.microsoft.com/office/powerpoint/2010/main" val="140994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CEC5-F50B-492D-B8A8-84EA50AC1192}"/>
              </a:ext>
            </a:extLst>
          </p:cNvPr>
          <p:cNvSpPr>
            <a:spLocks noGrp="1"/>
          </p:cNvSpPr>
          <p:nvPr>
            <p:ph type="title"/>
          </p:nvPr>
        </p:nvSpPr>
        <p:spPr/>
        <p:txBody>
          <a:bodyPr/>
          <a:lstStyle/>
          <a:p>
            <a:r>
              <a:rPr lang="en-CA" dirty="0">
                <a:solidFill>
                  <a:schemeClr val="accent3">
                    <a:lumMod val="50000"/>
                  </a:schemeClr>
                </a:solidFill>
              </a:rPr>
              <a:t>Purpura fulminans (PF) </a:t>
            </a:r>
          </a:p>
        </p:txBody>
      </p:sp>
      <p:sp>
        <p:nvSpPr>
          <p:cNvPr id="3" name="Content Placeholder 2">
            <a:extLst>
              <a:ext uri="{FF2B5EF4-FFF2-40B4-BE49-F238E27FC236}">
                <a16:creationId xmlns:a16="http://schemas.microsoft.com/office/drawing/2014/main" id="{A2651372-A31F-489F-B021-3027B9F524A5}"/>
              </a:ext>
            </a:extLst>
          </p:cNvPr>
          <p:cNvSpPr>
            <a:spLocks noGrp="1"/>
          </p:cNvSpPr>
          <p:nvPr>
            <p:ph idx="1"/>
          </p:nvPr>
        </p:nvSpPr>
        <p:spPr/>
        <p:txBody>
          <a:bodyPr>
            <a:normAutofit fontScale="92500" lnSpcReduction="10000"/>
          </a:bodyPr>
          <a:lstStyle/>
          <a:p>
            <a:r>
              <a:rPr lang="en-CA" dirty="0">
                <a:solidFill>
                  <a:schemeClr val="accent3">
                    <a:lumMod val="50000"/>
                  </a:schemeClr>
                </a:solidFill>
              </a:rPr>
              <a:t>A severe cutaneous complication of acute meningococcemia and manifests itself through cutaneous hemorrhage and necrosis due to vascular thrombosis or dermis and disseminated intravascular coagulopathy</a:t>
            </a:r>
          </a:p>
          <a:p>
            <a:r>
              <a:rPr lang="en-CA" dirty="0">
                <a:solidFill>
                  <a:schemeClr val="accent3">
                    <a:lumMod val="50000"/>
                  </a:schemeClr>
                </a:solidFill>
              </a:rPr>
              <a:t>Most of the damage, however, is due to the induction of the inflammatory response</a:t>
            </a:r>
          </a:p>
          <a:p>
            <a:r>
              <a:rPr lang="en-CA" dirty="0">
                <a:solidFill>
                  <a:schemeClr val="accent3">
                    <a:lumMod val="50000"/>
                  </a:schemeClr>
                </a:solidFill>
              </a:rPr>
              <a:t>Cellular damage can be due to cytokine release from LPS/LOS interaction with TLR4 to release inflammatory cytokines: TNF-a and IL-6, chemokine release and reactive oxygen species (ROS)</a:t>
            </a:r>
          </a:p>
          <a:p>
            <a:r>
              <a:rPr lang="en-CA" dirty="0">
                <a:solidFill>
                  <a:schemeClr val="accent3">
                    <a:lumMod val="50000"/>
                  </a:schemeClr>
                </a:solidFill>
              </a:rPr>
              <a:t>Patients with fulminant meningococcal septicemia have rapid proliferation of meningococci in their circulation and result in an exaggerated and destructive intravascular inflammatory response leading to progressive circulatory collapse and severe coagulopathy</a:t>
            </a:r>
          </a:p>
          <a:p>
            <a:r>
              <a:rPr lang="en-CA" dirty="0">
                <a:solidFill>
                  <a:schemeClr val="accent3">
                    <a:lumMod val="50000"/>
                  </a:schemeClr>
                </a:solidFill>
              </a:rPr>
              <a:t>Patients get impaired renal, adrenal, and pulmonary function and get lesions on the skin, limbs, kidneys, adrenals, choroids plexus, and lungs</a:t>
            </a:r>
          </a:p>
          <a:p>
            <a:endParaRPr lang="en-CA" dirty="0"/>
          </a:p>
        </p:txBody>
      </p:sp>
    </p:spTree>
    <p:extLst>
      <p:ext uri="{BB962C8B-B14F-4D97-AF65-F5344CB8AC3E}">
        <p14:creationId xmlns:p14="http://schemas.microsoft.com/office/powerpoint/2010/main" val="1592794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479C-2E32-4760-84BD-CFF0A0533C7A}"/>
              </a:ext>
            </a:extLst>
          </p:cNvPr>
          <p:cNvSpPr>
            <a:spLocks noGrp="1"/>
          </p:cNvSpPr>
          <p:nvPr>
            <p:ph type="title"/>
          </p:nvPr>
        </p:nvSpPr>
        <p:spPr/>
        <p:txBody>
          <a:bodyPr>
            <a:normAutofit/>
          </a:bodyPr>
          <a:lstStyle/>
          <a:p>
            <a:r>
              <a:rPr lang="en-CA" i="1" dirty="0">
                <a:solidFill>
                  <a:schemeClr val="accent3">
                    <a:lumMod val="75000"/>
                  </a:schemeClr>
                </a:solidFill>
              </a:rPr>
              <a:t>Encounter</a:t>
            </a:r>
            <a:endParaRPr lang="en-CA" dirty="0">
              <a:solidFill>
                <a:schemeClr val="accent3">
                  <a:lumMod val="75000"/>
                </a:schemeClr>
              </a:solidFill>
            </a:endParaRPr>
          </a:p>
        </p:txBody>
      </p:sp>
      <p:sp>
        <p:nvSpPr>
          <p:cNvPr id="3" name="Content Placeholder 2">
            <a:extLst>
              <a:ext uri="{FF2B5EF4-FFF2-40B4-BE49-F238E27FC236}">
                <a16:creationId xmlns:a16="http://schemas.microsoft.com/office/drawing/2014/main" id="{4D4DD629-CD78-4D3C-A6C9-46A7F91BD617}"/>
              </a:ext>
            </a:extLst>
          </p:cNvPr>
          <p:cNvSpPr>
            <a:spLocks noGrp="1"/>
          </p:cNvSpPr>
          <p:nvPr>
            <p:ph idx="1"/>
          </p:nvPr>
        </p:nvSpPr>
        <p:spPr/>
        <p:txBody>
          <a:bodyPr/>
          <a:lstStyle/>
          <a:p>
            <a:pPr>
              <a:buFont typeface="Courier New" panose="02070309020205020404" pitchFamily="49" charset="0"/>
              <a:buChar char="o"/>
            </a:pPr>
            <a:r>
              <a:rPr lang="en-CA" i="1" dirty="0">
                <a:solidFill>
                  <a:schemeClr val="accent3">
                    <a:lumMod val="75000"/>
                  </a:schemeClr>
                </a:solidFill>
              </a:rPr>
              <a:t>Where does the organism normally reside geographically?</a:t>
            </a:r>
          </a:p>
          <a:p>
            <a:pPr>
              <a:buFont typeface="Courier New" panose="02070309020205020404" pitchFamily="49" charset="0"/>
              <a:buChar char="o"/>
            </a:pPr>
            <a:r>
              <a:rPr lang="en-CA" i="1" dirty="0">
                <a:solidFill>
                  <a:schemeClr val="accent3">
                    <a:lumMod val="75000"/>
                  </a:schemeClr>
                </a:solidFill>
              </a:rPr>
              <a:t>Where does the organism reside host wise?</a:t>
            </a:r>
          </a:p>
          <a:p>
            <a:pPr>
              <a:buFont typeface="Courier New" panose="02070309020205020404" pitchFamily="49" charset="0"/>
              <a:buChar char="o"/>
            </a:pPr>
            <a:r>
              <a:rPr lang="en-CA" i="1" dirty="0">
                <a:solidFill>
                  <a:schemeClr val="accent3">
                    <a:lumMod val="75000"/>
                  </a:schemeClr>
                </a:solidFill>
              </a:rPr>
              <a:t>What are the bacterial characteristics that leave it suited to these places of residence?</a:t>
            </a:r>
          </a:p>
          <a:p>
            <a:pPr>
              <a:buFont typeface="Courier New" panose="02070309020205020404" pitchFamily="49" charset="0"/>
              <a:buChar char="o"/>
            </a:pPr>
            <a:r>
              <a:rPr lang="en-CA" i="1" dirty="0">
                <a:solidFill>
                  <a:schemeClr val="accent3">
                    <a:lumMod val="75000"/>
                  </a:schemeClr>
                </a:solidFill>
              </a:rPr>
              <a:t>How would our patient have come in contact with this bacteria?</a:t>
            </a:r>
            <a:endParaRPr lang="en-CA" dirty="0">
              <a:solidFill>
                <a:schemeClr val="accent3">
                  <a:lumMod val="75000"/>
                </a:schemeClr>
              </a:solidFill>
            </a:endParaRPr>
          </a:p>
        </p:txBody>
      </p:sp>
      <p:pic>
        <p:nvPicPr>
          <p:cNvPr id="1026" name="Picture 2" descr="Image result for globe cartoon">
            <a:extLst>
              <a:ext uri="{FF2B5EF4-FFF2-40B4-BE49-F238E27FC236}">
                <a16:creationId xmlns:a16="http://schemas.microsoft.com/office/drawing/2014/main" id="{BC95B1B3-95E0-40F0-AD61-40EE5FA8C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4257675"/>
            <a:ext cx="1971051" cy="20516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5935096-DE8A-4364-B34E-700C5E27E843}"/>
              </a:ext>
            </a:extLst>
          </p:cNvPr>
          <p:cNvPicPr>
            <a:picLocks noChangeAspect="1"/>
          </p:cNvPicPr>
          <p:nvPr/>
        </p:nvPicPr>
        <p:blipFill>
          <a:blip r:embed="rId3"/>
          <a:stretch>
            <a:fillRect/>
          </a:stretch>
        </p:blipFill>
        <p:spPr>
          <a:xfrm>
            <a:off x="9067488" y="4257675"/>
            <a:ext cx="2143125" cy="2143125"/>
          </a:xfrm>
          <a:prstGeom prst="rect">
            <a:avLst/>
          </a:prstGeom>
        </p:spPr>
      </p:pic>
    </p:spTree>
    <p:extLst>
      <p:ext uri="{BB962C8B-B14F-4D97-AF65-F5344CB8AC3E}">
        <p14:creationId xmlns:p14="http://schemas.microsoft.com/office/powerpoint/2010/main" val="339754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7476-BE58-4EAD-A5F0-97E48AC9A4D0}"/>
              </a:ext>
            </a:extLst>
          </p:cNvPr>
          <p:cNvSpPr>
            <a:spLocks noGrp="1"/>
          </p:cNvSpPr>
          <p:nvPr>
            <p:ph type="title"/>
          </p:nvPr>
        </p:nvSpPr>
        <p:spPr/>
        <p:txBody>
          <a:bodyPr>
            <a:normAutofit/>
          </a:bodyPr>
          <a:lstStyle/>
          <a:p>
            <a:r>
              <a:rPr lang="en-CA" dirty="0">
                <a:solidFill>
                  <a:schemeClr val="accent3">
                    <a:lumMod val="75000"/>
                  </a:schemeClr>
                </a:solidFill>
              </a:rPr>
              <a:t>Where does the organism normally reside geographically</a:t>
            </a:r>
          </a:p>
        </p:txBody>
      </p:sp>
      <p:sp>
        <p:nvSpPr>
          <p:cNvPr id="3" name="Content Placeholder 2">
            <a:extLst>
              <a:ext uri="{FF2B5EF4-FFF2-40B4-BE49-F238E27FC236}">
                <a16:creationId xmlns:a16="http://schemas.microsoft.com/office/drawing/2014/main" id="{5D803B58-4C46-4B0F-BAE6-3C325584F1E9}"/>
              </a:ext>
            </a:extLst>
          </p:cNvPr>
          <p:cNvSpPr>
            <a:spLocks noGrp="1"/>
          </p:cNvSpPr>
          <p:nvPr>
            <p:ph idx="1"/>
          </p:nvPr>
        </p:nvSpPr>
        <p:spPr>
          <a:xfrm>
            <a:off x="1024128" y="2286000"/>
            <a:ext cx="5074831" cy="4023360"/>
          </a:xfrm>
        </p:spPr>
        <p:txBody>
          <a:bodyPr>
            <a:normAutofit lnSpcReduction="10000"/>
          </a:bodyPr>
          <a:lstStyle/>
          <a:p>
            <a:r>
              <a:rPr lang="en-CA" dirty="0">
                <a:solidFill>
                  <a:schemeClr val="accent3">
                    <a:lumMod val="75000"/>
                  </a:schemeClr>
                </a:solidFill>
              </a:rPr>
              <a:t>The highest outbreaks of </a:t>
            </a:r>
            <a:r>
              <a:rPr lang="en-CA" i="1" dirty="0">
                <a:solidFill>
                  <a:schemeClr val="accent3">
                    <a:lumMod val="75000"/>
                  </a:schemeClr>
                </a:solidFill>
              </a:rPr>
              <a:t>Neisseria Meningitidis </a:t>
            </a:r>
            <a:r>
              <a:rPr lang="en-CA" dirty="0">
                <a:solidFill>
                  <a:schemeClr val="accent3">
                    <a:lumMod val="75000"/>
                  </a:schemeClr>
                </a:solidFill>
              </a:rPr>
              <a:t>in the world occur in the “Meningitis Belt” in Africa</a:t>
            </a:r>
          </a:p>
          <a:p>
            <a:r>
              <a:rPr lang="en-CA" dirty="0">
                <a:solidFill>
                  <a:schemeClr val="accent3">
                    <a:lumMod val="75000"/>
                  </a:schemeClr>
                </a:solidFill>
              </a:rPr>
              <a:t>In the Sub-Saharan, this extends from Ethiopia to Senegal</a:t>
            </a:r>
          </a:p>
          <a:p>
            <a:r>
              <a:rPr lang="en-CA" i="1" dirty="0">
                <a:solidFill>
                  <a:schemeClr val="accent3">
                    <a:lumMod val="75000"/>
                  </a:schemeClr>
                </a:solidFill>
              </a:rPr>
              <a:t>N. meningitidis </a:t>
            </a:r>
            <a:r>
              <a:rPr lang="en-CA" dirty="0">
                <a:solidFill>
                  <a:schemeClr val="accent3">
                    <a:lumMod val="75000"/>
                  </a:schemeClr>
                </a:solidFill>
              </a:rPr>
              <a:t>serogroup A strains in particular cause high incidences of due to hot climate and lack of rain </a:t>
            </a:r>
          </a:p>
          <a:p>
            <a:r>
              <a:rPr lang="en-CA" dirty="0">
                <a:solidFill>
                  <a:schemeClr val="accent3">
                    <a:lumMod val="75000"/>
                  </a:schemeClr>
                </a:solidFill>
              </a:rPr>
              <a:t>Meningococcal disease is hyperendemic in this region, and periodic epidemics during the dry season (December– June) reach up to 1,000 cases per 100,000 population.</a:t>
            </a:r>
          </a:p>
        </p:txBody>
      </p:sp>
      <p:pic>
        <p:nvPicPr>
          <p:cNvPr id="5" name="Picture 4">
            <a:extLst>
              <a:ext uri="{FF2B5EF4-FFF2-40B4-BE49-F238E27FC236}">
                <a16:creationId xmlns:a16="http://schemas.microsoft.com/office/drawing/2014/main" id="{27827464-CB09-4814-ADFA-505387E7980D}"/>
              </a:ext>
            </a:extLst>
          </p:cNvPr>
          <p:cNvPicPr>
            <a:picLocks noChangeAspect="1"/>
          </p:cNvPicPr>
          <p:nvPr/>
        </p:nvPicPr>
        <p:blipFill>
          <a:blip r:embed="rId2"/>
          <a:stretch>
            <a:fillRect/>
          </a:stretch>
        </p:blipFill>
        <p:spPr>
          <a:xfrm>
            <a:off x="6419850" y="2286000"/>
            <a:ext cx="5029200" cy="3849014"/>
          </a:xfrm>
          <a:prstGeom prst="rect">
            <a:avLst/>
          </a:prstGeom>
        </p:spPr>
      </p:pic>
    </p:spTree>
    <p:extLst>
      <p:ext uri="{BB962C8B-B14F-4D97-AF65-F5344CB8AC3E}">
        <p14:creationId xmlns:p14="http://schemas.microsoft.com/office/powerpoint/2010/main" val="284950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7DA30-CC7F-4EEB-9A64-8DBBE59FE12C}"/>
              </a:ext>
            </a:extLst>
          </p:cNvPr>
          <p:cNvSpPr>
            <a:spLocks noGrp="1"/>
          </p:cNvSpPr>
          <p:nvPr>
            <p:ph type="title"/>
          </p:nvPr>
        </p:nvSpPr>
        <p:spPr/>
        <p:txBody>
          <a:bodyPr/>
          <a:lstStyle/>
          <a:p>
            <a:r>
              <a:rPr lang="en-CA" dirty="0">
                <a:solidFill>
                  <a:schemeClr val="accent3">
                    <a:lumMod val="75000"/>
                  </a:schemeClr>
                </a:solidFill>
              </a:rPr>
              <a:t>Epidemiology of Meningococcal meningitis</a:t>
            </a:r>
          </a:p>
        </p:txBody>
      </p:sp>
      <p:sp>
        <p:nvSpPr>
          <p:cNvPr id="3" name="Content Placeholder 2">
            <a:extLst>
              <a:ext uri="{FF2B5EF4-FFF2-40B4-BE49-F238E27FC236}">
                <a16:creationId xmlns:a16="http://schemas.microsoft.com/office/drawing/2014/main" id="{75666BC2-4A04-47A4-895F-573C9CC1BE7B}"/>
              </a:ext>
            </a:extLst>
          </p:cNvPr>
          <p:cNvSpPr>
            <a:spLocks noGrp="1"/>
          </p:cNvSpPr>
          <p:nvPr>
            <p:ph idx="1"/>
          </p:nvPr>
        </p:nvSpPr>
        <p:spPr/>
        <p:txBody>
          <a:bodyPr/>
          <a:lstStyle/>
          <a:p>
            <a:r>
              <a:rPr lang="en-CA" dirty="0" err="1">
                <a:solidFill>
                  <a:schemeClr val="accent3">
                    <a:lumMod val="75000"/>
                  </a:schemeClr>
                </a:solidFill>
              </a:rPr>
              <a:t>Vieusseux</a:t>
            </a:r>
            <a:r>
              <a:rPr lang="en-CA" dirty="0">
                <a:solidFill>
                  <a:schemeClr val="accent3">
                    <a:lumMod val="75000"/>
                  </a:schemeClr>
                </a:solidFill>
              </a:rPr>
              <a:t> first discovered Meningococcal meningitis in 1805 during an outbreak in Switzerland in which 33 deaths were recorded around Geneva from Cerebral Spinal Fluid samples</a:t>
            </a:r>
          </a:p>
          <a:p>
            <a:r>
              <a:rPr lang="en-CA" i="1" dirty="0">
                <a:solidFill>
                  <a:schemeClr val="accent3">
                    <a:lumMod val="75000"/>
                  </a:schemeClr>
                </a:solidFill>
              </a:rPr>
              <a:t>Neisseria meningitidis was originally named Neisseria </a:t>
            </a:r>
            <a:r>
              <a:rPr lang="en-CA" i="1" dirty="0" err="1">
                <a:solidFill>
                  <a:schemeClr val="accent3">
                    <a:lumMod val="75000"/>
                  </a:schemeClr>
                </a:solidFill>
              </a:rPr>
              <a:t>intracellularis</a:t>
            </a:r>
            <a:r>
              <a:rPr lang="en-CA" dirty="0">
                <a:solidFill>
                  <a:schemeClr val="accent3">
                    <a:lumMod val="75000"/>
                  </a:schemeClr>
                </a:solidFill>
              </a:rPr>
              <a:t> due to the nature of the intracellular oval micrococci of the organism</a:t>
            </a:r>
          </a:p>
          <a:p>
            <a:r>
              <a:rPr lang="en-CA" dirty="0">
                <a:solidFill>
                  <a:schemeClr val="accent3">
                    <a:lumMod val="75000"/>
                  </a:schemeClr>
                </a:solidFill>
              </a:rPr>
              <a:t>In Developed countries: 1-20 per 100,000 people are affected </a:t>
            </a:r>
          </a:p>
          <a:p>
            <a:r>
              <a:rPr lang="en-CA" dirty="0">
                <a:solidFill>
                  <a:schemeClr val="accent3">
                    <a:lumMod val="75000"/>
                  </a:schemeClr>
                </a:solidFill>
              </a:rPr>
              <a:t>There are 5 common serotypes of the </a:t>
            </a:r>
            <a:r>
              <a:rPr lang="en-CA" i="1" dirty="0">
                <a:solidFill>
                  <a:schemeClr val="accent3">
                    <a:lumMod val="75000"/>
                  </a:schemeClr>
                </a:solidFill>
              </a:rPr>
              <a:t>N. meningitides </a:t>
            </a:r>
            <a:r>
              <a:rPr lang="en-CA" dirty="0">
                <a:solidFill>
                  <a:schemeClr val="accent3">
                    <a:lumMod val="75000"/>
                  </a:schemeClr>
                </a:solidFill>
              </a:rPr>
              <a:t>disease (A, B, C, Y and W135)</a:t>
            </a:r>
          </a:p>
          <a:p>
            <a:pPr lvl="1">
              <a:buFont typeface="Courier New" panose="02070309020205020404" pitchFamily="49" charset="0"/>
              <a:buChar char="o"/>
            </a:pPr>
            <a:r>
              <a:rPr lang="en-CA" dirty="0">
                <a:solidFill>
                  <a:schemeClr val="accent3">
                    <a:lumMod val="75000"/>
                  </a:schemeClr>
                </a:solidFill>
              </a:rPr>
              <a:t>Cause &gt;90% of disease in the world due to presence of polysaccharide capsule</a:t>
            </a:r>
          </a:p>
          <a:p>
            <a:pPr lvl="1">
              <a:buFont typeface="Courier New" panose="02070309020205020404" pitchFamily="49" charset="0"/>
              <a:buChar char="o"/>
            </a:pPr>
            <a:r>
              <a:rPr lang="en-CA" dirty="0">
                <a:solidFill>
                  <a:schemeClr val="accent3">
                    <a:lumMod val="75000"/>
                  </a:schemeClr>
                </a:solidFill>
              </a:rPr>
              <a:t>Serogroups A and C are predominant throughout Asia </a:t>
            </a:r>
          </a:p>
          <a:p>
            <a:pPr lvl="1">
              <a:buFont typeface="Courier New" panose="02070309020205020404" pitchFamily="49" charset="0"/>
              <a:buChar char="o"/>
            </a:pPr>
            <a:r>
              <a:rPr lang="en-CA" dirty="0">
                <a:solidFill>
                  <a:schemeClr val="accent3">
                    <a:lumMod val="75000"/>
                  </a:schemeClr>
                </a:solidFill>
              </a:rPr>
              <a:t>Serogroups B and C are predominant in Europe and the Americas </a:t>
            </a:r>
          </a:p>
        </p:txBody>
      </p:sp>
    </p:spTree>
    <p:extLst>
      <p:ext uri="{BB962C8B-B14F-4D97-AF65-F5344CB8AC3E}">
        <p14:creationId xmlns:p14="http://schemas.microsoft.com/office/powerpoint/2010/main" val="426320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0120-E64F-44DA-A979-AE8970525022}"/>
              </a:ext>
            </a:extLst>
          </p:cNvPr>
          <p:cNvSpPr>
            <a:spLocks noGrp="1"/>
          </p:cNvSpPr>
          <p:nvPr>
            <p:ph type="title"/>
          </p:nvPr>
        </p:nvSpPr>
        <p:spPr/>
        <p:txBody>
          <a:bodyPr/>
          <a:lstStyle/>
          <a:p>
            <a:r>
              <a:rPr lang="en-CA" dirty="0">
                <a:solidFill>
                  <a:schemeClr val="accent3">
                    <a:lumMod val="75000"/>
                  </a:schemeClr>
                </a:solidFill>
              </a:rPr>
              <a:t>Where does the organism reside host wise</a:t>
            </a:r>
            <a:endParaRPr lang="en-CA" dirty="0"/>
          </a:p>
        </p:txBody>
      </p:sp>
      <p:sp>
        <p:nvSpPr>
          <p:cNvPr id="3" name="Content Placeholder 2">
            <a:extLst>
              <a:ext uri="{FF2B5EF4-FFF2-40B4-BE49-F238E27FC236}">
                <a16:creationId xmlns:a16="http://schemas.microsoft.com/office/drawing/2014/main" id="{6BC5EA68-9587-427D-A198-9BDAF6D7AEC0}"/>
              </a:ext>
            </a:extLst>
          </p:cNvPr>
          <p:cNvSpPr>
            <a:spLocks noGrp="1"/>
          </p:cNvSpPr>
          <p:nvPr>
            <p:ph idx="1"/>
          </p:nvPr>
        </p:nvSpPr>
        <p:spPr/>
        <p:txBody>
          <a:bodyPr>
            <a:normAutofit lnSpcReduction="10000"/>
          </a:bodyPr>
          <a:lstStyle/>
          <a:p>
            <a:r>
              <a:rPr lang="en-CA" dirty="0">
                <a:solidFill>
                  <a:schemeClr val="accent3">
                    <a:lumMod val="75000"/>
                  </a:schemeClr>
                </a:solidFill>
              </a:rPr>
              <a:t>Humans are the only reservoir of </a:t>
            </a:r>
            <a:r>
              <a:rPr lang="en-CA" i="1" dirty="0">
                <a:solidFill>
                  <a:schemeClr val="accent3">
                    <a:lumMod val="75000"/>
                  </a:schemeClr>
                </a:solidFill>
              </a:rPr>
              <a:t>N. meningitidis</a:t>
            </a:r>
          </a:p>
          <a:p>
            <a:endParaRPr lang="en-CA" i="1" dirty="0">
              <a:solidFill>
                <a:schemeClr val="accent3">
                  <a:lumMod val="75000"/>
                </a:schemeClr>
              </a:solidFill>
            </a:endParaRPr>
          </a:p>
          <a:p>
            <a:r>
              <a:rPr lang="en-CA" i="1" dirty="0">
                <a:solidFill>
                  <a:schemeClr val="accent3">
                    <a:lumMod val="75000"/>
                  </a:schemeClr>
                </a:solidFill>
              </a:rPr>
              <a:t>Neisseria meningitidis</a:t>
            </a:r>
            <a:r>
              <a:rPr lang="en-CA" dirty="0">
                <a:solidFill>
                  <a:schemeClr val="accent3">
                    <a:lumMod val="75000"/>
                  </a:schemeClr>
                </a:solidFill>
              </a:rPr>
              <a:t> is a major cause of sepsis and meningitis but is also a common commensal, present in the nasopharynx and upper respiratory tract of between 8 and 20% of healthy individuals.</a:t>
            </a:r>
          </a:p>
          <a:p>
            <a:endParaRPr lang="en-CA" i="1" dirty="0">
              <a:solidFill>
                <a:schemeClr val="accent3">
                  <a:lumMod val="75000"/>
                </a:schemeClr>
              </a:solidFill>
            </a:endParaRPr>
          </a:p>
          <a:p>
            <a:r>
              <a:rPr lang="en-CA" i="1" dirty="0">
                <a:solidFill>
                  <a:schemeClr val="accent3">
                    <a:lumMod val="75000"/>
                  </a:schemeClr>
                </a:solidFill>
              </a:rPr>
              <a:t>N. meningitidis </a:t>
            </a:r>
            <a:r>
              <a:rPr lang="en-CA" dirty="0">
                <a:solidFill>
                  <a:schemeClr val="accent3">
                    <a:lumMod val="75000"/>
                  </a:schemeClr>
                </a:solidFill>
              </a:rPr>
              <a:t>resides in the posterior nasopharynx of the host and colonizes the nasopharyngeal mucosal membrane</a:t>
            </a:r>
          </a:p>
          <a:p>
            <a:pPr lvl="1">
              <a:buFont typeface="Courier New" panose="02070309020205020404" pitchFamily="49" charset="0"/>
              <a:buChar char="o"/>
            </a:pPr>
            <a:r>
              <a:rPr lang="en-CA" dirty="0">
                <a:solidFill>
                  <a:schemeClr val="accent3">
                    <a:lumMod val="75000"/>
                  </a:schemeClr>
                </a:solidFill>
              </a:rPr>
              <a:t>Found on the surface of the nasopharyngeal epithelium and in deeper tissues during carriage</a:t>
            </a:r>
          </a:p>
          <a:p>
            <a:pPr lvl="1">
              <a:buFont typeface="Courier New" panose="02070309020205020404" pitchFamily="49" charset="0"/>
              <a:buChar char="o"/>
            </a:pPr>
            <a:r>
              <a:rPr lang="en-CA" dirty="0">
                <a:solidFill>
                  <a:schemeClr val="accent3">
                    <a:lumMod val="75000"/>
                  </a:schemeClr>
                </a:solidFill>
              </a:rPr>
              <a:t>To cause disease, meningococcus must spread across the respiratory epithelium and enter the systemic circulation</a:t>
            </a:r>
          </a:p>
          <a:p>
            <a:pPr marL="128016" lvl="1" indent="0">
              <a:buNone/>
            </a:pPr>
            <a:endParaRPr lang="en-CA" dirty="0">
              <a:solidFill>
                <a:schemeClr val="accent3">
                  <a:lumMod val="75000"/>
                </a:schemeClr>
              </a:solidFill>
            </a:endParaRPr>
          </a:p>
        </p:txBody>
      </p:sp>
    </p:spTree>
    <p:extLst>
      <p:ext uri="{BB962C8B-B14F-4D97-AF65-F5344CB8AC3E}">
        <p14:creationId xmlns:p14="http://schemas.microsoft.com/office/powerpoint/2010/main" val="238037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C531-1E72-411F-8AFF-636C9F678B5E}"/>
              </a:ext>
            </a:extLst>
          </p:cNvPr>
          <p:cNvSpPr>
            <a:spLocks noGrp="1"/>
          </p:cNvSpPr>
          <p:nvPr>
            <p:ph type="title"/>
          </p:nvPr>
        </p:nvSpPr>
        <p:spPr/>
        <p:txBody>
          <a:bodyPr/>
          <a:lstStyle/>
          <a:p>
            <a:r>
              <a:rPr lang="en-CA" dirty="0">
                <a:solidFill>
                  <a:schemeClr val="accent3">
                    <a:lumMod val="75000"/>
                  </a:schemeClr>
                </a:solidFill>
              </a:rPr>
              <a:t>Bacterial Characteristics</a:t>
            </a:r>
          </a:p>
        </p:txBody>
      </p:sp>
      <p:sp>
        <p:nvSpPr>
          <p:cNvPr id="3" name="Content Placeholder 2">
            <a:extLst>
              <a:ext uri="{FF2B5EF4-FFF2-40B4-BE49-F238E27FC236}">
                <a16:creationId xmlns:a16="http://schemas.microsoft.com/office/drawing/2014/main" id="{BE40640A-51BC-4A94-B7BC-D457F093F55C}"/>
              </a:ext>
            </a:extLst>
          </p:cNvPr>
          <p:cNvSpPr>
            <a:spLocks noGrp="1"/>
          </p:cNvSpPr>
          <p:nvPr>
            <p:ph idx="1"/>
          </p:nvPr>
        </p:nvSpPr>
        <p:spPr/>
        <p:txBody>
          <a:bodyPr/>
          <a:lstStyle/>
          <a:p>
            <a:pPr marL="0" indent="0">
              <a:buNone/>
            </a:pPr>
            <a:endParaRPr lang="en-CA" dirty="0"/>
          </a:p>
          <a:p>
            <a:r>
              <a:rPr lang="en-CA" dirty="0">
                <a:solidFill>
                  <a:schemeClr val="accent3">
                    <a:lumMod val="75000"/>
                  </a:schemeClr>
                </a:solidFill>
              </a:rPr>
              <a:t>The nature of the respiratory system and process of drawing in breath facilitates respiratory droplets containing N. meningitidis entering the nasopharyngeal region specifically</a:t>
            </a:r>
          </a:p>
          <a:p>
            <a:r>
              <a:rPr lang="en-CA" dirty="0">
                <a:solidFill>
                  <a:schemeClr val="accent3">
                    <a:lumMod val="75000"/>
                  </a:schemeClr>
                </a:solidFill>
              </a:rPr>
              <a:t>It is the optimal location for the pathogen to accumulate in reservoir within the body as transmission of N. meningitidis is facilitated through respiratory droplets</a:t>
            </a:r>
          </a:p>
          <a:p>
            <a:r>
              <a:rPr lang="en-CA" dirty="0">
                <a:solidFill>
                  <a:schemeClr val="accent3">
                    <a:lumMod val="75000"/>
                  </a:schemeClr>
                </a:solidFill>
              </a:rPr>
              <a:t>Adhesion and invasion mechanisms of the bacteria target epithelial cells of the respiratory tract to cause infection</a:t>
            </a:r>
          </a:p>
        </p:txBody>
      </p:sp>
    </p:spTree>
    <p:extLst>
      <p:ext uri="{BB962C8B-B14F-4D97-AF65-F5344CB8AC3E}">
        <p14:creationId xmlns:p14="http://schemas.microsoft.com/office/powerpoint/2010/main" val="668122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32AE-3723-4220-9AA8-CF275A7D820E}"/>
              </a:ext>
            </a:extLst>
          </p:cNvPr>
          <p:cNvSpPr>
            <a:spLocks noGrp="1"/>
          </p:cNvSpPr>
          <p:nvPr>
            <p:ph type="title"/>
          </p:nvPr>
        </p:nvSpPr>
        <p:spPr/>
        <p:txBody>
          <a:bodyPr>
            <a:normAutofit/>
          </a:bodyPr>
          <a:lstStyle/>
          <a:p>
            <a:r>
              <a:rPr lang="en-CA" dirty="0">
                <a:solidFill>
                  <a:schemeClr val="accent3">
                    <a:lumMod val="75000"/>
                  </a:schemeClr>
                </a:solidFill>
              </a:rPr>
              <a:t>How would our patient have come in contact with this bacteria?</a:t>
            </a:r>
            <a:endParaRPr lang="en-CA" dirty="0"/>
          </a:p>
        </p:txBody>
      </p:sp>
      <p:sp>
        <p:nvSpPr>
          <p:cNvPr id="3" name="Content Placeholder 2">
            <a:extLst>
              <a:ext uri="{FF2B5EF4-FFF2-40B4-BE49-F238E27FC236}">
                <a16:creationId xmlns:a16="http://schemas.microsoft.com/office/drawing/2014/main" id="{2DBFC689-6AE2-439E-A274-AC0EAD4D8252}"/>
              </a:ext>
            </a:extLst>
          </p:cNvPr>
          <p:cNvSpPr>
            <a:spLocks noGrp="1"/>
          </p:cNvSpPr>
          <p:nvPr>
            <p:ph idx="1"/>
          </p:nvPr>
        </p:nvSpPr>
        <p:spPr/>
        <p:txBody>
          <a:bodyPr>
            <a:normAutofit fontScale="92500" lnSpcReduction="10000"/>
          </a:bodyPr>
          <a:lstStyle/>
          <a:p>
            <a:r>
              <a:rPr lang="en-CA" sz="2400" i="1" dirty="0">
                <a:solidFill>
                  <a:schemeClr val="accent3">
                    <a:lumMod val="75000"/>
                  </a:schemeClr>
                </a:solidFill>
              </a:rPr>
              <a:t>N. meningitidis</a:t>
            </a:r>
            <a:r>
              <a:rPr lang="en-CA" sz="2400" dirty="0">
                <a:solidFill>
                  <a:schemeClr val="accent3">
                    <a:lumMod val="75000"/>
                  </a:schemeClr>
                </a:solidFill>
              </a:rPr>
              <a:t> is transmitted by direct contact through respiratory and throat droplets of infected individuals or asymptomatic carriers</a:t>
            </a:r>
          </a:p>
          <a:p>
            <a:r>
              <a:rPr lang="en-CA" sz="2400" dirty="0">
                <a:solidFill>
                  <a:schemeClr val="accent3">
                    <a:lumMod val="75000"/>
                  </a:schemeClr>
                </a:solidFill>
              </a:rPr>
              <a:t>Contact/Interaction with an asymptomatic carrier include:</a:t>
            </a:r>
          </a:p>
          <a:p>
            <a:pPr lvl="1">
              <a:buFont typeface="Courier New" panose="02070309020205020404" pitchFamily="49" charset="0"/>
              <a:buChar char="o"/>
            </a:pPr>
            <a:r>
              <a:rPr lang="en-CA" dirty="0">
                <a:solidFill>
                  <a:schemeClr val="accent3">
                    <a:lumMod val="75000"/>
                  </a:schemeClr>
                </a:solidFill>
              </a:rPr>
              <a:t>Kissing</a:t>
            </a:r>
          </a:p>
          <a:p>
            <a:pPr lvl="1">
              <a:buFont typeface="Courier New" panose="02070309020205020404" pitchFamily="49" charset="0"/>
              <a:buChar char="o"/>
            </a:pPr>
            <a:r>
              <a:rPr lang="en-CA" dirty="0">
                <a:solidFill>
                  <a:schemeClr val="accent3">
                    <a:lumMod val="75000"/>
                  </a:schemeClr>
                </a:solidFill>
              </a:rPr>
              <a:t>Shaking hands</a:t>
            </a:r>
          </a:p>
          <a:p>
            <a:pPr lvl="1">
              <a:buFont typeface="Courier New" panose="02070309020205020404" pitchFamily="49" charset="0"/>
              <a:buChar char="o"/>
            </a:pPr>
            <a:r>
              <a:rPr lang="en-CA" dirty="0">
                <a:solidFill>
                  <a:schemeClr val="accent3">
                    <a:lumMod val="75000"/>
                  </a:schemeClr>
                </a:solidFill>
              </a:rPr>
              <a:t>Hugging</a:t>
            </a:r>
          </a:p>
          <a:p>
            <a:pPr marL="128016" lvl="1" indent="0">
              <a:buNone/>
            </a:pPr>
            <a:endParaRPr lang="en-CA" dirty="0">
              <a:solidFill>
                <a:schemeClr val="accent3">
                  <a:lumMod val="75000"/>
                </a:schemeClr>
              </a:solidFill>
            </a:endParaRPr>
          </a:p>
          <a:p>
            <a:pPr marL="128016" lvl="1" indent="0">
              <a:buNone/>
            </a:pPr>
            <a:r>
              <a:rPr lang="en-CA" sz="2400" dirty="0">
                <a:solidFill>
                  <a:schemeClr val="accent3">
                    <a:lumMod val="75000"/>
                  </a:schemeClr>
                </a:solidFill>
              </a:rPr>
              <a:t>Mary, a non immune individual could have likely come in contact with this bacteria through an asymptomatic carrier</a:t>
            </a:r>
          </a:p>
          <a:p>
            <a:pPr marL="128016" lvl="1" indent="0">
              <a:buNone/>
            </a:pPr>
            <a:endParaRPr lang="en-CA" sz="2400" dirty="0">
              <a:solidFill>
                <a:schemeClr val="accent3">
                  <a:lumMod val="75000"/>
                </a:schemeClr>
              </a:solidFill>
            </a:endParaRPr>
          </a:p>
          <a:p>
            <a:pPr marL="128016" lvl="1" indent="0">
              <a:buNone/>
            </a:pPr>
            <a:r>
              <a:rPr lang="en-CA" sz="2400" dirty="0">
                <a:solidFill>
                  <a:schemeClr val="accent3">
                    <a:lumMod val="75000"/>
                  </a:schemeClr>
                </a:solidFill>
              </a:rPr>
              <a:t>At the peak of adolescence, a person will be more exposed to asymptomatic carriers especially when they interact with a large population of people at the same time, such as college or even joining the military</a:t>
            </a:r>
          </a:p>
        </p:txBody>
      </p:sp>
    </p:spTree>
    <p:extLst>
      <p:ext uri="{BB962C8B-B14F-4D97-AF65-F5344CB8AC3E}">
        <p14:creationId xmlns:p14="http://schemas.microsoft.com/office/powerpoint/2010/main" val="15232295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322</TotalTime>
  <Words>2240</Words>
  <Application>Microsoft Office PowerPoint</Application>
  <PresentationFormat>Widescreen</PresentationFormat>
  <Paragraphs>190</Paragraphs>
  <Slides>30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Courier New</vt:lpstr>
      <vt:lpstr>Tw Cen MT</vt:lpstr>
      <vt:lpstr>Tw Cen MT Condensed</vt:lpstr>
      <vt:lpstr>Wingdings 3</vt:lpstr>
      <vt:lpstr>Integral</vt:lpstr>
      <vt:lpstr>Case 2 – Meningococcal Meningitis </vt:lpstr>
      <vt:lpstr>A STIFF NECK</vt:lpstr>
      <vt:lpstr>Bacterial pathogenesis </vt:lpstr>
      <vt:lpstr>Encounter</vt:lpstr>
      <vt:lpstr>Where does the organism normally reside geographically</vt:lpstr>
      <vt:lpstr>Epidemiology of Meningococcal meningitis</vt:lpstr>
      <vt:lpstr>Where does the organism reside host wise</vt:lpstr>
      <vt:lpstr>Bacterial Characteristics</vt:lpstr>
      <vt:lpstr>How would our patient have come in contact with this bacteria?</vt:lpstr>
      <vt:lpstr>Entry</vt:lpstr>
      <vt:lpstr>Transversal of the Epithelial barrier</vt:lpstr>
      <vt:lpstr>virulence factors of N. meningitidis</vt:lpstr>
      <vt:lpstr>Facilitation of Bacteria into Host</vt:lpstr>
      <vt:lpstr>Anti-phagocytic capsule</vt:lpstr>
      <vt:lpstr>IGA Proteases</vt:lpstr>
      <vt:lpstr>Adhesion</vt:lpstr>
      <vt:lpstr>Type Iv Pili</vt:lpstr>
      <vt:lpstr>Opacity Proteins as major adhesion proteins</vt:lpstr>
      <vt:lpstr>Brain endothelium invasion of N. meningitidis </vt:lpstr>
      <vt:lpstr>Pilus components</vt:lpstr>
      <vt:lpstr>Other Adhesion factors </vt:lpstr>
      <vt:lpstr>MULTIPLICATION AND SPREAD</vt:lpstr>
      <vt:lpstr>Adhesion/Invasion strategies</vt:lpstr>
      <vt:lpstr>Survival and Replication</vt:lpstr>
      <vt:lpstr>Endothelial cells to brain epithelium cells transition</vt:lpstr>
      <vt:lpstr>Secondary sites</vt:lpstr>
      <vt:lpstr>Bacterial Damage</vt:lpstr>
      <vt:lpstr>Meningococcal meningitis complications</vt:lpstr>
      <vt:lpstr>Inflammatory complications</vt:lpstr>
      <vt:lpstr>Purpura fulminans (PF)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2 – Meningococcal Meningitis</dc:title>
  <dc:creator>Paula Tao</dc:creator>
  <cp:lastModifiedBy>Paula Tao</cp:lastModifiedBy>
  <cp:revision>22</cp:revision>
  <dcterms:created xsi:type="dcterms:W3CDTF">2017-10-21T14:31:16Z</dcterms:created>
  <dcterms:modified xsi:type="dcterms:W3CDTF">2017-10-21T19:54:15Z</dcterms:modified>
</cp:coreProperties>
</file>