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75" r:id="rId3"/>
    <p:sldId id="258" r:id="rId4"/>
    <p:sldId id="276" r:id="rId5"/>
    <p:sldId id="260" r:id="rId6"/>
    <p:sldId id="269" r:id="rId7"/>
    <p:sldId id="279" r:id="rId8"/>
    <p:sldId id="270" r:id="rId9"/>
    <p:sldId id="274" r:id="rId10"/>
    <p:sldId id="267" r:id="rId11"/>
    <p:sldId id="268" r:id="rId12"/>
    <p:sldId id="272" r:id="rId13"/>
    <p:sldId id="271" r:id="rId14"/>
    <p:sldId id="273" r:id="rId15"/>
    <p:sldId id="266" r:id="rId16"/>
    <p:sldId id="27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47" autoAdjust="0"/>
  </p:normalViewPr>
  <p:slideViewPr>
    <p:cSldViewPr>
      <p:cViewPr>
        <p:scale>
          <a:sx n="92" d="100"/>
          <a:sy n="92" d="100"/>
        </p:scale>
        <p:origin x="-272" y="31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76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3B2F1-215D-494E-A349-0A41224CE0FD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B0F62-B581-486A-ACE8-BF2A44062F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Post</a:t>
            </a:r>
            <a:r>
              <a:rPr lang="en-CA" baseline="0" dirty="0" smtClean="0"/>
              <a:t>-it notes and gallery walk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37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KL, closing remarks on methods</a:t>
            </a:r>
          </a:p>
          <a:p>
            <a:r>
              <a:rPr lang="en-CA" dirty="0" smtClean="0"/>
              <a:t>Complementarity:</a:t>
            </a:r>
            <a:r>
              <a:rPr lang="en-CA" baseline="0" dirty="0" smtClean="0"/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focus groups and surveys: </a:t>
            </a:r>
          </a:p>
          <a:p>
            <a:pPr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groups to established appropriate wording and frameworks for questionnaire items being developed for a survey</a:t>
            </a:r>
          </a:p>
          <a:p>
            <a:pPr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If survey first, and puzzles in data, focus groups can help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interpret the meaning of the quantitative patterns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how’ and ‘why’)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…</a:t>
            </a:r>
          </a:p>
          <a:p>
            <a:r>
              <a:rPr lang="en-CA" dirty="0" smtClean="0"/>
              <a:t>This study was undertaken to determine the effectiveness of a training program for graduate teaching assistants in their use of selected teaching procedures in a classroom setting at Washington State University. Specifically, the study sought to determine differences, if any, between graduate teaching assistants' performance before and after training in their use of (</a:t>
            </a:r>
            <a:r>
              <a:rPr lang="en-CA" u="sng" dirty="0" smtClean="0"/>
              <a:t>1) question asking, (2) reinforcement, and (3) summarizing procedures. </a:t>
            </a:r>
          </a:p>
          <a:p>
            <a:r>
              <a:rPr lang="en-CA" dirty="0" smtClean="0"/>
              <a:t>The study population included twenty-eight randomly selected graduate teaching assistants. Fourteen were placed in a control group and fourteen were placed in an experimental group. Subjects in the experimental group were trained through the use of individual conferences and micro-teaching sessions in the use of the selected teaching procedures. </a:t>
            </a:r>
          </a:p>
          <a:p>
            <a:endParaRPr lang="en-CA" dirty="0" smtClean="0"/>
          </a:p>
          <a:p>
            <a:r>
              <a:rPr lang="en-CA" dirty="0" smtClean="0"/>
              <a:t>Experimental group:</a:t>
            </a:r>
            <a:r>
              <a:rPr lang="en-CA" baseline="0" dirty="0" smtClean="0"/>
              <a:t> more improvement than control group 7 days later</a:t>
            </a:r>
          </a:p>
          <a:p>
            <a:r>
              <a:rPr lang="en-CA" baseline="0" dirty="0" smtClean="0"/>
              <a:t>But less different 1 month later (only remaining difference was better verbal </a:t>
            </a:r>
            <a:r>
              <a:rPr lang="en-CA" baseline="0" dirty="0" smtClean="0"/>
              <a:t>reinforcement)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smtClean="0"/>
              <a:t>TA training ongoing, TA eval ongoing </a:t>
            </a:r>
          </a:p>
          <a:p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98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Handout</a:t>
            </a:r>
            <a:r>
              <a:rPr lang="en-CA" dirty="0" smtClean="0"/>
              <a:t>, small </a:t>
            </a:r>
            <a:r>
              <a:rPr lang="en-CA" dirty="0" smtClean="0"/>
              <a:t>groups and present to large group</a:t>
            </a:r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57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Ask everyone</a:t>
            </a:r>
            <a:r>
              <a:rPr lang="en-CA" baseline="0" dirty="0" smtClean="0"/>
              <a:t> to share as a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66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4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and then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3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SB?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Qualitative data produced through semi-structured group interaction in an informal environment facilitated by a trained moderator.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topic is pre-designated and involves flexible open-ended questions to guide group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Strengths</a:t>
            </a:r>
            <a:r>
              <a: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Purposeful Interaction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Interaction main feature</a:t>
            </a:r>
          </a:p>
          <a:p>
            <a:r>
              <a:rPr lang="en-CA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participants build upon or challenge one another, ideas emerge that may be undeveloped in an interview </a:t>
            </a: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Meaning-Making Processes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individuals negotiate meanings?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just what participants think, but why and how they think this way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Interactions can enable taken-for-granted assumptions to emerge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Participant-Driven</a:t>
            </a:r>
            <a:r>
              <a:rPr lang="en-CA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Inductive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the language and concepts that participants use </a:t>
            </a: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Open-ended questions enable participants to ground the discussion in their own frameworks, priorities, opinions, attitudes and beliefs.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 can emerge that evaluators didn’t think to ask about </a:t>
            </a: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Practical 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efficient and low cost method of generating rich data (4-10 participants per session)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Group Limitations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Moderator Training :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respectful, comfortable env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Gently guide convo and stay on track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 quiet and dominant people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make assumptions or finish participants’ thoughts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Researcher Control: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Less control that interview (but can lead to info didn’t know to ask for)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Limitations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Not intended for generalization, but for identifying in-depth meaning-making to be explored through additional methods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Practical Considerations :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Scheduling challenges with many people 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Transcription: ppl talk over each other, don’t know who is speaking  </a:t>
            </a:r>
          </a:p>
          <a:p>
            <a:r>
              <a:rPr lang="en-US" sz="10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CONSIDERATIONS: </a:t>
            </a:r>
          </a:p>
          <a:p>
            <a:pPr>
              <a:buFontTx/>
              <a:buChar char="-"/>
            </a:pP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participants</a:t>
            </a:r>
            <a:r>
              <a: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less control, less depth</a:t>
            </a:r>
          </a:p>
          <a:p>
            <a:pPr>
              <a:buFontTx/>
              <a:buChar char="-"/>
            </a:pPr>
            <a:r>
              <a:rPr lang="en-US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groups: until saturation reached (you can predict what will be said); more groups needed if diversity of TA approaches and life experiences</a:t>
            </a:r>
            <a:endParaRPr lang="en-CA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28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Can demonstrate whether TA training helped students learn what you intended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in-depth meaning making (how are TA training ideas resonating?)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Themes: TA feedback and evaluation abilities 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Question: how and to what extent are TAs engaging with deeper conceptions of feedback and evaluation?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e.g.: deeper conception of student feedback and evaluation. 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What do feedback and evaluation mean to you?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Discuss your most recent experience giving written feedback to students on an essay or exam. What do you feel went well and what would you like to improve?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Please select a sample of written feedback that you provided to a student. Reflect on what you feel is most and least effective about this feedback, and what you might do differently next time.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How were the feedback and evaluation strategies from the TA Training useful for your approach to marking? Which ones will you implement in your current Taship?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Analysis: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Create own rubric (based on TA training concepts and what you want TAs to learn) or used standardized rubric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(Could use Bloom’s taxonomy for coding (domains: cognitive, affective, psychomotor) and levels of engagement (repetition/memorization, application, analysis, critique)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6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Apply to each theme: feedback &amp; eval, facilitation,</a:t>
            </a:r>
            <a:r>
              <a:rPr lang="en-CA" baseline="0" dirty="0" smtClean="0"/>
              <a:t> time management, professional communication</a:t>
            </a:r>
          </a:p>
          <a:p>
            <a:pPr>
              <a:buFontTx/>
              <a:buChar char="-"/>
            </a:pPr>
            <a:r>
              <a:rPr lang="en-CA" baseline="0" dirty="0" smtClean="0"/>
              <a:t>Summarize: % of TAs scored in the top level for this theme.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39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06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0F62-B581-486A-ACE8-BF2A44062F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8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6561A2-7FD1-4763-B3FF-57CE47B6AAB2}" type="datetimeFigureOut">
              <a:rPr lang="en-CA" smtClean="0"/>
              <a:pPr/>
              <a:t>2017-03-29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CD858A-CCAB-4E1F-9217-45A6B97EA06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ubc.ca/tatrainingworkshops/files/2016/05/Survey.TA_.Trainig.Workshop.Strategies.docx" TargetMode="External"/><Relationship Id="rId2" Type="http://schemas.openxmlformats.org/officeDocument/2006/relationships/hyperlink" Target="http://blogs.ubc.ca/tatrainingworkshops/files/2016/05/Survey.TA_.-Training.Workshop.Individual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ubc.ca/tatrainingworkshops/files/2016/05/Survey.TA_.Training.-Overall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Effective Assessment of TA Training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TA Training Community of Practice</a:t>
            </a:r>
          </a:p>
          <a:p>
            <a:r>
              <a:rPr lang="en-CA" dirty="0" smtClean="0"/>
              <a:t>Silvia </a:t>
            </a:r>
            <a:r>
              <a:rPr lang="en-CA" dirty="0" smtClean="0"/>
              <a:t>Bartolic</a:t>
            </a:r>
          </a:p>
          <a:p>
            <a:r>
              <a:rPr lang="en-CA" dirty="0" smtClean="0"/>
              <a:t>March 30, 2017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gram eval 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55577" y="2492896"/>
            <a:ext cx="3357708" cy="2270373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55127" y="1328928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i="1" dirty="0" smtClean="0"/>
              <a:t>Strengths: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Confidential/anonymous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Large amounts of data quickly/cost effectively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Get an ‘average’ view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Low/no interviewer bias</a:t>
            </a:r>
          </a:p>
          <a:p>
            <a:pPr marL="0" indent="0">
              <a:buNone/>
            </a:pPr>
            <a:r>
              <a:rPr lang="en-CA" i="1" dirty="0" smtClean="0"/>
              <a:t>Limitations: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Lack of detail/specific examples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Social desirability /understanding  biases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Low response rate</a:t>
            </a:r>
          </a:p>
          <a:p>
            <a:pPr marL="0" indent="0">
              <a:buNone/>
            </a:pPr>
            <a:r>
              <a:rPr lang="en-CA" i="1" dirty="0" smtClean="0"/>
              <a:t>Other considerations: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Sampling issues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Online/face-to-face/telephone/mail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Incentives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Surveys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9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764704"/>
            <a:ext cx="2143125" cy="21431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71600" y="1700808"/>
            <a:ext cx="5976664" cy="3240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i="1" dirty="0" smtClean="0"/>
              <a:t>Strengths: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A teaching and learning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Less intimidating than faculty evaluation</a:t>
            </a:r>
          </a:p>
          <a:p>
            <a:pPr marL="0" indent="0">
              <a:buNone/>
            </a:pPr>
            <a:r>
              <a:rPr lang="en-CA" i="1" dirty="0" smtClean="0"/>
              <a:t>Limitations: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Requires additional training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May cause fear/self-consciousness</a:t>
            </a:r>
          </a:p>
          <a:p>
            <a:pPr marL="0" indent="0">
              <a:buNone/>
            </a:pPr>
            <a:r>
              <a:rPr lang="en-CA" i="1" dirty="0" smtClean="0"/>
              <a:t>Other considerations: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Summative evaluation? (for teaching portfolio)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CA" dirty="0" smtClean="0"/>
              <a:t>Use of video (self reflection)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Peer-evaluation (formative)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25144"/>
            <a:ext cx="230425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r>
              <a:rPr lang="en-CA" dirty="0" smtClean="0"/>
              <a:t>Theme: Marking &amp; Student Feedback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Sample </a:t>
            </a:r>
            <a:r>
              <a:rPr lang="en-CA" i="1" dirty="0" smtClean="0"/>
              <a:t>focus group </a:t>
            </a:r>
            <a:r>
              <a:rPr lang="en-CA" dirty="0" smtClean="0"/>
              <a:t>questions: </a:t>
            </a:r>
          </a:p>
          <a:p>
            <a:pPr lvl="2"/>
            <a:r>
              <a:rPr lang="en-CA" dirty="0" smtClean="0"/>
              <a:t>How did the TA Training program prepare you for grading challenges?  </a:t>
            </a:r>
          </a:p>
          <a:p>
            <a:pPr lvl="2"/>
            <a:r>
              <a:rPr lang="en-CA" dirty="0" smtClean="0"/>
              <a:t>Can you tell us about a time when you drew upon a grading strategy from the TA Training? </a:t>
            </a:r>
          </a:p>
          <a:p>
            <a:pPr lvl="2"/>
            <a:endParaRPr lang="en-CA" dirty="0"/>
          </a:p>
          <a:p>
            <a:pPr lvl="1"/>
            <a:r>
              <a:rPr lang="en-CA" dirty="0" smtClean="0"/>
              <a:t>Sample </a:t>
            </a:r>
            <a:r>
              <a:rPr lang="en-CA" i="1" dirty="0" smtClean="0"/>
              <a:t>survey</a:t>
            </a:r>
            <a:r>
              <a:rPr lang="en-CA" dirty="0" smtClean="0"/>
              <a:t> question: </a:t>
            </a:r>
          </a:p>
          <a:p>
            <a:pPr lvl="2"/>
            <a:r>
              <a:rPr lang="en-CA" dirty="0" smtClean="0"/>
              <a:t>On a scale from 1 to 5 (1 = not at all prepared; 5 = very prepared), how prepared did you feel for grading challenges after the TA Training program?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Question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698321"/>
            <a:ext cx="883558" cy="9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9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Complementarity between methods</a:t>
            </a:r>
          </a:p>
          <a:p>
            <a:endParaRPr lang="en-CA" dirty="0" smtClean="0"/>
          </a:p>
          <a:p>
            <a:r>
              <a:rPr lang="en-CA" dirty="0" smtClean="0"/>
              <a:t>Limitations in TA </a:t>
            </a:r>
            <a:r>
              <a:rPr lang="en-CA" dirty="0" smtClean="0"/>
              <a:t>training retention </a:t>
            </a:r>
            <a:r>
              <a:rPr lang="en-CA" dirty="0" smtClean="0"/>
              <a:t>over time (Rodriguez, 1983)</a:t>
            </a:r>
          </a:p>
          <a:p>
            <a:endParaRPr lang="en-CA" dirty="0" smtClean="0"/>
          </a:p>
          <a:p>
            <a:r>
              <a:rPr lang="en-CA" dirty="0" smtClean="0"/>
              <a:t>Any methods we haven’t mentioned?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Evaluation Method Considerations	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91108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9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What questions could we ask the following groups to evaluate TA training?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Faculty members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Teaching assistants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Undergraduate students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Activity: Brainstorming Questions	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501008"/>
            <a:ext cx="2307973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rogram eval 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4079345"/>
            <a:ext cx="2782816" cy="22085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>I Have data – now what?</a:t>
            </a:r>
            <a:br>
              <a:rPr lang="en-US" sz="3200" dirty="0" smtClean="0">
                <a:effectLst/>
              </a:rPr>
            </a:b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5" y="1420092"/>
            <a:ext cx="82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How </a:t>
            </a:r>
            <a:r>
              <a:rPr lang="en-US" sz="2400" dirty="0"/>
              <a:t>is TA training assessment in your program currently analyzed and responded to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Overall program?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Specific workshops?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What else could/should be included?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How can the information be used effectively?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6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Individual Workshop Review Template: </a:t>
            </a:r>
            <a:r>
              <a:rPr lang="en-US" sz="2400" dirty="0">
                <a:hlinkClick r:id="rId2"/>
              </a:rPr>
              <a:t>http://blogs.ubc.ca/tatrainingworkshops/files/2016/05/Survey.TA_.-</a:t>
            </a:r>
            <a:r>
              <a:rPr lang="en-US" sz="2400" dirty="0" smtClean="0">
                <a:hlinkClick r:id="rId2"/>
              </a:rPr>
              <a:t>Training.Workshop.Individual.docx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Workshop </a:t>
            </a:r>
            <a:r>
              <a:rPr lang="en-US" sz="2400" dirty="0"/>
              <a:t>Strategies Template: </a:t>
            </a:r>
            <a:r>
              <a:rPr lang="en-US" sz="2400" dirty="0">
                <a:hlinkClick r:id="rId3"/>
              </a:rPr>
              <a:t>http://blogs.ubc.ca/tatrainingworkshops/files/2016/05/Survey.TA_.</a:t>
            </a:r>
            <a:r>
              <a:rPr lang="en-US" sz="2400" dirty="0" smtClean="0">
                <a:hlinkClick r:id="rId3"/>
              </a:rPr>
              <a:t>Trainig.Workshop.Strategies.docx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Overall </a:t>
            </a:r>
            <a:r>
              <a:rPr lang="en-US" sz="2400" dirty="0"/>
              <a:t>TA Training Evaluation Template: </a:t>
            </a:r>
            <a:r>
              <a:rPr lang="en-US" sz="2400" dirty="0">
                <a:hlinkClick r:id="rId4"/>
              </a:rPr>
              <a:t>http://blogs.ubc.ca/tatrainingworkshops/files/2016/05/Survey.TA_.Training.-</a:t>
            </a:r>
            <a:r>
              <a:rPr lang="en-US" sz="2400" dirty="0" smtClean="0">
                <a:hlinkClick r:id="rId4"/>
              </a:rPr>
              <a:t>Overall.docx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Evaluation Templates (CTLT)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200" dirty="0" smtClean="0"/>
              <a:t>Auberbach, C. F, &amp; Silverstein, L. B. (2003). </a:t>
            </a:r>
            <a:r>
              <a:rPr lang="en-US" sz="4200" i="1" dirty="0" smtClean="0"/>
              <a:t>Qualitative data: An introduction to coding and</a:t>
            </a:r>
            <a:endParaRPr lang="en-CA" sz="4200" dirty="0" smtClean="0"/>
          </a:p>
          <a:p>
            <a:pPr>
              <a:buNone/>
            </a:pPr>
            <a:r>
              <a:rPr lang="en-US" sz="4200" i="1" dirty="0" smtClean="0"/>
              <a:t>	analysis. </a:t>
            </a:r>
            <a:r>
              <a:rPr lang="en-US" sz="4200" dirty="0" smtClean="0"/>
              <a:t>New York: New York University Press.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 smtClean="0"/>
              <a:t>Babbie, E. &amp; Banaquisto, L. (2010). </a:t>
            </a:r>
            <a:r>
              <a:rPr lang="en-US" sz="4200" i="1" dirty="0" smtClean="0"/>
              <a:t>Fundamentals of Social Research</a:t>
            </a:r>
            <a:r>
              <a:rPr lang="en-US" sz="4200" dirty="0" smtClean="0"/>
              <a:t> (3</a:t>
            </a:r>
            <a:r>
              <a:rPr lang="en-US" sz="4200" baseline="30000" dirty="0" smtClean="0"/>
              <a:t>rd</a:t>
            </a:r>
            <a:r>
              <a:rPr lang="en-US" sz="4200" dirty="0" smtClean="0"/>
              <a:t> ed.). Toronto, ON: 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	Nelson Education Ltd.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/>
              <a:t>Blair, J., Czaja, R. F., &amp; Blair, E. A. (2013).  </a:t>
            </a:r>
            <a:r>
              <a:rPr lang="en-US" sz="4200" i="1" dirty="0"/>
              <a:t>Designing surveys:  A guide to decisions and procedures</a:t>
            </a:r>
            <a:r>
              <a:rPr lang="en-US" sz="4200" dirty="0"/>
              <a:t>.  Thousand Oaks, CA:  Sage Inc. </a:t>
            </a:r>
          </a:p>
          <a:p>
            <a:pPr marL="0" indent="0">
              <a:buNone/>
            </a:pPr>
            <a:endParaRPr lang="en-US" sz="4200" dirty="0" smtClean="0"/>
          </a:p>
          <a:p>
            <a:r>
              <a:rPr lang="en-US" sz="4200" dirty="0" smtClean="0"/>
              <a:t>Kitzinger, J. (1994). The methodology of focus groups: The importance of interaction between 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	research participants. </a:t>
            </a:r>
            <a:r>
              <a:rPr lang="en-US" sz="4200" i="1" dirty="0" smtClean="0"/>
              <a:t>Sociology of Health &amp; Illness, 16 (1)</a:t>
            </a:r>
            <a:r>
              <a:rPr lang="en-US" sz="4200" dirty="0" smtClean="0"/>
              <a:t>, 103-121.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 smtClean="0"/>
              <a:t>Krueger, R. (1988). </a:t>
            </a:r>
            <a:r>
              <a:rPr lang="en-US" sz="4200" i="1" dirty="0" smtClean="0"/>
              <a:t>Focus Groups</a:t>
            </a:r>
            <a:r>
              <a:rPr lang="en-US" sz="4200" dirty="0" smtClean="0"/>
              <a:t>. Newbury Park, CA: Sage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 smtClean="0"/>
              <a:t>McLafferty, I. (2004). Focus group interviews as a data collecting strategy. </a:t>
            </a:r>
            <a:r>
              <a:rPr lang="en-US" sz="4200" i="1" dirty="0" smtClean="0"/>
              <a:t>Journal of Advanced </a:t>
            </a:r>
            <a:endParaRPr lang="en-CA" sz="4200" dirty="0" smtClean="0"/>
          </a:p>
          <a:p>
            <a:pPr>
              <a:buNone/>
            </a:pPr>
            <a:r>
              <a:rPr lang="en-US" sz="4200" i="1" dirty="0" smtClean="0"/>
              <a:t>	Nursing, 48 (2)</a:t>
            </a:r>
            <a:r>
              <a:rPr lang="en-US" sz="4200" dirty="0" smtClean="0"/>
              <a:t>, 187-194.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 smtClean="0"/>
              <a:t>Morgan, D. (1997). </a:t>
            </a:r>
            <a:r>
              <a:rPr lang="en-US" sz="4200" i="1" dirty="0" smtClean="0"/>
              <a:t>Focus Groups as Qualitative Research</a:t>
            </a:r>
            <a:r>
              <a:rPr lang="en-US" sz="4200" dirty="0" smtClean="0"/>
              <a:t> (2</a:t>
            </a:r>
            <a:r>
              <a:rPr lang="en-US" sz="4200" baseline="30000" dirty="0" smtClean="0"/>
              <a:t>nd</a:t>
            </a:r>
            <a:r>
              <a:rPr lang="en-US" sz="4200" dirty="0" smtClean="0"/>
              <a:t> ed.). Thousand Oaks, CA: Sage 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	Publications. 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en-CA" sz="4200" dirty="0" smtClean="0"/>
          </a:p>
          <a:p>
            <a:r>
              <a:rPr lang="en-US" sz="4200" dirty="0"/>
              <a:t>Nardi, P. M. (2006</a:t>
            </a:r>
            <a:r>
              <a:rPr lang="en-US" sz="4200" i="1" dirty="0"/>
              <a:t>).  Doing survey research:  A guide to quantitative methods</a:t>
            </a:r>
            <a:r>
              <a:rPr lang="en-US" sz="4200" dirty="0"/>
              <a:t>.  2</a:t>
            </a:r>
            <a:r>
              <a:rPr lang="en-US" sz="4200" baseline="30000" dirty="0"/>
              <a:t>nd</a:t>
            </a:r>
            <a:r>
              <a:rPr lang="en-US" sz="4200" dirty="0"/>
              <a:t> Edition. Boston: Pearson Education Inc.</a:t>
            </a:r>
          </a:p>
          <a:p>
            <a:pPr marL="0" indent="0">
              <a:buNone/>
            </a:pPr>
            <a:endParaRPr lang="en-US" sz="4200" dirty="0" smtClean="0"/>
          </a:p>
          <a:p>
            <a:r>
              <a:rPr lang="en-US" sz="4200" dirty="0" smtClean="0"/>
              <a:t>Strauss, A., &amp; Corbin, J. (1998). </a:t>
            </a:r>
            <a:r>
              <a:rPr lang="en-US" sz="4200" i="1" dirty="0" smtClean="0"/>
              <a:t>Basics of qualitative research. </a:t>
            </a:r>
            <a:r>
              <a:rPr lang="en-US" sz="4200" dirty="0" smtClean="0"/>
              <a:t>Thousands Oaks, CA: Sage</a:t>
            </a:r>
            <a:endParaRPr lang="en-CA" sz="4200" dirty="0" smtClean="0"/>
          </a:p>
          <a:p>
            <a:pPr>
              <a:buNone/>
            </a:pPr>
            <a:r>
              <a:rPr lang="en-US" sz="4200" dirty="0" smtClean="0"/>
              <a:t>	Publications.</a:t>
            </a:r>
            <a:endParaRPr lang="en-CA" sz="4200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Works </a:t>
            </a:r>
            <a:r>
              <a:rPr lang="en-CA" dirty="0" smtClean="0"/>
              <a:t>Cited &amp; Useful Resources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4" name="Picture 13" descr="C:\Users\Silvia\AppData\Local\Microsoft\Windows\INetCache\IE\D36NU05N\sbGroup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2321719"/>
            <a:ext cx="60833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What interests do the following groups have in the TA Training program?: 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Undergraduate students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Teaching assistants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Faculty members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Why </a:t>
            </a:r>
            <a:r>
              <a:rPr lang="en-CA" dirty="0" smtClean="0"/>
              <a:t>Is TA Training Important?</a:t>
            </a:r>
            <a:endParaRPr lang="en-CA" dirty="0"/>
          </a:p>
        </p:txBody>
      </p:sp>
      <p:pic>
        <p:nvPicPr>
          <p:cNvPr id="5" name="Picture 4" descr="program eval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356992"/>
            <a:ext cx="2432270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Think individually and identify 2-3 goals of your TA Training program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 pairs, discuss how these goals relate to the needs of each of these groups:  students, teaching assistants, faculty. 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Can you identify any gaps?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pic>
        <p:nvPicPr>
          <p:cNvPr id="1027" name="Picture 3" descr="C:\Users\Silvia\AppData\Local\Microsoft\Windows\INetCache\IE\N40HOHYL\goal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8542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08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Focus groups/Interviews</a:t>
            </a:r>
          </a:p>
          <a:p>
            <a:endParaRPr lang="en-CA" dirty="0" smtClean="0"/>
          </a:p>
          <a:p>
            <a:r>
              <a:rPr lang="en-CA" dirty="0" smtClean="0"/>
              <a:t>Journaling </a:t>
            </a:r>
          </a:p>
          <a:p>
            <a:endParaRPr lang="en-CA" dirty="0"/>
          </a:p>
          <a:p>
            <a:r>
              <a:rPr lang="en-CA" dirty="0"/>
              <a:t>Surveys</a:t>
            </a:r>
          </a:p>
          <a:p>
            <a:endParaRPr lang="en-CA" dirty="0" smtClean="0"/>
          </a:p>
          <a:p>
            <a:r>
              <a:rPr lang="en-CA" dirty="0" smtClean="0"/>
              <a:t>Peer-Review</a:t>
            </a:r>
          </a:p>
          <a:p>
            <a:endParaRPr lang="en-CA" dirty="0"/>
          </a:p>
          <a:p>
            <a:r>
              <a:rPr lang="en-CA" dirty="0" smtClean="0"/>
              <a:t>Grades/learning outcomes?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Other?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How</a:t>
            </a:r>
            <a:r>
              <a:rPr lang="en-CA" dirty="0" smtClean="0"/>
              <a:t> can we evaluate?</a:t>
            </a:r>
            <a:endParaRPr lang="en-CA" dirty="0"/>
          </a:p>
        </p:txBody>
      </p:sp>
      <p:pic>
        <p:nvPicPr>
          <p:cNvPr id="5" name="Picture 4" descr="program eval 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420888"/>
            <a:ext cx="22860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gram eval 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852936"/>
            <a:ext cx="2211090" cy="16561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Focus Groups and Interviews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54726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Strengths: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Purposeful Interaction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Access to meaning-making processes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Participant-driven and inductive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Efficient and low-cost</a:t>
            </a:r>
          </a:p>
          <a:p>
            <a:pPr>
              <a:buFont typeface="Arial" pitchFamily="34" charset="0"/>
              <a:buChar char="•"/>
            </a:pPr>
            <a:endParaRPr lang="en-CA" dirty="0"/>
          </a:p>
          <a:p>
            <a:r>
              <a:rPr lang="en-CA" i="1" dirty="0" smtClean="0"/>
              <a:t>Limitations: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Moderator training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Researcher control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Data limitations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Practical considerations </a:t>
            </a:r>
          </a:p>
          <a:p>
            <a:pPr>
              <a:buFont typeface="Arial" pitchFamily="34" charset="0"/>
              <a:buChar char="•"/>
            </a:pPr>
            <a:endParaRPr lang="en-CA" dirty="0"/>
          </a:p>
          <a:p>
            <a:r>
              <a:rPr lang="en-CA" i="1" dirty="0" smtClean="0"/>
              <a:t>Other Considerations: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Number of participants per group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Number of overall focus groups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Usually code with qualitative software such as NVivo</a:t>
            </a:r>
          </a:p>
          <a:p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2974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S</a:t>
            </a:r>
            <a:r>
              <a:rPr lang="en-US" b="1" dirty="0" smtClean="0"/>
              <a:t>trengths</a:t>
            </a:r>
            <a:r>
              <a:rPr lang="en-US" dirty="0"/>
              <a:t>:  What were the best parts of the </a:t>
            </a:r>
            <a:r>
              <a:rPr lang="en-US" dirty="0" smtClean="0"/>
              <a:t>program?</a:t>
            </a:r>
            <a:endParaRPr lang="en-US" dirty="0"/>
          </a:p>
          <a:p>
            <a:r>
              <a:rPr lang="en-US" sz="4400" dirty="0"/>
              <a:t>O</a:t>
            </a:r>
            <a:r>
              <a:rPr lang="en-US" b="1" dirty="0"/>
              <a:t>pportunities</a:t>
            </a:r>
            <a:r>
              <a:rPr lang="en-US" dirty="0"/>
              <a:t>: What opportunities exist for the </a:t>
            </a:r>
            <a:r>
              <a:rPr lang="en-US" dirty="0" smtClean="0"/>
              <a:t>program?</a:t>
            </a:r>
            <a:endParaRPr lang="en-US" dirty="0"/>
          </a:p>
          <a:p>
            <a:r>
              <a:rPr lang="en-US" sz="4400" dirty="0"/>
              <a:t>A</a:t>
            </a:r>
            <a:r>
              <a:rPr lang="en-US" b="1" dirty="0"/>
              <a:t>spirations</a:t>
            </a:r>
            <a:r>
              <a:rPr lang="en-US" dirty="0"/>
              <a:t>: What do we most want to accomplish with the </a:t>
            </a:r>
            <a:r>
              <a:rPr lang="en-US" dirty="0" smtClean="0"/>
              <a:t>program?</a:t>
            </a:r>
            <a:endParaRPr lang="en-US" dirty="0"/>
          </a:p>
          <a:p>
            <a:r>
              <a:rPr lang="en-US" sz="4400" dirty="0"/>
              <a:t>R</a:t>
            </a:r>
            <a:r>
              <a:rPr lang="en-US" b="1" dirty="0"/>
              <a:t>esults</a:t>
            </a:r>
            <a:r>
              <a:rPr lang="en-US" dirty="0"/>
              <a:t>:  How do we recognize </a:t>
            </a:r>
            <a:r>
              <a:rPr lang="en-US" dirty="0" smtClean="0"/>
              <a:t>success?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SOAR Model</a:t>
            </a:r>
            <a:br>
              <a:rPr lang="en-US" dirty="0" smtClean="0"/>
            </a:br>
            <a:r>
              <a:rPr lang="en-US" sz="1600" dirty="0" smtClean="0"/>
              <a:t>(Used for end of term feedback group session)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520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gram eval 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98784" y="2564904"/>
            <a:ext cx="2008645" cy="14401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Journaling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412777"/>
            <a:ext cx="5184576" cy="4536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i="1" dirty="0" smtClean="0"/>
              <a:t>Strengths: 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Helps participants synthesize and apply ideas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Opportunity to provide feedback on journals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Can observe in-depth meaning making  (i.e.: how and to what extent are TA Training concepts resonating with TAs?)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Flexibility (can be done during TA Training, after TA Training, after TA leads a session)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Can assess improvement over time if doing multiple journals </a:t>
            </a:r>
          </a:p>
          <a:p>
            <a:pPr>
              <a:buFont typeface="Arial" pitchFamily="34" charset="0"/>
              <a:buChar char="•"/>
            </a:pPr>
            <a:endParaRPr lang="en-CA" sz="1500" dirty="0"/>
          </a:p>
          <a:p>
            <a:r>
              <a:rPr lang="en-CA" sz="1500" i="1" dirty="0" smtClean="0"/>
              <a:t>Limitations: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Needs to be built into TA Training program and/or have incentives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Analysis can be time consuming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Can be challenging to summarize</a:t>
            </a:r>
          </a:p>
          <a:p>
            <a:pPr>
              <a:buFont typeface="Arial" pitchFamily="34" charset="0"/>
              <a:buChar char="•"/>
            </a:pPr>
            <a:endParaRPr lang="en-CA" sz="1500" dirty="0"/>
          </a:p>
          <a:p>
            <a:r>
              <a:rPr lang="en-CA" sz="1500" i="1" dirty="0" smtClean="0"/>
              <a:t>Other Considerations: </a:t>
            </a:r>
          </a:p>
          <a:p>
            <a:pPr>
              <a:buFont typeface="Arial" pitchFamily="34" charset="0"/>
              <a:buChar char="•"/>
            </a:pPr>
            <a:r>
              <a:rPr lang="en-CA" sz="1500" dirty="0" smtClean="0"/>
              <a:t>Rubrics and aggregation </a:t>
            </a:r>
          </a:p>
        </p:txBody>
      </p:sp>
    </p:spTree>
    <p:extLst>
      <p:ext uri="{BB962C8B-B14F-4D97-AF65-F5344CB8AC3E}">
        <p14:creationId xmlns:p14="http://schemas.microsoft.com/office/powerpoint/2010/main" val="182392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787208" cy="5637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1000" b="1" i="1" dirty="0" smtClean="0"/>
              <a:t>Reflective practitioner: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Clarity</a:t>
            </a:r>
            <a:r>
              <a:rPr lang="en-CA" sz="1000" dirty="0" smtClean="0"/>
              <a:t>: The language is clear and expressive. The reader can create a mental picture of the situation being described. Abstract concepts are explained accurately. Explanation of concepts makes sense to an uninformed reader.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Relevance</a:t>
            </a:r>
            <a:r>
              <a:rPr lang="en-CA" sz="1000" dirty="0" smtClean="0"/>
              <a:t>: The learning experience being reflected upon is relevant and meaningful to student and course learning goals.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Analysis</a:t>
            </a:r>
            <a:r>
              <a:rPr lang="en-CA" sz="1000" dirty="0" smtClean="0"/>
              <a:t>: The reflection moves beyond simple description of the experience to an analysis of how the </a:t>
            </a:r>
            <a:r>
              <a:rPr lang="en-CA" sz="1000" dirty="0" smtClean="0"/>
              <a:t>experience contributed </a:t>
            </a:r>
            <a:r>
              <a:rPr lang="en-CA" sz="1000" dirty="0" smtClean="0"/>
              <a:t>to student understanding of self, others, and/or course concepts.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Interconnections</a:t>
            </a:r>
            <a:r>
              <a:rPr lang="en-CA" sz="1000" dirty="0" smtClean="0"/>
              <a:t>: The reflection demonstrates connections between the experience and material from other courses; past experience; and/or personal goals.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Self-criticism: </a:t>
            </a:r>
            <a:r>
              <a:rPr lang="en-CA" sz="1000" dirty="0" smtClean="0"/>
              <a:t>The reflection demonstrates ability of the student to question their own biases, stereotypes, preconceptions, and/or assumptions and define new modes of thinking as a result. 	</a:t>
            </a:r>
          </a:p>
          <a:p>
            <a:pPr>
              <a:buNone/>
            </a:pPr>
            <a:r>
              <a:rPr lang="en-CA" sz="1000" b="1" i="1" dirty="0" smtClean="0"/>
              <a:t>Aware practitioner: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Clarity</a:t>
            </a:r>
            <a:r>
              <a:rPr lang="en-CA" sz="1000" dirty="0" smtClean="0"/>
              <a:t>: Minor, infrequent lapses in clarity and accuracy.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Relevance</a:t>
            </a:r>
            <a:r>
              <a:rPr lang="en-CA" sz="1000" dirty="0" smtClean="0"/>
              <a:t>: The learning experience being reflected upon is relevant and meaningful to student and course learning goals.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Analysis</a:t>
            </a:r>
            <a:r>
              <a:rPr lang="en-CA" sz="1000" dirty="0" smtClean="0"/>
              <a:t>: The reflection demonstrates student attempts to analyze the experience but analysis lacks depth.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Interconnections</a:t>
            </a:r>
            <a:r>
              <a:rPr lang="en-CA" sz="1000" dirty="0" smtClean="0"/>
              <a:t>: The reflection demonstrates connections between the experience and material from other courses; past experience; and/or personal goals.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Self-criticism</a:t>
            </a:r>
            <a:r>
              <a:rPr lang="en-CA" sz="1000" dirty="0" smtClean="0"/>
              <a:t>: The reflection demonstrates ability of the student to question their own biases, stereotypes, preconceptions. 	</a:t>
            </a:r>
          </a:p>
          <a:p>
            <a:pPr>
              <a:buNone/>
            </a:pPr>
            <a:r>
              <a:rPr lang="en-CA" sz="1000" b="1" i="1" dirty="0" smtClean="0"/>
              <a:t>Reflection novice: </a:t>
            </a:r>
            <a:r>
              <a:rPr lang="en-CA" sz="1000" dirty="0" smtClean="0"/>
              <a:t>	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Clarity</a:t>
            </a:r>
            <a:r>
              <a:rPr lang="en-CA" sz="1000" dirty="0" smtClean="0"/>
              <a:t>: There are frequent lapses in clarity and accuracy.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Relevance</a:t>
            </a:r>
            <a:r>
              <a:rPr lang="en-CA" sz="1000" dirty="0" smtClean="0"/>
              <a:t>: Student makes attempts to demonstrate relevance, but the relevance is unclear to the reader.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Analysis</a:t>
            </a:r>
            <a:r>
              <a:rPr lang="en-CA" sz="1000" dirty="0" smtClean="0"/>
              <a:t>: Student makes attempts at applying the learning experience to understanding of self, others, and/or course concepts but fails to demonstrate depth of analysis.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Interconnections</a:t>
            </a:r>
            <a:r>
              <a:rPr lang="en-CA" sz="1000" dirty="0" smtClean="0"/>
              <a:t>: There is little to no attempt to demonstrate connections between the learning experience and previous other personal and/or learning experiences. </a:t>
            </a:r>
          </a:p>
          <a:p>
            <a:pPr>
              <a:buNone/>
            </a:pPr>
            <a:r>
              <a:rPr lang="en-CA" sz="1000" dirty="0" smtClean="0"/>
              <a:t>	</a:t>
            </a:r>
            <a:r>
              <a:rPr lang="en-CA" sz="1000" u="sng" dirty="0" smtClean="0"/>
              <a:t>Self-criticism</a:t>
            </a:r>
            <a:r>
              <a:rPr lang="en-CA" sz="1000" dirty="0" smtClean="0"/>
              <a:t>: There is some attempt at self-criticism, but the self-reflection fails to demonstrate a new awareness of personal biases, etc. 	</a:t>
            </a:r>
          </a:p>
          <a:p>
            <a:pPr>
              <a:buNone/>
            </a:pPr>
            <a:r>
              <a:rPr lang="en-CA" sz="1000" i="1" dirty="0" smtClean="0"/>
              <a:t>Developed by Steven Jones, Coordinator, Office of Service Learning, IUPUI</a:t>
            </a:r>
          </a:p>
          <a:p>
            <a:pPr>
              <a:buNone/>
            </a:pPr>
            <a:endParaRPr lang="en-CA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562074"/>
          </a:xfrm>
        </p:spPr>
        <p:txBody>
          <a:bodyPr>
            <a:noAutofit/>
          </a:bodyPr>
          <a:lstStyle/>
          <a:p>
            <a:r>
              <a:rPr lang="en-CA" sz="3200" dirty="0" smtClean="0"/>
              <a:t>Sample Journal Evaluation Rubric</a:t>
            </a:r>
            <a:endParaRPr lang="en-CA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1310</TotalTime>
  <Words>953</Words>
  <Application>Microsoft Office PowerPoint</Application>
  <PresentationFormat>On-screen Show (4:3)</PresentationFormat>
  <Paragraphs>256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Effective Assessment of TA Training</vt:lpstr>
      <vt:lpstr>Introductions</vt:lpstr>
      <vt:lpstr>Why Is TA Training Important?</vt:lpstr>
      <vt:lpstr>Program Goals</vt:lpstr>
      <vt:lpstr>How can we evaluate?</vt:lpstr>
      <vt:lpstr>Focus Groups and Interviews</vt:lpstr>
      <vt:lpstr>SOAR Model (Used for end of term feedback group session)</vt:lpstr>
      <vt:lpstr>Journaling </vt:lpstr>
      <vt:lpstr>Sample Journal Evaluation Rubric</vt:lpstr>
      <vt:lpstr>Surveys</vt:lpstr>
      <vt:lpstr>Peer-evaluation (formative)</vt:lpstr>
      <vt:lpstr>Sample Question</vt:lpstr>
      <vt:lpstr>Other Evaluation Method Considerations </vt:lpstr>
      <vt:lpstr>Activity: Brainstorming Questions  </vt:lpstr>
      <vt:lpstr>  I Have data – now what? </vt:lpstr>
      <vt:lpstr>Program Evaluation Templates (CTLT)</vt:lpstr>
      <vt:lpstr>Works Cited &amp; Useful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Evaluation</dc:title>
  <dc:creator>Katherine Lyon</dc:creator>
  <cp:lastModifiedBy>Silvia</cp:lastModifiedBy>
  <cp:revision>80</cp:revision>
  <dcterms:created xsi:type="dcterms:W3CDTF">2014-11-24T06:59:59Z</dcterms:created>
  <dcterms:modified xsi:type="dcterms:W3CDTF">2017-03-30T07:32:19Z</dcterms:modified>
</cp:coreProperties>
</file>