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0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33B47-8510-0F4C-BDDA-37F1D6010ED7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3DAF9-F1A3-5546-B678-DD139B0D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http://medical-</a:t>
            </a:r>
            <a:r>
              <a:rPr lang="en-US" dirty="0" err="1" smtClean="0"/>
              <a:t>dictionary.thefreedictionary.com</a:t>
            </a:r>
            <a:r>
              <a:rPr lang="en-US" dirty="0" smtClean="0"/>
              <a:t>/phagocytosis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DAF9-F1A3-5546-B678-DD139B0D11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DAF9-F1A3-5546-B678-DD139B0D11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17-01-28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1: Bacterial Pathogenesis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 by </a:t>
            </a:r>
            <a:r>
              <a:rPr lang="en-US" smtClean="0"/>
              <a:t>Derrick Yao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5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and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20" y="2070846"/>
            <a:ext cx="7975519" cy="4182035"/>
          </a:xfrm>
        </p:spPr>
        <p:txBody>
          <a:bodyPr/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Able to reside </a:t>
            </a:r>
            <a:r>
              <a:rPr lang="en-US" dirty="0" err="1" smtClean="0"/>
              <a:t>intracellularly</a:t>
            </a:r>
            <a:r>
              <a:rPr lang="en-US" dirty="0" smtClean="0"/>
              <a:t> in host cells</a:t>
            </a:r>
          </a:p>
          <a:p>
            <a:pPr lvl="2"/>
            <a:r>
              <a:rPr lang="en-US" dirty="0" smtClean="0"/>
              <a:t>Uptake by the host’s receptor-mediated endocytosis through the use of a multifunctional </a:t>
            </a:r>
            <a:r>
              <a:rPr lang="en-US" dirty="0" err="1" smtClean="0"/>
              <a:t>adhesin</a:t>
            </a:r>
            <a:r>
              <a:rPr lang="en-US" dirty="0" smtClean="0"/>
              <a:t> </a:t>
            </a:r>
            <a:r>
              <a:rPr lang="en-US" dirty="0" err="1" smtClean="0"/>
              <a:t>FnBPs</a:t>
            </a:r>
            <a:r>
              <a:rPr lang="en-US" dirty="0" smtClean="0"/>
              <a:t> (</a:t>
            </a:r>
            <a:r>
              <a:rPr lang="en-US" dirty="0" err="1" smtClean="0"/>
              <a:t>fibronectin</a:t>
            </a:r>
            <a:r>
              <a:rPr lang="en-US" dirty="0" smtClean="0"/>
              <a:t>- binding proteins)</a:t>
            </a:r>
          </a:p>
          <a:p>
            <a:pPr lvl="2"/>
            <a:r>
              <a:rPr lang="en-US" dirty="0" smtClean="0"/>
              <a:t>Evasion of </a:t>
            </a:r>
            <a:r>
              <a:rPr lang="en-US" dirty="0" err="1" smtClean="0"/>
              <a:t>lysosomal</a:t>
            </a:r>
            <a:r>
              <a:rPr lang="en-US" dirty="0" smtClean="0"/>
              <a:t> killing by disintegrating the organelle membrane in order to translocate into host cell cytoplasm</a:t>
            </a:r>
          </a:p>
          <a:p>
            <a:pPr lvl="1"/>
            <a:r>
              <a:rPr lang="en-US" dirty="0" smtClean="0"/>
              <a:t>Evasion of immune cells</a:t>
            </a:r>
          </a:p>
          <a:p>
            <a:pPr lvl="2"/>
            <a:r>
              <a:rPr lang="en-US" dirty="0" err="1" smtClean="0"/>
              <a:t>Hemolysin</a:t>
            </a:r>
            <a:r>
              <a:rPr lang="en-US" dirty="0" smtClean="0"/>
              <a:t> B-toxin kills monocytes and destroys platelets, allowing to escape detection by phagocytes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0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and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" y="2070846"/>
            <a:ext cx="7988477" cy="4563629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failed to be eliminated at the primary site of infection, can spread to secondary sites of the body through the </a:t>
            </a:r>
            <a:r>
              <a:rPr lang="en-US" dirty="0" err="1" smtClean="0"/>
              <a:t>bloostream</a:t>
            </a:r>
            <a:endParaRPr lang="en-US" dirty="0" smtClean="0"/>
          </a:p>
          <a:p>
            <a:pPr lvl="2"/>
            <a:r>
              <a:rPr lang="en-US" dirty="0" smtClean="0">
                <a:effectLst/>
              </a:rPr>
              <a:t>C</a:t>
            </a:r>
            <a:r>
              <a:rPr lang="en-CA" dirty="0" smtClean="0">
                <a:effectLst/>
              </a:rPr>
              <a:t>an infect bones, </a:t>
            </a:r>
            <a:r>
              <a:rPr lang="en-CA" dirty="0">
                <a:effectLst/>
              </a:rPr>
              <a:t>other sites of the skin, muscles, the </a:t>
            </a:r>
            <a:r>
              <a:rPr lang="en-CA" dirty="0" smtClean="0">
                <a:effectLst/>
              </a:rPr>
              <a:t>brain and </a:t>
            </a:r>
            <a:r>
              <a:rPr lang="en-CA" dirty="0">
                <a:effectLst/>
              </a:rPr>
              <a:t>the </a:t>
            </a:r>
            <a:r>
              <a:rPr lang="en-CA" dirty="0" smtClean="0">
                <a:effectLst/>
              </a:rPr>
              <a:t>heart</a:t>
            </a:r>
          </a:p>
          <a:p>
            <a:pPr lvl="2"/>
            <a:r>
              <a:rPr lang="en-US" dirty="0" smtClean="0"/>
              <a:t>From the respiratory tract, can spread to sinus, middle ears and the lungs causing inflammation</a:t>
            </a:r>
          </a:p>
          <a:p>
            <a:pPr lvl="2"/>
            <a:r>
              <a:rPr lang="en-US" dirty="0" smtClean="0"/>
              <a:t>In the blood, can cause toxic shock syndrome</a:t>
            </a:r>
          </a:p>
          <a:p>
            <a:pPr lvl="1"/>
            <a:r>
              <a:rPr lang="en-CA" dirty="0">
                <a:effectLst/>
              </a:rPr>
              <a:t> Able to survive, persist and replicate within the cytoplasm of phagocytic </a:t>
            </a:r>
            <a:r>
              <a:rPr lang="en-CA" dirty="0" smtClean="0">
                <a:effectLst/>
              </a:rPr>
              <a:t>cells (macrophages and PMNs) </a:t>
            </a:r>
            <a:r>
              <a:rPr lang="en-CA" dirty="0">
                <a:effectLst/>
              </a:rPr>
              <a:t>by breaching through phagocytic vacuoles</a:t>
            </a:r>
          </a:p>
          <a:p>
            <a:pPr lvl="2"/>
            <a:r>
              <a:rPr lang="en-CA" dirty="0" smtClean="0"/>
              <a:t>C</a:t>
            </a:r>
            <a:r>
              <a:rPr lang="en-US" dirty="0" smtClean="0"/>
              <a:t>an exploit these phagocytic cells for trafficking and systematic spread from primary site of infection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0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Damage To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6" y="1749326"/>
            <a:ext cx="8643469" cy="482036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Can cause direct or indirect process of cytotoxic or immune-induced responses</a:t>
            </a:r>
          </a:p>
          <a:p>
            <a:pPr lvl="2"/>
            <a:r>
              <a:rPr lang="en-CA" dirty="0">
                <a:effectLst/>
              </a:rPr>
              <a:t>Pore-forming exotoxins, α, β, </a:t>
            </a:r>
            <a:r>
              <a:rPr lang="en-CA" dirty="0" err="1">
                <a:effectLst/>
              </a:rPr>
              <a:t>δ</a:t>
            </a:r>
            <a:r>
              <a:rPr lang="en-CA" dirty="0">
                <a:effectLst/>
              </a:rPr>
              <a:t>, </a:t>
            </a:r>
            <a:r>
              <a:rPr lang="en-CA" dirty="0" err="1">
                <a:effectLst/>
              </a:rPr>
              <a:t>γ</a:t>
            </a:r>
            <a:r>
              <a:rPr lang="en-CA" dirty="0">
                <a:effectLst/>
              </a:rPr>
              <a:t> toxins, and </a:t>
            </a:r>
            <a:r>
              <a:rPr lang="en-CA" dirty="0" err="1">
                <a:effectLst/>
              </a:rPr>
              <a:t>leukocidins</a:t>
            </a:r>
            <a:r>
              <a:rPr lang="en-CA" dirty="0">
                <a:effectLst/>
              </a:rPr>
              <a:t>,  come together to cause pore formation in the membrane of the host cell that damages the cellular membrane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2"/>
            <a:r>
              <a:rPr lang="en-CA" dirty="0" err="1">
                <a:effectLst/>
              </a:rPr>
              <a:t>Superantigens</a:t>
            </a:r>
            <a:r>
              <a:rPr lang="en-CA" dirty="0">
                <a:effectLst/>
              </a:rPr>
              <a:t> such as enterotoxins and Toxic Shock Syndrome toxins result in massive uncontrolled cytokine release by immune cells </a:t>
            </a:r>
            <a:r>
              <a:rPr lang="en-CA" dirty="0" smtClean="0">
                <a:effectLst/>
              </a:rPr>
              <a:t>(binding to MHCII of APCs and TCR of  </a:t>
            </a:r>
            <a:r>
              <a:rPr lang="en-CA" dirty="0">
                <a:effectLst/>
              </a:rPr>
              <a:t>T-cells</a:t>
            </a:r>
            <a:r>
              <a:rPr lang="en-CA" dirty="0" smtClean="0">
                <a:effectLst/>
              </a:rPr>
              <a:t>)</a:t>
            </a:r>
          </a:p>
          <a:p>
            <a:pPr lvl="2"/>
            <a:r>
              <a:rPr lang="en-CA" dirty="0">
                <a:effectLst/>
              </a:rPr>
              <a:t>Enzymes that degrade or interfere with host </a:t>
            </a:r>
            <a:r>
              <a:rPr lang="en-CA" dirty="0" smtClean="0">
                <a:effectLst/>
              </a:rPr>
              <a:t>cell protein function </a:t>
            </a:r>
            <a:r>
              <a:rPr lang="en-CA" dirty="0">
                <a:effectLst/>
              </a:rPr>
              <a:t>such as proteases, collagenase and </a:t>
            </a:r>
            <a:r>
              <a:rPr lang="en-CA" dirty="0" err="1">
                <a:effectLst/>
              </a:rPr>
              <a:t>staphylokinase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3"/>
            <a:r>
              <a:rPr lang="en-CA" dirty="0" err="1">
                <a:effectLst/>
              </a:rPr>
              <a:t>Staphylokinases</a:t>
            </a:r>
            <a:r>
              <a:rPr lang="en-CA" dirty="0">
                <a:effectLst/>
              </a:rPr>
              <a:t> activates plasminogen to form plasmin, which digest fibrin clots. </a:t>
            </a:r>
            <a:endParaRPr lang="en-CA" dirty="0" smtClean="0">
              <a:effectLst/>
            </a:endParaRPr>
          </a:p>
          <a:p>
            <a:pPr lvl="3"/>
            <a:r>
              <a:rPr lang="en-CA" dirty="0">
                <a:effectLst/>
              </a:rPr>
              <a:t>Collagenases break down peptide bonds in collagen, which is a main extracellular matrix protein found in tissues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4"/>
            <a:r>
              <a:rPr lang="en-CA" dirty="0" smtClean="0">
                <a:effectLst/>
              </a:rPr>
              <a:t>Tissue integrity decreases</a:t>
            </a:r>
          </a:p>
          <a:p>
            <a:pPr marL="1371600" lvl="4" indent="0">
              <a:buNone/>
            </a:pPr>
            <a:endParaRPr lang="en-CA" dirty="0">
              <a:effectLst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9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Damage To Host</a:t>
            </a:r>
            <a:endParaRPr lang="en-US" dirty="0"/>
          </a:p>
        </p:txBody>
      </p:sp>
      <p:pic>
        <p:nvPicPr>
          <p:cNvPr id="4" name="Content Placeholder 3" descr="S._aureus_pathogenic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15" r="-37515"/>
          <a:stretch>
            <a:fillRect/>
          </a:stretch>
        </p:blipFill>
        <p:spPr>
          <a:xfrm>
            <a:off x="765175" y="1593830"/>
            <a:ext cx="7612064" cy="4659052"/>
          </a:xfrm>
        </p:spPr>
      </p:pic>
    </p:spTree>
    <p:extLst>
      <p:ext uri="{BB962C8B-B14F-4D97-AF65-F5344CB8AC3E}">
        <p14:creationId xmlns:p14="http://schemas.microsoft.com/office/powerpoint/2010/main" val="261002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Damage To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71" y="1632703"/>
            <a:ext cx="8267668" cy="502768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Can cause direct or indirect process of cytotoxic or immune-induced </a:t>
            </a:r>
            <a:r>
              <a:rPr lang="en-US" dirty="0" smtClean="0"/>
              <a:t>responses</a:t>
            </a:r>
          </a:p>
          <a:p>
            <a:pPr lvl="2"/>
            <a:r>
              <a:rPr lang="en-CA" dirty="0">
                <a:effectLst/>
              </a:rPr>
              <a:t>Pyrogenic exotoxins function as </a:t>
            </a:r>
            <a:r>
              <a:rPr lang="en-CA" dirty="0" err="1">
                <a:effectLst/>
              </a:rPr>
              <a:t>superantigens</a:t>
            </a:r>
            <a:r>
              <a:rPr lang="en-CA" dirty="0">
                <a:effectLst/>
              </a:rPr>
              <a:t>, resulting in massive uncontrolled cytokine release by immune </a:t>
            </a:r>
            <a:r>
              <a:rPr lang="en-CA" dirty="0" smtClean="0">
                <a:effectLst/>
              </a:rPr>
              <a:t>cells </a:t>
            </a:r>
            <a:r>
              <a:rPr lang="en-CA" dirty="0">
                <a:effectLst/>
              </a:rPr>
              <a:t>(binding to MHCII of APCs and TCR of  T-cells)</a:t>
            </a:r>
          </a:p>
          <a:p>
            <a:pPr lvl="3"/>
            <a:r>
              <a:rPr lang="en-CA" sz="1700" dirty="0">
                <a:effectLst/>
              </a:rPr>
              <a:t>4 main types of pyrogenic </a:t>
            </a:r>
            <a:r>
              <a:rPr lang="en-CA" sz="1700" dirty="0" smtClean="0">
                <a:effectLst/>
              </a:rPr>
              <a:t>exotoxins: Streptococcal </a:t>
            </a:r>
            <a:r>
              <a:rPr lang="en-CA" sz="1700" dirty="0">
                <a:effectLst/>
              </a:rPr>
              <a:t>Pyrogenic Exotoxins A, B, C, F</a:t>
            </a:r>
          </a:p>
          <a:p>
            <a:pPr lvl="2"/>
            <a:r>
              <a:rPr lang="en-CA" dirty="0">
                <a:effectLst/>
              </a:rPr>
              <a:t>Two types of </a:t>
            </a:r>
            <a:r>
              <a:rPr lang="en-CA" dirty="0" err="1">
                <a:effectLst/>
              </a:rPr>
              <a:t>Hemolysins</a:t>
            </a:r>
            <a:r>
              <a:rPr lang="en-CA" dirty="0" smtClean="0">
                <a:effectLst/>
              </a:rPr>
              <a:t>, </a:t>
            </a:r>
            <a:r>
              <a:rPr lang="en-CA" dirty="0" err="1" smtClean="0">
                <a:effectLst/>
              </a:rPr>
              <a:t>Streptolysin</a:t>
            </a:r>
            <a:r>
              <a:rPr lang="en-CA" dirty="0" smtClean="0">
                <a:effectLst/>
              </a:rPr>
              <a:t> </a:t>
            </a:r>
            <a:r>
              <a:rPr lang="en-CA" dirty="0">
                <a:effectLst/>
              </a:rPr>
              <a:t>O and </a:t>
            </a:r>
            <a:r>
              <a:rPr lang="en-CA" dirty="0" err="1">
                <a:effectLst/>
              </a:rPr>
              <a:t>Streptolysin</a:t>
            </a:r>
            <a:r>
              <a:rPr lang="en-CA" dirty="0">
                <a:effectLst/>
              </a:rPr>
              <a:t> </a:t>
            </a:r>
            <a:r>
              <a:rPr lang="en-CA" dirty="0" smtClean="0">
                <a:effectLst/>
              </a:rPr>
              <a:t>S, </a:t>
            </a:r>
            <a:r>
              <a:rPr lang="en-CA" dirty="0">
                <a:effectLst/>
              </a:rPr>
              <a:t>causes disruption of cellular membranes by forming unregulated pores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3"/>
            <a:r>
              <a:rPr lang="en-CA" dirty="0" err="1">
                <a:effectLst/>
              </a:rPr>
              <a:t>Streptolysin</a:t>
            </a:r>
            <a:r>
              <a:rPr lang="en-CA" dirty="0">
                <a:effectLst/>
              </a:rPr>
              <a:t> O is an oxygen labile </a:t>
            </a:r>
            <a:r>
              <a:rPr lang="en-CA" dirty="0" err="1">
                <a:effectLst/>
              </a:rPr>
              <a:t>leukocidin</a:t>
            </a:r>
            <a:r>
              <a:rPr lang="en-CA" dirty="0">
                <a:effectLst/>
              </a:rPr>
              <a:t> that targets a large range of cells and is highly immunogenic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3"/>
            <a:r>
              <a:rPr lang="en-CA" dirty="0" err="1">
                <a:effectLst/>
              </a:rPr>
              <a:t>Streptolysin</a:t>
            </a:r>
            <a:r>
              <a:rPr lang="en-CA" dirty="0">
                <a:effectLst/>
              </a:rPr>
              <a:t> S targets </a:t>
            </a:r>
            <a:r>
              <a:rPr lang="en-CA" dirty="0" err="1">
                <a:effectLst/>
              </a:rPr>
              <a:t>polymorphonuclear</a:t>
            </a:r>
            <a:r>
              <a:rPr lang="en-CA" dirty="0">
                <a:effectLst/>
              </a:rPr>
              <a:t> leukocytes and their subcellular organelles and because of this, they are not immunogenic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4"/>
            <a:r>
              <a:rPr lang="en-CA" dirty="0">
                <a:effectLst/>
              </a:rPr>
              <a:t>D</a:t>
            </a:r>
            <a:r>
              <a:rPr lang="en-CA" dirty="0" smtClean="0">
                <a:effectLst/>
              </a:rPr>
              <a:t>isruption </a:t>
            </a:r>
            <a:r>
              <a:rPr lang="en-CA" dirty="0">
                <a:effectLst/>
              </a:rPr>
              <a:t>of the integrity of cellular membranes leads to cell </a:t>
            </a:r>
            <a:r>
              <a:rPr lang="en-CA" dirty="0" smtClean="0">
                <a:effectLst/>
              </a:rPr>
              <a:t>death</a:t>
            </a:r>
            <a:endParaRPr lang="en-CA" dirty="0">
              <a:effectLst/>
            </a:endParaRPr>
          </a:p>
          <a:p>
            <a:pPr lvl="2"/>
            <a:r>
              <a:rPr lang="en-CA" dirty="0" smtClean="0">
                <a:effectLst/>
              </a:rPr>
              <a:t>Enzymes that degrades or interferes with macromolecular makeup and livelihood of host cells</a:t>
            </a:r>
          </a:p>
          <a:p>
            <a:pPr lvl="3"/>
            <a:r>
              <a:rPr lang="en-CA" dirty="0" err="1">
                <a:effectLst/>
              </a:rPr>
              <a:t>Streptodornases</a:t>
            </a:r>
            <a:r>
              <a:rPr lang="en-CA" dirty="0">
                <a:effectLst/>
              </a:rPr>
              <a:t> A,B,C,D </a:t>
            </a:r>
            <a:r>
              <a:rPr lang="en-CA" dirty="0" smtClean="0">
                <a:effectLst/>
              </a:rPr>
              <a:t>(</a:t>
            </a:r>
            <a:r>
              <a:rPr lang="en-CA" dirty="0" err="1" smtClean="0">
                <a:effectLst/>
              </a:rPr>
              <a:t>Dnase</a:t>
            </a:r>
            <a:r>
              <a:rPr lang="en-CA" dirty="0" smtClean="0">
                <a:effectLst/>
              </a:rPr>
              <a:t>), </a:t>
            </a:r>
            <a:r>
              <a:rPr lang="en-CA" dirty="0" err="1" smtClean="0">
                <a:effectLst/>
              </a:rPr>
              <a:t>Streptokinases</a:t>
            </a:r>
            <a:r>
              <a:rPr lang="en-CA" dirty="0" smtClean="0">
                <a:effectLst/>
              </a:rPr>
              <a:t> (protease), </a:t>
            </a:r>
            <a:r>
              <a:rPr lang="en-CA" dirty="0" err="1" smtClean="0">
                <a:effectLst/>
              </a:rPr>
              <a:t>Hyalurodinases</a:t>
            </a:r>
            <a:r>
              <a:rPr lang="en-CA" dirty="0" smtClean="0">
                <a:effectLst/>
              </a:rPr>
              <a:t> (degrade hyaluronic acid)</a:t>
            </a:r>
            <a:endParaRPr lang="en-CA" dirty="0">
              <a:effectLst/>
            </a:endParaRPr>
          </a:p>
          <a:p>
            <a:pPr lvl="3"/>
            <a:endParaRPr lang="en-CA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861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Damage To Host</a:t>
            </a:r>
            <a:endParaRPr lang="en-US" dirty="0"/>
          </a:p>
        </p:txBody>
      </p:sp>
      <p:pic>
        <p:nvPicPr>
          <p:cNvPr id="4" name="Content Placeholder 3" descr="staphylococcal-streptococcal-skin-infections-18-63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20249" r="1610" b="13403"/>
          <a:stretch/>
        </p:blipFill>
        <p:spPr>
          <a:xfrm>
            <a:off x="1801263" y="1943694"/>
            <a:ext cx="5688880" cy="4327958"/>
          </a:xfrm>
        </p:spPr>
      </p:pic>
      <p:sp>
        <p:nvSpPr>
          <p:cNvPr id="5" name="TextBox 4"/>
          <p:cNvSpPr txBox="1"/>
          <p:nvPr/>
        </p:nvSpPr>
        <p:spPr>
          <a:xfrm>
            <a:off x="505390" y="6271652"/>
            <a:ext cx="830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www.slideshare.net</a:t>
            </a:r>
            <a:r>
              <a:rPr lang="en-US" dirty="0"/>
              <a:t>/jai990/staphylococcal-streptococcal-skin-infections</a:t>
            </a:r>
          </a:p>
        </p:txBody>
      </p:sp>
    </p:spTree>
    <p:extLst>
      <p:ext uri="{BB962C8B-B14F-4D97-AF65-F5344CB8AC3E}">
        <p14:creationId xmlns:p14="http://schemas.microsoft.com/office/powerpoint/2010/main" val="284958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Damage To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498839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effectLst/>
              </a:rPr>
              <a:t>T</a:t>
            </a:r>
            <a:r>
              <a:rPr lang="en-CA" dirty="0" smtClean="0">
                <a:effectLst/>
              </a:rPr>
              <a:t>oxins </a:t>
            </a:r>
            <a:r>
              <a:rPr lang="en-CA" dirty="0">
                <a:effectLst/>
              </a:rPr>
              <a:t>and enzymes produced by </a:t>
            </a:r>
            <a:r>
              <a:rPr lang="en-CA" i="1" dirty="0">
                <a:effectLst/>
              </a:rPr>
              <a:t>S. </a:t>
            </a:r>
            <a:r>
              <a:rPr lang="en-CA" i="1" dirty="0" err="1">
                <a:effectLst/>
              </a:rPr>
              <a:t>pyogenes</a:t>
            </a:r>
            <a:r>
              <a:rPr lang="en-CA" i="1" dirty="0">
                <a:effectLst/>
              </a:rPr>
              <a:t>/</a:t>
            </a:r>
            <a:r>
              <a:rPr lang="en-CA" i="1" dirty="0" err="1">
                <a:effectLst/>
              </a:rPr>
              <a:t>S.aureus</a:t>
            </a:r>
            <a:r>
              <a:rPr lang="en-CA" dirty="0">
                <a:effectLst/>
              </a:rPr>
              <a:t> work together resulting in the proteolysis of the epidermal and sub-epidermal layers of tissues which results in blisters and impetigo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r>
              <a:rPr lang="en-CA" dirty="0">
                <a:effectLst/>
              </a:rPr>
              <a:t>The signs and symptoms observed in the case of Stephanie may be the result of the effects of these toxins at the site of infection of her oral/nasal area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1"/>
            <a:r>
              <a:rPr lang="en-CA" dirty="0" err="1">
                <a:effectLst/>
              </a:rPr>
              <a:t>S</a:t>
            </a:r>
            <a:r>
              <a:rPr lang="en-CA" dirty="0" err="1" smtClean="0">
                <a:effectLst/>
              </a:rPr>
              <a:t>uperantigens</a:t>
            </a:r>
            <a:r>
              <a:rPr lang="en-CA" dirty="0" smtClean="0">
                <a:effectLst/>
              </a:rPr>
              <a:t> </a:t>
            </a:r>
            <a:r>
              <a:rPr lang="en-CA" dirty="0">
                <a:effectLst/>
              </a:rPr>
              <a:t>that cause the release of cytokines resulting in inflammation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1"/>
            <a:r>
              <a:rPr lang="en-CA" dirty="0" err="1">
                <a:effectLst/>
              </a:rPr>
              <a:t>proteolytic</a:t>
            </a:r>
            <a:r>
              <a:rPr lang="en-CA" dirty="0">
                <a:effectLst/>
              </a:rPr>
              <a:t> modification enzymes that degrade or interfere with cell and tissue </a:t>
            </a:r>
            <a:r>
              <a:rPr lang="en-CA" dirty="0" smtClean="0">
                <a:effectLst/>
              </a:rPr>
              <a:t>populations</a:t>
            </a:r>
          </a:p>
          <a:p>
            <a:r>
              <a:rPr lang="en-CA" dirty="0">
                <a:effectLst/>
              </a:rPr>
              <a:t>D</a:t>
            </a:r>
            <a:r>
              <a:rPr lang="en-CA" dirty="0" smtClean="0">
                <a:effectLst/>
              </a:rPr>
              <a:t>amage </a:t>
            </a:r>
            <a:r>
              <a:rPr lang="en-CA" dirty="0">
                <a:effectLst/>
              </a:rPr>
              <a:t>may also be caused by Stephanie’s own immune system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pPr lvl="1"/>
            <a:r>
              <a:rPr lang="en-CA" dirty="0" smtClean="0">
                <a:effectLst/>
              </a:rPr>
              <a:t>Cytokine release that leads to inflammation</a:t>
            </a:r>
          </a:p>
          <a:p>
            <a:endParaRPr lang="en-CA" dirty="0">
              <a:effectLst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0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Foster, T. J. (2005). Immune evasion by staphylococci. </a:t>
            </a:r>
            <a:r>
              <a:rPr lang="en-CA" b="1" i="1" dirty="0">
                <a:effectLst/>
              </a:rPr>
              <a:t>Nature Reviews Microbiology,3</a:t>
            </a:r>
            <a:r>
              <a:rPr lang="en-CA" b="1" dirty="0">
                <a:effectLst/>
              </a:rPr>
              <a:t>(12), 948-958. doi:10.1038/nrmicro1289</a:t>
            </a:r>
            <a:endParaRPr lang="en-CA" dirty="0">
              <a:effectLst/>
            </a:endParaRPr>
          </a:p>
          <a:p>
            <a:r>
              <a:rPr lang="en-CA" b="1" dirty="0">
                <a:effectLst/>
              </a:rPr>
              <a:t>Medina, E., </a:t>
            </a:r>
            <a:r>
              <a:rPr lang="en-CA" b="1" dirty="0" err="1">
                <a:effectLst/>
              </a:rPr>
              <a:t>Goldmann</a:t>
            </a:r>
            <a:r>
              <a:rPr lang="en-CA" b="1" dirty="0">
                <a:effectLst/>
              </a:rPr>
              <a:t>, O., </a:t>
            </a:r>
            <a:r>
              <a:rPr lang="en-CA" b="1" dirty="0" err="1">
                <a:effectLst/>
              </a:rPr>
              <a:t>Toppel</a:t>
            </a:r>
            <a:r>
              <a:rPr lang="en-CA" b="1" dirty="0">
                <a:effectLst/>
              </a:rPr>
              <a:t>, A., &amp; </a:t>
            </a:r>
            <a:r>
              <a:rPr lang="en-CA" b="1" dirty="0" err="1">
                <a:effectLst/>
              </a:rPr>
              <a:t>Chhatwal</a:t>
            </a:r>
            <a:r>
              <a:rPr lang="en-CA" b="1" dirty="0">
                <a:effectLst/>
              </a:rPr>
              <a:t>, G. (2003). Survival </a:t>
            </a:r>
            <a:r>
              <a:rPr lang="en-CA" b="1" dirty="0" smtClean="0">
                <a:effectLst/>
              </a:rPr>
              <a:t>of Streptococcus </a:t>
            </a:r>
            <a:r>
              <a:rPr lang="en-CA" b="1" dirty="0" err="1">
                <a:effectLst/>
              </a:rPr>
              <a:t>pyogeneswithin</a:t>
            </a:r>
            <a:r>
              <a:rPr lang="en-CA" b="1" dirty="0">
                <a:effectLst/>
              </a:rPr>
              <a:t> Host Phagocytic Cells: A Pathogenic Mechanism for Persistence and Systemic Invasion. </a:t>
            </a:r>
            <a:r>
              <a:rPr lang="en-CA" b="1" i="1" dirty="0">
                <a:effectLst/>
              </a:rPr>
              <a:t>The Journal of Infectious Diseases,187</a:t>
            </a:r>
            <a:r>
              <a:rPr lang="en-CA" b="1" dirty="0">
                <a:effectLst/>
              </a:rPr>
              <a:t>(4), 597-603. doi:10.1086/373998</a:t>
            </a:r>
            <a:endParaRPr lang="en-CA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8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Stephanie has shown signs of Impetigo based on her symptoms such as red sores around her mouth and nose</a:t>
            </a:r>
          </a:p>
          <a:p>
            <a:r>
              <a:rPr lang="en-US" dirty="0" smtClean="0"/>
              <a:t>The disease, Impetigo, can be caused by:</a:t>
            </a:r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079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4858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Location of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Geographically, present in temperate and usually affluent regions such as N. America</a:t>
            </a:r>
          </a:p>
          <a:p>
            <a:pPr lvl="1"/>
            <a:r>
              <a:rPr lang="en-US" dirty="0" smtClean="0"/>
              <a:t>Host wise, reside under the skin and anterior nares of the </a:t>
            </a:r>
            <a:r>
              <a:rPr lang="en-US" dirty="0" err="1" smtClean="0"/>
              <a:t>nasopharynx</a:t>
            </a:r>
            <a:r>
              <a:rPr lang="en-US" dirty="0" smtClean="0"/>
              <a:t>, throat and hair</a:t>
            </a:r>
          </a:p>
          <a:p>
            <a:r>
              <a:rPr lang="en-US" dirty="0" smtClean="0"/>
              <a:t>Survival  of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in host:</a:t>
            </a:r>
          </a:p>
          <a:p>
            <a:pPr lvl="1"/>
            <a:r>
              <a:rPr lang="en-US" dirty="0" smtClean="0"/>
              <a:t>Optimal temp. for growth at 37 C degrees which is the human body temperature and optimal pH ~7 which is around pH of mucosa and skin</a:t>
            </a:r>
          </a:p>
          <a:p>
            <a:pPr lvl="1"/>
            <a:r>
              <a:rPr lang="en-US" dirty="0" smtClean="0"/>
              <a:t>Ability to resist phagocytosis by </a:t>
            </a:r>
            <a:r>
              <a:rPr lang="en-US" dirty="0" err="1" smtClean="0"/>
              <a:t>biolfilm</a:t>
            </a:r>
            <a:r>
              <a:rPr lang="en-US" dirty="0" smtClean="0"/>
              <a:t> formation, capsule, protein A, surface proteins and modification to cell surface</a:t>
            </a:r>
          </a:p>
          <a:p>
            <a:pPr lvl="1"/>
            <a:r>
              <a:rPr lang="en-US" dirty="0" smtClean="0"/>
              <a:t>Ability to survive in </a:t>
            </a:r>
            <a:r>
              <a:rPr lang="en-US" dirty="0" err="1" smtClean="0"/>
              <a:t>phagosome</a:t>
            </a:r>
            <a:r>
              <a:rPr lang="en-US" dirty="0" smtClean="0"/>
              <a:t> due to cell wall’s resistance to lysozyme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0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" y="2070846"/>
            <a:ext cx="5533375" cy="47871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Location of </a:t>
            </a:r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Geographically can be found in temperate regions with a greater burden of disease</a:t>
            </a:r>
          </a:p>
          <a:p>
            <a:pPr lvl="1"/>
            <a:r>
              <a:rPr lang="en-US" dirty="0" smtClean="0"/>
              <a:t>Host wise, present in epithelial surfaces like the nasopharyngeal mucosa (throat) and skin</a:t>
            </a:r>
            <a:endParaRPr lang="en-US" dirty="0"/>
          </a:p>
          <a:p>
            <a:r>
              <a:rPr lang="en-US" dirty="0" smtClean="0"/>
              <a:t> Survival of </a:t>
            </a:r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i="1" dirty="0" smtClean="0"/>
              <a:t> </a:t>
            </a:r>
            <a:r>
              <a:rPr lang="en-US" dirty="0" smtClean="0"/>
              <a:t>in host:</a:t>
            </a:r>
          </a:p>
          <a:p>
            <a:pPr lvl="1"/>
            <a:r>
              <a:rPr lang="en-US" dirty="0" smtClean="0"/>
              <a:t>Surface- associated M protein, Mac protein and hyaluronic acid capsule to resist/inhibit phagocytosis</a:t>
            </a:r>
          </a:p>
          <a:p>
            <a:pPr lvl="1"/>
            <a:r>
              <a:rPr lang="en-US" dirty="0" smtClean="0"/>
              <a:t>Able to resist intracellular killing by PMNs and survive </a:t>
            </a:r>
            <a:r>
              <a:rPr lang="en-US" dirty="0" err="1" smtClean="0"/>
              <a:t>intracellularly</a:t>
            </a:r>
            <a:r>
              <a:rPr lang="en-US" dirty="0" smtClean="0"/>
              <a:t> within phagocytic cells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://medical-</a:t>
            </a:r>
            <a:r>
              <a:rPr lang="en-US" sz="1200" dirty="0" err="1"/>
              <a:t>dictionary.thefreedictionary.com</a:t>
            </a:r>
            <a:r>
              <a:rPr lang="en-US" sz="1200" dirty="0"/>
              <a:t>/phagocytosis</a:t>
            </a:r>
            <a:endParaRPr lang="en-US" sz="1200" dirty="0" smtClean="0"/>
          </a:p>
        </p:txBody>
      </p:sp>
      <p:pic>
        <p:nvPicPr>
          <p:cNvPr id="4" name="Picture 3" descr="X2604-P-19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93" y="2287230"/>
            <a:ext cx="3455120" cy="36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2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Stephanie encounter </a:t>
            </a:r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Scratched skin around her mouth and nose which weakens the skin and exposing the region to bacteria</a:t>
            </a:r>
          </a:p>
          <a:p>
            <a:pPr lvl="1"/>
            <a:r>
              <a:rPr lang="en-US" dirty="0" smtClean="0"/>
              <a:t>Could have gotten a cut in school which breaks the epithelial barrier</a:t>
            </a:r>
          </a:p>
          <a:p>
            <a:pPr lvl="1"/>
            <a:r>
              <a:rPr lang="en-US" dirty="0" smtClean="0"/>
              <a:t>Coughing and sneezing via respiratory droplets</a:t>
            </a:r>
          </a:p>
          <a:p>
            <a:pPr lvl="1"/>
            <a:r>
              <a:rPr lang="en-US" dirty="0" smtClean="0"/>
              <a:t>Skin-to-skin contact, food or an environmental factor harboring the bacteria</a:t>
            </a:r>
          </a:p>
          <a:p>
            <a:pPr lvl="1"/>
            <a:r>
              <a:rPr lang="en-US" dirty="0" smtClean="0"/>
              <a:t>Could be part of her </a:t>
            </a:r>
            <a:r>
              <a:rPr lang="en-US" dirty="0" err="1" smtClean="0"/>
              <a:t>microbiota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4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6368"/>
            <a:ext cx="5403788" cy="494994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Enter through broken skin and reside in the localized tissue of the entry site; can also enter through respiratory tract</a:t>
            </a:r>
          </a:p>
          <a:p>
            <a:pPr lvl="1"/>
            <a:r>
              <a:rPr lang="en-US" dirty="0" smtClean="0"/>
              <a:t>Once colonization is established,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positions itself near throat, ear, mouth and sinus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fibronectin</a:t>
            </a:r>
            <a:r>
              <a:rPr lang="en-US" dirty="0" smtClean="0"/>
              <a:t>, fibrinogen-binding proteins (</a:t>
            </a:r>
            <a:r>
              <a:rPr lang="en-US" dirty="0" err="1" smtClean="0"/>
              <a:t>FnbP</a:t>
            </a:r>
            <a:r>
              <a:rPr lang="en-US" dirty="0" smtClean="0"/>
              <a:t>) and surface collagen receptors to attach to damaged tissues exposing collagen-rich dermis</a:t>
            </a:r>
          </a:p>
          <a:p>
            <a:pPr lvl="1"/>
            <a:r>
              <a:rPr lang="en-CA" dirty="0" smtClean="0">
                <a:effectLst/>
              </a:rPr>
              <a:t>Uses membrane</a:t>
            </a:r>
            <a:r>
              <a:rPr lang="en-CA" dirty="0">
                <a:effectLst/>
              </a:rPr>
              <a:t>-damaging toxins, clumping </a:t>
            </a:r>
            <a:r>
              <a:rPr lang="en-CA" dirty="0" smtClean="0">
                <a:effectLst/>
              </a:rPr>
              <a:t>factors (B) </a:t>
            </a:r>
            <a:r>
              <a:rPr lang="en-CA" dirty="0">
                <a:effectLst/>
              </a:rPr>
              <a:t>and </a:t>
            </a:r>
            <a:r>
              <a:rPr lang="en-CA" dirty="0" err="1" smtClean="0">
                <a:effectLst/>
              </a:rPr>
              <a:t>staphylokinase</a:t>
            </a:r>
            <a:r>
              <a:rPr lang="en-CA" dirty="0" smtClean="0">
                <a:effectLst/>
              </a:rPr>
              <a:t> to promote adherence to host</a:t>
            </a:r>
          </a:p>
          <a:p>
            <a:pPr lvl="2"/>
            <a:r>
              <a:rPr lang="en-CA" dirty="0">
                <a:effectLst/>
              </a:rPr>
              <a:t>Alpha toxin binds to host cell membrane and form pores in human cells such as red blood </a:t>
            </a:r>
            <a:r>
              <a:rPr lang="en-CA" dirty="0" smtClean="0">
                <a:effectLst/>
              </a:rPr>
              <a:t>cells</a:t>
            </a:r>
          </a:p>
          <a:p>
            <a:pPr lvl="2"/>
            <a:r>
              <a:rPr lang="en-CA" dirty="0">
                <a:effectLst/>
              </a:rPr>
              <a:t>Panton-Valentine </a:t>
            </a:r>
            <a:r>
              <a:rPr lang="en-CA" dirty="0" err="1">
                <a:effectLst/>
              </a:rPr>
              <a:t>Leukocidin</a:t>
            </a:r>
            <a:r>
              <a:rPr lang="en-CA" dirty="0">
                <a:effectLst/>
              </a:rPr>
              <a:t> (PVL) is toxic for white blood cells and is an important virulence factor in necrotizing skin infections</a:t>
            </a:r>
            <a:r>
              <a:rPr lang="en-CA" dirty="0">
                <a:effectLst/>
              </a:rPr>
              <a:t> </a:t>
            </a:r>
          </a:p>
          <a:p>
            <a:pPr marL="685800" lvl="2" indent="0">
              <a:buNone/>
            </a:pPr>
            <a:r>
              <a:rPr lang="en-CA" sz="1000" dirty="0" smtClean="0">
                <a:effectLst/>
              </a:rPr>
              <a:t>https</a:t>
            </a:r>
            <a:r>
              <a:rPr lang="en-CA" sz="1000" dirty="0">
                <a:effectLst/>
              </a:rPr>
              <a:t>://classconnection.s3.amazonaws.com/45/flashcards/821045/jpg/04_f31b1318870567655.jpg</a:t>
            </a:r>
          </a:p>
          <a:p>
            <a:pPr lvl="2"/>
            <a:endParaRPr lang="en-CA" dirty="0">
              <a:effectLst/>
            </a:endParaRPr>
          </a:p>
          <a:p>
            <a:pPr lvl="2"/>
            <a:endParaRPr lang="en-CA" dirty="0" smtClean="0">
              <a:effectLst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t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89" y="1906945"/>
            <a:ext cx="3740212" cy="47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6" y="1619747"/>
            <a:ext cx="4677489" cy="5092476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pyogenes</a:t>
            </a:r>
            <a:r>
              <a:rPr lang="en-US" i="1" dirty="0" smtClean="0"/>
              <a:t>:</a:t>
            </a:r>
          </a:p>
          <a:p>
            <a:pPr lvl="1"/>
            <a:r>
              <a:rPr lang="en-CA" dirty="0" smtClean="0">
                <a:solidFill>
                  <a:schemeClr val="bg1">
                    <a:lumMod val="95000"/>
                  </a:schemeClr>
                </a:solidFill>
                <a:effectLst/>
              </a:rPr>
              <a:t>Colonizes host only when there are viral </a:t>
            </a:r>
            <a:r>
              <a:rPr lang="en-CA" dirty="0">
                <a:solidFill>
                  <a:schemeClr val="bg1">
                    <a:lumMod val="95000"/>
                  </a:schemeClr>
                </a:solidFill>
                <a:effectLst/>
              </a:rPr>
              <a:t>disturbances to the host, taking advantage of a compromised immune system</a:t>
            </a:r>
            <a:r>
              <a:rPr lang="en-CA" dirty="0" smtClean="0">
                <a:solidFill>
                  <a:schemeClr val="bg1">
                    <a:lumMod val="95000"/>
                  </a:schemeClr>
                </a:solidFill>
                <a:effectLst/>
              </a:rPr>
              <a:t>.</a:t>
            </a:r>
          </a:p>
          <a:p>
            <a:pPr lvl="1"/>
            <a:r>
              <a:rPr lang="en-CA" dirty="0" smtClean="0">
                <a:solidFill>
                  <a:schemeClr val="bg1">
                    <a:lumMod val="95000"/>
                  </a:schemeClr>
                </a:solidFill>
                <a:effectLst/>
              </a:rPr>
              <a:t>Localized and cause inflammation on skin cells</a:t>
            </a:r>
          </a:p>
          <a:p>
            <a:pPr lvl="1"/>
            <a:r>
              <a:rPr lang="en-CA" dirty="0" smtClean="0">
                <a:effectLst/>
              </a:rPr>
              <a:t>Surface proteins such as M </a:t>
            </a:r>
            <a:r>
              <a:rPr lang="en-CA" dirty="0">
                <a:effectLst/>
              </a:rPr>
              <a:t>protein, </a:t>
            </a:r>
            <a:r>
              <a:rPr lang="en-CA" dirty="0" err="1">
                <a:effectLst/>
              </a:rPr>
              <a:t>lipoteichoic</a:t>
            </a:r>
            <a:r>
              <a:rPr lang="en-CA" dirty="0">
                <a:effectLst/>
              </a:rPr>
              <a:t> acid (LTA), </a:t>
            </a:r>
            <a:r>
              <a:rPr lang="en-CA" dirty="0" err="1">
                <a:effectLst/>
              </a:rPr>
              <a:t>fibronectin</a:t>
            </a:r>
            <a:r>
              <a:rPr lang="en-CA" dirty="0">
                <a:effectLst/>
              </a:rPr>
              <a:t>-binding proteins (protein </a:t>
            </a:r>
            <a:r>
              <a:rPr lang="en-CA" dirty="0" smtClean="0">
                <a:effectLst/>
              </a:rPr>
              <a:t>F) used for adherence to host cells</a:t>
            </a:r>
          </a:p>
          <a:p>
            <a:pPr lvl="2"/>
            <a:r>
              <a:rPr lang="en-CA" dirty="0" smtClean="0">
                <a:effectLst/>
              </a:rPr>
              <a:t>LTA acts by overcoming the electrostatic repulsion of the bacteria from the host cell</a:t>
            </a:r>
          </a:p>
          <a:p>
            <a:pPr lvl="2"/>
            <a:r>
              <a:rPr lang="en-CA" dirty="0" smtClean="0">
                <a:effectLst/>
              </a:rPr>
              <a:t>M protein facilitates irreversible adhesion via attachment to host keratinocytes</a:t>
            </a:r>
          </a:p>
          <a:p>
            <a:pPr lvl="2"/>
            <a:r>
              <a:rPr lang="en-CA" dirty="0">
                <a:effectLst/>
              </a:rPr>
              <a:t>F protein promotes adherence by binding to the amino terminus of </a:t>
            </a:r>
            <a:r>
              <a:rPr lang="en-CA" dirty="0" err="1">
                <a:effectLst/>
              </a:rPr>
              <a:t>fibronectin</a:t>
            </a:r>
            <a:r>
              <a:rPr lang="en-CA" dirty="0">
                <a:effectLst/>
              </a:rPr>
              <a:t> on mucosal surfaces</a:t>
            </a:r>
            <a:r>
              <a:rPr lang="en-CA" dirty="0">
                <a:effectLst/>
              </a:rPr>
              <a:t> </a:t>
            </a:r>
            <a:endParaRPr lang="en-CA" dirty="0" smtClean="0">
              <a:effectLst/>
            </a:endParaRPr>
          </a:p>
          <a:p>
            <a:endParaRPr lang="en-CA" dirty="0" smtClean="0">
              <a:effectLst/>
            </a:endParaRPr>
          </a:p>
          <a:p>
            <a:pPr lvl="1"/>
            <a:endParaRPr lang="en-CA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4" name="Picture 3" descr="pyogenes 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45" y="2112729"/>
            <a:ext cx="4323354" cy="3773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2778" y="5907994"/>
            <a:ext cx="40512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dirty="0">
                <a:solidFill>
                  <a:srgbClr val="F2F2F2"/>
                </a:solidFill>
              </a:rPr>
              <a:t>http://</a:t>
            </a:r>
            <a:r>
              <a:rPr lang="en-CA" sz="800" dirty="0" err="1">
                <a:solidFill>
                  <a:srgbClr val="F2F2F2"/>
                </a:solidFill>
              </a:rPr>
              <a:t>www.uark.edu</a:t>
            </a:r>
            <a:r>
              <a:rPr lang="en-CA" sz="800" dirty="0">
                <a:solidFill>
                  <a:srgbClr val="F2F2F2"/>
                </a:solidFill>
              </a:rPr>
              <a:t>/</a:t>
            </a:r>
            <a:r>
              <a:rPr lang="en-CA" sz="800" dirty="0" err="1">
                <a:solidFill>
                  <a:srgbClr val="F2F2F2"/>
                </a:solidFill>
              </a:rPr>
              <a:t>misc</a:t>
            </a:r>
            <a:r>
              <a:rPr lang="en-CA" sz="800" dirty="0">
                <a:solidFill>
                  <a:srgbClr val="F2F2F2"/>
                </a:solidFill>
              </a:rPr>
              <a:t>/</a:t>
            </a:r>
            <a:r>
              <a:rPr lang="en-CA" sz="800" dirty="0" err="1">
                <a:solidFill>
                  <a:srgbClr val="F2F2F2"/>
                </a:solidFill>
              </a:rPr>
              <a:t>jdurdik</a:t>
            </a:r>
            <a:r>
              <a:rPr lang="en-CA" sz="800" dirty="0">
                <a:solidFill>
                  <a:srgbClr val="F2F2F2"/>
                </a:solidFill>
              </a:rPr>
              <a:t>/</a:t>
            </a:r>
            <a:r>
              <a:rPr lang="en-CA" sz="800" dirty="0" err="1">
                <a:solidFill>
                  <a:srgbClr val="F2F2F2"/>
                </a:solidFill>
              </a:rPr>
              <a:t>MechPATH</a:t>
            </a:r>
            <a:r>
              <a:rPr lang="en-CA" sz="800" dirty="0">
                <a:solidFill>
                  <a:srgbClr val="F2F2F2"/>
                </a:solidFill>
              </a:rPr>
              <a:t>/</a:t>
            </a:r>
            <a:r>
              <a:rPr lang="en-CA" sz="800" dirty="0" err="1">
                <a:solidFill>
                  <a:srgbClr val="F2F2F2"/>
                </a:solidFill>
              </a:rPr>
              <a:t>RESPn.html</a:t>
            </a:r>
            <a:endParaRPr lang="en-CA" sz="8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9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Entry</a:t>
            </a:r>
            <a:endParaRPr lang="en-US" dirty="0"/>
          </a:p>
        </p:txBody>
      </p:sp>
      <p:pic>
        <p:nvPicPr>
          <p:cNvPr id="4" name="Content Placeholder 3" descr="s pyogen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33" r="-31133"/>
          <a:stretch/>
        </p:blipFill>
        <p:spPr>
          <a:xfrm>
            <a:off x="1095045" y="1497105"/>
            <a:ext cx="7282192" cy="5253991"/>
          </a:xfrm>
        </p:spPr>
      </p:pic>
      <p:sp>
        <p:nvSpPr>
          <p:cNvPr id="5" name="Rectangle 4"/>
          <p:cNvSpPr/>
          <p:nvPr/>
        </p:nvSpPr>
        <p:spPr>
          <a:xfrm>
            <a:off x="0" y="6334014"/>
            <a:ext cx="2902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2F2F2"/>
                </a:solidFill>
              </a:rPr>
              <a:t>http://</a:t>
            </a:r>
            <a:r>
              <a:rPr lang="en-US" sz="800" dirty="0" err="1">
                <a:solidFill>
                  <a:srgbClr val="F2F2F2"/>
                </a:solidFill>
              </a:rPr>
              <a:t>www.journaloforalbiosciences.org</a:t>
            </a:r>
            <a:r>
              <a:rPr lang="en-US" sz="800" dirty="0">
                <a:solidFill>
                  <a:srgbClr val="F2F2F2"/>
                </a:solidFill>
              </a:rPr>
              <a:t>/article/S1349-0079(12)00049-7/abstract</a:t>
            </a:r>
          </a:p>
        </p:txBody>
      </p:sp>
    </p:spTree>
    <p:extLst>
      <p:ext uri="{BB962C8B-B14F-4D97-AF65-F5344CB8AC3E}">
        <p14:creationId xmlns:p14="http://schemas.microsoft.com/office/powerpoint/2010/main" val="219203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and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8" y="2070846"/>
            <a:ext cx="7949601" cy="4182035"/>
          </a:xfrm>
        </p:spPr>
        <p:txBody>
          <a:bodyPr/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Infection can occur in the bones called osteomyelitis</a:t>
            </a:r>
          </a:p>
          <a:p>
            <a:pPr lvl="2"/>
            <a:r>
              <a:rPr lang="en-US" dirty="0" smtClean="0"/>
              <a:t>Accessing vulnerable sites of the bones caused by surgery, trauma, presence of foreign bodies</a:t>
            </a:r>
          </a:p>
          <a:p>
            <a:pPr lvl="1"/>
            <a:r>
              <a:rPr lang="en-US" dirty="0" smtClean="0"/>
              <a:t> can also get into the bloodstream called bacteremia</a:t>
            </a:r>
          </a:p>
          <a:p>
            <a:pPr lvl="2"/>
            <a:r>
              <a:rPr lang="en-US" dirty="0" smtClean="0"/>
              <a:t>Travel to different sites in the body to cause secondary infection</a:t>
            </a:r>
          </a:p>
          <a:p>
            <a:pPr lvl="3"/>
            <a:r>
              <a:rPr lang="en-US" dirty="0" smtClean="0"/>
              <a:t>Can result in abscesses, other skin lesions, infect muscles, meninges, kidney, heart or lung</a:t>
            </a:r>
          </a:p>
          <a:p>
            <a:pPr lvl="1"/>
            <a:r>
              <a:rPr lang="en-US" dirty="0" smtClean="0"/>
              <a:t> Ability to survive both </a:t>
            </a:r>
            <a:r>
              <a:rPr lang="en-US" dirty="0" err="1" smtClean="0"/>
              <a:t>extracellularly</a:t>
            </a:r>
            <a:r>
              <a:rPr lang="en-US" dirty="0" smtClean="0"/>
              <a:t> and </a:t>
            </a:r>
            <a:r>
              <a:rPr lang="en-US" dirty="0" err="1" smtClean="0"/>
              <a:t>intracellularly</a:t>
            </a:r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9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250</TotalTime>
  <Words>1298</Words>
  <Application>Microsoft Macintosh PowerPoint</Application>
  <PresentationFormat>On-screen Show (4:3)</PresentationFormat>
  <Paragraphs>115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Habitat</vt:lpstr>
      <vt:lpstr>Case 1: Bacterial Pathogenesis</vt:lpstr>
      <vt:lpstr>Bacterial Encounter</vt:lpstr>
      <vt:lpstr>Bacterial Encounter</vt:lpstr>
      <vt:lpstr>Bacterial Encounter</vt:lpstr>
      <vt:lpstr>Bacterial Encounter</vt:lpstr>
      <vt:lpstr>Bacterial Entry</vt:lpstr>
      <vt:lpstr>Bacterial Entry</vt:lpstr>
      <vt:lpstr>Bacterial Entry</vt:lpstr>
      <vt:lpstr>Multiplication and Spread</vt:lpstr>
      <vt:lpstr>Multiplication and Spread</vt:lpstr>
      <vt:lpstr>Multiplication and Spread</vt:lpstr>
      <vt:lpstr>Bacterial Damage To Host</vt:lpstr>
      <vt:lpstr>Bacterial Damage To Host</vt:lpstr>
      <vt:lpstr>Bacterial Damage To Host</vt:lpstr>
      <vt:lpstr>Bacterial Damage To Host</vt:lpstr>
      <vt:lpstr>Bacterial Damage To Host</vt:lpstr>
      <vt:lpstr>References: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1: Bacterial Pathogenesis</dc:title>
  <dc:creator>Derrick Yao</dc:creator>
  <cp:lastModifiedBy>Derrick Yao</cp:lastModifiedBy>
  <cp:revision>21</cp:revision>
  <dcterms:created xsi:type="dcterms:W3CDTF">2017-01-28T21:05:25Z</dcterms:created>
  <dcterms:modified xsi:type="dcterms:W3CDTF">2017-01-29T01:16:10Z</dcterms:modified>
</cp:coreProperties>
</file>