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75" d="100"/>
          <a:sy n="75" d="100"/>
        </p:scale>
        <p:origin x="326" y="-3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4BF3-FD2E-4539-B06E-3168E6DCF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CAF730-8616-4AA4-908F-5B4587B1F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1B30E9-0168-40FF-B73F-C46B19CC5F72}"/>
              </a:ext>
            </a:extLst>
          </p:cNvPr>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a:extLst>
              <a:ext uri="{FF2B5EF4-FFF2-40B4-BE49-F238E27FC236}">
                <a16:creationId xmlns:a16="http://schemas.microsoft.com/office/drawing/2014/main" id="{B208DE86-7475-47CB-99ED-892FA5199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C7496-8AED-4398-90AA-B3818A012778}"/>
              </a:ext>
            </a:extLst>
          </p:cNvPr>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6898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2245-E9AD-4DCA-8B0F-57C995DFEE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460154-A93A-46AA-A41B-C0BF8E35A4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D7B10-B9DB-45B4-9732-F598A0B0BF42}"/>
              </a:ext>
            </a:extLst>
          </p:cNvPr>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a:extLst>
              <a:ext uri="{FF2B5EF4-FFF2-40B4-BE49-F238E27FC236}">
                <a16:creationId xmlns:a16="http://schemas.microsoft.com/office/drawing/2014/main" id="{9AEEDC27-9292-4AE5-80BB-F818C9281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750FF-F63D-46C2-9D30-3F7B4D5A3E04}"/>
              </a:ext>
            </a:extLst>
          </p:cNvPr>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166875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BC773-2BD7-4CD9-ACA5-05DA4021E7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CAC009-F1AE-4B9A-8FDB-7687BF6629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4F9E0-F144-469D-ABE2-904161D5E909}"/>
              </a:ext>
            </a:extLst>
          </p:cNvPr>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a:extLst>
              <a:ext uri="{FF2B5EF4-FFF2-40B4-BE49-F238E27FC236}">
                <a16:creationId xmlns:a16="http://schemas.microsoft.com/office/drawing/2014/main" id="{87072D49-3D81-4D09-A947-AAE402BD1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51759-F3EA-4E5A-96CB-6B2A2F24E282}"/>
              </a:ext>
            </a:extLst>
          </p:cNvPr>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122212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325ED2B-28DC-4646-B9BF-C2B0C3461534}" type="datetimeFigureOut">
              <a:rPr lang="en-US" smtClean="0"/>
              <a:t>12/1/2017</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47348722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375516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423594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25ED2B-28DC-4646-B9BF-C2B0C3461534}"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144531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25ED2B-28DC-4646-B9BF-C2B0C3461534}"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356876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25ED2B-28DC-4646-B9BF-C2B0C3461534}"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3206951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325ED2B-28DC-4646-B9BF-C2B0C3461534}"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1270483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25ED2B-28DC-4646-B9BF-C2B0C3461534}"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311433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7A90-B245-4975-8CFF-64DEADF8A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F7D1BC-2CA1-4B54-A3E3-73C70331A4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8F7D3-D6C3-4857-B23D-6271AA291F6E}"/>
              </a:ext>
            </a:extLst>
          </p:cNvPr>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a:extLst>
              <a:ext uri="{FF2B5EF4-FFF2-40B4-BE49-F238E27FC236}">
                <a16:creationId xmlns:a16="http://schemas.microsoft.com/office/drawing/2014/main" id="{20609D66-478C-42A8-8789-DCF052B75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7E358-0145-4F2A-B800-C74939EBDD84}"/>
              </a:ext>
            </a:extLst>
          </p:cNvPr>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509671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25ED2B-28DC-4646-B9BF-C2B0C3461534}"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1471430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25ED2B-28DC-4646-B9BF-C2B0C3461534}"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2223670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3626888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1465024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3695107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356298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4072825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A0700-D3B9-42FB-A168-364FEA2B12C8}"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37875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22745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05FD-C5D5-4DCF-8BDD-E54FBFC09A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5E3DD4-33C8-43F7-85A3-EC6D8F770D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D22C65-BC8C-4419-B547-3831ACC1EA41}"/>
              </a:ext>
            </a:extLst>
          </p:cNvPr>
          <p:cNvSpPr>
            <a:spLocks noGrp="1"/>
          </p:cNvSpPr>
          <p:nvPr>
            <p:ph type="dt" sz="half" idx="10"/>
          </p:nvPr>
        </p:nvSpPr>
        <p:spPr/>
        <p:txBody>
          <a:bodyPr/>
          <a:lstStyle/>
          <a:p>
            <a:fld id="{9325ED2B-28DC-4646-B9BF-C2B0C3461534}" type="datetimeFigureOut">
              <a:rPr lang="en-US" smtClean="0"/>
              <a:t>12/1/2017</a:t>
            </a:fld>
            <a:endParaRPr lang="en-US"/>
          </a:p>
        </p:txBody>
      </p:sp>
      <p:sp>
        <p:nvSpPr>
          <p:cNvPr id="5" name="Footer Placeholder 4">
            <a:extLst>
              <a:ext uri="{FF2B5EF4-FFF2-40B4-BE49-F238E27FC236}">
                <a16:creationId xmlns:a16="http://schemas.microsoft.com/office/drawing/2014/main" id="{9D8C9461-6DF8-4271-B812-DB859E4AA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2E3E8-647C-4040-B1E3-66314BAF136D}"/>
              </a:ext>
            </a:extLst>
          </p:cNvPr>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75811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B1FB-32DB-4592-98A7-FB10317F61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43CE7-3069-4657-9AA4-0A8522B9A1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9A6C4B-A6A8-4ED8-A01B-1A1DAFF17A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D6C92B-F26E-439F-8DA0-28AA007FE0F1}"/>
              </a:ext>
            </a:extLst>
          </p:cNvPr>
          <p:cNvSpPr>
            <a:spLocks noGrp="1"/>
          </p:cNvSpPr>
          <p:nvPr>
            <p:ph type="dt" sz="half" idx="10"/>
          </p:nvPr>
        </p:nvSpPr>
        <p:spPr/>
        <p:txBody>
          <a:bodyPr/>
          <a:lstStyle/>
          <a:p>
            <a:fld id="{9325ED2B-28DC-4646-B9BF-C2B0C3461534}" type="datetimeFigureOut">
              <a:rPr lang="en-US" smtClean="0"/>
              <a:t>12/1/2017</a:t>
            </a:fld>
            <a:endParaRPr lang="en-US"/>
          </a:p>
        </p:txBody>
      </p:sp>
      <p:sp>
        <p:nvSpPr>
          <p:cNvPr id="6" name="Footer Placeholder 5">
            <a:extLst>
              <a:ext uri="{FF2B5EF4-FFF2-40B4-BE49-F238E27FC236}">
                <a16:creationId xmlns:a16="http://schemas.microsoft.com/office/drawing/2014/main" id="{49120E29-B938-4B03-BFBE-F280AB2DA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D15EB7-FF3D-4130-B756-79CA23FEDD5A}"/>
              </a:ext>
            </a:extLst>
          </p:cNvPr>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288695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6B27-C155-4461-BADA-5E78188811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67AD63-AE5D-4CD7-B31F-C329D16ED2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B91B98-E7C0-4B35-946C-416D62E795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FE3D1-5993-4616-B17F-8A51820F99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EEA1D0-F48A-4F73-849D-3C2FA1E61B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2C1026-9B33-478F-B94A-DC77401EA931}"/>
              </a:ext>
            </a:extLst>
          </p:cNvPr>
          <p:cNvSpPr>
            <a:spLocks noGrp="1"/>
          </p:cNvSpPr>
          <p:nvPr>
            <p:ph type="dt" sz="half" idx="10"/>
          </p:nvPr>
        </p:nvSpPr>
        <p:spPr/>
        <p:txBody>
          <a:bodyPr/>
          <a:lstStyle/>
          <a:p>
            <a:fld id="{9325ED2B-28DC-4646-B9BF-C2B0C3461534}" type="datetimeFigureOut">
              <a:rPr lang="en-US" smtClean="0"/>
              <a:t>12/1/2017</a:t>
            </a:fld>
            <a:endParaRPr lang="en-US"/>
          </a:p>
        </p:txBody>
      </p:sp>
      <p:sp>
        <p:nvSpPr>
          <p:cNvPr id="8" name="Footer Placeholder 7">
            <a:extLst>
              <a:ext uri="{FF2B5EF4-FFF2-40B4-BE49-F238E27FC236}">
                <a16:creationId xmlns:a16="http://schemas.microsoft.com/office/drawing/2014/main" id="{9CBE3B66-17C3-4C36-AEF5-AD597D02BC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80763-F8AA-45B5-95DB-934F95BDCA35}"/>
              </a:ext>
            </a:extLst>
          </p:cNvPr>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140122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A3C9-78C9-4A33-AF13-23C81653D0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E3A838-0334-4532-A9D4-A80C1E5C2375}"/>
              </a:ext>
            </a:extLst>
          </p:cNvPr>
          <p:cNvSpPr>
            <a:spLocks noGrp="1"/>
          </p:cNvSpPr>
          <p:nvPr>
            <p:ph type="dt" sz="half" idx="10"/>
          </p:nvPr>
        </p:nvSpPr>
        <p:spPr/>
        <p:txBody>
          <a:bodyPr/>
          <a:lstStyle/>
          <a:p>
            <a:fld id="{9325ED2B-28DC-4646-B9BF-C2B0C3461534}" type="datetimeFigureOut">
              <a:rPr lang="en-US" smtClean="0"/>
              <a:t>12/1/2017</a:t>
            </a:fld>
            <a:endParaRPr lang="en-US"/>
          </a:p>
        </p:txBody>
      </p:sp>
      <p:sp>
        <p:nvSpPr>
          <p:cNvPr id="4" name="Footer Placeholder 3">
            <a:extLst>
              <a:ext uri="{FF2B5EF4-FFF2-40B4-BE49-F238E27FC236}">
                <a16:creationId xmlns:a16="http://schemas.microsoft.com/office/drawing/2014/main" id="{12E4CC2A-75FD-400D-B736-824BB1A8F3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6CAA9D-E40E-47D7-A403-A583A281D863}"/>
              </a:ext>
            </a:extLst>
          </p:cNvPr>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159256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D532F3-8328-47A1-A685-D58E921BA0A7}"/>
              </a:ext>
            </a:extLst>
          </p:cNvPr>
          <p:cNvSpPr>
            <a:spLocks noGrp="1"/>
          </p:cNvSpPr>
          <p:nvPr>
            <p:ph type="dt" sz="half" idx="10"/>
          </p:nvPr>
        </p:nvSpPr>
        <p:spPr/>
        <p:txBody>
          <a:bodyPr/>
          <a:lstStyle/>
          <a:p>
            <a:fld id="{9325ED2B-28DC-4646-B9BF-C2B0C3461534}" type="datetimeFigureOut">
              <a:rPr lang="en-US" smtClean="0"/>
              <a:t>12/1/2017</a:t>
            </a:fld>
            <a:endParaRPr lang="en-US"/>
          </a:p>
        </p:txBody>
      </p:sp>
      <p:sp>
        <p:nvSpPr>
          <p:cNvPr id="3" name="Footer Placeholder 2">
            <a:extLst>
              <a:ext uri="{FF2B5EF4-FFF2-40B4-BE49-F238E27FC236}">
                <a16:creationId xmlns:a16="http://schemas.microsoft.com/office/drawing/2014/main" id="{FD0F8155-BFFF-4C6F-97A1-DB5BFFD489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BE0340-947A-4C92-BE40-EF0823559B34}"/>
              </a:ext>
            </a:extLst>
          </p:cNvPr>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84766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F56A-E6AF-4EE2-9F2B-2ADCBA5CD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A65953-21D9-4CFF-AB08-12FC163F1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AD3697-F636-443E-A013-0DC4704A0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3AF913-0101-4485-83AF-7737CA388A5B}"/>
              </a:ext>
            </a:extLst>
          </p:cNvPr>
          <p:cNvSpPr>
            <a:spLocks noGrp="1"/>
          </p:cNvSpPr>
          <p:nvPr>
            <p:ph type="dt" sz="half" idx="10"/>
          </p:nvPr>
        </p:nvSpPr>
        <p:spPr/>
        <p:txBody>
          <a:bodyPr/>
          <a:lstStyle/>
          <a:p>
            <a:fld id="{9325ED2B-28DC-4646-B9BF-C2B0C3461534}" type="datetimeFigureOut">
              <a:rPr lang="en-US" smtClean="0"/>
              <a:t>12/1/2017</a:t>
            </a:fld>
            <a:endParaRPr lang="en-US"/>
          </a:p>
        </p:txBody>
      </p:sp>
      <p:sp>
        <p:nvSpPr>
          <p:cNvPr id="6" name="Footer Placeholder 5">
            <a:extLst>
              <a:ext uri="{FF2B5EF4-FFF2-40B4-BE49-F238E27FC236}">
                <a16:creationId xmlns:a16="http://schemas.microsoft.com/office/drawing/2014/main" id="{87BCAE74-4970-448B-BA8C-F746280BC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BF924-FE1A-4CF8-ABC1-7C169366CDDD}"/>
              </a:ext>
            </a:extLst>
          </p:cNvPr>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37526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3AF5-066A-4744-A473-6107811C3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FE471-C3E8-4728-AEDA-B1B82FD51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F4CFD-0484-46C5-91DF-51769FCDD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FBD2C4-9015-4412-8B09-D80A084CB574}"/>
              </a:ext>
            </a:extLst>
          </p:cNvPr>
          <p:cNvSpPr>
            <a:spLocks noGrp="1"/>
          </p:cNvSpPr>
          <p:nvPr>
            <p:ph type="dt" sz="half" idx="10"/>
          </p:nvPr>
        </p:nvSpPr>
        <p:spPr/>
        <p:txBody>
          <a:bodyPr/>
          <a:lstStyle/>
          <a:p>
            <a:fld id="{9325ED2B-28DC-4646-B9BF-C2B0C3461534}" type="datetimeFigureOut">
              <a:rPr lang="en-US" smtClean="0"/>
              <a:t>12/1/2017</a:t>
            </a:fld>
            <a:endParaRPr lang="en-US"/>
          </a:p>
        </p:txBody>
      </p:sp>
      <p:sp>
        <p:nvSpPr>
          <p:cNvPr id="6" name="Footer Placeholder 5">
            <a:extLst>
              <a:ext uri="{FF2B5EF4-FFF2-40B4-BE49-F238E27FC236}">
                <a16:creationId xmlns:a16="http://schemas.microsoft.com/office/drawing/2014/main" id="{31F4C7D9-4A31-4B1E-8B48-4A632185CD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A22D69-60B1-4607-9231-BFE9DA2A80BA}"/>
              </a:ext>
            </a:extLst>
          </p:cNvPr>
          <p:cNvSpPr>
            <a:spLocks noGrp="1"/>
          </p:cNvSpPr>
          <p:nvPr>
            <p:ph type="sldNum" sz="quarter" idx="12"/>
          </p:nvPr>
        </p:nvSpPr>
        <p:spPr/>
        <p:txBody>
          <a:bodyPr/>
          <a:lstStyle/>
          <a:p>
            <a:fld id="{53DA0700-D3B9-42FB-A168-364FEA2B12C8}" type="slidenum">
              <a:rPr lang="en-US" smtClean="0"/>
              <a:t>‹#›</a:t>
            </a:fld>
            <a:endParaRPr lang="en-US"/>
          </a:p>
        </p:txBody>
      </p:sp>
    </p:spTree>
    <p:extLst>
      <p:ext uri="{BB962C8B-B14F-4D97-AF65-F5344CB8AC3E}">
        <p14:creationId xmlns:p14="http://schemas.microsoft.com/office/powerpoint/2010/main" val="15673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A1848-7AFA-44E8-BAD1-6B3A4D1B9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9E68AD-2518-4BE3-AF0D-AE4A50BAE5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E9C9C-79EC-4957-8279-789B925BF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5ED2B-28DC-4646-B9BF-C2B0C3461534}" type="datetimeFigureOut">
              <a:rPr lang="en-US" smtClean="0"/>
              <a:t>12/1/2017</a:t>
            </a:fld>
            <a:endParaRPr lang="en-US"/>
          </a:p>
        </p:txBody>
      </p:sp>
      <p:sp>
        <p:nvSpPr>
          <p:cNvPr id="5" name="Footer Placeholder 4">
            <a:extLst>
              <a:ext uri="{FF2B5EF4-FFF2-40B4-BE49-F238E27FC236}">
                <a16:creationId xmlns:a16="http://schemas.microsoft.com/office/drawing/2014/main" id="{C96D2DE1-8572-41BA-AF89-A2EA75EBFD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F62617-E24F-44FF-BEB5-299E7A78E8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A0700-D3B9-42FB-A168-364FEA2B12C8}" type="slidenum">
              <a:rPr lang="en-US" smtClean="0"/>
              <a:t>‹#›</a:t>
            </a:fld>
            <a:endParaRPr lang="en-US"/>
          </a:p>
        </p:txBody>
      </p:sp>
    </p:spTree>
    <p:extLst>
      <p:ext uri="{BB962C8B-B14F-4D97-AF65-F5344CB8AC3E}">
        <p14:creationId xmlns:p14="http://schemas.microsoft.com/office/powerpoint/2010/main" val="189532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25ED2B-28DC-4646-B9BF-C2B0C3461534}" type="datetimeFigureOut">
              <a:rPr lang="en-US" smtClean="0"/>
              <a:t>12/1/2017</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DA0700-D3B9-42FB-A168-364FEA2B12C8}" type="slidenum">
              <a:rPr lang="en-US" smtClean="0"/>
              <a:t>‹#›</a:t>
            </a:fld>
            <a:endParaRPr lang="en-US"/>
          </a:p>
        </p:txBody>
      </p:sp>
    </p:spTree>
    <p:extLst>
      <p:ext uri="{BB962C8B-B14F-4D97-AF65-F5344CB8AC3E}">
        <p14:creationId xmlns:p14="http://schemas.microsoft.com/office/powerpoint/2010/main" val="35194028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1752-F317-4830-BF77-135F2EC23A7B}"/>
              </a:ext>
            </a:extLst>
          </p:cNvPr>
          <p:cNvSpPr>
            <a:spLocks noGrp="1"/>
          </p:cNvSpPr>
          <p:nvPr>
            <p:ph type="ctrTitle"/>
          </p:nvPr>
        </p:nvSpPr>
        <p:spPr>
          <a:xfrm>
            <a:off x="1524000" y="529220"/>
            <a:ext cx="9144000" cy="2387600"/>
          </a:xfrm>
        </p:spPr>
        <p:txBody>
          <a:bodyPr>
            <a:normAutofit fontScale="90000"/>
          </a:bodyPr>
          <a:lstStyle/>
          <a:p>
            <a:r>
              <a:rPr lang="en-US" dirty="0"/>
              <a:t>A Chronic Cough: </a:t>
            </a:r>
            <a:br>
              <a:rPr lang="en-US" dirty="0"/>
            </a:br>
            <a:r>
              <a:rPr lang="en-US" i="1" dirty="0"/>
              <a:t>B. pertussis Bacterial Pathogenesis </a:t>
            </a:r>
            <a:endParaRPr lang="en-US" dirty="0"/>
          </a:p>
        </p:txBody>
      </p:sp>
      <p:sp>
        <p:nvSpPr>
          <p:cNvPr id="3" name="Subtitle 2">
            <a:extLst>
              <a:ext uri="{FF2B5EF4-FFF2-40B4-BE49-F238E27FC236}">
                <a16:creationId xmlns:a16="http://schemas.microsoft.com/office/drawing/2014/main" id="{1A3817A2-959D-4ED8-85DF-0BAE58F0569A}"/>
              </a:ext>
            </a:extLst>
          </p:cNvPr>
          <p:cNvSpPr>
            <a:spLocks noGrp="1"/>
          </p:cNvSpPr>
          <p:nvPr>
            <p:ph type="subTitle" idx="1"/>
          </p:nvPr>
        </p:nvSpPr>
        <p:spPr>
          <a:xfrm>
            <a:off x="1639747" y="3941180"/>
            <a:ext cx="9144000" cy="2566685"/>
          </a:xfrm>
        </p:spPr>
        <p:txBody>
          <a:bodyPr>
            <a:normAutofit fontScale="25000" lnSpcReduction="20000"/>
          </a:bodyPr>
          <a:lstStyle/>
          <a:p>
            <a:pPr algn="just"/>
            <a:r>
              <a:rPr lang="en-US" sz="7200" dirty="0"/>
              <a:t>36-year-old Joseph has been suffering from multiple spells of violent coughing for 6 weeks. Prior to developing the chronic cough he had, what he describes as, a mild upper respiratory tract irritation, mild fever, runny nose and a cough that lasted about 3 days. More recently, and at the insistence of his spouse, he finally visits a drop-in clinic where the doctor asks him about his childhood vaccinations. Joseph reports that, to the best of his knowledge he had all the required shots but he admits to not having any since becoming an adult. Upon examining Joseph the doctor finds some redness in his throat but his lungs are clear and there are no enlarged lymph nodes in his neck. The doctor collects a throat swab to send to the laboratory, prescribes some codeine syrup and informs Joseph that the cough may last a few more weeks.</a:t>
            </a:r>
          </a:p>
          <a:p>
            <a:pPr algn="just"/>
            <a:r>
              <a:rPr lang="en-US" sz="7200" dirty="0"/>
              <a:t>The laboratory is unable to detect </a:t>
            </a:r>
            <a:r>
              <a:rPr lang="en-US" sz="7200" i="1" dirty="0"/>
              <a:t>Bordetella pertussis</a:t>
            </a:r>
            <a:r>
              <a:rPr lang="en-US" sz="7200" dirty="0"/>
              <a:t> or any other pathogen from the swab. Despite this, Joseph is diagnosed with pertussis, commonly known as whooping cough, based on his clinical presentation and lack of adult immunization against pertussis. The coughing fits go away after another 4 weeks.</a:t>
            </a:r>
          </a:p>
          <a:p>
            <a:endParaRPr lang="en-US" dirty="0"/>
          </a:p>
        </p:txBody>
      </p:sp>
    </p:spTree>
    <p:extLst>
      <p:ext uri="{BB962C8B-B14F-4D97-AF65-F5344CB8AC3E}">
        <p14:creationId xmlns:p14="http://schemas.microsoft.com/office/powerpoint/2010/main" val="230661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336D-DD5A-4834-BDC3-42E86029B3EA}"/>
              </a:ext>
            </a:extLst>
          </p:cNvPr>
          <p:cNvSpPr>
            <a:spLocks noGrp="1"/>
          </p:cNvSpPr>
          <p:nvPr>
            <p:ph type="title"/>
          </p:nvPr>
        </p:nvSpPr>
        <p:spPr>
          <a:xfrm>
            <a:off x="838200" y="0"/>
            <a:ext cx="10515600" cy="1325563"/>
          </a:xfrm>
        </p:spPr>
        <p:txBody>
          <a:bodyPr/>
          <a:lstStyle/>
          <a:p>
            <a:r>
              <a:rPr lang="en-US" dirty="0"/>
              <a:t>Bacterial Damage </a:t>
            </a:r>
          </a:p>
        </p:txBody>
      </p:sp>
      <p:graphicFrame>
        <p:nvGraphicFramePr>
          <p:cNvPr id="4" name="Content Placeholder 3">
            <a:extLst>
              <a:ext uri="{FF2B5EF4-FFF2-40B4-BE49-F238E27FC236}">
                <a16:creationId xmlns:a16="http://schemas.microsoft.com/office/drawing/2014/main" id="{0AD67A86-B1B2-436C-B163-08B2B346111C}"/>
              </a:ext>
            </a:extLst>
          </p:cNvPr>
          <p:cNvGraphicFramePr>
            <a:graphicFrameLocks noGrp="1"/>
          </p:cNvGraphicFramePr>
          <p:nvPr>
            <p:ph idx="1"/>
            <p:extLst>
              <p:ext uri="{D42A27DB-BD31-4B8C-83A1-F6EECF244321}">
                <p14:modId xmlns:p14="http://schemas.microsoft.com/office/powerpoint/2010/main" val="913491426"/>
              </p:ext>
            </p:extLst>
          </p:nvPr>
        </p:nvGraphicFramePr>
        <p:xfrm>
          <a:off x="260431" y="1186406"/>
          <a:ext cx="11684643" cy="5204648"/>
        </p:xfrm>
        <a:graphic>
          <a:graphicData uri="http://schemas.openxmlformats.org/drawingml/2006/table">
            <a:tbl>
              <a:tblPr firstRow="1" bandRow="1">
                <a:tableStyleId>{5940675A-B579-460E-94D1-54222C63F5DA}</a:tableStyleId>
              </a:tblPr>
              <a:tblGrid>
                <a:gridCol w="3894881">
                  <a:extLst>
                    <a:ext uri="{9D8B030D-6E8A-4147-A177-3AD203B41FA5}">
                      <a16:colId xmlns:a16="http://schemas.microsoft.com/office/drawing/2014/main" val="4199259693"/>
                    </a:ext>
                  </a:extLst>
                </a:gridCol>
                <a:gridCol w="3894881">
                  <a:extLst>
                    <a:ext uri="{9D8B030D-6E8A-4147-A177-3AD203B41FA5}">
                      <a16:colId xmlns:a16="http://schemas.microsoft.com/office/drawing/2014/main" val="1502037531"/>
                    </a:ext>
                  </a:extLst>
                </a:gridCol>
                <a:gridCol w="3894881">
                  <a:extLst>
                    <a:ext uri="{9D8B030D-6E8A-4147-A177-3AD203B41FA5}">
                      <a16:colId xmlns:a16="http://schemas.microsoft.com/office/drawing/2014/main" val="889513572"/>
                    </a:ext>
                  </a:extLst>
                </a:gridCol>
              </a:tblGrid>
              <a:tr h="358145">
                <a:tc>
                  <a:txBody>
                    <a:bodyPr/>
                    <a:lstStyle/>
                    <a:p>
                      <a:pPr algn="ctr"/>
                      <a:r>
                        <a:rPr lang="en-US" dirty="0"/>
                        <a:t>Virulence Factor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How it works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Type of Damage </a:t>
                      </a:r>
                    </a:p>
                  </a:txBody>
                  <a:tcPr/>
                </a:tc>
                <a:extLst>
                  <a:ext uri="{0D108BD9-81ED-4DB2-BD59-A6C34878D82A}">
                    <a16:rowId xmlns:a16="http://schemas.microsoft.com/office/drawing/2014/main" val="165724092"/>
                  </a:ext>
                </a:extLst>
              </a:tr>
              <a:tr h="4838888">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Pertussis Toxin</a:t>
                      </a:r>
                    </a:p>
                  </a:txBody>
                  <a:tcPr/>
                </a:tc>
                <a:tc>
                  <a:txBody>
                    <a:bodyPr/>
                    <a:lstStyle/>
                    <a:p>
                      <a:pPr marL="285750" indent="-285750">
                        <a:buFontTx/>
                        <a:buChar char="-"/>
                      </a:pPr>
                      <a:endParaRPr lang="en-US" dirty="0"/>
                    </a:p>
                    <a:p>
                      <a:pPr marL="285750" indent="-285750">
                        <a:buFontTx/>
                        <a:buChar char="-"/>
                      </a:pPr>
                      <a:endParaRPr lang="en-US" dirty="0"/>
                    </a:p>
                    <a:p>
                      <a:pPr marL="285750" indent="-285750">
                        <a:buFontTx/>
                        <a:buChar char="-"/>
                      </a:pPr>
                      <a:r>
                        <a:rPr lang="en-US" dirty="0"/>
                        <a:t>A) Binds any sialic acid-containing glycoprotein </a:t>
                      </a:r>
                    </a:p>
                    <a:p>
                      <a:pPr marL="285750" indent="-285750">
                        <a:buFontTx/>
                        <a:buChar char="-"/>
                      </a:pPr>
                      <a:endParaRPr lang="en-US" dirty="0"/>
                    </a:p>
                    <a:p>
                      <a:pPr marL="285750" indent="-285750">
                        <a:buFontTx/>
                        <a:buChar char="-"/>
                      </a:pPr>
                      <a:r>
                        <a:rPr lang="en-US" dirty="0"/>
                        <a:t>B) Enters the host via receptor mediated endocytosis</a:t>
                      </a:r>
                    </a:p>
                    <a:p>
                      <a:pPr marL="285750" indent="-285750">
                        <a:buFontTx/>
                        <a:buChar char="-"/>
                      </a:pPr>
                      <a:endParaRPr lang="en-US" dirty="0"/>
                    </a:p>
                    <a:p>
                      <a:pPr marL="285750" indent="-285750">
                        <a:buFontTx/>
                        <a:buChar char="-"/>
                      </a:pPr>
                      <a:r>
                        <a:rPr lang="en-US" dirty="0"/>
                        <a:t>C) Induces modification that prevents inhibitory G-protein  activity and subsequently upregulates adenylate cyclase activity </a:t>
                      </a:r>
                    </a:p>
                    <a:p>
                      <a:pPr marL="285750" indent="-285750">
                        <a:buFontTx/>
                        <a:buChar char="-"/>
                      </a:pPr>
                      <a:endParaRPr lang="en-US" dirty="0"/>
                    </a:p>
                    <a:p>
                      <a:pPr marL="285750" indent="-285750">
                        <a:buFontTx/>
                        <a:buChar char="-"/>
                      </a:pPr>
                      <a:endParaRPr lang="en-US" dirty="0"/>
                    </a:p>
                    <a:p>
                      <a:endParaRPr lang="en-US" dirty="0"/>
                    </a:p>
                  </a:txBody>
                  <a:tcPr/>
                </a:tc>
                <a:tc>
                  <a:txBody>
                    <a:bodyPr/>
                    <a:lstStyle/>
                    <a:p>
                      <a:pPr marL="0" indent="0">
                        <a:buFontTx/>
                        <a:buNone/>
                      </a:pPr>
                      <a:endParaRPr lang="en-US" dirty="0">
                        <a:solidFill>
                          <a:schemeClr val="tx1"/>
                        </a:solidFill>
                      </a:endParaRPr>
                    </a:p>
                    <a:p>
                      <a:pPr marL="285750" indent="-285750">
                        <a:buFontTx/>
                        <a:buChar char="-"/>
                      </a:pPr>
                      <a:r>
                        <a:rPr lang="en-US" dirty="0">
                          <a:solidFill>
                            <a:schemeClr val="tx1"/>
                          </a:solidFill>
                        </a:rPr>
                        <a:t>Inhibits migration of cells that expresses G-protein coupled chemokine receptors like neutrophils, monocytes, and lymphocytes </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Decreased recruitment of neutrophils to lungs earl in infection </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Decreases pro-inflammatory chemokine and cytokine production</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Inflammation exacerbated  at peak of infection </a:t>
                      </a:r>
                    </a:p>
                    <a:p>
                      <a:pPr marL="285750" indent="-285750">
                        <a:buFontTx/>
                        <a:buChar char="-"/>
                      </a:pPr>
                      <a:endParaRPr lang="en-US" dirty="0"/>
                    </a:p>
                  </a:txBody>
                  <a:tcPr/>
                </a:tc>
                <a:extLst>
                  <a:ext uri="{0D108BD9-81ED-4DB2-BD59-A6C34878D82A}">
                    <a16:rowId xmlns:a16="http://schemas.microsoft.com/office/drawing/2014/main" val="3732568851"/>
                  </a:ext>
                </a:extLst>
              </a:tr>
            </a:tbl>
          </a:graphicData>
        </a:graphic>
      </p:graphicFrame>
    </p:spTree>
    <p:extLst>
      <p:ext uri="{BB962C8B-B14F-4D97-AF65-F5344CB8AC3E}">
        <p14:creationId xmlns:p14="http://schemas.microsoft.com/office/powerpoint/2010/main" val="353287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7A71-8263-4D45-8346-06BEE217C73A}"/>
              </a:ext>
            </a:extLst>
          </p:cNvPr>
          <p:cNvSpPr>
            <a:spLocks noGrp="1"/>
          </p:cNvSpPr>
          <p:nvPr>
            <p:ph type="title"/>
          </p:nvPr>
        </p:nvSpPr>
        <p:spPr/>
        <p:txBody>
          <a:bodyPr/>
          <a:lstStyle/>
          <a:p>
            <a:r>
              <a:rPr lang="en-US" dirty="0"/>
              <a:t>Bacterial Damage </a:t>
            </a:r>
          </a:p>
        </p:txBody>
      </p:sp>
      <p:graphicFrame>
        <p:nvGraphicFramePr>
          <p:cNvPr id="5" name="Table 4">
            <a:extLst>
              <a:ext uri="{FF2B5EF4-FFF2-40B4-BE49-F238E27FC236}">
                <a16:creationId xmlns:a16="http://schemas.microsoft.com/office/drawing/2014/main" id="{3B6EEED4-92F7-4D93-A349-752AB3F9882A}"/>
              </a:ext>
            </a:extLst>
          </p:cNvPr>
          <p:cNvGraphicFramePr>
            <a:graphicFrameLocks noGrp="1"/>
          </p:cNvGraphicFramePr>
          <p:nvPr>
            <p:extLst>
              <p:ext uri="{D42A27DB-BD31-4B8C-83A1-F6EECF244321}">
                <p14:modId xmlns:p14="http://schemas.microsoft.com/office/powerpoint/2010/main" val="2783199947"/>
              </p:ext>
            </p:extLst>
          </p:nvPr>
        </p:nvGraphicFramePr>
        <p:xfrm>
          <a:off x="185196" y="1697259"/>
          <a:ext cx="11725155" cy="4795615"/>
        </p:xfrm>
        <a:graphic>
          <a:graphicData uri="http://schemas.openxmlformats.org/drawingml/2006/table">
            <a:tbl>
              <a:tblPr firstRow="1" bandRow="1">
                <a:tableStyleId>{5940675A-B579-460E-94D1-54222C63F5DA}</a:tableStyleId>
              </a:tblPr>
              <a:tblGrid>
                <a:gridCol w="3908385">
                  <a:extLst>
                    <a:ext uri="{9D8B030D-6E8A-4147-A177-3AD203B41FA5}">
                      <a16:colId xmlns:a16="http://schemas.microsoft.com/office/drawing/2014/main" val="1110767652"/>
                    </a:ext>
                  </a:extLst>
                </a:gridCol>
                <a:gridCol w="3908385">
                  <a:extLst>
                    <a:ext uri="{9D8B030D-6E8A-4147-A177-3AD203B41FA5}">
                      <a16:colId xmlns:a16="http://schemas.microsoft.com/office/drawing/2014/main" val="3680043390"/>
                    </a:ext>
                  </a:extLst>
                </a:gridCol>
                <a:gridCol w="3908385">
                  <a:extLst>
                    <a:ext uri="{9D8B030D-6E8A-4147-A177-3AD203B41FA5}">
                      <a16:colId xmlns:a16="http://schemas.microsoft.com/office/drawing/2014/main" val="1762110379"/>
                    </a:ext>
                  </a:extLst>
                </a:gridCol>
              </a:tblGrid>
              <a:tr h="511066">
                <a:tc>
                  <a:txBody>
                    <a:bodyPr/>
                    <a:lstStyle/>
                    <a:p>
                      <a:r>
                        <a:rPr lang="en-US" dirty="0"/>
                        <a:t>Virulence Factor </a:t>
                      </a:r>
                    </a:p>
                  </a:txBody>
                  <a:tcPr/>
                </a:tc>
                <a:tc>
                  <a:txBody>
                    <a:bodyPr/>
                    <a:lstStyle/>
                    <a:p>
                      <a:r>
                        <a:rPr lang="en-US" dirty="0"/>
                        <a:t>How it works</a:t>
                      </a:r>
                    </a:p>
                  </a:txBody>
                  <a:tcPr/>
                </a:tc>
                <a:tc>
                  <a:txBody>
                    <a:bodyPr/>
                    <a:lstStyle/>
                    <a:p>
                      <a:r>
                        <a:rPr lang="en-US" dirty="0"/>
                        <a:t>Type of Damage </a:t>
                      </a:r>
                    </a:p>
                  </a:txBody>
                  <a:tcPr/>
                </a:tc>
                <a:extLst>
                  <a:ext uri="{0D108BD9-81ED-4DB2-BD59-A6C34878D82A}">
                    <a16:rowId xmlns:a16="http://schemas.microsoft.com/office/drawing/2014/main" val="25179523"/>
                  </a:ext>
                </a:extLst>
              </a:tr>
              <a:tr h="4284549">
                <a:tc>
                  <a:txBody>
                    <a:bodyPr/>
                    <a:lstStyle/>
                    <a:p>
                      <a:r>
                        <a:rPr lang="en-US" dirty="0"/>
                        <a:t>Adenylate cyclase toxin (ACT) </a:t>
                      </a:r>
                    </a:p>
                  </a:txBody>
                  <a:tcPr/>
                </a:tc>
                <a:tc>
                  <a:txBody>
                    <a:bodyPr/>
                    <a:lstStyle/>
                    <a:p>
                      <a:pPr marL="285750" indent="-285750">
                        <a:buFontTx/>
                        <a:buChar char="-"/>
                      </a:pPr>
                      <a:r>
                        <a:rPr lang="en-US" dirty="0"/>
                        <a:t>C-terminal domain binds to target and forms cation pores </a:t>
                      </a:r>
                    </a:p>
                    <a:p>
                      <a:pPr marL="285750" indent="-285750">
                        <a:buFontTx/>
                        <a:buChar char="-"/>
                      </a:pPr>
                      <a:r>
                        <a:rPr lang="en-US" dirty="0"/>
                        <a:t>N-terminal domain converts ATP </a:t>
                      </a:r>
                      <a:r>
                        <a:rPr lang="en-US" dirty="0">
                          <a:sym typeface="Wingdings" panose="05000000000000000000" pitchFamily="2" charset="2"/>
                        </a:rPr>
                        <a:t> cAMP </a:t>
                      </a:r>
                      <a:endParaRPr lang="en-US" dirty="0"/>
                    </a:p>
                  </a:txBody>
                  <a:tcPr/>
                </a:tc>
                <a:tc>
                  <a:txBody>
                    <a:bodyPr/>
                    <a:lstStyle/>
                    <a:p>
                      <a:pPr marL="285750" indent="-285750">
                        <a:buFontTx/>
                        <a:buChar char="-"/>
                      </a:pPr>
                      <a:r>
                        <a:rPr lang="en-US" dirty="0"/>
                        <a:t>Inhibition of phagocytosis and oxidative burst in neutrophils</a:t>
                      </a:r>
                      <a:br>
                        <a:rPr lang="en-US" dirty="0"/>
                      </a:br>
                      <a:r>
                        <a:rPr lang="en-US" dirty="0"/>
                        <a:t> </a:t>
                      </a:r>
                    </a:p>
                    <a:p>
                      <a:pPr marL="285750" indent="-285750">
                        <a:buFontTx/>
                        <a:buChar char="-"/>
                      </a:pPr>
                      <a:r>
                        <a:rPr lang="en-US" dirty="0"/>
                        <a:t>Enables bacteria to resist neutrophil mediated clearance</a:t>
                      </a:r>
                    </a:p>
                    <a:p>
                      <a:pPr marL="0" indent="0">
                        <a:buFontTx/>
                        <a:buNone/>
                      </a:pPr>
                      <a:endParaRPr lang="en-US" dirty="0"/>
                    </a:p>
                    <a:p>
                      <a:pPr marL="285750" indent="-285750">
                        <a:buFontTx/>
                        <a:buChar char="-"/>
                      </a:pPr>
                      <a:r>
                        <a:rPr lang="en-US" dirty="0"/>
                        <a:t>Blockage of complement-dependent phagocytosis of macrophages </a:t>
                      </a:r>
                      <a:br>
                        <a:rPr lang="en-US" dirty="0"/>
                      </a:br>
                      <a:endParaRPr lang="en-US" dirty="0"/>
                    </a:p>
                    <a:p>
                      <a:pPr marL="285750" indent="-285750">
                        <a:buFontTx/>
                        <a:buChar char="-"/>
                      </a:pPr>
                      <a:r>
                        <a:rPr lang="en-US" dirty="0"/>
                        <a:t>Suppresses activation of and chemotaxis of T-cell </a:t>
                      </a:r>
                    </a:p>
                    <a:p>
                      <a:pPr marL="0" indent="0">
                        <a:buFontTx/>
                        <a:buNone/>
                      </a:pPr>
                      <a:endParaRPr lang="en-US" dirty="0"/>
                    </a:p>
                    <a:p>
                      <a:pPr marL="285750" indent="-285750">
                        <a:buFontTx/>
                        <a:buChar char="-"/>
                      </a:pPr>
                      <a:r>
                        <a:rPr lang="en-US" dirty="0"/>
                        <a:t>Hemolytic activity </a:t>
                      </a:r>
                      <a:r>
                        <a:rPr lang="en-US" dirty="0">
                          <a:sym typeface="Wingdings" panose="05000000000000000000" pitchFamily="2" charset="2"/>
                        </a:rPr>
                        <a:t> morphological changes in host cell </a:t>
                      </a:r>
                    </a:p>
                    <a:p>
                      <a:pPr marL="0" indent="0">
                        <a:buFontTx/>
                        <a:buNone/>
                      </a:pPr>
                      <a:endParaRPr lang="en-US" dirty="0">
                        <a:sym typeface="Wingdings" panose="05000000000000000000" pitchFamily="2" charset="2"/>
                      </a:endParaRPr>
                    </a:p>
                  </a:txBody>
                  <a:tcPr/>
                </a:tc>
                <a:extLst>
                  <a:ext uri="{0D108BD9-81ED-4DB2-BD59-A6C34878D82A}">
                    <a16:rowId xmlns:a16="http://schemas.microsoft.com/office/drawing/2014/main" val="3444014588"/>
                  </a:ext>
                </a:extLst>
              </a:tr>
            </a:tbl>
          </a:graphicData>
        </a:graphic>
      </p:graphicFrame>
    </p:spTree>
    <p:extLst>
      <p:ext uri="{BB962C8B-B14F-4D97-AF65-F5344CB8AC3E}">
        <p14:creationId xmlns:p14="http://schemas.microsoft.com/office/powerpoint/2010/main" val="169194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7C968-B117-45C2-A3E9-0DCD9A12EC4E}"/>
              </a:ext>
            </a:extLst>
          </p:cNvPr>
          <p:cNvSpPr>
            <a:spLocks noGrp="1"/>
          </p:cNvSpPr>
          <p:nvPr>
            <p:ph type="title"/>
          </p:nvPr>
        </p:nvSpPr>
        <p:spPr/>
        <p:txBody>
          <a:bodyPr/>
          <a:lstStyle/>
          <a:p>
            <a:r>
              <a:rPr lang="en-US" dirty="0"/>
              <a:t>Bacterial Damage </a:t>
            </a:r>
          </a:p>
        </p:txBody>
      </p:sp>
      <p:graphicFrame>
        <p:nvGraphicFramePr>
          <p:cNvPr id="4" name="Table 3">
            <a:extLst>
              <a:ext uri="{FF2B5EF4-FFF2-40B4-BE49-F238E27FC236}">
                <a16:creationId xmlns:a16="http://schemas.microsoft.com/office/drawing/2014/main" id="{7BCA9379-D524-40A6-B263-1EE7F7BC7743}"/>
              </a:ext>
            </a:extLst>
          </p:cNvPr>
          <p:cNvGraphicFramePr>
            <a:graphicFrameLocks noGrp="1"/>
          </p:cNvGraphicFramePr>
          <p:nvPr>
            <p:extLst>
              <p:ext uri="{D42A27DB-BD31-4B8C-83A1-F6EECF244321}">
                <p14:modId xmlns:p14="http://schemas.microsoft.com/office/powerpoint/2010/main" val="1253834231"/>
              </p:ext>
            </p:extLst>
          </p:nvPr>
        </p:nvGraphicFramePr>
        <p:xfrm>
          <a:off x="238632" y="1739529"/>
          <a:ext cx="11714736" cy="4839067"/>
        </p:xfrm>
        <a:graphic>
          <a:graphicData uri="http://schemas.openxmlformats.org/drawingml/2006/table">
            <a:tbl>
              <a:tblPr firstRow="1" bandRow="1">
                <a:tableStyleId>{5940675A-B579-460E-94D1-54222C63F5DA}</a:tableStyleId>
              </a:tblPr>
              <a:tblGrid>
                <a:gridCol w="3904912">
                  <a:extLst>
                    <a:ext uri="{9D8B030D-6E8A-4147-A177-3AD203B41FA5}">
                      <a16:colId xmlns:a16="http://schemas.microsoft.com/office/drawing/2014/main" val="1110767652"/>
                    </a:ext>
                  </a:extLst>
                </a:gridCol>
                <a:gridCol w="3904912">
                  <a:extLst>
                    <a:ext uri="{9D8B030D-6E8A-4147-A177-3AD203B41FA5}">
                      <a16:colId xmlns:a16="http://schemas.microsoft.com/office/drawing/2014/main" val="3680043390"/>
                    </a:ext>
                  </a:extLst>
                </a:gridCol>
                <a:gridCol w="3904912">
                  <a:extLst>
                    <a:ext uri="{9D8B030D-6E8A-4147-A177-3AD203B41FA5}">
                      <a16:colId xmlns:a16="http://schemas.microsoft.com/office/drawing/2014/main" val="1762110379"/>
                    </a:ext>
                  </a:extLst>
                </a:gridCol>
              </a:tblGrid>
              <a:tr h="357352">
                <a:tc>
                  <a:txBody>
                    <a:bodyPr/>
                    <a:lstStyle/>
                    <a:p>
                      <a:r>
                        <a:rPr lang="en-US" dirty="0"/>
                        <a:t>Virulence Factor </a:t>
                      </a:r>
                    </a:p>
                  </a:txBody>
                  <a:tcPr/>
                </a:tc>
                <a:tc>
                  <a:txBody>
                    <a:bodyPr/>
                    <a:lstStyle/>
                    <a:p>
                      <a:r>
                        <a:rPr lang="en-US" dirty="0"/>
                        <a:t>How it works</a:t>
                      </a:r>
                    </a:p>
                  </a:txBody>
                  <a:tcPr/>
                </a:tc>
                <a:tc>
                  <a:txBody>
                    <a:bodyPr/>
                    <a:lstStyle/>
                    <a:p>
                      <a:r>
                        <a:rPr lang="en-US" dirty="0"/>
                        <a:t>Type of Damage </a:t>
                      </a:r>
                    </a:p>
                  </a:txBody>
                  <a:tcPr/>
                </a:tc>
                <a:extLst>
                  <a:ext uri="{0D108BD9-81ED-4DB2-BD59-A6C34878D82A}">
                    <a16:rowId xmlns:a16="http://schemas.microsoft.com/office/drawing/2014/main" val="25179523"/>
                  </a:ext>
                </a:extLst>
              </a:tr>
              <a:tr h="2233452">
                <a:tc>
                  <a:txBody>
                    <a:bodyPr/>
                    <a:lstStyle/>
                    <a:p>
                      <a:r>
                        <a:rPr lang="en-US" dirty="0"/>
                        <a:t>Tracheal cytotoxin (TCT) </a:t>
                      </a:r>
                    </a:p>
                  </a:txBody>
                  <a:tcPr/>
                </a:tc>
                <a:tc>
                  <a:txBody>
                    <a:bodyPr/>
                    <a:lstStyle/>
                    <a:p>
                      <a:pPr marL="285750" indent="-285750">
                        <a:buFontTx/>
                        <a:buChar char="-"/>
                      </a:pPr>
                      <a:r>
                        <a:rPr lang="en-US" dirty="0">
                          <a:sym typeface="Wingdings" panose="05000000000000000000" pitchFamily="2" charset="2"/>
                        </a:rPr>
                        <a:t>Stimulates production of proinflammatory cytokines and iNOS </a:t>
                      </a:r>
                      <a:endParaRPr lang="en-US" dirty="0"/>
                    </a:p>
                  </a:txBody>
                  <a:tcPr/>
                </a:tc>
                <a:tc>
                  <a:txBody>
                    <a:bodyPr/>
                    <a:lstStyle/>
                    <a:p>
                      <a:pPr marL="285750" indent="-285750">
                        <a:buFontTx/>
                        <a:buChar char="-"/>
                      </a:pPr>
                      <a:r>
                        <a:rPr lang="en-US" dirty="0">
                          <a:sym typeface="Wingdings" panose="05000000000000000000" pitchFamily="2" charset="2"/>
                        </a:rPr>
                        <a:t>Destruction and extrusion of ciliated cells from epithelial surface </a:t>
                      </a:r>
                    </a:p>
                    <a:p>
                      <a:pPr marL="285750" indent="-285750">
                        <a:buFontTx/>
                        <a:buChar char="-"/>
                      </a:pPr>
                      <a:endParaRPr lang="en-US" dirty="0">
                        <a:sym typeface="Wingdings" panose="05000000000000000000" pitchFamily="2" charset="2"/>
                      </a:endParaRPr>
                    </a:p>
                    <a:p>
                      <a:pPr marL="285750" indent="-285750">
                        <a:buFontTx/>
                        <a:buChar char="-"/>
                      </a:pPr>
                      <a:r>
                        <a:rPr lang="en-US" dirty="0">
                          <a:sym typeface="Wingdings" panose="05000000000000000000" pitchFamily="2" charset="2"/>
                        </a:rPr>
                        <a:t>Increase in body temperature </a:t>
                      </a:r>
                    </a:p>
                    <a:p>
                      <a:pPr marL="285750" indent="-285750">
                        <a:buFontTx/>
                        <a:buChar char="-"/>
                      </a:pPr>
                      <a:endParaRPr lang="en-US" dirty="0">
                        <a:sym typeface="Wingdings" panose="05000000000000000000" pitchFamily="2" charset="2"/>
                      </a:endParaRPr>
                    </a:p>
                    <a:p>
                      <a:pPr marL="285750" indent="-285750">
                        <a:buFontTx/>
                        <a:buChar char="-"/>
                      </a:pPr>
                      <a:r>
                        <a:rPr lang="en-US" dirty="0">
                          <a:sym typeface="Wingdings" panose="05000000000000000000" pitchFamily="2" charset="2"/>
                        </a:rPr>
                        <a:t>Ciliary paralysis mucus accumulation and coughing </a:t>
                      </a:r>
                    </a:p>
                    <a:p>
                      <a:pPr marL="0" indent="0">
                        <a:buFontTx/>
                        <a:buNone/>
                      </a:pPr>
                      <a:endParaRPr lang="en-US" dirty="0">
                        <a:sym typeface="Wingdings" panose="05000000000000000000" pitchFamily="2" charset="2"/>
                      </a:endParaRPr>
                    </a:p>
                  </a:txBody>
                  <a:tcPr/>
                </a:tc>
                <a:extLst>
                  <a:ext uri="{0D108BD9-81ED-4DB2-BD59-A6C34878D82A}">
                    <a16:rowId xmlns:a16="http://schemas.microsoft.com/office/drawing/2014/main" val="3444014588"/>
                  </a:ext>
                </a:extLst>
              </a:tr>
              <a:tr h="664394">
                <a:tc>
                  <a:txBody>
                    <a:bodyPr/>
                    <a:lstStyle/>
                    <a:p>
                      <a:r>
                        <a:rPr lang="en-US" dirty="0"/>
                        <a:t>Dermonecrotic toxin (DNT) </a:t>
                      </a:r>
                    </a:p>
                  </a:txBody>
                  <a:tcPr/>
                </a:tc>
                <a:tc>
                  <a:txBody>
                    <a:bodyPr/>
                    <a:lstStyle/>
                    <a:p>
                      <a:pPr marL="285750" indent="-285750">
                        <a:buFontTx/>
                        <a:buChar char="-"/>
                      </a:pPr>
                      <a:r>
                        <a:rPr lang="en-US" dirty="0"/>
                        <a:t>Unclear </a:t>
                      </a:r>
                    </a:p>
                  </a:txBody>
                  <a:tcPr/>
                </a:tc>
                <a:tc>
                  <a:txBody>
                    <a:bodyPr/>
                    <a:lstStyle/>
                    <a:p>
                      <a:pPr marL="285750" indent="-285750">
                        <a:buFontTx/>
                        <a:buChar char="-"/>
                      </a:pPr>
                      <a:r>
                        <a:rPr lang="en-US" dirty="0">
                          <a:sym typeface="Wingdings" panose="05000000000000000000" pitchFamily="2" charset="2"/>
                        </a:rPr>
                        <a:t>Produces necrotic lesions </a:t>
                      </a:r>
                    </a:p>
                    <a:p>
                      <a:pPr marL="285750" indent="-285750">
                        <a:buFontTx/>
                        <a:buChar char="-"/>
                      </a:pPr>
                      <a:r>
                        <a:rPr lang="en-US" dirty="0">
                          <a:sym typeface="Wingdings" panose="05000000000000000000" pitchFamily="2" charset="2"/>
                        </a:rPr>
                        <a:t>Turbinate atrophy </a:t>
                      </a:r>
                    </a:p>
                  </a:txBody>
                  <a:tcPr/>
                </a:tc>
                <a:extLst>
                  <a:ext uri="{0D108BD9-81ED-4DB2-BD59-A6C34878D82A}">
                    <a16:rowId xmlns:a16="http://schemas.microsoft.com/office/drawing/2014/main" val="3999115768"/>
                  </a:ext>
                </a:extLst>
              </a:tr>
              <a:tr h="1522913">
                <a:tc>
                  <a:txBody>
                    <a:bodyPr/>
                    <a:lstStyle/>
                    <a:p>
                      <a:r>
                        <a:rPr lang="en-US" dirty="0"/>
                        <a:t>Lipopolysaccharide (LPS) </a:t>
                      </a:r>
                    </a:p>
                  </a:txBody>
                  <a:tcPr/>
                </a:tc>
                <a:tc>
                  <a:txBody>
                    <a:bodyPr/>
                    <a:lstStyle/>
                    <a:p>
                      <a:pPr marL="285750" indent="-285750">
                        <a:buFontTx/>
                        <a:buChar char="-"/>
                      </a:pPr>
                      <a:r>
                        <a:rPr lang="en-US" dirty="0"/>
                        <a:t>Sensed by TLR4 of host cells</a:t>
                      </a:r>
                    </a:p>
                  </a:txBody>
                  <a:tcPr/>
                </a:tc>
                <a:tc>
                  <a:txBody>
                    <a:bodyPr/>
                    <a:lstStyle/>
                    <a:p>
                      <a:pPr marL="285750" indent="-285750">
                        <a:buFontTx/>
                        <a:buChar char="-"/>
                      </a:pPr>
                      <a:r>
                        <a:rPr lang="en-US" dirty="0">
                          <a:sym typeface="Wingdings" panose="05000000000000000000" pitchFamily="2" charset="2"/>
                        </a:rPr>
                        <a:t>Triggers early TNF-alpha response </a:t>
                      </a:r>
                    </a:p>
                    <a:p>
                      <a:pPr marL="285750" indent="-285750">
                        <a:buFontTx/>
                        <a:buChar char="-"/>
                      </a:pPr>
                      <a:r>
                        <a:rPr lang="en-US" dirty="0">
                          <a:sym typeface="Wingdings" panose="05000000000000000000" pitchFamily="2" charset="2"/>
                        </a:rPr>
                        <a:t>Recruitment of neutrophils </a:t>
                      </a:r>
                    </a:p>
                    <a:p>
                      <a:pPr marL="285750" indent="-285750">
                        <a:buFontTx/>
                        <a:buChar char="-"/>
                      </a:pPr>
                      <a:r>
                        <a:rPr lang="en-US" dirty="0">
                          <a:sym typeface="Wingdings" panose="05000000000000000000" pitchFamily="2" charset="2"/>
                        </a:rPr>
                        <a:t>Release of pro-inflammatory</a:t>
                      </a:r>
                    </a:p>
                    <a:p>
                      <a:pPr marL="285750" indent="-285750">
                        <a:buFontTx/>
                        <a:buChar char="-"/>
                      </a:pPr>
                      <a:r>
                        <a:rPr lang="en-US" dirty="0">
                          <a:sym typeface="Wingdings" panose="05000000000000000000" pitchFamily="2" charset="2"/>
                        </a:rPr>
                        <a:t>cytokines </a:t>
                      </a:r>
                    </a:p>
                  </a:txBody>
                  <a:tcPr/>
                </a:tc>
                <a:extLst>
                  <a:ext uri="{0D108BD9-81ED-4DB2-BD59-A6C34878D82A}">
                    <a16:rowId xmlns:a16="http://schemas.microsoft.com/office/drawing/2014/main" val="2249849302"/>
                  </a:ext>
                </a:extLst>
              </a:tr>
            </a:tbl>
          </a:graphicData>
        </a:graphic>
      </p:graphicFrame>
    </p:spTree>
    <p:extLst>
      <p:ext uri="{BB962C8B-B14F-4D97-AF65-F5344CB8AC3E}">
        <p14:creationId xmlns:p14="http://schemas.microsoft.com/office/powerpoint/2010/main" val="366615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A033-9016-41C5-9D21-F202ABDB2E32}"/>
              </a:ext>
            </a:extLst>
          </p:cNvPr>
          <p:cNvSpPr>
            <a:spLocks noGrp="1"/>
          </p:cNvSpPr>
          <p:nvPr>
            <p:ph type="title"/>
          </p:nvPr>
        </p:nvSpPr>
        <p:spPr/>
        <p:txBody>
          <a:bodyPr/>
          <a:lstStyle/>
          <a:p>
            <a:r>
              <a:rPr lang="en-US" dirty="0"/>
              <a:t>Coughing itself can lead to problems… </a:t>
            </a:r>
          </a:p>
        </p:txBody>
      </p:sp>
      <p:sp>
        <p:nvSpPr>
          <p:cNvPr id="3" name="Content Placeholder 2">
            <a:extLst>
              <a:ext uri="{FF2B5EF4-FFF2-40B4-BE49-F238E27FC236}">
                <a16:creationId xmlns:a16="http://schemas.microsoft.com/office/drawing/2014/main" id="{051E1C94-AEFE-46DC-BCA8-E1F15E31FCD5}"/>
              </a:ext>
            </a:extLst>
          </p:cNvPr>
          <p:cNvSpPr>
            <a:spLocks noGrp="1"/>
          </p:cNvSpPr>
          <p:nvPr>
            <p:ph idx="1"/>
          </p:nvPr>
        </p:nvSpPr>
        <p:spPr/>
        <p:txBody>
          <a:bodyPr/>
          <a:lstStyle/>
          <a:p>
            <a:r>
              <a:rPr lang="en-US" dirty="0"/>
              <a:t>A chronic cough can decrease oxygen to the brain which can cause… </a:t>
            </a:r>
          </a:p>
          <a:p>
            <a:pPr lvl="1"/>
            <a:endParaRPr lang="en-US" dirty="0"/>
          </a:p>
          <a:p>
            <a:pPr lvl="1"/>
            <a:r>
              <a:rPr lang="en-US" dirty="0"/>
              <a:t>Encephalopathy</a:t>
            </a:r>
          </a:p>
          <a:p>
            <a:pPr lvl="1"/>
            <a:r>
              <a:rPr lang="en-US" dirty="0"/>
              <a:t>Brain damage</a:t>
            </a:r>
          </a:p>
          <a:p>
            <a:pPr lvl="1"/>
            <a:r>
              <a:rPr lang="en-US" dirty="0"/>
              <a:t>Damage to alveoli </a:t>
            </a:r>
            <a:r>
              <a:rPr lang="en-US" dirty="0">
                <a:sym typeface="Wingdings" panose="05000000000000000000" pitchFamily="2" charset="2"/>
              </a:rPr>
              <a:t> </a:t>
            </a:r>
            <a:r>
              <a:rPr lang="en-US" dirty="0"/>
              <a:t>Pneumonia</a:t>
            </a:r>
          </a:p>
          <a:p>
            <a:pPr lvl="1"/>
            <a:r>
              <a:rPr lang="en-US" dirty="0"/>
              <a:t>Lung collapse</a:t>
            </a:r>
          </a:p>
          <a:p>
            <a:pPr lvl="1"/>
            <a:r>
              <a:rPr lang="en-US" dirty="0"/>
              <a:t>Rupture of small and large blood vessels (hemorrhages)</a:t>
            </a:r>
          </a:p>
          <a:p>
            <a:pPr lvl="1"/>
            <a:r>
              <a:rPr lang="en-US" dirty="0"/>
              <a:t>Increase intrathoracic pressure</a:t>
            </a:r>
          </a:p>
        </p:txBody>
      </p:sp>
    </p:spTree>
    <p:extLst>
      <p:ext uri="{BB962C8B-B14F-4D97-AF65-F5344CB8AC3E}">
        <p14:creationId xmlns:p14="http://schemas.microsoft.com/office/powerpoint/2010/main" val="106279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A21D-6074-44DE-95C1-C8F2F4C6EF29}"/>
              </a:ext>
            </a:extLst>
          </p:cNvPr>
          <p:cNvSpPr>
            <a:spLocks noGrp="1"/>
          </p:cNvSpPr>
          <p:nvPr>
            <p:ph type="title"/>
          </p:nvPr>
        </p:nvSpPr>
        <p:spPr/>
        <p:txBody>
          <a:bodyPr/>
          <a:lstStyle/>
          <a:p>
            <a:r>
              <a:rPr lang="en-US" dirty="0"/>
              <a:t>THE END </a:t>
            </a:r>
            <a:r>
              <a:rPr lang="en-US" dirty="0">
                <a:sym typeface="Wingdings" panose="05000000000000000000" pitchFamily="2" charset="2"/>
              </a:rPr>
              <a:t> </a:t>
            </a:r>
            <a:endParaRPr lang="en-US" dirty="0"/>
          </a:p>
        </p:txBody>
      </p:sp>
      <p:sp>
        <p:nvSpPr>
          <p:cNvPr id="3" name="Content Placeholder 2">
            <a:extLst>
              <a:ext uri="{FF2B5EF4-FFF2-40B4-BE49-F238E27FC236}">
                <a16:creationId xmlns:a16="http://schemas.microsoft.com/office/drawing/2014/main" id="{3FB0B7EF-062C-459E-BA07-9D819D08E36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7082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2" descr="Image result for World map">
            <a:extLst>
              <a:ext uri="{FF2B5EF4-FFF2-40B4-BE49-F238E27FC236}">
                <a16:creationId xmlns:a16="http://schemas.microsoft.com/office/drawing/2014/main" id="{74436DF4-6F3D-4C5C-9D89-929B9F174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88" r="6592" b="4"/>
          <a:stretch/>
        </p:blipFill>
        <p:spPr bwMode="auto">
          <a:xfrm>
            <a:off x="915849" y="1826924"/>
            <a:ext cx="6806878" cy="4665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60AB72-6D21-41AC-9C0A-C73C4046CF84}"/>
              </a:ext>
            </a:extLst>
          </p:cNvPr>
          <p:cNvSpPr>
            <a:spLocks noGrp="1"/>
          </p:cNvSpPr>
          <p:nvPr>
            <p:ph type="title"/>
          </p:nvPr>
        </p:nvSpPr>
        <p:spPr>
          <a:xfrm>
            <a:off x="838200" y="365125"/>
            <a:ext cx="10515600" cy="1325563"/>
          </a:xfrm>
        </p:spPr>
        <p:txBody>
          <a:bodyPr>
            <a:normAutofit/>
          </a:bodyPr>
          <a:lstStyle/>
          <a:p>
            <a:r>
              <a:rPr lang="en-US" dirty="0"/>
              <a:t>Encounter: Where does </a:t>
            </a:r>
            <a:r>
              <a:rPr lang="en-US" i="1" dirty="0"/>
              <a:t>B. pertussis </a:t>
            </a:r>
            <a:r>
              <a:rPr lang="en-US" dirty="0"/>
              <a:t>reside… </a:t>
            </a:r>
            <a:br>
              <a:rPr lang="en-US" dirty="0"/>
            </a:br>
            <a:r>
              <a:rPr lang="en-US" dirty="0"/>
              <a:t>Geographically </a:t>
            </a:r>
          </a:p>
        </p:txBody>
      </p:sp>
      <p:sp>
        <p:nvSpPr>
          <p:cNvPr id="2055" name="Content Placeholder 2054"/>
          <p:cNvSpPr>
            <a:spLocks noGrp="1"/>
          </p:cNvSpPr>
          <p:nvPr>
            <p:ph idx="1"/>
          </p:nvPr>
        </p:nvSpPr>
        <p:spPr>
          <a:xfrm>
            <a:off x="7807587" y="1952947"/>
            <a:ext cx="3800856" cy="4351338"/>
          </a:xfrm>
          <a:noFill/>
          <a:ln>
            <a:solidFill>
              <a:srgbClr val="FF0000"/>
            </a:solidFill>
          </a:ln>
        </p:spPr>
        <p:txBody>
          <a:bodyPr>
            <a:normAutofit/>
          </a:bodyPr>
          <a:lstStyle/>
          <a:p>
            <a:r>
              <a:rPr lang="en-US" sz="2000" dirty="0"/>
              <a:t>Though vaccinations initially lowered rates of disease… </a:t>
            </a:r>
          </a:p>
          <a:p>
            <a:pPr marL="0" indent="0">
              <a:buNone/>
            </a:pPr>
            <a:endParaRPr lang="en-US" sz="2000" dirty="0"/>
          </a:p>
          <a:p>
            <a:r>
              <a:rPr lang="en-US" sz="2000" dirty="0"/>
              <a:t>We see resurgence of outbreaks in </a:t>
            </a:r>
            <a:r>
              <a:rPr lang="en-US" sz="2000" dirty="0">
                <a:solidFill>
                  <a:srgbClr val="FF0000"/>
                </a:solidFill>
              </a:rPr>
              <a:t>Australia</a:t>
            </a:r>
            <a:r>
              <a:rPr lang="en-US" sz="2000" dirty="0"/>
              <a:t>, </a:t>
            </a:r>
            <a:r>
              <a:rPr lang="en-US" sz="2000" dirty="0">
                <a:solidFill>
                  <a:srgbClr val="FF0000"/>
                </a:solidFill>
              </a:rPr>
              <a:t>Netherlands</a:t>
            </a:r>
            <a:r>
              <a:rPr lang="en-US" sz="2000" dirty="0"/>
              <a:t>,</a:t>
            </a:r>
            <a:r>
              <a:rPr lang="en-US" sz="2000" dirty="0">
                <a:solidFill>
                  <a:srgbClr val="FF0000"/>
                </a:solidFill>
              </a:rPr>
              <a:t> U.K</a:t>
            </a:r>
            <a:r>
              <a:rPr lang="en-US" sz="2000" dirty="0"/>
              <a:t>., and the </a:t>
            </a:r>
            <a:r>
              <a:rPr lang="en-US" sz="2000" dirty="0">
                <a:solidFill>
                  <a:srgbClr val="FF0000"/>
                </a:solidFill>
              </a:rPr>
              <a:t>United States </a:t>
            </a:r>
          </a:p>
          <a:p>
            <a:pPr marL="0" indent="0">
              <a:buNone/>
            </a:pPr>
            <a:endParaRPr lang="en-US" sz="2000" dirty="0">
              <a:solidFill>
                <a:srgbClr val="FF0000"/>
              </a:solidFill>
            </a:endParaRPr>
          </a:p>
          <a:p>
            <a:r>
              <a:rPr lang="en-US" sz="2000" dirty="0"/>
              <a:t>According to the CDC, Wisconsin is the US state with the 2</a:t>
            </a:r>
            <a:r>
              <a:rPr lang="en-US" sz="2000" baseline="30000" dirty="0"/>
              <a:t>nd</a:t>
            </a:r>
            <a:r>
              <a:rPr lang="en-US" sz="2000" dirty="0"/>
              <a:t> highest rate for whooping cough</a:t>
            </a:r>
          </a:p>
        </p:txBody>
      </p:sp>
      <p:sp>
        <p:nvSpPr>
          <p:cNvPr id="4" name="Oval 3">
            <a:extLst>
              <a:ext uri="{FF2B5EF4-FFF2-40B4-BE49-F238E27FC236}">
                <a16:creationId xmlns:a16="http://schemas.microsoft.com/office/drawing/2014/main" id="{48E62737-ECE0-4C62-995B-FA35D767C802}"/>
              </a:ext>
            </a:extLst>
          </p:cNvPr>
          <p:cNvSpPr/>
          <p:nvPr/>
        </p:nvSpPr>
        <p:spPr>
          <a:xfrm>
            <a:off x="6429737" y="5074618"/>
            <a:ext cx="1091354" cy="8631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C775BC2-B336-4988-A128-479676479E8C}"/>
              </a:ext>
            </a:extLst>
          </p:cNvPr>
          <p:cNvSpPr/>
          <p:nvPr/>
        </p:nvSpPr>
        <p:spPr>
          <a:xfrm>
            <a:off x="3570791" y="3113590"/>
            <a:ext cx="700268" cy="6423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49D82A6-7CFF-470B-BC8D-E6DF48516556}"/>
              </a:ext>
            </a:extLst>
          </p:cNvPr>
          <p:cNvSpPr/>
          <p:nvPr/>
        </p:nvSpPr>
        <p:spPr>
          <a:xfrm>
            <a:off x="1226916" y="3483980"/>
            <a:ext cx="1441049" cy="7986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59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bordetella pertussis respiratory tract">
            <a:extLst>
              <a:ext uri="{FF2B5EF4-FFF2-40B4-BE49-F238E27FC236}">
                <a16:creationId xmlns:a16="http://schemas.microsoft.com/office/drawing/2014/main" id="{BCE49F07-5012-4119-B99F-022B015501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3"/>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181F34-83D3-43D5-83FD-0233CCF113A7}"/>
              </a:ext>
            </a:extLst>
          </p:cNvPr>
          <p:cNvSpPr>
            <a:spLocks noGrp="1"/>
          </p:cNvSpPr>
          <p:nvPr>
            <p:ph type="title"/>
          </p:nvPr>
        </p:nvSpPr>
        <p:spPr>
          <a:xfrm>
            <a:off x="648929" y="629266"/>
            <a:ext cx="3651467" cy="1676603"/>
          </a:xfrm>
        </p:spPr>
        <p:txBody>
          <a:bodyPr>
            <a:normAutofit/>
          </a:bodyPr>
          <a:lstStyle/>
          <a:p>
            <a:r>
              <a:rPr lang="en-US" sz="3400"/>
              <a:t>Encounter: Where does </a:t>
            </a:r>
            <a:r>
              <a:rPr lang="en-US" sz="3400" i="1"/>
              <a:t>B. pertussis </a:t>
            </a:r>
            <a:r>
              <a:rPr lang="en-US" sz="3400"/>
              <a:t>reside… in the host </a:t>
            </a:r>
          </a:p>
        </p:txBody>
      </p:sp>
      <p:sp>
        <p:nvSpPr>
          <p:cNvPr id="3" name="Content Placeholder 2">
            <a:extLst>
              <a:ext uri="{FF2B5EF4-FFF2-40B4-BE49-F238E27FC236}">
                <a16:creationId xmlns:a16="http://schemas.microsoft.com/office/drawing/2014/main" id="{18C33FAE-354F-47EF-817E-7868B40E6133}"/>
              </a:ext>
            </a:extLst>
          </p:cNvPr>
          <p:cNvSpPr>
            <a:spLocks noGrp="1"/>
          </p:cNvSpPr>
          <p:nvPr>
            <p:ph idx="1"/>
          </p:nvPr>
        </p:nvSpPr>
        <p:spPr>
          <a:xfrm>
            <a:off x="648931" y="2438400"/>
            <a:ext cx="3651466" cy="3785419"/>
          </a:xfrm>
        </p:spPr>
        <p:txBody>
          <a:bodyPr>
            <a:normAutofit/>
          </a:bodyPr>
          <a:lstStyle/>
          <a:p>
            <a:r>
              <a:rPr lang="en-US" sz="2400" i="1" dirty="0"/>
              <a:t>B. pertussis </a:t>
            </a:r>
            <a:r>
              <a:rPr lang="en-US" sz="2400" dirty="0"/>
              <a:t>is spread via respiratory droplets</a:t>
            </a:r>
          </a:p>
          <a:p>
            <a:endParaRPr lang="en-US" sz="2400" i="1" dirty="0"/>
          </a:p>
          <a:p>
            <a:r>
              <a:rPr lang="en-US" sz="2400" dirty="0"/>
              <a:t>The bacterium enters through the nasopharynx </a:t>
            </a:r>
          </a:p>
          <a:p>
            <a:pPr marL="0" indent="0">
              <a:buNone/>
            </a:pPr>
            <a:endParaRPr lang="en-US" sz="2400" dirty="0"/>
          </a:p>
          <a:p>
            <a:r>
              <a:rPr lang="en-US" sz="2400" dirty="0"/>
              <a:t>And colonizes the respiratory tract </a:t>
            </a:r>
          </a:p>
        </p:txBody>
      </p:sp>
    </p:spTree>
    <p:extLst>
      <p:ext uri="{BB962C8B-B14F-4D97-AF65-F5344CB8AC3E}">
        <p14:creationId xmlns:p14="http://schemas.microsoft.com/office/powerpoint/2010/main" val="93105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4E17-AA20-4ACA-9551-F0B11F16194C}"/>
              </a:ext>
            </a:extLst>
          </p:cNvPr>
          <p:cNvSpPr>
            <a:spLocks noGrp="1"/>
          </p:cNvSpPr>
          <p:nvPr>
            <p:ph type="title"/>
          </p:nvPr>
        </p:nvSpPr>
        <p:spPr>
          <a:xfrm>
            <a:off x="1127567" y="98907"/>
            <a:ext cx="10515600" cy="1325563"/>
          </a:xfrm>
        </p:spPr>
        <p:txBody>
          <a:bodyPr>
            <a:normAutofit/>
          </a:bodyPr>
          <a:lstStyle/>
          <a:p>
            <a:r>
              <a:rPr lang="en-US" sz="3200" dirty="0"/>
              <a:t>What bacterial characteristics make it suitable to take residence in these areas?  </a:t>
            </a:r>
          </a:p>
        </p:txBody>
      </p:sp>
      <p:sp>
        <p:nvSpPr>
          <p:cNvPr id="3" name="Content Placeholder 2">
            <a:extLst>
              <a:ext uri="{FF2B5EF4-FFF2-40B4-BE49-F238E27FC236}">
                <a16:creationId xmlns:a16="http://schemas.microsoft.com/office/drawing/2014/main" id="{A1663C47-A609-48F0-9415-F4E8CC24AB80}"/>
              </a:ext>
            </a:extLst>
          </p:cNvPr>
          <p:cNvSpPr>
            <a:spLocks noGrp="1"/>
          </p:cNvSpPr>
          <p:nvPr>
            <p:ph idx="1"/>
          </p:nvPr>
        </p:nvSpPr>
        <p:spPr>
          <a:xfrm>
            <a:off x="838200" y="1517068"/>
            <a:ext cx="10515600" cy="5032375"/>
          </a:xfrm>
        </p:spPr>
        <p:txBody>
          <a:bodyPr>
            <a:normAutofit fontScale="25000" lnSpcReduction="20000"/>
          </a:bodyPr>
          <a:lstStyle/>
          <a:p>
            <a:r>
              <a:rPr lang="en-US" sz="9600" i="1" dirty="0"/>
              <a:t>B. pertussis </a:t>
            </a:r>
            <a:r>
              <a:rPr lang="en-US" sz="9600" dirty="0"/>
              <a:t>has a </a:t>
            </a:r>
            <a:r>
              <a:rPr lang="en-US" sz="9600" dirty="0">
                <a:solidFill>
                  <a:srgbClr val="00B050"/>
                </a:solidFill>
              </a:rPr>
              <a:t>optimal temperature of 35 – 37 degrees Celsius </a:t>
            </a:r>
            <a:r>
              <a:rPr lang="en-US" sz="9600" dirty="0"/>
              <a:t>and optimal </a:t>
            </a:r>
            <a:r>
              <a:rPr lang="en-US" sz="9600" dirty="0">
                <a:solidFill>
                  <a:srgbClr val="00B050"/>
                </a:solidFill>
              </a:rPr>
              <a:t>pH between 7.0 – 7.5 </a:t>
            </a:r>
          </a:p>
          <a:p>
            <a:pPr marL="0" indent="0">
              <a:buNone/>
            </a:pPr>
            <a:endParaRPr lang="en-US" sz="9600" dirty="0"/>
          </a:p>
          <a:p>
            <a:r>
              <a:rPr lang="en-US" sz="9600" dirty="0"/>
              <a:t>It is </a:t>
            </a:r>
            <a:r>
              <a:rPr lang="en-US" sz="9600" dirty="0">
                <a:solidFill>
                  <a:srgbClr val="00B050"/>
                </a:solidFill>
              </a:rPr>
              <a:t>capable of forming biofilms </a:t>
            </a:r>
            <a:r>
              <a:rPr lang="en-US" sz="9600" dirty="0"/>
              <a:t>that allows it to survive host anatomical clearance mechanisms </a:t>
            </a:r>
          </a:p>
          <a:p>
            <a:pPr marL="0" indent="0">
              <a:buNone/>
            </a:pPr>
            <a:endParaRPr lang="en-US" sz="9600" dirty="0"/>
          </a:p>
          <a:p>
            <a:r>
              <a:rPr lang="en-US" sz="9600" dirty="0"/>
              <a:t>Biofilms also allow for antibiotic resistance </a:t>
            </a:r>
          </a:p>
          <a:p>
            <a:pPr marL="0" indent="0">
              <a:buNone/>
            </a:pPr>
            <a:endParaRPr lang="en-US" sz="9600" dirty="0"/>
          </a:p>
          <a:p>
            <a:r>
              <a:rPr lang="en-US" sz="9600" dirty="0"/>
              <a:t>It can also use a </a:t>
            </a:r>
            <a:r>
              <a:rPr lang="en-US" sz="9600" dirty="0">
                <a:solidFill>
                  <a:srgbClr val="00B050"/>
                </a:solidFill>
              </a:rPr>
              <a:t>variety of virulence factors </a:t>
            </a:r>
            <a:r>
              <a:rPr lang="en-US" sz="9600" dirty="0"/>
              <a:t>to prevent ciliary clearance</a:t>
            </a:r>
          </a:p>
          <a:p>
            <a:pPr marL="0" indent="0">
              <a:buNone/>
            </a:pPr>
            <a:r>
              <a:rPr lang="en-US" sz="9600" dirty="0"/>
              <a:t> </a:t>
            </a:r>
          </a:p>
          <a:p>
            <a:r>
              <a:rPr lang="en-US" sz="9600" dirty="0"/>
              <a:t>While the bacterium is </a:t>
            </a:r>
            <a:r>
              <a:rPr lang="en-US" sz="9600" dirty="0">
                <a:solidFill>
                  <a:srgbClr val="FF0000"/>
                </a:solidFill>
              </a:rPr>
              <a:t>inhibited by media containing fatty acids, metal ions, sulfides or peroxides</a:t>
            </a:r>
            <a:r>
              <a:rPr lang="en-US" sz="9600" dirty="0"/>
              <a:t>… </a:t>
            </a:r>
          </a:p>
          <a:p>
            <a:pPr marL="0" indent="0">
              <a:buNone/>
            </a:pPr>
            <a:endParaRPr lang="en-US" sz="9600" dirty="0"/>
          </a:p>
          <a:p>
            <a:r>
              <a:rPr lang="en-US" sz="9600" dirty="0"/>
              <a:t>It can grow on </a:t>
            </a:r>
            <a:r>
              <a:rPr lang="en-US" sz="9600" dirty="0">
                <a:solidFill>
                  <a:srgbClr val="00B050"/>
                </a:solidFill>
              </a:rPr>
              <a:t>blood rich environments, containing buffers, salts, amino acids for energy and growth factors like nicotinamide </a:t>
            </a:r>
          </a:p>
          <a:p>
            <a:endParaRPr lang="en-US" dirty="0"/>
          </a:p>
          <a:p>
            <a:endParaRPr lang="en-US" i="1" dirty="0"/>
          </a:p>
        </p:txBody>
      </p:sp>
    </p:spTree>
    <p:extLst>
      <p:ext uri="{BB962C8B-B14F-4D97-AF65-F5344CB8AC3E}">
        <p14:creationId xmlns:p14="http://schemas.microsoft.com/office/powerpoint/2010/main" val="398693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respiratory system">
            <a:extLst>
              <a:ext uri="{FF2B5EF4-FFF2-40B4-BE49-F238E27FC236}">
                <a16:creationId xmlns:a16="http://schemas.microsoft.com/office/drawing/2014/main" id="{FE09B472-5648-4F80-945C-E2F1B95B8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05" y="365125"/>
            <a:ext cx="8439150" cy="5724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airborne transmission">
            <a:extLst>
              <a:ext uri="{FF2B5EF4-FFF2-40B4-BE49-F238E27FC236}">
                <a16:creationId xmlns:a16="http://schemas.microsoft.com/office/drawing/2014/main" id="{4F052967-C20B-4DE6-967B-5326B46A0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9977"/>
            <a:ext cx="2843827" cy="19021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bordetella pertussis respiratory tract">
            <a:extLst>
              <a:ext uri="{FF2B5EF4-FFF2-40B4-BE49-F238E27FC236}">
                <a16:creationId xmlns:a16="http://schemas.microsoft.com/office/drawing/2014/main" id="{550095EB-D9AA-4BEB-871C-353995EFA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752" y="1991360"/>
            <a:ext cx="4410300" cy="32562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A36D1E2-C8CC-4109-9621-7D89686E6B80}"/>
              </a:ext>
            </a:extLst>
          </p:cNvPr>
          <p:cNvCxnSpPr>
            <a:cxnSpLocks/>
          </p:cNvCxnSpPr>
          <p:nvPr/>
        </p:nvCxnSpPr>
        <p:spPr>
          <a:xfrm flipV="1">
            <a:off x="4947920" y="736239"/>
            <a:ext cx="3815080" cy="80808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EF589-35BF-422E-967E-DD2FE003C4BD}"/>
              </a:ext>
            </a:extLst>
          </p:cNvPr>
          <p:cNvCxnSpPr>
            <a:cxnSpLocks/>
            <a:endCxn id="11" idx="3"/>
          </p:cNvCxnSpPr>
          <p:nvPr/>
        </p:nvCxnSpPr>
        <p:spPr>
          <a:xfrm>
            <a:off x="5191760" y="3957320"/>
            <a:ext cx="2343321" cy="87720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E22A1BB-99FF-4D18-8D98-E416724149DE}"/>
              </a:ext>
            </a:extLst>
          </p:cNvPr>
          <p:cNvSpPr/>
          <p:nvPr/>
        </p:nvSpPr>
        <p:spPr>
          <a:xfrm>
            <a:off x="6736080" y="650240"/>
            <a:ext cx="5455920" cy="490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45B64AC-0C6E-4607-B603-02F0B7E9D441}"/>
              </a:ext>
            </a:extLst>
          </p:cNvPr>
          <p:cNvSpPr txBox="1"/>
          <p:nvPr/>
        </p:nvSpPr>
        <p:spPr>
          <a:xfrm>
            <a:off x="548640" y="467360"/>
            <a:ext cx="3596640" cy="646331"/>
          </a:xfrm>
          <a:prstGeom prst="rect">
            <a:avLst/>
          </a:prstGeom>
          <a:noFill/>
        </p:spPr>
        <p:txBody>
          <a:bodyPr wrap="square" rtlCol="0">
            <a:spAutoFit/>
          </a:bodyPr>
          <a:lstStyle/>
          <a:p>
            <a:r>
              <a:rPr lang="en-US" dirty="0"/>
              <a:t>1. </a:t>
            </a:r>
            <a:r>
              <a:rPr lang="en-US" i="1" dirty="0"/>
              <a:t>B. Pertussis </a:t>
            </a:r>
            <a:r>
              <a:rPr lang="en-US" dirty="0"/>
              <a:t>enters the human through respiratory droplets </a:t>
            </a:r>
            <a:endParaRPr lang="en-US" i="1" dirty="0"/>
          </a:p>
        </p:txBody>
      </p:sp>
      <p:sp>
        <p:nvSpPr>
          <p:cNvPr id="22" name="TextBox 21">
            <a:extLst>
              <a:ext uri="{FF2B5EF4-FFF2-40B4-BE49-F238E27FC236}">
                <a16:creationId xmlns:a16="http://schemas.microsoft.com/office/drawing/2014/main" id="{0801A921-82CC-442D-B66A-B2509F7D1745}"/>
              </a:ext>
            </a:extLst>
          </p:cNvPr>
          <p:cNvSpPr txBox="1"/>
          <p:nvPr/>
        </p:nvSpPr>
        <p:spPr>
          <a:xfrm>
            <a:off x="5758815" y="171590"/>
            <a:ext cx="3596640" cy="646331"/>
          </a:xfrm>
          <a:prstGeom prst="rect">
            <a:avLst/>
          </a:prstGeom>
          <a:noFill/>
        </p:spPr>
        <p:txBody>
          <a:bodyPr wrap="square" rtlCol="0">
            <a:spAutoFit/>
          </a:bodyPr>
          <a:lstStyle/>
          <a:p>
            <a:r>
              <a:rPr lang="en-US" dirty="0"/>
              <a:t>2. It then resides at the mucosa during the infection </a:t>
            </a:r>
          </a:p>
        </p:txBody>
      </p:sp>
      <p:sp>
        <p:nvSpPr>
          <p:cNvPr id="23" name="TextBox 22">
            <a:extLst>
              <a:ext uri="{FF2B5EF4-FFF2-40B4-BE49-F238E27FC236}">
                <a16:creationId xmlns:a16="http://schemas.microsoft.com/office/drawing/2014/main" id="{B02877B0-6777-489D-BDCE-F87AA14226B5}"/>
              </a:ext>
            </a:extLst>
          </p:cNvPr>
          <p:cNvSpPr txBox="1"/>
          <p:nvPr/>
        </p:nvSpPr>
        <p:spPr>
          <a:xfrm>
            <a:off x="7862908" y="1157920"/>
            <a:ext cx="3596640" cy="646331"/>
          </a:xfrm>
          <a:prstGeom prst="rect">
            <a:avLst/>
          </a:prstGeom>
          <a:noFill/>
        </p:spPr>
        <p:txBody>
          <a:bodyPr wrap="square" rtlCol="0">
            <a:spAutoFit/>
          </a:bodyPr>
          <a:lstStyle/>
          <a:p>
            <a:r>
              <a:rPr lang="en-US" dirty="0"/>
              <a:t>3. Bacterium multiples and causes damage primarily extracellularly </a:t>
            </a:r>
          </a:p>
        </p:txBody>
      </p:sp>
      <p:sp>
        <p:nvSpPr>
          <p:cNvPr id="24" name="TextBox 23">
            <a:extLst>
              <a:ext uri="{FF2B5EF4-FFF2-40B4-BE49-F238E27FC236}">
                <a16:creationId xmlns:a16="http://schemas.microsoft.com/office/drawing/2014/main" id="{BC6B2D84-AE87-49F3-8546-9376F17DCEAC}"/>
              </a:ext>
            </a:extLst>
          </p:cNvPr>
          <p:cNvSpPr txBox="1"/>
          <p:nvPr/>
        </p:nvSpPr>
        <p:spPr>
          <a:xfrm>
            <a:off x="84292" y="6059368"/>
            <a:ext cx="11871960" cy="646331"/>
          </a:xfrm>
          <a:prstGeom prst="rect">
            <a:avLst/>
          </a:prstGeom>
          <a:noFill/>
        </p:spPr>
        <p:txBody>
          <a:bodyPr wrap="square" rtlCol="0">
            <a:spAutoFit/>
          </a:bodyPr>
          <a:lstStyle/>
          <a:p>
            <a:r>
              <a:rPr lang="en-US" sz="3600" dirty="0"/>
              <a:t>What facilitates the entry of the bacteria into the human host?</a:t>
            </a:r>
          </a:p>
        </p:txBody>
      </p:sp>
    </p:spTree>
    <p:extLst>
      <p:ext uri="{BB962C8B-B14F-4D97-AF65-F5344CB8AC3E}">
        <p14:creationId xmlns:p14="http://schemas.microsoft.com/office/powerpoint/2010/main" val="348181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8142-D218-4C6F-B3F2-F22A64144170}"/>
              </a:ext>
            </a:extLst>
          </p:cNvPr>
          <p:cNvSpPr>
            <a:spLocks noGrp="1"/>
          </p:cNvSpPr>
          <p:nvPr>
            <p:ph type="title"/>
          </p:nvPr>
        </p:nvSpPr>
        <p:spPr>
          <a:xfrm>
            <a:off x="838200" y="365125"/>
            <a:ext cx="10515600" cy="1325563"/>
          </a:xfrm>
        </p:spPr>
        <p:txBody>
          <a:bodyPr/>
          <a:lstStyle/>
          <a:p>
            <a:r>
              <a:rPr lang="en-US" dirty="0"/>
              <a:t>Entry: Adhesion &amp; Colonization </a:t>
            </a:r>
          </a:p>
        </p:txBody>
      </p:sp>
      <p:pic>
        <p:nvPicPr>
          <p:cNvPr id="5124" name="Picture 4" descr="File:Screenshot 2017-11-19 00.40.46.png">
            <a:extLst>
              <a:ext uri="{FF2B5EF4-FFF2-40B4-BE49-F238E27FC236}">
                <a16:creationId xmlns:a16="http://schemas.microsoft.com/office/drawing/2014/main" id="{52FD47BA-456E-475C-8416-1AAA7A3E0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1690688"/>
            <a:ext cx="5562656" cy="418401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966C2A-3FA0-4B88-BD16-50B643331363}"/>
              </a:ext>
            </a:extLst>
          </p:cNvPr>
          <p:cNvSpPr txBox="1"/>
          <p:nvPr/>
        </p:nvSpPr>
        <p:spPr>
          <a:xfrm>
            <a:off x="6273800" y="1524000"/>
            <a:ext cx="5562656" cy="4968875"/>
          </a:xfrm>
          <a:prstGeom prst="rect">
            <a:avLst/>
          </a:prstGeom>
          <a:noFill/>
        </p:spPr>
        <p:txBody>
          <a:bodyPr wrap="square" rtlCol="0">
            <a:spAutoFit/>
          </a:bodyPr>
          <a:lstStyle/>
          <a:p>
            <a:pPr marL="285750" indent="-285750">
              <a:buFont typeface="Arial" panose="020B0604020202020204" pitchFamily="34" charset="0"/>
              <a:buChar char="•"/>
            </a:pPr>
            <a:r>
              <a:rPr lang="en-US" sz="2000" dirty="0"/>
              <a:t>Adhesion and colonization  is mediated primarily by Filamentous hemagglutinin (FHA) proteins </a:t>
            </a:r>
          </a:p>
          <a:p>
            <a:endParaRPr lang="en-US" sz="2000" dirty="0"/>
          </a:p>
          <a:p>
            <a:pPr marL="285750" indent="-285750">
              <a:buFont typeface="Arial" panose="020B0604020202020204" pitchFamily="34" charset="0"/>
              <a:buChar char="•"/>
            </a:pPr>
            <a:r>
              <a:rPr lang="en-US" sz="2000" dirty="0"/>
              <a:t>Create filamentous structures on the cell surface </a:t>
            </a:r>
          </a:p>
          <a:p>
            <a:endParaRPr lang="en-US" sz="2000" dirty="0"/>
          </a:p>
          <a:p>
            <a:pPr marL="285750" indent="-285750">
              <a:buFont typeface="Arial" panose="020B0604020202020204" pitchFamily="34" charset="0"/>
              <a:buChar char="•"/>
            </a:pPr>
            <a:r>
              <a:rPr lang="en-US" sz="2000" dirty="0"/>
              <a:t>Allow the bacterium to bind series of cells and extracellular structures in respiratory epithelium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May also be used to bind to and invade immune cells (via CR3)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Other proteins involved in adhesion include fimbriae and pertactin (which promote persistence by resisting clearance by neutrophils)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Freeform: Shape 6">
            <a:extLst>
              <a:ext uri="{FF2B5EF4-FFF2-40B4-BE49-F238E27FC236}">
                <a16:creationId xmlns:a16="http://schemas.microsoft.com/office/drawing/2014/main" id="{656DC1CE-6090-4AF0-93E9-F1087C952771}"/>
              </a:ext>
            </a:extLst>
          </p:cNvPr>
          <p:cNvSpPr/>
          <p:nvPr/>
        </p:nvSpPr>
        <p:spPr>
          <a:xfrm>
            <a:off x="1833880" y="1620519"/>
            <a:ext cx="1564640" cy="1395731"/>
          </a:xfrm>
          <a:custGeom>
            <a:avLst/>
            <a:gdLst>
              <a:gd name="connsiteX0" fmla="*/ 45720 w 1295400"/>
              <a:gd name="connsiteY0" fmla="*/ 60960 h 1305560"/>
              <a:gd name="connsiteX1" fmla="*/ 45720 w 1295400"/>
              <a:gd name="connsiteY1" fmla="*/ 60960 h 1305560"/>
              <a:gd name="connsiteX2" fmla="*/ 111760 w 1295400"/>
              <a:gd name="connsiteY2" fmla="*/ 35560 h 1305560"/>
              <a:gd name="connsiteX3" fmla="*/ 152400 w 1295400"/>
              <a:gd name="connsiteY3" fmla="*/ 25400 h 1305560"/>
              <a:gd name="connsiteX4" fmla="*/ 208280 w 1295400"/>
              <a:gd name="connsiteY4" fmla="*/ 0 h 1305560"/>
              <a:gd name="connsiteX5" fmla="*/ 462280 w 1295400"/>
              <a:gd name="connsiteY5" fmla="*/ 5080 h 1305560"/>
              <a:gd name="connsiteX6" fmla="*/ 477520 w 1295400"/>
              <a:gd name="connsiteY6" fmla="*/ 10160 h 1305560"/>
              <a:gd name="connsiteX7" fmla="*/ 497840 w 1295400"/>
              <a:gd name="connsiteY7" fmla="*/ 20320 h 1305560"/>
              <a:gd name="connsiteX8" fmla="*/ 518160 w 1295400"/>
              <a:gd name="connsiteY8" fmla="*/ 25400 h 1305560"/>
              <a:gd name="connsiteX9" fmla="*/ 558800 w 1295400"/>
              <a:gd name="connsiteY9" fmla="*/ 71120 h 1305560"/>
              <a:gd name="connsiteX10" fmla="*/ 574040 w 1295400"/>
              <a:gd name="connsiteY10" fmla="*/ 86360 h 1305560"/>
              <a:gd name="connsiteX11" fmla="*/ 604520 w 1295400"/>
              <a:gd name="connsiteY11" fmla="*/ 96520 h 1305560"/>
              <a:gd name="connsiteX12" fmla="*/ 619760 w 1295400"/>
              <a:gd name="connsiteY12" fmla="*/ 127000 h 1305560"/>
              <a:gd name="connsiteX13" fmla="*/ 624840 w 1295400"/>
              <a:gd name="connsiteY13" fmla="*/ 142240 h 1305560"/>
              <a:gd name="connsiteX14" fmla="*/ 655320 w 1295400"/>
              <a:gd name="connsiteY14" fmla="*/ 172720 h 1305560"/>
              <a:gd name="connsiteX15" fmla="*/ 665480 w 1295400"/>
              <a:gd name="connsiteY15" fmla="*/ 193040 h 1305560"/>
              <a:gd name="connsiteX16" fmla="*/ 711200 w 1295400"/>
              <a:gd name="connsiteY16" fmla="*/ 233680 h 1305560"/>
              <a:gd name="connsiteX17" fmla="*/ 741680 w 1295400"/>
              <a:gd name="connsiteY17" fmla="*/ 264160 h 1305560"/>
              <a:gd name="connsiteX18" fmla="*/ 756920 w 1295400"/>
              <a:gd name="connsiteY18" fmla="*/ 279400 h 1305560"/>
              <a:gd name="connsiteX19" fmla="*/ 767080 w 1295400"/>
              <a:gd name="connsiteY19" fmla="*/ 294640 h 1305560"/>
              <a:gd name="connsiteX20" fmla="*/ 797560 w 1295400"/>
              <a:gd name="connsiteY20" fmla="*/ 325120 h 1305560"/>
              <a:gd name="connsiteX21" fmla="*/ 812800 w 1295400"/>
              <a:gd name="connsiteY21" fmla="*/ 335280 h 1305560"/>
              <a:gd name="connsiteX22" fmla="*/ 843280 w 1295400"/>
              <a:gd name="connsiteY22" fmla="*/ 365760 h 1305560"/>
              <a:gd name="connsiteX23" fmla="*/ 858520 w 1295400"/>
              <a:gd name="connsiteY23" fmla="*/ 381000 h 1305560"/>
              <a:gd name="connsiteX24" fmla="*/ 873760 w 1295400"/>
              <a:gd name="connsiteY24" fmla="*/ 396240 h 1305560"/>
              <a:gd name="connsiteX25" fmla="*/ 889000 w 1295400"/>
              <a:gd name="connsiteY25" fmla="*/ 406400 h 1305560"/>
              <a:gd name="connsiteX26" fmla="*/ 924560 w 1295400"/>
              <a:gd name="connsiteY26" fmla="*/ 431800 h 1305560"/>
              <a:gd name="connsiteX27" fmla="*/ 970280 w 1295400"/>
              <a:gd name="connsiteY27" fmla="*/ 487680 h 1305560"/>
              <a:gd name="connsiteX28" fmla="*/ 990600 w 1295400"/>
              <a:gd name="connsiteY28" fmla="*/ 492760 h 1305560"/>
              <a:gd name="connsiteX29" fmla="*/ 1005840 w 1295400"/>
              <a:gd name="connsiteY29" fmla="*/ 502920 h 1305560"/>
              <a:gd name="connsiteX30" fmla="*/ 1051560 w 1295400"/>
              <a:gd name="connsiteY30" fmla="*/ 553720 h 1305560"/>
              <a:gd name="connsiteX31" fmla="*/ 1066800 w 1295400"/>
              <a:gd name="connsiteY31" fmla="*/ 558800 h 1305560"/>
              <a:gd name="connsiteX32" fmla="*/ 1082040 w 1295400"/>
              <a:gd name="connsiteY32" fmla="*/ 574040 h 1305560"/>
              <a:gd name="connsiteX33" fmla="*/ 1097280 w 1295400"/>
              <a:gd name="connsiteY33" fmla="*/ 604520 h 1305560"/>
              <a:gd name="connsiteX34" fmla="*/ 1117600 w 1295400"/>
              <a:gd name="connsiteY34" fmla="*/ 614680 h 1305560"/>
              <a:gd name="connsiteX35" fmla="*/ 1153160 w 1295400"/>
              <a:gd name="connsiteY35" fmla="*/ 635000 h 1305560"/>
              <a:gd name="connsiteX36" fmla="*/ 1178560 w 1295400"/>
              <a:gd name="connsiteY36" fmla="*/ 665480 h 1305560"/>
              <a:gd name="connsiteX37" fmla="*/ 1193800 w 1295400"/>
              <a:gd name="connsiteY37" fmla="*/ 695960 h 1305560"/>
              <a:gd name="connsiteX38" fmla="*/ 1229360 w 1295400"/>
              <a:gd name="connsiteY38" fmla="*/ 716280 h 1305560"/>
              <a:gd name="connsiteX39" fmla="*/ 1234440 w 1295400"/>
              <a:gd name="connsiteY39" fmla="*/ 863600 h 1305560"/>
              <a:gd name="connsiteX40" fmla="*/ 1244600 w 1295400"/>
              <a:gd name="connsiteY40" fmla="*/ 909320 h 1305560"/>
              <a:gd name="connsiteX41" fmla="*/ 1259840 w 1295400"/>
              <a:gd name="connsiteY41" fmla="*/ 985520 h 1305560"/>
              <a:gd name="connsiteX42" fmla="*/ 1275080 w 1295400"/>
              <a:gd name="connsiteY42" fmla="*/ 1000760 h 1305560"/>
              <a:gd name="connsiteX43" fmla="*/ 1295400 w 1295400"/>
              <a:gd name="connsiteY43" fmla="*/ 1076960 h 1305560"/>
              <a:gd name="connsiteX44" fmla="*/ 1290320 w 1295400"/>
              <a:gd name="connsiteY44" fmla="*/ 1168400 h 1305560"/>
              <a:gd name="connsiteX45" fmla="*/ 1285240 w 1295400"/>
              <a:gd name="connsiteY45" fmla="*/ 1193800 h 1305560"/>
              <a:gd name="connsiteX46" fmla="*/ 1259840 w 1295400"/>
              <a:gd name="connsiteY46" fmla="*/ 1198880 h 1305560"/>
              <a:gd name="connsiteX47" fmla="*/ 1183640 w 1295400"/>
              <a:gd name="connsiteY47" fmla="*/ 1209040 h 1305560"/>
              <a:gd name="connsiteX48" fmla="*/ 1173480 w 1295400"/>
              <a:gd name="connsiteY48" fmla="*/ 1224280 h 1305560"/>
              <a:gd name="connsiteX49" fmla="*/ 1168400 w 1295400"/>
              <a:gd name="connsiteY49" fmla="*/ 1239520 h 1305560"/>
              <a:gd name="connsiteX50" fmla="*/ 1127760 w 1295400"/>
              <a:gd name="connsiteY50" fmla="*/ 1244600 h 1305560"/>
              <a:gd name="connsiteX51" fmla="*/ 1107440 w 1295400"/>
              <a:gd name="connsiteY51" fmla="*/ 1249680 h 1305560"/>
              <a:gd name="connsiteX52" fmla="*/ 1102360 w 1295400"/>
              <a:gd name="connsiteY52" fmla="*/ 1264920 h 1305560"/>
              <a:gd name="connsiteX53" fmla="*/ 1061720 w 1295400"/>
              <a:gd name="connsiteY53" fmla="*/ 1280160 h 1305560"/>
              <a:gd name="connsiteX54" fmla="*/ 995680 w 1295400"/>
              <a:gd name="connsiteY54" fmla="*/ 1295400 h 1305560"/>
              <a:gd name="connsiteX55" fmla="*/ 975360 w 1295400"/>
              <a:gd name="connsiteY55" fmla="*/ 1305560 h 1305560"/>
              <a:gd name="connsiteX56" fmla="*/ 843280 w 1295400"/>
              <a:gd name="connsiteY56" fmla="*/ 1300480 h 1305560"/>
              <a:gd name="connsiteX57" fmla="*/ 828040 w 1295400"/>
              <a:gd name="connsiteY57" fmla="*/ 1285240 h 1305560"/>
              <a:gd name="connsiteX58" fmla="*/ 797560 w 1295400"/>
              <a:gd name="connsiteY58" fmla="*/ 1254760 h 1305560"/>
              <a:gd name="connsiteX59" fmla="*/ 792480 w 1295400"/>
              <a:gd name="connsiteY59" fmla="*/ 1239520 h 1305560"/>
              <a:gd name="connsiteX60" fmla="*/ 746760 w 1295400"/>
              <a:gd name="connsiteY60" fmla="*/ 1224280 h 1305560"/>
              <a:gd name="connsiteX61" fmla="*/ 731520 w 1295400"/>
              <a:gd name="connsiteY61" fmla="*/ 1214120 h 1305560"/>
              <a:gd name="connsiteX62" fmla="*/ 726440 w 1295400"/>
              <a:gd name="connsiteY62" fmla="*/ 1198880 h 1305560"/>
              <a:gd name="connsiteX63" fmla="*/ 716280 w 1295400"/>
              <a:gd name="connsiteY63" fmla="*/ 1153160 h 1305560"/>
              <a:gd name="connsiteX64" fmla="*/ 701040 w 1295400"/>
              <a:gd name="connsiteY64" fmla="*/ 1148080 h 1305560"/>
              <a:gd name="connsiteX65" fmla="*/ 695960 w 1295400"/>
              <a:gd name="connsiteY65" fmla="*/ 1132840 h 1305560"/>
              <a:gd name="connsiteX66" fmla="*/ 690880 w 1295400"/>
              <a:gd name="connsiteY66" fmla="*/ 1082040 h 1305560"/>
              <a:gd name="connsiteX67" fmla="*/ 670560 w 1295400"/>
              <a:gd name="connsiteY67" fmla="*/ 1066800 h 1305560"/>
              <a:gd name="connsiteX68" fmla="*/ 665480 w 1295400"/>
              <a:gd name="connsiteY68" fmla="*/ 1051560 h 1305560"/>
              <a:gd name="connsiteX69" fmla="*/ 650240 w 1295400"/>
              <a:gd name="connsiteY69" fmla="*/ 934720 h 1305560"/>
              <a:gd name="connsiteX70" fmla="*/ 635000 w 1295400"/>
              <a:gd name="connsiteY70" fmla="*/ 919480 h 1305560"/>
              <a:gd name="connsiteX71" fmla="*/ 629920 w 1295400"/>
              <a:gd name="connsiteY71" fmla="*/ 889000 h 1305560"/>
              <a:gd name="connsiteX72" fmla="*/ 619760 w 1295400"/>
              <a:gd name="connsiteY72" fmla="*/ 873760 h 1305560"/>
              <a:gd name="connsiteX73" fmla="*/ 599440 w 1295400"/>
              <a:gd name="connsiteY73" fmla="*/ 838200 h 1305560"/>
              <a:gd name="connsiteX74" fmla="*/ 584200 w 1295400"/>
              <a:gd name="connsiteY74" fmla="*/ 762000 h 1305560"/>
              <a:gd name="connsiteX75" fmla="*/ 568960 w 1295400"/>
              <a:gd name="connsiteY75" fmla="*/ 721360 h 1305560"/>
              <a:gd name="connsiteX76" fmla="*/ 553720 w 1295400"/>
              <a:gd name="connsiteY76" fmla="*/ 711200 h 1305560"/>
              <a:gd name="connsiteX77" fmla="*/ 538480 w 1295400"/>
              <a:gd name="connsiteY77" fmla="*/ 645160 h 1305560"/>
              <a:gd name="connsiteX78" fmla="*/ 513080 w 1295400"/>
              <a:gd name="connsiteY78" fmla="*/ 640080 h 1305560"/>
              <a:gd name="connsiteX79" fmla="*/ 502920 w 1295400"/>
              <a:gd name="connsiteY79" fmla="*/ 624840 h 1305560"/>
              <a:gd name="connsiteX80" fmla="*/ 487680 w 1295400"/>
              <a:gd name="connsiteY80" fmla="*/ 609600 h 1305560"/>
              <a:gd name="connsiteX81" fmla="*/ 467360 w 1295400"/>
              <a:gd name="connsiteY81" fmla="*/ 589280 h 1305560"/>
              <a:gd name="connsiteX82" fmla="*/ 452120 w 1295400"/>
              <a:gd name="connsiteY82" fmla="*/ 574040 h 1305560"/>
              <a:gd name="connsiteX83" fmla="*/ 441960 w 1295400"/>
              <a:gd name="connsiteY83" fmla="*/ 558800 h 1305560"/>
              <a:gd name="connsiteX84" fmla="*/ 421640 w 1295400"/>
              <a:gd name="connsiteY84" fmla="*/ 543560 h 1305560"/>
              <a:gd name="connsiteX85" fmla="*/ 386080 w 1295400"/>
              <a:gd name="connsiteY85" fmla="*/ 513080 h 1305560"/>
              <a:gd name="connsiteX86" fmla="*/ 355600 w 1295400"/>
              <a:gd name="connsiteY86" fmla="*/ 492760 h 1305560"/>
              <a:gd name="connsiteX87" fmla="*/ 340360 w 1295400"/>
              <a:gd name="connsiteY87" fmla="*/ 462280 h 1305560"/>
              <a:gd name="connsiteX88" fmla="*/ 335280 w 1295400"/>
              <a:gd name="connsiteY88" fmla="*/ 447040 h 1305560"/>
              <a:gd name="connsiteX89" fmla="*/ 294640 w 1295400"/>
              <a:gd name="connsiteY89" fmla="*/ 426720 h 1305560"/>
              <a:gd name="connsiteX90" fmla="*/ 279400 w 1295400"/>
              <a:gd name="connsiteY90" fmla="*/ 411480 h 1305560"/>
              <a:gd name="connsiteX91" fmla="*/ 264160 w 1295400"/>
              <a:gd name="connsiteY91" fmla="*/ 401320 h 1305560"/>
              <a:gd name="connsiteX92" fmla="*/ 248920 w 1295400"/>
              <a:gd name="connsiteY92" fmla="*/ 381000 h 1305560"/>
              <a:gd name="connsiteX93" fmla="*/ 228600 w 1295400"/>
              <a:gd name="connsiteY93" fmla="*/ 370840 h 1305560"/>
              <a:gd name="connsiteX94" fmla="*/ 193040 w 1295400"/>
              <a:gd name="connsiteY94" fmla="*/ 360680 h 1305560"/>
              <a:gd name="connsiteX95" fmla="*/ 152400 w 1295400"/>
              <a:gd name="connsiteY95" fmla="*/ 335280 h 1305560"/>
              <a:gd name="connsiteX96" fmla="*/ 116840 w 1295400"/>
              <a:gd name="connsiteY96" fmla="*/ 304800 h 1305560"/>
              <a:gd name="connsiteX97" fmla="*/ 81280 w 1295400"/>
              <a:gd name="connsiteY97" fmla="*/ 299720 h 1305560"/>
              <a:gd name="connsiteX98" fmla="*/ 45720 w 1295400"/>
              <a:gd name="connsiteY98" fmla="*/ 284480 h 1305560"/>
              <a:gd name="connsiteX99" fmla="*/ 35560 w 1295400"/>
              <a:gd name="connsiteY99" fmla="*/ 269240 h 1305560"/>
              <a:gd name="connsiteX100" fmla="*/ 15240 w 1295400"/>
              <a:gd name="connsiteY100" fmla="*/ 264160 h 1305560"/>
              <a:gd name="connsiteX101" fmla="*/ 0 w 1295400"/>
              <a:gd name="connsiteY101" fmla="*/ 259080 h 1305560"/>
              <a:gd name="connsiteX102" fmla="*/ 45720 w 1295400"/>
              <a:gd name="connsiteY102" fmla="*/ 60960 h 130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295400" h="1305560">
                <a:moveTo>
                  <a:pt x="45720" y="60960"/>
                </a:moveTo>
                <a:lnTo>
                  <a:pt x="45720" y="60960"/>
                </a:lnTo>
                <a:cubicBezTo>
                  <a:pt x="67733" y="52493"/>
                  <a:pt x="88633" y="40185"/>
                  <a:pt x="111760" y="35560"/>
                </a:cubicBezTo>
                <a:cubicBezTo>
                  <a:pt x="142411" y="29430"/>
                  <a:pt x="128969" y="33210"/>
                  <a:pt x="152400" y="25400"/>
                </a:cubicBezTo>
                <a:cubicBezTo>
                  <a:pt x="168422" y="1366"/>
                  <a:pt x="163753" y="755"/>
                  <a:pt x="208280" y="0"/>
                </a:cubicBezTo>
                <a:lnTo>
                  <a:pt x="462280" y="5080"/>
                </a:lnTo>
                <a:cubicBezTo>
                  <a:pt x="467360" y="6773"/>
                  <a:pt x="472598" y="8051"/>
                  <a:pt x="477520" y="10160"/>
                </a:cubicBezTo>
                <a:cubicBezTo>
                  <a:pt x="484481" y="13143"/>
                  <a:pt x="490749" y="17661"/>
                  <a:pt x="497840" y="20320"/>
                </a:cubicBezTo>
                <a:cubicBezTo>
                  <a:pt x="504377" y="22771"/>
                  <a:pt x="511387" y="23707"/>
                  <a:pt x="518160" y="25400"/>
                </a:cubicBezTo>
                <a:cubicBezTo>
                  <a:pt x="536290" y="52595"/>
                  <a:pt x="524003" y="36323"/>
                  <a:pt x="558800" y="71120"/>
                </a:cubicBezTo>
                <a:cubicBezTo>
                  <a:pt x="563880" y="76200"/>
                  <a:pt x="567224" y="84088"/>
                  <a:pt x="574040" y="86360"/>
                </a:cubicBezTo>
                <a:lnTo>
                  <a:pt x="604520" y="96520"/>
                </a:lnTo>
                <a:cubicBezTo>
                  <a:pt x="617289" y="134826"/>
                  <a:pt x="600065" y="87609"/>
                  <a:pt x="619760" y="127000"/>
                </a:cubicBezTo>
                <a:cubicBezTo>
                  <a:pt x="622155" y="131789"/>
                  <a:pt x="621552" y="138013"/>
                  <a:pt x="624840" y="142240"/>
                </a:cubicBezTo>
                <a:cubicBezTo>
                  <a:pt x="633661" y="153582"/>
                  <a:pt x="648894" y="159869"/>
                  <a:pt x="655320" y="172720"/>
                </a:cubicBezTo>
                <a:cubicBezTo>
                  <a:pt x="658707" y="179493"/>
                  <a:pt x="660749" y="187127"/>
                  <a:pt x="665480" y="193040"/>
                </a:cubicBezTo>
                <a:cubicBezTo>
                  <a:pt x="715572" y="255655"/>
                  <a:pt x="677506" y="203729"/>
                  <a:pt x="711200" y="233680"/>
                </a:cubicBezTo>
                <a:cubicBezTo>
                  <a:pt x="721939" y="243226"/>
                  <a:pt x="731520" y="254000"/>
                  <a:pt x="741680" y="264160"/>
                </a:cubicBezTo>
                <a:cubicBezTo>
                  <a:pt x="746760" y="269240"/>
                  <a:pt x="752935" y="273422"/>
                  <a:pt x="756920" y="279400"/>
                </a:cubicBezTo>
                <a:cubicBezTo>
                  <a:pt x="760307" y="284480"/>
                  <a:pt x="763024" y="290077"/>
                  <a:pt x="767080" y="294640"/>
                </a:cubicBezTo>
                <a:cubicBezTo>
                  <a:pt x="776626" y="305379"/>
                  <a:pt x="785605" y="317150"/>
                  <a:pt x="797560" y="325120"/>
                </a:cubicBezTo>
                <a:cubicBezTo>
                  <a:pt x="802640" y="328507"/>
                  <a:pt x="808237" y="331224"/>
                  <a:pt x="812800" y="335280"/>
                </a:cubicBezTo>
                <a:cubicBezTo>
                  <a:pt x="823539" y="344826"/>
                  <a:pt x="833120" y="355600"/>
                  <a:pt x="843280" y="365760"/>
                </a:cubicBezTo>
                <a:lnTo>
                  <a:pt x="858520" y="381000"/>
                </a:lnTo>
                <a:cubicBezTo>
                  <a:pt x="863600" y="386080"/>
                  <a:pt x="867782" y="392255"/>
                  <a:pt x="873760" y="396240"/>
                </a:cubicBezTo>
                <a:cubicBezTo>
                  <a:pt x="878840" y="399627"/>
                  <a:pt x="884364" y="402427"/>
                  <a:pt x="889000" y="406400"/>
                </a:cubicBezTo>
                <a:cubicBezTo>
                  <a:pt x="919681" y="432698"/>
                  <a:pt x="896557" y="422466"/>
                  <a:pt x="924560" y="431800"/>
                </a:cubicBezTo>
                <a:cubicBezTo>
                  <a:pt x="933564" y="446806"/>
                  <a:pt x="952651" y="483273"/>
                  <a:pt x="970280" y="487680"/>
                </a:cubicBezTo>
                <a:lnTo>
                  <a:pt x="990600" y="492760"/>
                </a:lnTo>
                <a:cubicBezTo>
                  <a:pt x="995680" y="496147"/>
                  <a:pt x="1001523" y="498603"/>
                  <a:pt x="1005840" y="502920"/>
                </a:cubicBezTo>
                <a:cubicBezTo>
                  <a:pt x="1020143" y="517223"/>
                  <a:pt x="1031313" y="546971"/>
                  <a:pt x="1051560" y="553720"/>
                </a:cubicBezTo>
                <a:lnTo>
                  <a:pt x="1066800" y="558800"/>
                </a:lnTo>
                <a:cubicBezTo>
                  <a:pt x="1071880" y="563880"/>
                  <a:pt x="1078055" y="568062"/>
                  <a:pt x="1082040" y="574040"/>
                </a:cubicBezTo>
                <a:cubicBezTo>
                  <a:pt x="1093309" y="590943"/>
                  <a:pt x="1079295" y="589532"/>
                  <a:pt x="1097280" y="604520"/>
                </a:cubicBezTo>
                <a:cubicBezTo>
                  <a:pt x="1103098" y="609368"/>
                  <a:pt x="1111178" y="610666"/>
                  <a:pt x="1117600" y="614680"/>
                </a:cubicBezTo>
                <a:cubicBezTo>
                  <a:pt x="1152748" y="636648"/>
                  <a:pt x="1123219" y="625020"/>
                  <a:pt x="1153160" y="635000"/>
                </a:cubicBezTo>
                <a:cubicBezTo>
                  <a:pt x="1164395" y="646235"/>
                  <a:pt x="1171487" y="651335"/>
                  <a:pt x="1178560" y="665480"/>
                </a:cubicBezTo>
                <a:cubicBezTo>
                  <a:pt x="1186823" y="682007"/>
                  <a:pt x="1179241" y="681401"/>
                  <a:pt x="1193800" y="695960"/>
                </a:cubicBezTo>
                <a:cubicBezTo>
                  <a:pt x="1209177" y="711337"/>
                  <a:pt x="1211923" y="710468"/>
                  <a:pt x="1229360" y="716280"/>
                </a:cubicBezTo>
                <a:cubicBezTo>
                  <a:pt x="1231053" y="765387"/>
                  <a:pt x="1230573" y="814617"/>
                  <a:pt x="1234440" y="863600"/>
                </a:cubicBezTo>
                <a:cubicBezTo>
                  <a:pt x="1235669" y="879163"/>
                  <a:pt x="1242165" y="893899"/>
                  <a:pt x="1244600" y="909320"/>
                </a:cubicBezTo>
                <a:cubicBezTo>
                  <a:pt x="1249378" y="939578"/>
                  <a:pt x="1244008" y="960189"/>
                  <a:pt x="1259840" y="985520"/>
                </a:cubicBezTo>
                <a:cubicBezTo>
                  <a:pt x="1263648" y="991612"/>
                  <a:pt x="1270000" y="995680"/>
                  <a:pt x="1275080" y="1000760"/>
                </a:cubicBezTo>
                <a:cubicBezTo>
                  <a:pt x="1290177" y="1046051"/>
                  <a:pt x="1282917" y="1020785"/>
                  <a:pt x="1295400" y="1076960"/>
                </a:cubicBezTo>
                <a:cubicBezTo>
                  <a:pt x="1293707" y="1107440"/>
                  <a:pt x="1292965" y="1137988"/>
                  <a:pt x="1290320" y="1168400"/>
                </a:cubicBezTo>
                <a:cubicBezTo>
                  <a:pt x="1289572" y="1177002"/>
                  <a:pt x="1291345" y="1187695"/>
                  <a:pt x="1285240" y="1193800"/>
                </a:cubicBezTo>
                <a:cubicBezTo>
                  <a:pt x="1279135" y="1199905"/>
                  <a:pt x="1268379" y="1197599"/>
                  <a:pt x="1259840" y="1198880"/>
                </a:cubicBezTo>
                <a:cubicBezTo>
                  <a:pt x="1234499" y="1202681"/>
                  <a:pt x="1209040" y="1205653"/>
                  <a:pt x="1183640" y="1209040"/>
                </a:cubicBezTo>
                <a:cubicBezTo>
                  <a:pt x="1180253" y="1214120"/>
                  <a:pt x="1176210" y="1218819"/>
                  <a:pt x="1173480" y="1224280"/>
                </a:cubicBezTo>
                <a:cubicBezTo>
                  <a:pt x="1171085" y="1229069"/>
                  <a:pt x="1173293" y="1237345"/>
                  <a:pt x="1168400" y="1239520"/>
                </a:cubicBezTo>
                <a:cubicBezTo>
                  <a:pt x="1155925" y="1245065"/>
                  <a:pt x="1141226" y="1242356"/>
                  <a:pt x="1127760" y="1244600"/>
                </a:cubicBezTo>
                <a:cubicBezTo>
                  <a:pt x="1120873" y="1245748"/>
                  <a:pt x="1114213" y="1247987"/>
                  <a:pt x="1107440" y="1249680"/>
                </a:cubicBezTo>
                <a:cubicBezTo>
                  <a:pt x="1105747" y="1254760"/>
                  <a:pt x="1105705" y="1260739"/>
                  <a:pt x="1102360" y="1264920"/>
                </a:cubicBezTo>
                <a:cubicBezTo>
                  <a:pt x="1092394" y="1277378"/>
                  <a:pt x="1075489" y="1277406"/>
                  <a:pt x="1061720" y="1280160"/>
                </a:cubicBezTo>
                <a:cubicBezTo>
                  <a:pt x="1015998" y="1303021"/>
                  <a:pt x="1072592" y="1277651"/>
                  <a:pt x="995680" y="1295400"/>
                </a:cubicBezTo>
                <a:cubicBezTo>
                  <a:pt x="988301" y="1297103"/>
                  <a:pt x="982133" y="1302173"/>
                  <a:pt x="975360" y="1305560"/>
                </a:cubicBezTo>
                <a:cubicBezTo>
                  <a:pt x="931333" y="1303867"/>
                  <a:pt x="886926" y="1306500"/>
                  <a:pt x="843280" y="1300480"/>
                </a:cubicBezTo>
                <a:cubicBezTo>
                  <a:pt x="836163" y="1299498"/>
                  <a:pt x="833495" y="1289915"/>
                  <a:pt x="828040" y="1285240"/>
                </a:cubicBezTo>
                <a:cubicBezTo>
                  <a:pt x="809486" y="1269337"/>
                  <a:pt x="807621" y="1274881"/>
                  <a:pt x="797560" y="1254760"/>
                </a:cubicBezTo>
                <a:cubicBezTo>
                  <a:pt x="795165" y="1249971"/>
                  <a:pt x="797072" y="1242275"/>
                  <a:pt x="792480" y="1239520"/>
                </a:cubicBezTo>
                <a:cubicBezTo>
                  <a:pt x="778705" y="1231255"/>
                  <a:pt x="760126" y="1233191"/>
                  <a:pt x="746760" y="1224280"/>
                </a:cubicBezTo>
                <a:lnTo>
                  <a:pt x="731520" y="1214120"/>
                </a:lnTo>
                <a:cubicBezTo>
                  <a:pt x="729827" y="1209040"/>
                  <a:pt x="727739" y="1204075"/>
                  <a:pt x="726440" y="1198880"/>
                </a:cubicBezTo>
                <a:cubicBezTo>
                  <a:pt x="722654" y="1183734"/>
                  <a:pt x="723262" y="1167124"/>
                  <a:pt x="716280" y="1153160"/>
                </a:cubicBezTo>
                <a:cubicBezTo>
                  <a:pt x="713885" y="1148371"/>
                  <a:pt x="706120" y="1149773"/>
                  <a:pt x="701040" y="1148080"/>
                </a:cubicBezTo>
                <a:cubicBezTo>
                  <a:pt x="699347" y="1143000"/>
                  <a:pt x="696774" y="1138133"/>
                  <a:pt x="695960" y="1132840"/>
                </a:cubicBezTo>
                <a:cubicBezTo>
                  <a:pt x="693372" y="1116020"/>
                  <a:pt x="696989" y="1097923"/>
                  <a:pt x="690880" y="1082040"/>
                </a:cubicBezTo>
                <a:cubicBezTo>
                  <a:pt x="687841" y="1074138"/>
                  <a:pt x="677333" y="1071880"/>
                  <a:pt x="670560" y="1066800"/>
                </a:cubicBezTo>
                <a:cubicBezTo>
                  <a:pt x="668867" y="1061720"/>
                  <a:pt x="666294" y="1056853"/>
                  <a:pt x="665480" y="1051560"/>
                </a:cubicBezTo>
                <a:cubicBezTo>
                  <a:pt x="660186" y="1017147"/>
                  <a:pt x="660368" y="967129"/>
                  <a:pt x="650240" y="934720"/>
                </a:cubicBezTo>
                <a:cubicBezTo>
                  <a:pt x="648097" y="927863"/>
                  <a:pt x="640080" y="924560"/>
                  <a:pt x="635000" y="919480"/>
                </a:cubicBezTo>
                <a:cubicBezTo>
                  <a:pt x="633307" y="909320"/>
                  <a:pt x="633177" y="898772"/>
                  <a:pt x="629920" y="889000"/>
                </a:cubicBezTo>
                <a:cubicBezTo>
                  <a:pt x="627989" y="883208"/>
                  <a:pt x="622490" y="879221"/>
                  <a:pt x="619760" y="873760"/>
                </a:cubicBezTo>
                <a:cubicBezTo>
                  <a:pt x="600367" y="834973"/>
                  <a:pt x="636291" y="887335"/>
                  <a:pt x="599440" y="838200"/>
                </a:cubicBezTo>
                <a:cubicBezTo>
                  <a:pt x="579479" y="718433"/>
                  <a:pt x="598113" y="810696"/>
                  <a:pt x="584200" y="762000"/>
                </a:cubicBezTo>
                <a:cubicBezTo>
                  <a:pt x="580039" y="747437"/>
                  <a:pt x="579253" y="733712"/>
                  <a:pt x="568960" y="721360"/>
                </a:cubicBezTo>
                <a:cubicBezTo>
                  <a:pt x="565051" y="716670"/>
                  <a:pt x="558800" y="714587"/>
                  <a:pt x="553720" y="711200"/>
                </a:cubicBezTo>
                <a:cubicBezTo>
                  <a:pt x="552753" y="703466"/>
                  <a:pt x="550207" y="655212"/>
                  <a:pt x="538480" y="645160"/>
                </a:cubicBezTo>
                <a:cubicBezTo>
                  <a:pt x="531924" y="639541"/>
                  <a:pt x="521547" y="641773"/>
                  <a:pt x="513080" y="640080"/>
                </a:cubicBezTo>
                <a:cubicBezTo>
                  <a:pt x="509693" y="635000"/>
                  <a:pt x="506829" y="629530"/>
                  <a:pt x="502920" y="624840"/>
                </a:cubicBezTo>
                <a:cubicBezTo>
                  <a:pt x="498321" y="619321"/>
                  <a:pt x="491665" y="615578"/>
                  <a:pt x="487680" y="609600"/>
                </a:cubicBezTo>
                <a:cubicBezTo>
                  <a:pt x="472198" y="586377"/>
                  <a:pt x="496389" y="598956"/>
                  <a:pt x="467360" y="589280"/>
                </a:cubicBezTo>
                <a:cubicBezTo>
                  <a:pt x="462280" y="584200"/>
                  <a:pt x="456719" y="579559"/>
                  <a:pt x="452120" y="574040"/>
                </a:cubicBezTo>
                <a:cubicBezTo>
                  <a:pt x="448211" y="569350"/>
                  <a:pt x="446277" y="563117"/>
                  <a:pt x="441960" y="558800"/>
                </a:cubicBezTo>
                <a:cubicBezTo>
                  <a:pt x="435973" y="552813"/>
                  <a:pt x="428413" y="548640"/>
                  <a:pt x="421640" y="543560"/>
                </a:cubicBezTo>
                <a:cubicBezTo>
                  <a:pt x="385190" y="482810"/>
                  <a:pt x="428437" y="541318"/>
                  <a:pt x="386080" y="513080"/>
                </a:cubicBezTo>
                <a:cubicBezTo>
                  <a:pt x="343982" y="485014"/>
                  <a:pt x="413937" y="507344"/>
                  <a:pt x="355600" y="492760"/>
                </a:cubicBezTo>
                <a:cubicBezTo>
                  <a:pt x="342831" y="454454"/>
                  <a:pt x="360055" y="501671"/>
                  <a:pt x="340360" y="462280"/>
                </a:cubicBezTo>
                <a:cubicBezTo>
                  <a:pt x="337965" y="457491"/>
                  <a:pt x="339507" y="450328"/>
                  <a:pt x="335280" y="447040"/>
                </a:cubicBezTo>
                <a:cubicBezTo>
                  <a:pt x="323325" y="437741"/>
                  <a:pt x="305350" y="437430"/>
                  <a:pt x="294640" y="426720"/>
                </a:cubicBezTo>
                <a:cubicBezTo>
                  <a:pt x="289560" y="421640"/>
                  <a:pt x="284919" y="416079"/>
                  <a:pt x="279400" y="411480"/>
                </a:cubicBezTo>
                <a:cubicBezTo>
                  <a:pt x="274710" y="407571"/>
                  <a:pt x="268477" y="405637"/>
                  <a:pt x="264160" y="401320"/>
                </a:cubicBezTo>
                <a:cubicBezTo>
                  <a:pt x="258173" y="395333"/>
                  <a:pt x="255348" y="386510"/>
                  <a:pt x="248920" y="381000"/>
                </a:cubicBezTo>
                <a:cubicBezTo>
                  <a:pt x="243170" y="376072"/>
                  <a:pt x="235561" y="373823"/>
                  <a:pt x="228600" y="370840"/>
                </a:cubicBezTo>
                <a:cubicBezTo>
                  <a:pt x="218397" y="366467"/>
                  <a:pt x="203351" y="363258"/>
                  <a:pt x="193040" y="360680"/>
                </a:cubicBezTo>
                <a:cubicBezTo>
                  <a:pt x="179493" y="352213"/>
                  <a:pt x="163696" y="346576"/>
                  <a:pt x="152400" y="335280"/>
                </a:cubicBezTo>
                <a:cubicBezTo>
                  <a:pt x="144602" y="327482"/>
                  <a:pt x="127081" y="308524"/>
                  <a:pt x="116840" y="304800"/>
                </a:cubicBezTo>
                <a:cubicBezTo>
                  <a:pt x="105587" y="300708"/>
                  <a:pt x="93133" y="301413"/>
                  <a:pt x="81280" y="299720"/>
                </a:cubicBezTo>
                <a:cubicBezTo>
                  <a:pt x="70693" y="296191"/>
                  <a:pt x="54090" y="291455"/>
                  <a:pt x="45720" y="284480"/>
                </a:cubicBezTo>
                <a:cubicBezTo>
                  <a:pt x="41030" y="280571"/>
                  <a:pt x="40640" y="272627"/>
                  <a:pt x="35560" y="269240"/>
                </a:cubicBezTo>
                <a:cubicBezTo>
                  <a:pt x="29751" y="265367"/>
                  <a:pt x="21953" y="266078"/>
                  <a:pt x="15240" y="264160"/>
                </a:cubicBezTo>
                <a:cubicBezTo>
                  <a:pt x="10091" y="262689"/>
                  <a:pt x="5080" y="260773"/>
                  <a:pt x="0" y="259080"/>
                </a:cubicBezTo>
                <a:lnTo>
                  <a:pt x="45720" y="6096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4FCB46B-C6E6-4A90-B898-DC514839D490}"/>
              </a:ext>
            </a:extLst>
          </p:cNvPr>
          <p:cNvSpPr/>
          <p:nvPr/>
        </p:nvSpPr>
        <p:spPr>
          <a:xfrm>
            <a:off x="3352800" y="1620519"/>
            <a:ext cx="558800" cy="1325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208EA0F-6B8B-4A68-BCDD-D76366D32940}"/>
              </a:ext>
            </a:extLst>
          </p:cNvPr>
          <p:cNvSpPr/>
          <p:nvPr/>
        </p:nvSpPr>
        <p:spPr>
          <a:xfrm>
            <a:off x="680720" y="2006600"/>
            <a:ext cx="1153160" cy="1079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30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descr="Image result for bordetella pertussis respiratory tract">
            <a:extLst>
              <a:ext uri="{FF2B5EF4-FFF2-40B4-BE49-F238E27FC236}">
                <a16:creationId xmlns:a16="http://schemas.microsoft.com/office/drawing/2014/main" id="{C8D20A78-3D0E-4FF0-8CFC-8B1618BD19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2" r="4791"/>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D95D8E-CA47-4B53-A34F-4087156F4381}"/>
              </a:ext>
            </a:extLst>
          </p:cNvPr>
          <p:cNvSpPr>
            <a:spLocks noGrp="1"/>
          </p:cNvSpPr>
          <p:nvPr>
            <p:ph type="title"/>
          </p:nvPr>
        </p:nvSpPr>
        <p:spPr>
          <a:xfrm>
            <a:off x="639663" y="0"/>
            <a:ext cx="4953417" cy="1676603"/>
          </a:xfrm>
        </p:spPr>
        <p:txBody>
          <a:bodyPr vert="horz" lIns="91440" tIns="45720" rIns="91440" bIns="45720" rtlCol="0" anchor="ctr">
            <a:normAutofit/>
          </a:bodyPr>
          <a:lstStyle/>
          <a:p>
            <a:r>
              <a:rPr lang="en-US" sz="3600" dirty="0"/>
              <a:t>Multiplication &amp; Spread </a:t>
            </a:r>
          </a:p>
        </p:txBody>
      </p:sp>
      <p:sp>
        <p:nvSpPr>
          <p:cNvPr id="5" name="TextBox 4">
            <a:extLst>
              <a:ext uri="{FF2B5EF4-FFF2-40B4-BE49-F238E27FC236}">
                <a16:creationId xmlns:a16="http://schemas.microsoft.com/office/drawing/2014/main" id="{B7B4600A-6688-4EDD-A59D-577B07D2EC07}"/>
              </a:ext>
            </a:extLst>
          </p:cNvPr>
          <p:cNvSpPr txBox="1"/>
          <p:nvPr/>
        </p:nvSpPr>
        <p:spPr>
          <a:xfrm>
            <a:off x="712306" y="1463040"/>
            <a:ext cx="3594395" cy="5212080"/>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t>Spread is localized to the respiratory tract (i.e. do not become systemic) </a:t>
            </a:r>
            <a:br>
              <a:rPr lang="en-US" sz="2000" dirty="0"/>
            </a:br>
            <a:endParaRPr lang="en-US" sz="2000" dirty="0"/>
          </a:p>
          <a:p>
            <a:pPr marL="285750" indent="-228600">
              <a:lnSpc>
                <a:spcPct val="90000"/>
              </a:lnSpc>
              <a:spcAft>
                <a:spcPts val="600"/>
              </a:spcAft>
              <a:buFont typeface="Arial" panose="020B0604020202020204" pitchFamily="34" charset="0"/>
              <a:buChar char="•"/>
            </a:pPr>
            <a:r>
              <a:rPr lang="en-US" sz="2000" dirty="0"/>
              <a:t>Resides mainly on external ciliated surface of mucous membranes of respiratory tract</a:t>
            </a:r>
            <a:br>
              <a:rPr lang="en-US" sz="2000" dirty="0"/>
            </a:br>
            <a:endParaRPr lang="en-US" sz="2000" dirty="0"/>
          </a:p>
          <a:p>
            <a:pPr marL="285750" indent="-228600">
              <a:lnSpc>
                <a:spcPct val="90000"/>
              </a:lnSpc>
              <a:spcAft>
                <a:spcPts val="600"/>
              </a:spcAft>
              <a:buFont typeface="Arial" panose="020B0604020202020204" pitchFamily="34" charset="0"/>
              <a:buChar char="•"/>
            </a:pPr>
            <a:r>
              <a:rPr lang="en-US" sz="2000" dirty="0"/>
              <a:t>Rapidly multiply in first few weeks </a:t>
            </a:r>
            <a:br>
              <a:rPr lang="en-US" sz="2000" dirty="0"/>
            </a:br>
            <a:endParaRPr lang="en-US" sz="2000" dirty="0"/>
          </a:p>
          <a:p>
            <a:pPr marL="285750" indent="-228600">
              <a:lnSpc>
                <a:spcPct val="90000"/>
              </a:lnSpc>
              <a:spcAft>
                <a:spcPts val="600"/>
              </a:spcAft>
              <a:buFont typeface="Arial" panose="020B0604020202020204" pitchFamily="34" charset="0"/>
              <a:buChar char="•"/>
            </a:pPr>
            <a:r>
              <a:rPr lang="en-US" sz="2000" dirty="0"/>
              <a:t>Spread across the mucous membranes (from nasopharynx </a:t>
            </a:r>
            <a:r>
              <a:rPr lang="en-US" sz="2000" dirty="0">
                <a:sym typeface="Wingdings" panose="05000000000000000000" pitchFamily="2" charset="2"/>
              </a:rPr>
              <a:t> trachea  bronchi  bronchioles)</a:t>
            </a:r>
            <a:br>
              <a:rPr lang="en-US" sz="2000" dirty="0">
                <a:sym typeface="Wingdings" panose="05000000000000000000" pitchFamily="2" charset="2"/>
              </a:rPr>
            </a:br>
            <a:endParaRPr lang="en-US" sz="2000" dirty="0"/>
          </a:p>
          <a:p>
            <a:pPr marL="285750" indent="-228600">
              <a:lnSpc>
                <a:spcPct val="90000"/>
              </a:lnSpc>
              <a:spcAft>
                <a:spcPts val="600"/>
              </a:spcAft>
              <a:buFont typeface="Arial" panose="020B0604020202020204" pitchFamily="34" charset="0"/>
              <a:buChar char="•"/>
            </a:pPr>
            <a:r>
              <a:rPr lang="en-US" sz="2000" dirty="0"/>
              <a:t>May produce biofilm </a:t>
            </a:r>
          </a:p>
        </p:txBody>
      </p:sp>
    </p:spTree>
    <p:extLst>
      <p:ext uri="{BB962C8B-B14F-4D97-AF65-F5344CB8AC3E}">
        <p14:creationId xmlns:p14="http://schemas.microsoft.com/office/powerpoint/2010/main" val="59045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alveolar macrophages">
            <a:extLst>
              <a:ext uri="{FF2B5EF4-FFF2-40B4-BE49-F238E27FC236}">
                <a16:creationId xmlns:a16="http://schemas.microsoft.com/office/drawing/2014/main" id="{22FFC17E-4DE5-4025-9CEB-B0C8A5BEA8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9" r="1" b="1"/>
          <a:stretch/>
        </p:blipFill>
        <p:spPr bwMode="auto">
          <a:xfrm>
            <a:off x="4774603" y="1741990"/>
            <a:ext cx="7370572" cy="50523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5C6B61-C582-4C12-BA53-66A0BE1A42A4}"/>
              </a:ext>
            </a:extLst>
          </p:cNvPr>
          <p:cNvSpPr>
            <a:spLocks noGrp="1"/>
          </p:cNvSpPr>
          <p:nvPr>
            <p:ph type="title"/>
          </p:nvPr>
        </p:nvSpPr>
        <p:spPr>
          <a:xfrm>
            <a:off x="838200" y="365125"/>
            <a:ext cx="10515600" cy="1325563"/>
          </a:xfrm>
        </p:spPr>
        <p:txBody>
          <a:bodyPr>
            <a:normAutofit/>
          </a:bodyPr>
          <a:lstStyle/>
          <a:p>
            <a:r>
              <a:rPr lang="en-US"/>
              <a:t>Multiplication &amp; Spread Cont’d </a:t>
            </a:r>
          </a:p>
        </p:txBody>
      </p:sp>
      <p:sp>
        <p:nvSpPr>
          <p:cNvPr id="3" name="Content Placeholder 2">
            <a:extLst>
              <a:ext uri="{FF2B5EF4-FFF2-40B4-BE49-F238E27FC236}">
                <a16:creationId xmlns:a16="http://schemas.microsoft.com/office/drawing/2014/main" id="{B4CD88BB-674C-454A-A4E8-F4D1F2DA549F}"/>
              </a:ext>
            </a:extLst>
          </p:cNvPr>
          <p:cNvSpPr>
            <a:spLocks noGrp="1"/>
          </p:cNvSpPr>
          <p:nvPr>
            <p:ph idx="1"/>
          </p:nvPr>
        </p:nvSpPr>
        <p:spPr>
          <a:xfrm>
            <a:off x="838200" y="1825625"/>
            <a:ext cx="3797807" cy="4351338"/>
          </a:xfrm>
        </p:spPr>
        <p:txBody>
          <a:bodyPr>
            <a:normAutofit/>
          </a:bodyPr>
          <a:lstStyle/>
          <a:p>
            <a:r>
              <a:rPr lang="en-US" sz="2400" dirty="0"/>
              <a:t>Recently been shown that… </a:t>
            </a:r>
          </a:p>
          <a:p>
            <a:pPr marL="0" indent="0">
              <a:buNone/>
            </a:pPr>
            <a:endParaRPr lang="en-US" sz="2400" dirty="0"/>
          </a:p>
          <a:p>
            <a:r>
              <a:rPr lang="en-US" sz="2400" i="1" dirty="0"/>
              <a:t>B. pertussis </a:t>
            </a:r>
            <a:r>
              <a:rPr lang="en-US" sz="2400" dirty="0"/>
              <a:t>can invade resident macrophages and </a:t>
            </a:r>
            <a:r>
              <a:rPr lang="en-US" sz="2400" dirty="0">
                <a:solidFill>
                  <a:srgbClr val="FF0000"/>
                </a:solidFill>
              </a:rPr>
              <a:t>alveolar macrophages</a:t>
            </a:r>
          </a:p>
        </p:txBody>
      </p:sp>
      <p:sp>
        <p:nvSpPr>
          <p:cNvPr id="4" name="Oval 3">
            <a:extLst>
              <a:ext uri="{FF2B5EF4-FFF2-40B4-BE49-F238E27FC236}">
                <a16:creationId xmlns:a16="http://schemas.microsoft.com/office/drawing/2014/main" id="{35FBDAE5-8380-416C-AC4A-F298BF35D9CF}"/>
              </a:ext>
            </a:extLst>
          </p:cNvPr>
          <p:cNvSpPr/>
          <p:nvPr/>
        </p:nvSpPr>
        <p:spPr>
          <a:xfrm>
            <a:off x="5949387" y="1741990"/>
            <a:ext cx="1886674" cy="20139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74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mage result for lysosome phagosome fusion">
            <a:extLst>
              <a:ext uri="{FF2B5EF4-FFF2-40B4-BE49-F238E27FC236}">
                <a16:creationId xmlns:a16="http://schemas.microsoft.com/office/drawing/2014/main" id="{8F3CEDB9-D272-497E-AD93-2B4912F9A9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24" r="12588"/>
          <a:stretch/>
        </p:blipFill>
        <p:spPr bwMode="auto">
          <a:xfrm>
            <a:off x="6081346" y="629266"/>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1E4570-54CB-4645-81E2-961E1708E34F}"/>
              </a:ext>
            </a:extLst>
          </p:cNvPr>
          <p:cNvSpPr>
            <a:spLocks noGrp="1"/>
          </p:cNvSpPr>
          <p:nvPr>
            <p:ph type="title"/>
          </p:nvPr>
        </p:nvSpPr>
        <p:spPr>
          <a:xfrm>
            <a:off x="648929" y="629266"/>
            <a:ext cx="5127031" cy="1676603"/>
          </a:xfrm>
        </p:spPr>
        <p:txBody>
          <a:bodyPr>
            <a:normAutofit/>
          </a:bodyPr>
          <a:lstStyle/>
          <a:p>
            <a:r>
              <a:rPr lang="en-US"/>
              <a:t>Invasion of Immune Cells by </a:t>
            </a:r>
            <a:r>
              <a:rPr lang="en-US" i="1"/>
              <a:t>B. pertussis </a:t>
            </a:r>
            <a:endParaRPr lang="en-US" dirty="0"/>
          </a:p>
        </p:txBody>
      </p:sp>
      <p:sp>
        <p:nvSpPr>
          <p:cNvPr id="3" name="Content Placeholder 2">
            <a:extLst>
              <a:ext uri="{FF2B5EF4-FFF2-40B4-BE49-F238E27FC236}">
                <a16:creationId xmlns:a16="http://schemas.microsoft.com/office/drawing/2014/main" id="{9E203C0B-5F86-49E1-BE54-95EFEBC77361}"/>
              </a:ext>
            </a:extLst>
          </p:cNvPr>
          <p:cNvSpPr>
            <a:spLocks noGrp="1"/>
          </p:cNvSpPr>
          <p:nvPr>
            <p:ph idx="1"/>
          </p:nvPr>
        </p:nvSpPr>
        <p:spPr>
          <a:xfrm>
            <a:off x="648930" y="2438400"/>
            <a:ext cx="5127029" cy="3785419"/>
          </a:xfrm>
        </p:spPr>
        <p:txBody>
          <a:bodyPr>
            <a:normAutofit/>
          </a:bodyPr>
          <a:lstStyle/>
          <a:p>
            <a:r>
              <a:rPr lang="en-US" sz="2000"/>
              <a:t>Entry into these cells involves: microtubule assembly + lipid raft localization via tyrosine kinase signaling </a:t>
            </a:r>
            <a:r>
              <a:rPr lang="en-US" sz="2000">
                <a:sym typeface="Wingdings" panose="05000000000000000000" pitchFamily="2" charset="2"/>
              </a:rPr>
              <a:t> cytoskeletal rearrangement</a:t>
            </a:r>
          </a:p>
          <a:p>
            <a:pPr marL="0" indent="0">
              <a:buNone/>
            </a:pPr>
            <a:endParaRPr lang="en-US" sz="2000">
              <a:sym typeface="Wingdings" panose="05000000000000000000" pitchFamily="2" charset="2"/>
            </a:endParaRPr>
          </a:p>
          <a:p>
            <a:r>
              <a:rPr lang="en-US" sz="2000">
                <a:sym typeface="Wingdings" panose="05000000000000000000" pitchFamily="2" charset="2"/>
              </a:rPr>
              <a:t>Once inside the cell, few </a:t>
            </a:r>
            <a:r>
              <a:rPr lang="en-US" sz="2000" i="1">
                <a:sym typeface="Wingdings" panose="05000000000000000000" pitchFamily="2" charset="2"/>
              </a:rPr>
              <a:t>B. pertussis </a:t>
            </a:r>
            <a:r>
              <a:rPr lang="en-US" sz="2000">
                <a:sym typeface="Wingdings" panose="05000000000000000000" pitchFamily="2" charset="2"/>
              </a:rPr>
              <a:t>occupy Lysosome-Associate Membrane-Protein-1 (LAMP-1) NEGATIVE compartments (protein required for fusion of phagosome and lysosome)  the bacteria avoid degradation, avoid immune response, have access to nutrients &amp; can establish persistent infection </a:t>
            </a:r>
            <a:endParaRPr lang="en-US" sz="2000"/>
          </a:p>
          <a:p>
            <a:endParaRPr lang="en-US" sz="2000"/>
          </a:p>
        </p:txBody>
      </p:sp>
      <p:cxnSp>
        <p:nvCxnSpPr>
          <p:cNvPr id="5" name="Straight Connector 4">
            <a:extLst>
              <a:ext uri="{FF2B5EF4-FFF2-40B4-BE49-F238E27FC236}">
                <a16:creationId xmlns:a16="http://schemas.microsoft.com/office/drawing/2014/main" id="{24E5626E-3697-40F2-A76F-039B5BECDBE2}"/>
              </a:ext>
            </a:extLst>
          </p:cNvPr>
          <p:cNvCxnSpPr>
            <a:cxnSpLocks/>
          </p:cNvCxnSpPr>
          <p:nvPr/>
        </p:nvCxnSpPr>
        <p:spPr>
          <a:xfrm>
            <a:off x="8368496" y="2095018"/>
            <a:ext cx="1035934" cy="12847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113CA8-980C-4C15-BF01-8C50DD27B19D}"/>
              </a:ext>
            </a:extLst>
          </p:cNvPr>
          <p:cNvCxnSpPr>
            <a:cxnSpLocks/>
          </p:cNvCxnSpPr>
          <p:nvPr/>
        </p:nvCxnSpPr>
        <p:spPr>
          <a:xfrm flipV="1">
            <a:off x="8368496" y="2095019"/>
            <a:ext cx="949124" cy="12269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45093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678</TotalTime>
  <Words>831</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Wingdings</vt:lpstr>
      <vt:lpstr>Office Theme</vt:lpstr>
      <vt:lpstr>Celestial</vt:lpstr>
      <vt:lpstr>A Chronic Cough:  B. pertussis Bacterial Pathogenesis </vt:lpstr>
      <vt:lpstr>Encounter: Where does B. pertussis reside…  Geographically </vt:lpstr>
      <vt:lpstr>Encounter: Where does B. pertussis reside… in the host </vt:lpstr>
      <vt:lpstr>What bacterial characteristics make it suitable to take residence in these areas?  </vt:lpstr>
      <vt:lpstr>PowerPoint Presentation</vt:lpstr>
      <vt:lpstr>Entry: Adhesion &amp; Colonization </vt:lpstr>
      <vt:lpstr>Multiplication &amp; Spread </vt:lpstr>
      <vt:lpstr>Multiplication &amp; Spread Cont’d </vt:lpstr>
      <vt:lpstr>Invasion of Immune Cells by B. pertussis </vt:lpstr>
      <vt:lpstr>Bacterial Damage </vt:lpstr>
      <vt:lpstr>Bacterial Damage </vt:lpstr>
      <vt:lpstr>Bacterial Damage </vt:lpstr>
      <vt:lpstr>Coughing itself can lead to problems… </vt:lpstr>
      <vt:lpstr>THE END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Chronic Cough:  B. pertussis Bacterial Pathogenesis</dc:title>
  <dc:creator>Sujan Sivanathan</dc:creator>
  <cp:lastModifiedBy>Sujan Sivanathan</cp:lastModifiedBy>
  <cp:revision>17</cp:revision>
  <dcterms:created xsi:type="dcterms:W3CDTF">2017-12-01T19:24:59Z</dcterms:created>
  <dcterms:modified xsi:type="dcterms:W3CDTF">2017-12-02T06:43:28Z</dcterms:modified>
</cp:coreProperties>
</file>