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57" r:id="rId3"/>
    <p:sldId id="259" r:id="rId4"/>
    <p:sldId id="265" r:id="rId5"/>
    <p:sldId id="266" r:id="rId6"/>
    <p:sldId id="268" r:id="rId7"/>
    <p:sldId id="269" r:id="rId8"/>
    <p:sldId id="271" r:id="rId9"/>
    <p:sldId id="267" r:id="rId10"/>
    <p:sldId id="273" r:id="rId11"/>
    <p:sldId id="274" r:id="rId12"/>
    <p:sldId id="276" r:id="rId13"/>
    <p:sldId id="278" r:id="rId14"/>
    <p:sldId id="277" r:id="rId15"/>
    <p:sldId id="281" r:id="rId16"/>
    <p:sldId id="279" r:id="rId17"/>
    <p:sldId id="280" r:id="rId18"/>
    <p:sldId id="26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8"/>
    <p:restoredTop sz="92163"/>
  </p:normalViewPr>
  <p:slideViewPr>
    <p:cSldViewPr snapToGrid="0" snapToObjects="1">
      <p:cViewPr>
        <p:scale>
          <a:sx n="49" d="100"/>
          <a:sy n="49" d="100"/>
        </p:scale>
        <p:origin x="1720" y="1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3A3DF3-9810-894A-9027-FCEBA9D3281A}" type="datetimeFigureOut">
              <a:rPr lang="en-US" smtClean="0"/>
              <a:t>1/27/17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B2EC0-EF23-A540-B22E-4BD2B95454B8}" type="slidenum">
              <a:rPr lang="en-US" smtClean="0"/>
              <a:t>‹#›</a:t>
            </a:fld>
            <a:endParaRPr lang="en-US"/>
          </a:p>
        </p:txBody>
      </p:sp>
    </p:spTree>
    <p:extLst>
      <p:ext uri="{BB962C8B-B14F-4D97-AF65-F5344CB8AC3E}">
        <p14:creationId xmlns:p14="http://schemas.microsoft.com/office/powerpoint/2010/main" val="1893907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AD3476-7292-2C44-9F56-E31E5C43A081}" type="datetimeFigureOut">
              <a:rPr lang="en-US" smtClean="0"/>
              <a:t>1/27/17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C6421-583A-DD44-9C1C-C5F1723E7D0C}" type="slidenum">
              <a:rPr lang="en-US" smtClean="0"/>
              <a:t>‹#›</a:t>
            </a:fld>
            <a:endParaRPr lang="en-US"/>
          </a:p>
        </p:txBody>
      </p:sp>
    </p:spTree>
    <p:extLst>
      <p:ext uri="{BB962C8B-B14F-4D97-AF65-F5344CB8AC3E}">
        <p14:creationId xmlns:p14="http://schemas.microsoft.com/office/powerpoint/2010/main" val="308557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1/27/17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dirty="0" err="1" smtClean="0"/>
              <a:t>cASE</a:t>
            </a:r>
            <a:r>
              <a:rPr lang="en-US" dirty="0" smtClean="0"/>
              <a:t> 1: </a:t>
            </a:r>
            <a:r>
              <a:rPr lang="en-US" dirty="0" err="1" smtClean="0"/>
              <a:t>sCHOOL</a:t>
            </a:r>
            <a:r>
              <a:rPr lang="en-US" dirty="0" smtClean="0"/>
              <a:t> </a:t>
            </a:r>
            <a:r>
              <a:rPr lang="en-US" dirty="0" err="1" smtClean="0"/>
              <a:t>sORES</a:t>
            </a:r>
            <a:r>
              <a:rPr lang="en-US" dirty="0" smtClean="0"/>
              <a:t/>
            </a:r>
            <a:br>
              <a:rPr lang="en-US" dirty="0" smtClean="0"/>
            </a:br>
            <a:r>
              <a:rPr lang="en-US" dirty="0" smtClean="0"/>
              <a:t>Bacterial </a:t>
            </a:r>
            <a:r>
              <a:rPr lang="en-US" dirty="0" smtClean="0"/>
              <a:t>Pathogenesis</a:t>
            </a:r>
            <a:endParaRPr lang="en-US" dirty="0"/>
          </a:p>
        </p:txBody>
      </p:sp>
      <p:sp>
        <p:nvSpPr>
          <p:cNvPr id="3" name="Subtitle 2"/>
          <p:cNvSpPr>
            <a:spLocks noGrp="1"/>
          </p:cNvSpPr>
          <p:nvPr>
            <p:ph type="subTitle" idx="1"/>
          </p:nvPr>
        </p:nvSpPr>
        <p:spPr/>
        <p:txBody>
          <a:bodyPr/>
          <a:lstStyle/>
          <a:p>
            <a:r>
              <a:rPr lang="en-US" dirty="0" err="1" smtClean="0"/>
              <a:t>nATASHA</a:t>
            </a:r>
            <a:r>
              <a:rPr lang="en-US" dirty="0" smtClean="0"/>
              <a:t> </a:t>
            </a:r>
            <a:r>
              <a:rPr lang="en-US" dirty="0" err="1" smtClean="0"/>
              <a:t>bORTOLazzo</a:t>
            </a:r>
            <a:endParaRPr lang="en-US" dirty="0"/>
          </a:p>
        </p:txBody>
      </p:sp>
    </p:spTree>
    <p:extLst>
      <p:ext uri="{BB962C8B-B14F-4D97-AF65-F5344CB8AC3E}">
        <p14:creationId xmlns:p14="http://schemas.microsoft.com/office/powerpoint/2010/main" val="1930149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5440"/>
            <a:ext cx="10131425" cy="1456267"/>
          </a:xfrm>
        </p:spPr>
        <p:txBody>
          <a:bodyPr/>
          <a:lstStyle/>
          <a:p>
            <a:r>
              <a:rPr lang="en-US" dirty="0" smtClean="0"/>
              <a:t>ENTRY OF S.PYOGENES</a:t>
            </a:r>
            <a:endParaRPr lang="en-US" dirty="0"/>
          </a:p>
        </p:txBody>
      </p:sp>
      <p:sp>
        <p:nvSpPr>
          <p:cNvPr id="3" name="Content Placeholder 2"/>
          <p:cNvSpPr>
            <a:spLocks noGrp="1"/>
          </p:cNvSpPr>
          <p:nvPr>
            <p:ph idx="1"/>
          </p:nvPr>
        </p:nvSpPr>
        <p:spPr>
          <a:xfrm>
            <a:off x="685799" y="841587"/>
            <a:ext cx="10131425" cy="3649133"/>
          </a:xfrm>
        </p:spPr>
        <p:txBody>
          <a:bodyPr>
            <a:normAutofit lnSpcReduction="10000"/>
          </a:bodyPr>
          <a:lstStyle/>
          <a:p>
            <a:endParaRPr lang="en-US" b="1" dirty="0"/>
          </a:p>
          <a:p>
            <a:r>
              <a:rPr lang="en-US" b="1" dirty="0" smtClean="0"/>
              <a:t>Initial adherence step:</a:t>
            </a:r>
          </a:p>
          <a:p>
            <a:r>
              <a:rPr lang="en-US" dirty="0" smtClean="0"/>
              <a:t>There is a two step model describing adherence of S. pyogenes to epithelial cells with step 1 involving LTA and step 2 involving </a:t>
            </a:r>
            <a:r>
              <a:rPr lang="en-US" dirty="0" err="1" smtClean="0"/>
              <a:t>fibronecin</a:t>
            </a:r>
            <a:r>
              <a:rPr lang="en-US" dirty="0" smtClean="0"/>
              <a:t> and  an M protein</a:t>
            </a:r>
          </a:p>
          <a:p>
            <a:r>
              <a:rPr lang="en-US" dirty="0" smtClean="0"/>
              <a:t>1. </a:t>
            </a:r>
            <a:r>
              <a:rPr lang="en-US" dirty="0" err="1" smtClean="0"/>
              <a:t>Lipoteichocic</a:t>
            </a:r>
            <a:r>
              <a:rPr lang="en-US" dirty="0" smtClean="0"/>
              <a:t> acid LTA is located in the bacterial cell wall, it creates a  weak </a:t>
            </a:r>
            <a:r>
              <a:rPr lang="en-US" dirty="0" err="1" smtClean="0"/>
              <a:t>reverisible</a:t>
            </a:r>
            <a:r>
              <a:rPr lang="en-US" dirty="0" smtClean="0"/>
              <a:t> bond between the bacteria and the host epithelial cells </a:t>
            </a:r>
          </a:p>
          <a:p>
            <a:r>
              <a:rPr lang="en-US" dirty="0" smtClean="0"/>
              <a:t>2. There is a 2 step cooperative action between fibronectin and M protein:</a:t>
            </a:r>
          </a:p>
          <a:p>
            <a:r>
              <a:rPr lang="en-US" dirty="0" smtClean="0"/>
              <a:t>The S. pyogenes cell wall protein, Fibronectin receptor (F1)1 forms a strong, irreversible interaction with  host epithelial cell adhesion receptor, fibronectin-binding integrin (binds amino portion of integrin)</a:t>
            </a:r>
          </a:p>
          <a:p>
            <a:r>
              <a:rPr lang="en-US" dirty="0" smtClean="0"/>
              <a:t>M61 binds host keratinocytes, and upregulates IL-1 and prostaglandin E2 production</a:t>
            </a:r>
          </a:p>
          <a:p>
            <a:endParaRPr lang="en-US" dirty="0"/>
          </a:p>
          <a:p>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39446" y="3759200"/>
            <a:ext cx="2787926" cy="3108960"/>
          </a:xfrm>
          <a:prstGeom prst="rect">
            <a:avLst/>
          </a:prstGeom>
        </p:spPr>
      </p:pic>
    </p:spTree>
    <p:extLst>
      <p:ext uri="{BB962C8B-B14F-4D97-AF65-F5344CB8AC3E}">
        <p14:creationId xmlns:p14="http://schemas.microsoft.com/office/powerpoint/2010/main" val="37255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of S.PYOGENES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Following initial adherence: </a:t>
            </a:r>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S.Pyogenes</a:t>
            </a:r>
            <a:r>
              <a:rPr lang="en-US" dirty="0" smtClean="0"/>
              <a:t> are internalized in a unclear process similar to phagocytosis. However, actin polymerization is noted to be integral for internalization to occur</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Following internalization:</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bacteria can take up residence in epithelial cells  or they can leave the epithelial cells, enter the blood stream where they can spread to  various organs</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bacteria can take up residence in other cells by the same processes used to initially enter the host body (i.e. LTA, fibronectin, M protein)</a:t>
            </a:r>
          </a:p>
        </p:txBody>
      </p:sp>
    </p:spTree>
    <p:extLst>
      <p:ext uri="{BB962C8B-B14F-4D97-AF65-F5344CB8AC3E}">
        <p14:creationId xmlns:p14="http://schemas.microsoft.com/office/powerpoint/2010/main" val="1339755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Entry of S. aureus</a:t>
            </a:r>
            <a:endParaRPr lang="en-US" dirty="0"/>
          </a:p>
        </p:txBody>
      </p:sp>
      <p:sp>
        <p:nvSpPr>
          <p:cNvPr id="3" name="Content Placeholder 2"/>
          <p:cNvSpPr>
            <a:spLocks noGrp="1"/>
          </p:cNvSpPr>
          <p:nvPr>
            <p:ph idx="1"/>
          </p:nvPr>
        </p:nvSpPr>
        <p:spPr>
          <a:xfrm>
            <a:off x="685800" y="1802433"/>
            <a:ext cx="10131425" cy="3649133"/>
          </a:xfrm>
        </p:spPr>
        <p:txBody>
          <a:bodyPr>
            <a:normAutofit/>
          </a:bodyPr>
          <a:lstStyle/>
          <a:p>
            <a:r>
              <a:rPr lang="en-US" b="1" dirty="0" smtClean="0"/>
              <a:t>When S. aureus is a skin commensal:</a:t>
            </a:r>
          </a:p>
          <a:p>
            <a:r>
              <a:rPr lang="en-US" dirty="0"/>
              <a:t>t</a:t>
            </a:r>
            <a:r>
              <a:rPr lang="en-US" dirty="0" smtClean="0"/>
              <a:t>hey utilize adhesive molecules called MSCRAMMs that bind to host epithelial cells</a:t>
            </a:r>
          </a:p>
          <a:p>
            <a:r>
              <a:rPr lang="en-US" dirty="0" smtClean="0"/>
              <a:t>Clumping factor B and Teichoic acid  are the MSCRAMMs that facilitate adherence to the host epithelial cells </a:t>
            </a:r>
          </a:p>
          <a:p>
            <a:r>
              <a:rPr lang="en-US" b="1" dirty="0" smtClean="0"/>
              <a:t>Breakage in the skin barrier:</a:t>
            </a:r>
          </a:p>
          <a:p>
            <a:r>
              <a:rPr lang="en-US" dirty="0" smtClean="0"/>
              <a:t>Endothelial and Epithelial cells express laminin and fibronectin cell surface proteins </a:t>
            </a:r>
          </a:p>
          <a:p>
            <a:r>
              <a:rPr lang="en-US" dirty="0" smtClean="0"/>
              <a:t>S. aureus Clumping factor B and Teichoic acid attach to laminin and fibronectin on the endothelial and epithelial cells Flowing internalization</a:t>
            </a:r>
          </a:p>
          <a:p>
            <a:endParaRPr lang="en-US" dirty="0" smtClean="0"/>
          </a:p>
        </p:txBody>
      </p:sp>
    </p:spTree>
    <p:extLst>
      <p:ext uri="{BB962C8B-B14F-4D97-AF65-F5344CB8AC3E}">
        <p14:creationId xmlns:p14="http://schemas.microsoft.com/office/powerpoint/2010/main" val="150175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spread s. pyogenes</a:t>
            </a:r>
            <a:endParaRPr lang="en-US" dirty="0"/>
          </a:p>
        </p:txBody>
      </p:sp>
      <p:sp>
        <p:nvSpPr>
          <p:cNvPr id="3" name="Content Placeholder 2"/>
          <p:cNvSpPr>
            <a:spLocks noGrp="1"/>
          </p:cNvSpPr>
          <p:nvPr>
            <p:ph idx="1"/>
          </p:nvPr>
        </p:nvSpPr>
        <p:spPr>
          <a:xfrm>
            <a:off x="685801" y="1960034"/>
            <a:ext cx="10131425" cy="4715933"/>
          </a:xfrm>
        </p:spPr>
        <p:txBody>
          <a:bodyPr>
            <a:normAutofit/>
          </a:bodyPr>
          <a:lstStyle/>
          <a:p>
            <a:r>
              <a:rPr lang="en-US" dirty="0" smtClean="0"/>
              <a:t>S. pyogenes can typically survive in the extracellular environment, however some strains can also survive in the intracellular environment</a:t>
            </a:r>
          </a:p>
          <a:p>
            <a:r>
              <a:rPr lang="en-US" dirty="0" smtClean="0"/>
              <a:t>The most common infections occur at the skin and respiratory tract (caused by different </a:t>
            </a:r>
            <a:r>
              <a:rPr lang="en-US" dirty="0"/>
              <a:t>s</a:t>
            </a:r>
            <a:r>
              <a:rPr lang="en-US" dirty="0" smtClean="0"/>
              <a:t>trains respectively)</a:t>
            </a:r>
          </a:p>
          <a:p>
            <a:r>
              <a:rPr lang="en-US" dirty="0" smtClean="0"/>
              <a:t>If host immune responses fail to eliminate S. pyogenes at the primary site of infection, it can spread to secondary sites such as the muscles, brain, heart, joints and bones. </a:t>
            </a:r>
          </a:p>
          <a:p>
            <a:r>
              <a:rPr lang="en-US" dirty="0" smtClean="0"/>
              <a:t>S. pyogenes can cause many secondary infections such as sepsis, meningitis, myositis, </a:t>
            </a:r>
            <a:r>
              <a:rPr lang="en-US" dirty="0" err="1" smtClean="0"/>
              <a:t>endocarditits</a:t>
            </a:r>
            <a:r>
              <a:rPr lang="en-US" dirty="0" smtClean="0"/>
              <a:t> and others [6]</a:t>
            </a:r>
          </a:p>
          <a:p>
            <a:r>
              <a:rPr lang="en-US" dirty="0" smtClean="0"/>
              <a:t>S. pyogenes infections resulting from skin infecting strains can also spread to deeper tissues, causing necrotizing </a:t>
            </a:r>
            <a:r>
              <a:rPr lang="en-US" dirty="0" err="1" smtClean="0"/>
              <a:t>fascitis</a:t>
            </a:r>
            <a:endParaRPr lang="en-US" dirty="0" smtClean="0"/>
          </a:p>
          <a:p>
            <a:r>
              <a:rPr lang="en-US" dirty="0" smtClean="0"/>
              <a:t>S. pyogenes infections resulting from upper respiratory tract infecting strains include spread to other sites such as the sinuses causing sinusitis,  middle ears causing otitis  and lungs causing pneumonia [7]</a:t>
            </a:r>
          </a:p>
          <a:p>
            <a:r>
              <a:rPr lang="en-US" dirty="0" smtClean="0"/>
              <a:t>In the blood stream in can cause toxic shock syndrome</a:t>
            </a:r>
            <a:endParaRPr lang="en-US" dirty="0"/>
          </a:p>
        </p:txBody>
      </p:sp>
    </p:spTree>
    <p:extLst>
      <p:ext uri="{BB962C8B-B14F-4D97-AF65-F5344CB8AC3E}">
        <p14:creationId xmlns:p14="http://schemas.microsoft.com/office/powerpoint/2010/main" val="193995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 and spread s. aureus</a:t>
            </a:r>
            <a:endParaRPr lang="en-US" dirty="0"/>
          </a:p>
        </p:txBody>
      </p:sp>
      <p:sp>
        <p:nvSpPr>
          <p:cNvPr id="3" name="Content Placeholder 2"/>
          <p:cNvSpPr>
            <a:spLocks noGrp="1"/>
          </p:cNvSpPr>
          <p:nvPr>
            <p:ph idx="1"/>
          </p:nvPr>
        </p:nvSpPr>
        <p:spPr>
          <a:xfrm>
            <a:off x="685801" y="2065867"/>
            <a:ext cx="10131425" cy="4792133"/>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 Aureus can survive in </a:t>
            </a:r>
            <a:r>
              <a:rPr lang="en-US" dirty="0" err="1" smtClean="0"/>
              <a:t>extracelullar</a:t>
            </a:r>
            <a:r>
              <a:rPr lang="en-US" dirty="0" smtClean="0"/>
              <a:t> and intracellular environments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To survive inside its target cells, S. aureus requires that the cells must have been damaged some how, and they must be able to be taken in by receptor mediated endocytosis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To enter the cells, </a:t>
            </a:r>
            <a:r>
              <a:rPr lang="en-US" dirty="0"/>
              <a:t> </a:t>
            </a:r>
            <a:r>
              <a:rPr lang="en-US" dirty="0" smtClean="0"/>
              <a:t>the bacteria express endogenous ligands that </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Infection is usually localized  to the tissues </a:t>
            </a:r>
            <a:r>
              <a:rPr lang="en-US" dirty="0" err="1" smtClean="0"/>
              <a:t>surronding</a:t>
            </a:r>
            <a:r>
              <a:rPr lang="en-US" dirty="0" smtClean="0"/>
              <a:t> the point of entry which is typically a break in the skin</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Another entry site is the respiratory tract. Here S. aureus can cause pneumonia.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 Aureus is usually localized because once internalized, S. aureus face host  immune response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However S. aureus can enter the blood stream, this is a process known as </a:t>
            </a:r>
            <a:r>
              <a:rPr lang="en-US" dirty="0" err="1" smtClean="0"/>
              <a:t>bacterimia</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Once in the bloodstream, S. aureus can travel and infect other secondary sites </a:t>
            </a:r>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Bactermia</a:t>
            </a:r>
            <a:r>
              <a:rPr lang="en-US" dirty="0" smtClean="0"/>
              <a:t> is the most serious medical complication associated with S. aureus infection and can prove to be fatal</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Most manifestations of S. aureus involve necrotizing pneumonia, impetigo, etc. </a:t>
            </a:r>
            <a:endParaRPr lang="en-US" dirty="0"/>
          </a:p>
        </p:txBody>
      </p:sp>
    </p:spTree>
    <p:extLst>
      <p:ext uri="{BB962C8B-B14F-4D97-AF65-F5344CB8AC3E}">
        <p14:creationId xmlns:p14="http://schemas.microsoft.com/office/powerpoint/2010/main" val="475749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 caused by s. pyogenes</a:t>
            </a:r>
            <a:endParaRPr lang="en-US" dirty="0"/>
          </a:p>
        </p:txBody>
      </p:sp>
      <p:sp>
        <p:nvSpPr>
          <p:cNvPr id="3" name="Content Placeholder 2"/>
          <p:cNvSpPr>
            <a:spLocks noGrp="1"/>
          </p:cNvSpPr>
          <p:nvPr>
            <p:ph idx="1"/>
          </p:nvPr>
        </p:nvSpPr>
        <p:spPr>
          <a:xfrm>
            <a:off x="685801" y="1201783"/>
            <a:ext cx="10678885" cy="598278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b="1" u="sng" dirty="0" smtClean="0"/>
              <a:t>pyrogenic toxins</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Streptococcal Pyrogenic Exotoxins A/B/C/F</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-they cause rashes and cause </a:t>
            </a:r>
            <a:r>
              <a:rPr lang="en-US" dirty="0" err="1" smtClean="0"/>
              <a:t>impEtigo</a:t>
            </a:r>
            <a:r>
              <a:rPr lang="en-US" dirty="0" smtClean="0"/>
              <a:t> to develop</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-function as </a:t>
            </a:r>
            <a:r>
              <a:rPr lang="en-US" dirty="0" err="1" smtClean="0"/>
              <a:t>superantigens</a:t>
            </a:r>
            <a:r>
              <a:rPr lang="en-US" dirty="0" smtClean="0"/>
              <a:t> as they cause cytokine release when binding to T cell and MHC II receptors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b="1" u="sng" dirty="0" err="1" smtClean="0"/>
              <a:t>Hemolysins</a:t>
            </a:r>
            <a:r>
              <a:rPr lang="en-US" b="1" u="sng" dirty="0" smtClean="0"/>
              <a:t>: </a:t>
            </a:r>
            <a:r>
              <a:rPr lang="en-US" dirty="0" smtClean="0"/>
              <a:t>disrupt cell membrane by formation of pores, lead to cell death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t>
            </a:r>
            <a:r>
              <a:rPr lang="en-US" dirty="0" err="1" smtClean="0"/>
              <a:t>Streptolysin</a:t>
            </a:r>
            <a:r>
              <a:rPr lang="en-US" dirty="0" smtClean="0"/>
              <a:t> O – oxygen labile </a:t>
            </a:r>
            <a:r>
              <a:rPr lang="en-US" dirty="0" err="1" smtClean="0"/>
              <a:t>leukocidins</a:t>
            </a: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-targets many cells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-highly immunogenic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Streptolysin</a:t>
            </a:r>
            <a:r>
              <a:rPr lang="en-US" dirty="0" smtClean="0"/>
              <a:t> S-</a:t>
            </a:r>
            <a:r>
              <a:rPr lang="en-US" dirty="0" err="1" smtClean="0"/>
              <a:t>polymorphonuclear</a:t>
            </a:r>
            <a:r>
              <a:rPr lang="en-US" dirty="0" smtClean="0"/>
              <a:t> leukocytes and their organelles</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-not immunogenic</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b="1" u="sng" dirty="0" smtClean="0"/>
              <a:t>Enzymes</a:t>
            </a: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NASases-leukotoxic</a:t>
            </a: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err="1" smtClean="0"/>
              <a:t>Streptokinases</a:t>
            </a:r>
            <a:r>
              <a:rPr lang="en-US" dirty="0" smtClean="0"/>
              <a:t>-proteolytic</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Hyaluronidases-degrade host issues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588337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 caused by s. Aureus</a:t>
            </a:r>
            <a:endParaRPr lang="en-US" dirty="0"/>
          </a:p>
        </p:txBody>
      </p:sp>
      <p:sp>
        <p:nvSpPr>
          <p:cNvPr id="3" name="Content Placeholder 2"/>
          <p:cNvSpPr>
            <a:spLocks noGrp="1"/>
          </p:cNvSpPr>
          <p:nvPr>
            <p:ph idx="1"/>
          </p:nvPr>
        </p:nvSpPr>
        <p:spPr/>
        <p:txBody>
          <a:bodyPr/>
          <a:lstStyle/>
          <a:p>
            <a:r>
              <a:rPr lang="en-US" dirty="0" err="1" smtClean="0"/>
              <a:t>Superantigens</a:t>
            </a:r>
            <a:r>
              <a:rPr lang="en-US" dirty="0" smtClean="0"/>
              <a:t> are produced by S. aureus:</a:t>
            </a:r>
          </a:p>
          <a:p>
            <a:r>
              <a:rPr lang="en-US" u="sng" dirty="0" smtClean="0"/>
              <a:t>Enterotoxins</a:t>
            </a:r>
            <a:r>
              <a:rPr lang="en-US" dirty="0" smtClean="0"/>
              <a:t>-there are 6 serotypes A/B/C/D/E/G</a:t>
            </a:r>
          </a:p>
          <a:p>
            <a:r>
              <a:rPr lang="en-US" dirty="0" smtClean="0"/>
              <a:t>These enterotoxins result in release of cytokines that result in cell death</a:t>
            </a:r>
          </a:p>
          <a:p>
            <a:r>
              <a:rPr lang="en-US" dirty="0" smtClean="0"/>
              <a:t>This is the known cause of toxic shock syndrome</a:t>
            </a:r>
          </a:p>
          <a:p>
            <a:r>
              <a:rPr lang="en-US" u="sng" dirty="0" smtClean="0"/>
              <a:t>Toxic shock syndrome toxin  </a:t>
            </a:r>
          </a:p>
          <a:p>
            <a:r>
              <a:rPr lang="en-US" dirty="0" smtClean="0"/>
              <a:t>Toxic shock is caused by a lack of neutralizing antibodies in response to this toxin</a:t>
            </a:r>
          </a:p>
          <a:p>
            <a:r>
              <a:rPr lang="en-US" dirty="0" smtClean="0"/>
              <a:t>This allows it to bind to MHC II and T cell receptors, resulting in cytokine release and cell death </a:t>
            </a:r>
          </a:p>
        </p:txBody>
      </p:sp>
    </p:spTree>
    <p:extLst>
      <p:ext uri="{BB962C8B-B14F-4D97-AF65-F5344CB8AC3E}">
        <p14:creationId xmlns:p14="http://schemas.microsoft.com/office/powerpoint/2010/main" val="48998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damage caused by s. aureus</a:t>
            </a:r>
            <a:endParaRPr lang="en-US" dirty="0"/>
          </a:p>
        </p:txBody>
      </p:sp>
      <p:sp>
        <p:nvSpPr>
          <p:cNvPr id="3" name="Content Placeholder 2"/>
          <p:cNvSpPr>
            <a:spLocks noGrp="1"/>
          </p:cNvSpPr>
          <p:nvPr>
            <p:ph idx="1"/>
          </p:nvPr>
        </p:nvSpPr>
        <p:spPr>
          <a:xfrm>
            <a:off x="685800" y="1044787"/>
            <a:ext cx="10131425" cy="3649133"/>
          </a:xfrm>
        </p:spPr>
        <p:txBody>
          <a:bodyPr/>
          <a:lstStyle/>
          <a:p>
            <a:r>
              <a:rPr lang="en-US" u="sng" dirty="0" smtClean="0"/>
              <a:t>Enzymes:</a:t>
            </a:r>
          </a:p>
          <a:p>
            <a:r>
              <a:rPr lang="en-US" dirty="0" smtClean="0"/>
              <a:t>Proteases-degrade host cell proteins</a:t>
            </a:r>
          </a:p>
          <a:p>
            <a:r>
              <a:rPr lang="en-US" dirty="0" err="1" smtClean="0"/>
              <a:t>Staphylojinase</a:t>
            </a:r>
            <a:r>
              <a:rPr lang="en-US" dirty="0" smtClean="0"/>
              <a:t>-degrades fibrin clots and nucleases</a:t>
            </a:r>
          </a:p>
          <a:p>
            <a:r>
              <a:rPr lang="en-US" dirty="0" err="1" smtClean="0"/>
              <a:t>Collagnease</a:t>
            </a:r>
            <a:r>
              <a:rPr lang="en-US" dirty="0" smtClean="0"/>
              <a:t>-degrade host cell collagen</a:t>
            </a:r>
          </a:p>
          <a:p>
            <a:r>
              <a:rPr lang="en-US" u="sng" dirty="0" err="1" smtClean="0"/>
              <a:t>Epidermolytic</a:t>
            </a:r>
            <a:r>
              <a:rPr lang="en-US" u="sng" dirty="0" smtClean="0"/>
              <a:t> Toxin</a:t>
            </a:r>
          </a:p>
          <a:p>
            <a:r>
              <a:rPr lang="en-US" dirty="0" smtClean="0"/>
              <a:t>Causing blistering of the skin </a:t>
            </a:r>
            <a:endParaRPr lang="en-US" dirty="0"/>
          </a:p>
        </p:txBody>
      </p:sp>
    </p:spTree>
    <p:extLst>
      <p:ext uri="{BB962C8B-B14F-4D97-AF65-F5344CB8AC3E}">
        <p14:creationId xmlns:p14="http://schemas.microsoft.com/office/powerpoint/2010/main" val="1099850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6131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a:t>
            </a:r>
            <a:r>
              <a:rPr lang="en-US" dirty="0" smtClean="0"/>
              <a:t> </a:t>
            </a:r>
            <a:r>
              <a:rPr lang="en-US" dirty="0" err="1" smtClean="0"/>
              <a:t>cASE</a:t>
            </a:r>
            <a:r>
              <a:rPr lang="en-US" dirty="0" smtClean="0"/>
              <a:t>: </a:t>
            </a:r>
            <a:r>
              <a:rPr lang="en-US" dirty="0" err="1" smtClean="0"/>
              <a:t>sCHOOL</a:t>
            </a:r>
            <a:r>
              <a:rPr lang="en-US" dirty="0" smtClean="0"/>
              <a:t> </a:t>
            </a:r>
            <a:r>
              <a:rPr lang="en-US" dirty="0" err="1" smtClean="0"/>
              <a:t>sORES</a:t>
            </a:r>
            <a:endParaRPr lang="en-US" dirty="0"/>
          </a:p>
        </p:txBody>
      </p:sp>
      <p:sp>
        <p:nvSpPr>
          <p:cNvPr id="3" name="Content Placeholder 2"/>
          <p:cNvSpPr>
            <a:spLocks noGrp="1"/>
          </p:cNvSpPr>
          <p:nvPr>
            <p:ph idx="1"/>
          </p:nvPr>
        </p:nvSpPr>
        <p:spPr/>
        <p:txBody>
          <a:bodyPr>
            <a:normAutofit/>
          </a:bodyPr>
          <a:lstStyle/>
          <a:p>
            <a:r>
              <a:rPr lang="en-US" sz="2400" dirty="0"/>
              <a:t>6-year-old Stephanie O. has developed red sores around her mouth and nose. At the start of class her teacher noticed the rash and called her parents to take her home. Her parents take her to the family doctor who examines Steph. She is afebrile and does not have any swollen lymph nodes. There is no rash on her hands or feet or inside her mouth. He prescribes an antibiotic and tells her parents that she needs to stay at home for a couple of days. He swabs the rash and sends the swab to the Microbiology Laboratory.</a:t>
            </a:r>
          </a:p>
        </p:txBody>
      </p:sp>
    </p:spTree>
    <p:extLst>
      <p:ext uri="{BB962C8B-B14F-4D97-AF65-F5344CB8AC3E}">
        <p14:creationId xmlns:p14="http://schemas.microsoft.com/office/powerpoint/2010/main" val="130058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a:grpSpLocks noGrp="1" noUngrp="1" noRot="1" noChangeAspect="1" noMove="1" noResize="1"/>
          </p:cNvGrpSpPr>
          <p:nvPr>
            <p:extLst>
              <p:ext uri="{386F3935-93C4-4BCD-93E2-E3B085C9AB24}">
                <p16:designElem xmlns:p16="http://schemas.microsoft.com/office/powerpoint/2015/main" val="1"/>
              </p:ext>
            </p:extLst>
          </p:nvPr>
        </p:nvGrpSpPr>
        <p:grpSpPr>
          <a:xfrm rot="21267604">
            <a:off x="8565602" y="3905595"/>
            <a:ext cx="3639934" cy="3163289"/>
            <a:chOff x="5281603" y="104899"/>
            <a:chExt cx="6910397" cy="6005491"/>
          </a:xfrm>
        </p:grpSpPr>
        <p:sp>
          <p:nvSpPr>
            <p:cNvPr id="78" name="Freeform 98"/>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80" name="Straight Connector 79"/>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158" name="Group 157"/>
          <p:cNvGrpSpPr>
            <a:grpSpLocks noGrp="1" noUngrp="1" noRot="1" noChangeAspect="1" noMove="1" noResize="1"/>
          </p:cNvGrpSpPr>
          <p:nvPr>
            <p:extLst>
              <p:ext uri="{386F3935-93C4-4BCD-93E2-E3B085C9AB24}">
                <p16:designElem xmlns:p16="http://schemas.microsoft.com/office/powerpoint/2015/main" val="1"/>
              </p:ext>
            </p:extLst>
          </p:nvPr>
        </p:nvGrpSpPr>
        <p:grpSpPr>
          <a:xfrm rot="15392608">
            <a:off x="7397406" y="-618857"/>
            <a:ext cx="4915057" cy="4271437"/>
            <a:chOff x="5281603" y="104899"/>
            <a:chExt cx="6910397" cy="6005491"/>
          </a:xfrm>
        </p:grpSpPr>
        <p:sp>
          <p:nvSpPr>
            <p:cNvPr id="159" name="Freeform 17"/>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61" name="Straight Connector 160"/>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239" name="Group 238"/>
          <p:cNvGrpSpPr>
            <a:grpSpLocks noGrp="1" noUngrp="1" noRot="1" noChangeAspect="1" noMove="1" noResize="1"/>
          </p:cNvGrpSpPr>
          <p:nvPr>
            <p:extLst>
              <p:ext uri="{386F3935-93C4-4BCD-93E2-E3B085C9AB24}">
                <p16:designElem xmlns:p16="http://schemas.microsoft.com/office/powerpoint/2015/main" val="1"/>
              </p:ext>
            </p:extLst>
          </p:nvPr>
        </p:nvGrpSpPr>
        <p:grpSpPr>
          <a:xfrm rot="16739066">
            <a:off x="5520984" y="3122486"/>
            <a:ext cx="2928062" cy="2544637"/>
            <a:chOff x="5281603" y="104899"/>
            <a:chExt cx="6910397" cy="6005491"/>
          </a:xfrm>
        </p:grpSpPr>
        <p:sp>
          <p:nvSpPr>
            <p:cNvPr id="240" name="Freeform 183"/>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1" name="Group 240"/>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242" name="Straight Connector 241"/>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pic>
        <p:nvPicPr>
          <p:cNvPr id="5" name="Picture 2" descr="treptococcus%20pyogenes%203D.jpg"/>
          <p:cNvPicPr>
            <a:picLocks noChangeAspect="1" noChangeArrowheads="1"/>
          </p:cNvPicPr>
          <p:nvPr/>
        </p:nvPicPr>
        <p:blipFill rotWithShape="1">
          <a:blip r:embed="rId2">
            <a:extLst>
              <a:ext uri="{28A0092B-C50C-407E-A947-70E740481C1C}">
                <a14:useLocalDpi xmlns:a14="http://schemas.microsoft.com/office/drawing/2010/main" val="0"/>
              </a:ext>
            </a:extLst>
          </a:blip>
          <a:srcRect l="9500" r="10496" b="-5"/>
          <a:stretch/>
        </p:blipFill>
        <p:spPr bwMode="auto">
          <a:xfrm>
            <a:off x="5957837" y="2794208"/>
            <a:ext cx="2902538" cy="2902537"/>
          </a:xfrm>
          <a:custGeom>
            <a:avLst/>
            <a:gdLst>
              <a:gd name="connsiteX0" fmla="*/ 1425981 w 2851962"/>
              <a:gd name="connsiteY0" fmla="*/ 0 h 2851962"/>
              <a:gd name="connsiteX1" fmla="*/ 2851962 w 2851962"/>
              <a:gd name="connsiteY1" fmla="*/ 1425981 h 2851962"/>
              <a:gd name="connsiteX2" fmla="*/ 1425981 w 2851962"/>
              <a:gd name="connsiteY2" fmla="*/ 2851962 h 2851962"/>
              <a:gd name="connsiteX3" fmla="*/ 0 w 2851962"/>
              <a:gd name="connsiteY3" fmla="*/ 1425981 h 2851962"/>
              <a:gd name="connsiteX4" fmla="*/ 1425981 w 2851962"/>
              <a:gd name="connsiteY4" fmla="*/ 0 h 28519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1962" h="2851962">
                <a:moveTo>
                  <a:pt x="1425981" y="0"/>
                </a:moveTo>
                <a:cubicBezTo>
                  <a:pt x="2213529" y="0"/>
                  <a:pt x="2851962" y="638433"/>
                  <a:pt x="2851962" y="1425981"/>
                </a:cubicBezTo>
                <a:cubicBezTo>
                  <a:pt x="2851962" y="2213529"/>
                  <a:pt x="2213529" y="2851962"/>
                  <a:pt x="1425981" y="2851962"/>
                </a:cubicBezTo>
                <a:cubicBezTo>
                  <a:pt x="638433" y="2851962"/>
                  <a:pt x="0" y="2213529"/>
                  <a:pt x="0" y="1425981"/>
                </a:cubicBezTo>
                <a:cubicBezTo>
                  <a:pt x="0" y="638433"/>
                  <a:pt x="638433" y="0"/>
                  <a:pt x="1425981" y="0"/>
                </a:cubicBezTo>
                <a:close/>
              </a:path>
            </a:pathLst>
          </a:custGeom>
          <a:noFill/>
          <a:extLst>
            <a:ext uri="{909E8E84-426E-40DD-AFC4-6F175D3DCCD1}">
              <a14:hiddenFill xmlns:a14="http://schemas.microsoft.com/office/drawing/2010/main">
                <a:solidFill>
                  <a:srgbClr val="FFFFFF"/>
                </a:solidFill>
              </a14:hiddenFill>
            </a:ext>
          </a:extLst>
        </p:spPr>
      </p:pic>
      <p:pic>
        <p:nvPicPr>
          <p:cNvPr id="6" name="Picture 2" descr="isa%20staphylococcus.jpg"/>
          <p:cNvPicPr>
            <a:picLocks noChangeAspect="1" noChangeArrowheads="1"/>
          </p:cNvPicPr>
          <p:nvPr/>
        </p:nvPicPr>
        <p:blipFill rotWithShape="1">
          <a:blip r:embed="rId3">
            <a:extLst>
              <a:ext uri="{28A0092B-C50C-407E-A947-70E740481C1C}">
                <a14:useLocalDpi xmlns:a14="http://schemas.microsoft.com/office/drawing/2010/main" val="0"/>
              </a:ext>
            </a:extLst>
          </a:blip>
          <a:srcRect t="7075" r="1" b="9545"/>
          <a:stretch/>
        </p:blipFill>
        <p:spPr bwMode="auto">
          <a:xfrm>
            <a:off x="8055588" y="-3863"/>
            <a:ext cx="4132754" cy="3445946"/>
          </a:xfrm>
          <a:custGeom>
            <a:avLst/>
            <a:gdLst>
              <a:gd name="connsiteX0" fmla="*/ 303228 w 4638368"/>
              <a:gd name="connsiteY0" fmla="*/ 0 h 3867534"/>
              <a:gd name="connsiteX1" fmla="*/ 4638368 w 4638368"/>
              <a:gd name="connsiteY1" fmla="*/ 0 h 3867534"/>
              <a:gd name="connsiteX2" fmla="*/ 4638368 w 4638368"/>
              <a:gd name="connsiteY2" fmla="*/ 2952747 h 3867534"/>
              <a:gd name="connsiteX3" fmla="*/ 4585825 w 4638368"/>
              <a:gd name="connsiteY3" fmla="*/ 3013864 h 3867534"/>
              <a:gd name="connsiteX4" fmla="*/ 2641346 w 4638368"/>
              <a:gd name="connsiteY4" fmla="*/ 3867534 h 3867534"/>
              <a:gd name="connsiteX5" fmla="*/ 0 w 4638368"/>
              <a:gd name="connsiteY5" fmla="*/ 1226188 h 3867534"/>
              <a:gd name="connsiteX6" fmla="*/ 260466 w 4638368"/>
              <a:gd name="connsiteY6" fmla="*/ 81056 h 3867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38368" h="3867534">
                <a:moveTo>
                  <a:pt x="303228" y="0"/>
                </a:moveTo>
                <a:lnTo>
                  <a:pt x="4638368" y="0"/>
                </a:lnTo>
                <a:lnTo>
                  <a:pt x="4638368" y="2952747"/>
                </a:lnTo>
                <a:lnTo>
                  <a:pt x="4585825" y="3013864"/>
                </a:lnTo>
                <a:cubicBezTo>
                  <a:pt x="4103088" y="3538671"/>
                  <a:pt x="3410622" y="3867534"/>
                  <a:pt x="2641346" y="3867534"/>
                </a:cubicBezTo>
                <a:cubicBezTo>
                  <a:pt x="1182571" y="3867534"/>
                  <a:pt x="0" y="2684963"/>
                  <a:pt x="0" y="1226188"/>
                </a:cubicBezTo>
                <a:cubicBezTo>
                  <a:pt x="0" y="815907"/>
                  <a:pt x="93544" y="427475"/>
                  <a:pt x="260466" y="81056"/>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1" y="609600"/>
            <a:ext cx="4681873" cy="1456267"/>
          </a:xfrm>
        </p:spPr>
        <p:txBody>
          <a:bodyPr>
            <a:normAutofit/>
          </a:bodyPr>
          <a:lstStyle/>
          <a:p>
            <a:r>
              <a:rPr lang="en-US" dirty="0" err="1"/>
              <a:t>wHAT</a:t>
            </a:r>
            <a:r>
              <a:rPr lang="en-US" dirty="0"/>
              <a:t> COULD THIS INFECTION BE?</a:t>
            </a:r>
          </a:p>
        </p:txBody>
      </p:sp>
      <p:sp>
        <p:nvSpPr>
          <p:cNvPr id="10" name="Content Placeholder 9"/>
          <p:cNvSpPr>
            <a:spLocks noGrp="1"/>
          </p:cNvSpPr>
          <p:nvPr>
            <p:ph idx="1"/>
          </p:nvPr>
        </p:nvSpPr>
        <p:spPr>
          <a:xfrm>
            <a:off x="673031" y="2143957"/>
            <a:ext cx="4681873" cy="3649133"/>
          </a:xfrm>
        </p:spPr>
        <p:txBody>
          <a:bodyPr>
            <a:normAutofit/>
          </a:bodyPr>
          <a:lstStyle/>
          <a:p>
            <a:pPr lvl="0"/>
            <a:r>
              <a:rPr lang="en-US" dirty="0" smtClean="0"/>
              <a:t>Stephanie’s red sores around her mouth and nose are characteristic of the bacterial infection, Impetigo. </a:t>
            </a:r>
          </a:p>
          <a:p>
            <a:pPr lvl="0"/>
            <a:r>
              <a:rPr lang="en-US" dirty="0" smtClean="0"/>
              <a:t>Impetigo </a:t>
            </a:r>
            <a:r>
              <a:rPr lang="en-US" dirty="0"/>
              <a:t>can be caused by two bacterial species: </a:t>
            </a:r>
            <a:r>
              <a:rPr lang="en-US" i="1" dirty="0"/>
              <a:t>Staphylococcus aureus</a:t>
            </a:r>
            <a:r>
              <a:rPr lang="en-US" dirty="0"/>
              <a:t> and/or </a:t>
            </a:r>
            <a:r>
              <a:rPr lang="en-US" i="1" dirty="0"/>
              <a:t>Streptococcus pyogenes </a:t>
            </a:r>
            <a:endParaRPr lang="en-US" dirty="0"/>
          </a:p>
          <a:p>
            <a:endParaRPr lang="en-US" dirty="0"/>
          </a:p>
        </p:txBody>
      </p:sp>
      <p:pic>
        <p:nvPicPr>
          <p:cNvPr id="320" name="Picture 2" descr="mpetigo-s1-facts.jpg"/>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9250302" y="3770086"/>
            <a:ext cx="2624044" cy="2624044"/>
          </a:xfrm>
          <a:prstGeom prst="roundRect">
            <a:avLst>
              <a:gd name="adj" fmla="val 5453"/>
            </a:avLst>
          </a:prstGeom>
          <a:noFill/>
          <a:ln w="50800" cap="sq" cmpd="dbl">
            <a:noFill/>
            <a:miter lim="800000"/>
          </a:ln>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749284" y="6285235"/>
            <a:ext cx="3568361" cy="923330"/>
          </a:xfrm>
          <a:prstGeom prst="rect">
            <a:avLst/>
          </a:prstGeom>
          <a:noFill/>
        </p:spPr>
        <p:txBody>
          <a:bodyPr wrap="square" rtlCol="0">
            <a:spAutoFit/>
          </a:bodyPr>
          <a:lstStyle/>
          <a:p>
            <a:r>
              <a:rPr lang="en-US" dirty="0"/>
              <a:t>Fig.1. Impetigo. Medicine Net, Web; 17 January 2017.</a:t>
            </a:r>
          </a:p>
          <a:p>
            <a:endParaRPr lang="en-US" dirty="0"/>
          </a:p>
        </p:txBody>
      </p:sp>
      <p:sp>
        <p:nvSpPr>
          <p:cNvPr id="7" name="Rectangle 6"/>
          <p:cNvSpPr/>
          <p:nvPr/>
        </p:nvSpPr>
        <p:spPr>
          <a:xfrm>
            <a:off x="5372802" y="5612395"/>
            <a:ext cx="3820016" cy="830997"/>
          </a:xfrm>
          <a:prstGeom prst="rect">
            <a:avLst/>
          </a:prstGeom>
        </p:spPr>
        <p:txBody>
          <a:bodyPr wrap="square">
            <a:spAutoFit/>
          </a:bodyPr>
          <a:lstStyle/>
          <a:p>
            <a:r>
              <a:rPr lang="en-US" sz="1600" dirty="0"/>
              <a:t>Fig.2. </a:t>
            </a:r>
            <a:r>
              <a:rPr lang="en-US" sz="1600" i="1" dirty="0"/>
              <a:t>Streptococcus pyogenes</a:t>
            </a:r>
            <a:r>
              <a:rPr lang="en-US" sz="1600" dirty="0"/>
              <a:t> from Centers for Disease Control and Prevention, Bacteria in Photos, Web; January 19 2017.</a:t>
            </a:r>
          </a:p>
        </p:txBody>
      </p:sp>
      <p:sp>
        <p:nvSpPr>
          <p:cNvPr id="9" name="Rectangle 8"/>
          <p:cNvSpPr/>
          <p:nvPr/>
        </p:nvSpPr>
        <p:spPr>
          <a:xfrm>
            <a:off x="5378693" y="281975"/>
            <a:ext cx="2876759" cy="1107996"/>
          </a:xfrm>
          <a:prstGeom prst="rect">
            <a:avLst/>
          </a:prstGeom>
        </p:spPr>
        <p:txBody>
          <a:bodyPr wrap="square">
            <a:spAutoFit/>
          </a:bodyPr>
          <a:lstStyle/>
          <a:p>
            <a:r>
              <a:rPr lang="en-US" sz="1600" dirty="0"/>
              <a:t>Fig.3. </a:t>
            </a:r>
            <a:r>
              <a:rPr lang="en-US" sz="1600" i="1" dirty="0"/>
              <a:t>Staphylococcus aureus</a:t>
            </a:r>
            <a:r>
              <a:rPr lang="en-US" sz="1600" dirty="0"/>
              <a:t> (VISA) from Janice Haney </a:t>
            </a:r>
            <a:r>
              <a:rPr lang="en-US" sz="1600" dirty="0" err="1"/>
              <a:t>Carr</a:t>
            </a:r>
            <a:r>
              <a:rPr lang="en-US" sz="1600" dirty="0"/>
              <a:t>, Public Health Image Library; Web; 19 January 2017</a:t>
            </a:r>
            <a:r>
              <a:rPr lang="en-US" dirty="0"/>
              <a:t>.</a:t>
            </a:r>
          </a:p>
        </p:txBody>
      </p:sp>
    </p:spTree>
    <p:extLst>
      <p:ext uri="{BB962C8B-B14F-4D97-AF65-F5344CB8AC3E}">
        <p14:creationId xmlns:p14="http://schemas.microsoft.com/office/powerpoint/2010/main" val="328458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0131425" cy="818214"/>
          </a:xfrm>
        </p:spPr>
        <p:txBody>
          <a:bodyPr/>
          <a:lstStyle/>
          <a:p>
            <a:r>
              <a:rPr lang="en-US" dirty="0" smtClean="0"/>
              <a:t>Bacterial encounter</a:t>
            </a:r>
            <a:endParaRPr lang="en-US" dirty="0"/>
          </a:p>
        </p:txBody>
      </p:sp>
      <p:sp>
        <p:nvSpPr>
          <p:cNvPr id="3" name="Text Placeholder 2"/>
          <p:cNvSpPr>
            <a:spLocks noGrp="1"/>
          </p:cNvSpPr>
          <p:nvPr>
            <p:ph type="body" idx="1"/>
          </p:nvPr>
        </p:nvSpPr>
        <p:spPr>
          <a:xfrm>
            <a:off x="685801" y="1130873"/>
            <a:ext cx="4709054" cy="576262"/>
          </a:xfrm>
        </p:spPr>
        <p:txBody>
          <a:bodyPr/>
          <a:lstStyle/>
          <a:p>
            <a:r>
              <a:rPr lang="en-US" dirty="0" smtClean="0"/>
              <a:t>Geographic location of </a:t>
            </a:r>
            <a:r>
              <a:rPr lang="en-US" i="1" dirty="0" smtClean="0"/>
              <a:t>S. pyogenes</a:t>
            </a:r>
            <a:endParaRPr lang="en-US" i="1" dirty="0"/>
          </a:p>
        </p:txBody>
      </p:sp>
      <p:sp>
        <p:nvSpPr>
          <p:cNvPr id="4" name="Content Placeholder 3"/>
          <p:cNvSpPr>
            <a:spLocks noGrp="1"/>
          </p:cNvSpPr>
          <p:nvPr>
            <p:ph sz="half" idx="2"/>
          </p:nvPr>
        </p:nvSpPr>
        <p:spPr>
          <a:xfrm>
            <a:off x="1" y="2019794"/>
            <a:ext cx="5660570" cy="2920998"/>
          </a:xfrm>
        </p:spPr>
        <p:txBody>
          <a:bodyPr>
            <a:normAutofit fontScale="92500" lnSpcReduction="20000"/>
          </a:bodyPr>
          <a:lstStyle/>
          <a:p>
            <a:r>
              <a:rPr lang="en-US" i="1" dirty="0" smtClean="0"/>
              <a:t>S. pyogenes </a:t>
            </a:r>
            <a:r>
              <a:rPr lang="en-US" dirty="0" smtClean="0"/>
              <a:t>can cause infection in both tropical and temperate climates, but upper respiratory tract infections dominate in temperate climates while Impetigo predominates in tropical </a:t>
            </a:r>
            <a:r>
              <a:rPr lang="en-US" dirty="0" smtClean="0"/>
              <a:t>climates () </a:t>
            </a:r>
            <a:endParaRPr lang="en-US" i="1" dirty="0" smtClean="0"/>
          </a:p>
          <a:p>
            <a:r>
              <a:rPr lang="en-US" dirty="0" smtClean="0"/>
              <a:t>Impetigo causing </a:t>
            </a:r>
            <a:r>
              <a:rPr lang="en-US" i="1" dirty="0" smtClean="0"/>
              <a:t>S. pyogenes </a:t>
            </a:r>
            <a:r>
              <a:rPr lang="en-US" dirty="0" smtClean="0"/>
              <a:t>strains are mostly located in tropical climates that are wet and humid </a:t>
            </a:r>
          </a:p>
          <a:p>
            <a:r>
              <a:rPr lang="en-US" dirty="0" smtClean="0"/>
              <a:t>In countries lacking a tropical climate, Impetigo infections can be established during  the summer (warmest months of the year</a:t>
            </a:r>
            <a:r>
              <a:rPr lang="en-US" dirty="0" smtClean="0"/>
              <a:t>). ()</a:t>
            </a:r>
          </a:p>
          <a:p>
            <a:r>
              <a:rPr lang="en-US" dirty="0" smtClean="0"/>
              <a:t>S </a:t>
            </a:r>
            <a:r>
              <a:rPr lang="en-US" dirty="0" err="1" smtClean="0"/>
              <a:t>payogenes</a:t>
            </a:r>
            <a:r>
              <a:rPr lang="en-US" dirty="0" smtClean="0"/>
              <a:t> </a:t>
            </a:r>
            <a:r>
              <a:rPr lang="en-US" dirty="0" smtClean="0"/>
              <a:t> </a:t>
            </a:r>
            <a:r>
              <a:rPr lang="en-US" dirty="0" smtClean="0"/>
              <a:t>is the primary cause of impetigo in tropical regions </a:t>
            </a:r>
            <a:endParaRPr lang="en-US" i="1" dirty="0"/>
          </a:p>
        </p:txBody>
      </p:sp>
      <p:sp>
        <p:nvSpPr>
          <p:cNvPr id="5" name="Text Placeholder 4"/>
          <p:cNvSpPr>
            <a:spLocks noGrp="1"/>
          </p:cNvSpPr>
          <p:nvPr>
            <p:ph type="body" sz="quarter" idx="3"/>
          </p:nvPr>
        </p:nvSpPr>
        <p:spPr>
          <a:xfrm>
            <a:off x="5821892" y="1130873"/>
            <a:ext cx="4722813" cy="576262"/>
          </a:xfrm>
        </p:spPr>
        <p:txBody>
          <a:bodyPr/>
          <a:lstStyle/>
          <a:p>
            <a:r>
              <a:rPr lang="en-US" dirty="0" smtClean="0"/>
              <a:t>Geographic location of </a:t>
            </a:r>
            <a:r>
              <a:rPr lang="en-US" i="1" dirty="0" smtClean="0"/>
              <a:t>S. aureus</a:t>
            </a:r>
            <a:endParaRPr lang="en-US" i="1" dirty="0"/>
          </a:p>
        </p:txBody>
      </p:sp>
      <p:sp>
        <p:nvSpPr>
          <p:cNvPr id="6" name="Content Placeholder 5"/>
          <p:cNvSpPr>
            <a:spLocks noGrp="1"/>
          </p:cNvSpPr>
          <p:nvPr>
            <p:ph sz="quarter" idx="4"/>
          </p:nvPr>
        </p:nvSpPr>
        <p:spPr>
          <a:xfrm>
            <a:off x="5821892" y="2019794"/>
            <a:ext cx="6370108" cy="2920998"/>
          </a:xfrm>
        </p:spPr>
        <p:txBody>
          <a:bodyPr/>
          <a:lstStyle/>
          <a:p>
            <a:r>
              <a:rPr lang="en-US" i="1" dirty="0" smtClean="0"/>
              <a:t>S. aureus </a:t>
            </a:r>
            <a:r>
              <a:rPr lang="en-US" dirty="0" smtClean="0"/>
              <a:t> is distributed worldwide</a:t>
            </a:r>
            <a:r>
              <a:rPr lang="en-US" dirty="0" smtClean="0"/>
              <a:t>.</a:t>
            </a:r>
          </a:p>
          <a:p>
            <a:endParaRPr lang="en-US" dirty="0" smtClean="0"/>
          </a:p>
          <a:p>
            <a:r>
              <a:rPr lang="en-US" dirty="0" smtClean="0"/>
              <a:t> </a:t>
            </a:r>
            <a:r>
              <a:rPr lang="en-US" i="1" dirty="0" smtClean="0"/>
              <a:t>S. aureus </a:t>
            </a:r>
            <a:r>
              <a:rPr lang="en-US" dirty="0" smtClean="0"/>
              <a:t>is the primary cause of Impetigo  in temperate and </a:t>
            </a:r>
            <a:r>
              <a:rPr lang="en-US" dirty="0" err="1" smtClean="0"/>
              <a:t>affulent</a:t>
            </a:r>
            <a:r>
              <a:rPr lang="en-US" dirty="0" smtClean="0"/>
              <a:t> regions </a:t>
            </a:r>
            <a:r>
              <a:rPr lang="en-US" dirty="0" smtClean="0"/>
              <a:t>()</a:t>
            </a:r>
          </a:p>
          <a:p>
            <a:endParaRPr lang="en-US" dirty="0" smtClean="0"/>
          </a:p>
        </p:txBody>
      </p:sp>
    </p:spTree>
    <p:extLst>
      <p:ext uri="{BB962C8B-B14F-4D97-AF65-F5344CB8AC3E}">
        <p14:creationId xmlns:p14="http://schemas.microsoft.com/office/powerpoint/2010/main" val="13207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5143"/>
            <a:ext cx="10131425" cy="701524"/>
          </a:xfrm>
        </p:spPr>
        <p:txBody>
          <a:bodyPr/>
          <a:lstStyle/>
          <a:p>
            <a:r>
              <a:rPr lang="en-US" dirty="0" smtClean="0"/>
              <a:t>Bacterial </a:t>
            </a:r>
            <a:r>
              <a:rPr lang="en-US" dirty="0" smtClean="0"/>
              <a:t>encounter: Host</a:t>
            </a:r>
            <a:endParaRPr lang="en-US" dirty="0"/>
          </a:p>
        </p:txBody>
      </p:sp>
      <p:sp>
        <p:nvSpPr>
          <p:cNvPr id="3" name="Text Placeholder 2"/>
          <p:cNvSpPr>
            <a:spLocks noGrp="1"/>
          </p:cNvSpPr>
          <p:nvPr>
            <p:ph type="body" idx="1"/>
          </p:nvPr>
        </p:nvSpPr>
        <p:spPr>
          <a:xfrm>
            <a:off x="973670" y="846667"/>
            <a:ext cx="4709054" cy="576262"/>
          </a:xfrm>
        </p:spPr>
        <p:txBody>
          <a:bodyPr/>
          <a:lstStyle/>
          <a:p>
            <a:r>
              <a:rPr lang="en-US" i="1" dirty="0" smtClean="0"/>
              <a:t>S. pyogenes</a:t>
            </a:r>
            <a:endParaRPr lang="en-US" i="1" dirty="0"/>
          </a:p>
        </p:txBody>
      </p:sp>
      <p:sp>
        <p:nvSpPr>
          <p:cNvPr id="4" name="Content Placeholder 3"/>
          <p:cNvSpPr>
            <a:spLocks noGrp="1"/>
          </p:cNvSpPr>
          <p:nvPr>
            <p:ph sz="half" idx="2"/>
          </p:nvPr>
        </p:nvSpPr>
        <p:spPr>
          <a:xfrm>
            <a:off x="685801" y="2054676"/>
            <a:ext cx="4996923" cy="2920998"/>
          </a:xfrm>
        </p:spPr>
        <p:txBody>
          <a:bodyPr>
            <a:normAutofit/>
          </a:bodyPr>
          <a:lstStyle/>
          <a:p>
            <a:r>
              <a:rPr lang="en-US" dirty="0" smtClean="0"/>
              <a:t>Humans are the biological host</a:t>
            </a:r>
            <a:endParaRPr lang="en-US" dirty="0" smtClean="0"/>
          </a:p>
          <a:p>
            <a:r>
              <a:rPr lang="en-US" dirty="0" smtClean="0"/>
              <a:t>Present </a:t>
            </a:r>
            <a:r>
              <a:rPr lang="en-US" dirty="0" smtClean="0"/>
              <a:t>in epithelia surfaces such as the nasopharyngeal </a:t>
            </a:r>
            <a:r>
              <a:rPr lang="en-US" dirty="0" smtClean="0"/>
              <a:t>mucosa  </a:t>
            </a:r>
            <a:r>
              <a:rPr lang="en-US" dirty="0" smtClean="0"/>
              <a:t>and </a:t>
            </a:r>
            <a:r>
              <a:rPr lang="en-US" dirty="0" smtClean="0"/>
              <a:t>skin ()</a:t>
            </a:r>
          </a:p>
          <a:p>
            <a:r>
              <a:rPr lang="en-US" dirty="0" smtClean="0"/>
              <a:t>Other common locations include the genital tract and throat</a:t>
            </a:r>
            <a:endParaRPr lang="en-US" dirty="0"/>
          </a:p>
        </p:txBody>
      </p:sp>
      <p:sp>
        <p:nvSpPr>
          <p:cNvPr id="5" name="Text Placeholder 4"/>
          <p:cNvSpPr>
            <a:spLocks noGrp="1"/>
          </p:cNvSpPr>
          <p:nvPr>
            <p:ph type="body" sz="quarter" idx="3"/>
          </p:nvPr>
        </p:nvSpPr>
        <p:spPr>
          <a:xfrm>
            <a:off x="6094413" y="846667"/>
            <a:ext cx="4722813" cy="576262"/>
          </a:xfrm>
        </p:spPr>
        <p:txBody>
          <a:bodyPr/>
          <a:lstStyle/>
          <a:p>
            <a:r>
              <a:rPr lang="en-US" i="1" dirty="0" smtClean="0"/>
              <a:t>S. Aureus </a:t>
            </a:r>
            <a:endParaRPr lang="en-US" i="1" dirty="0"/>
          </a:p>
        </p:txBody>
      </p:sp>
      <p:sp>
        <p:nvSpPr>
          <p:cNvPr id="6" name="Content Placeholder 5"/>
          <p:cNvSpPr>
            <a:spLocks noGrp="1"/>
          </p:cNvSpPr>
          <p:nvPr>
            <p:ph sz="quarter" idx="4"/>
          </p:nvPr>
        </p:nvSpPr>
        <p:spPr>
          <a:xfrm>
            <a:off x="5821892" y="2124453"/>
            <a:ext cx="4995334" cy="2920998"/>
          </a:xfrm>
        </p:spPr>
        <p:txBody>
          <a:bodyPr>
            <a:normAutofit fontScale="92500" lnSpcReduction="20000"/>
          </a:bodyPr>
          <a:lstStyle/>
          <a:p>
            <a:r>
              <a:rPr lang="en-US" dirty="0" smtClean="0"/>
              <a:t>S, aureus is a normal </a:t>
            </a:r>
            <a:r>
              <a:rPr lang="en-US" dirty="0" smtClean="0"/>
              <a:t>resident of the microbiota in the nasal passage, upper respiratory tract, </a:t>
            </a:r>
            <a:r>
              <a:rPr lang="en-US" dirty="0" err="1" smtClean="0"/>
              <a:t>axilae</a:t>
            </a:r>
            <a:r>
              <a:rPr lang="en-US" dirty="0" smtClean="0"/>
              <a:t> and anterior nares in humans</a:t>
            </a:r>
          </a:p>
          <a:p>
            <a:r>
              <a:rPr lang="en-US" dirty="0" smtClean="0"/>
              <a:t>S. aureus is a commensal that resides on the surface of the skin</a:t>
            </a:r>
          </a:p>
          <a:p>
            <a:r>
              <a:rPr lang="en-US" dirty="0" smtClean="0"/>
              <a:t>Found </a:t>
            </a:r>
            <a:r>
              <a:rPr lang="en-US" dirty="0" smtClean="0"/>
              <a:t>in mammals and birds as part of the normal </a:t>
            </a:r>
            <a:r>
              <a:rPr lang="en-US" dirty="0" smtClean="0"/>
              <a:t>flora</a:t>
            </a:r>
          </a:p>
          <a:p>
            <a:r>
              <a:rPr lang="en-US" dirty="0" smtClean="0"/>
              <a:t>Can be transmitted from one species to another</a:t>
            </a:r>
            <a:endParaRPr lang="en-US" dirty="0" smtClean="0"/>
          </a:p>
          <a:p>
            <a:r>
              <a:rPr lang="en-US" dirty="0" smtClean="0"/>
              <a:t>Other locations include: the skin,  groin, perineal region in males, mucus membranes, mammary glands,  intestinal tract, hair  </a:t>
            </a:r>
          </a:p>
        </p:txBody>
      </p:sp>
    </p:spTree>
    <p:extLst>
      <p:ext uri="{BB962C8B-B14F-4D97-AF65-F5344CB8AC3E}">
        <p14:creationId xmlns:p14="http://schemas.microsoft.com/office/powerpoint/2010/main" val="47413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3670" y="1209852"/>
            <a:ext cx="4709054" cy="576262"/>
          </a:xfrm>
        </p:spPr>
        <p:txBody>
          <a:bodyPr/>
          <a:lstStyle/>
          <a:p>
            <a:r>
              <a:rPr lang="en-US" smtClean="0"/>
              <a:t>S.pyogenes</a:t>
            </a:r>
            <a:endParaRPr lang="en-US" dirty="0"/>
          </a:p>
        </p:txBody>
      </p:sp>
      <p:sp>
        <p:nvSpPr>
          <p:cNvPr id="4" name="Content Placeholder 3"/>
          <p:cNvSpPr>
            <a:spLocks noGrp="1"/>
          </p:cNvSpPr>
          <p:nvPr>
            <p:ph sz="half" idx="2"/>
          </p:nvPr>
        </p:nvSpPr>
        <p:spPr>
          <a:xfrm>
            <a:off x="685801" y="1962026"/>
            <a:ext cx="4996923" cy="3371808"/>
          </a:xfrm>
        </p:spPr>
        <p:txBody>
          <a:bodyPr/>
          <a:lstStyle/>
          <a:p>
            <a:r>
              <a:rPr lang="en-US" dirty="0" smtClean="0"/>
              <a:t>Inside the host, S. pyogenes is able to survive due to their ability to deter host defenses such as phagocytosis due to their hyaluronic capsule and surface M proteins. </a:t>
            </a:r>
          </a:p>
          <a:p>
            <a:r>
              <a:rPr lang="en-US" dirty="0" smtClean="0"/>
              <a:t>Hyaluronic capsule prevents recognition by immune defenses</a:t>
            </a:r>
            <a:endParaRPr lang="en-US" dirty="0"/>
          </a:p>
          <a:p>
            <a:r>
              <a:rPr lang="en-US" dirty="0" smtClean="0"/>
              <a:t>M proteins allow S. pyogenes to adhere to their host tissues, contributing to their colonization</a:t>
            </a:r>
            <a:endParaRPr lang="en-US" dirty="0"/>
          </a:p>
        </p:txBody>
      </p:sp>
      <p:sp>
        <p:nvSpPr>
          <p:cNvPr id="5" name="Text Placeholder 4"/>
          <p:cNvSpPr>
            <a:spLocks noGrp="1"/>
          </p:cNvSpPr>
          <p:nvPr>
            <p:ph type="body" sz="quarter" idx="3"/>
          </p:nvPr>
        </p:nvSpPr>
        <p:spPr>
          <a:xfrm>
            <a:off x="6073729" y="1209852"/>
            <a:ext cx="4722813" cy="576262"/>
          </a:xfrm>
        </p:spPr>
        <p:txBody>
          <a:bodyPr/>
          <a:lstStyle/>
          <a:p>
            <a:r>
              <a:rPr lang="en-US" smtClean="0"/>
              <a:t>S.aureus</a:t>
            </a:r>
            <a:endParaRPr lang="en-US" dirty="0"/>
          </a:p>
        </p:txBody>
      </p:sp>
      <p:sp>
        <p:nvSpPr>
          <p:cNvPr id="6" name="Content Placeholder 5"/>
          <p:cNvSpPr>
            <a:spLocks noGrp="1"/>
          </p:cNvSpPr>
          <p:nvPr>
            <p:ph sz="quarter" idx="4"/>
          </p:nvPr>
        </p:nvSpPr>
        <p:spPr>
          <a:xfrm>
            <a:off x="5682724" y="1497983"/>
            <a:ext cx="6040271" cy="4299893"/>
          </a:xfrm>
        </p:spPr>
        <p:txBody>
          <a:bodyPr>
            <a:normAutofit/>
          </a:bodyPr>
          <a:lstStyle/>
          <a:p>
            <a:endParaRPr lang="en-US" dirty="0" smtClean="0"/>
          </a:p>
          <a:p>
            <a:r>
              <a:rPr lang="en-US" dirty="0" smtClean="0"/>
              <a:t>S. aureus re highly tolerant to salts, allowing them to survive at pH as low as 4.5, (skin pH range :4-7) </a:t>
            </a:r>
          </a:p>
          <a:p>
            <a:r>
              <a:rPr lang="en-US" dirty="0" smtClean="0"/>
              <a:t>S. aureus is able to grow in water activity as low as 0.8 allowing them to survive for an extended period of time on dry areas (ex: wounds)</a:t>
            </a:r>
          </a:p>
          <a:p>
            <a:endParaRPr lang="en-US" dirty="0"/>
          </a:p>
          <a:p>
            <a:r>
              <a:rPr lang="en-US" dirty="0" smtClean="0"/>
              <a:t>Inside the host, S</a:t>
            </a:r>
            <a:r>
              <a:rPr lang="en-US" dirty="0"/>
              <a:t>. aureus </a:t>
            </a:r>
            <a:r>
              <a:rPr lang="en-US" dirty="0" smtClean="0"/>
              <a:t>evades phagocytosis by  formation of biofilms, utilization of a capsule and surface protein (</a:t>
            </a:r>
            <a:r>
              <a:rPr lang="en-US" dirty="0" err="1" smtClean="0"/>
              <a:t>spA</a:t>
            </a:r>
            <a:r>
              <a:rPr lang="en-US" dirty="0" smtClean="0"/>
              <a:t>, </a:t>
            </a:r>
            <a:r>
              <a:rPr lang="en-US" dirty="0" err="1" smtClean="0"/>
              <a:t>fibonrin</a:t>
            </a:r>
            <a:r>
              <a:rPr lang="en-US" dirty="0" smtClean="0"/>
              <a:t>, laminins) to prevent phagocytosis by enhancing adherence to the host cells</a:t>
            </a:r>
          </a:p>
          <a:p>
            <a:endParaRPr lang="en-US" dirty="0"/>
          </a:p>
        </p:txBody>
      </p:sp>
      <p:sp>
        <p:nvSpPr>
          <p:cNvPr id="7" name="TextBox 6"/>
          <p:cNvSpPr txBox="1"/>
          <p:nvPr/>
        </p:nvSpPr>
        <p:spPr>
          <a:xfrm>
            <a:off x="685801" y="387609"/>
            <a:ext cx="10637520" cy="646331"/>
          </a:xfrm>
          <a:prstGeom prst="rect">
            <a:avLst/>
          </a:prstGeom>
          <a:noFill/>
        </p:spPr>
        <p:txBody>
          <a:bodyPr wrap="square" rtlCol="0">
            <a:spAutoFit/>
          </a:bodyPr>
          <a:lstStyle/>
          <a:p>
            <a:r>
              <a:rPr lang="en-US" sz="3600" smtClean="0"/>
              <a:t>BACTERIAL CHARACTERISITCS ENSURING SURVIVAL</a:t>
            </a:r>
            <a:endParaRPr lang="en-US" sz="3600"/>
          </a:p>
        </p:txBody>
      </p:sp>
    </p:spTree>
    <p:extLst>
      <p:ext uri="{BB962C8B-B14F-4D97-AF65-F5344CB8AC3E}">
        <p14:creationId xmlns:p14="http://schemas.microsoft.com/office/powerpoint/2010/main" val="82643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2059" y="1084346"/>
            <a:ext cx="4709054" cy="576262"/>
          </a:xfrm>
        </p:spPr>
        <p:txBody>
          <a:bodyPr/>
          <a:lstStyle/>
          <a:p>
            <a:r>
              <a:rPr lang="en-US" dirty="0" smtClean="0"/>
              <a:t>S. pyogenes</a:t>
            </a:r>
            <a:endParaRPr lang="en-US" dirty="0"/>
          </a:p>
        </p:txBody>
      </p:sp>
      <p:sp>
        <p:nvSpPr>
          <p:cNvPr id="4" name="Content Placeholder 3"/>
          <p:cNvSpPr>
            <a:spLocks noGrp="1"/>
          </p:cNvSpPr>
          <p:nvPr>
            <p:ph sz="half" idx="2"/>
          </p:nvPr>
        </p:nvSpPr>
        <p:spPr>
          <a:xfrm>
            <a:off x="444190" y="1904804"/>
            <a:ext cx="4996923" cy="2920998"/>
          </a:xfrm>
        </p:spPr>
        <p:txBody>
          <a:bodyPr/>
          <a:lstStyle/>
          <a:p>
            <a:r>
              <a:rPr lang="en-US" dirty="0" smtClean="0"/>
              <a:t>S. pyogenes is highly transferrable </a:t>
            </a:r>
          </a:p>
          <a:p>
            <a:r>
              <a:rPr lang="en-US" dirty="0" smtClean="0"/>
              <a:t>Can be transferred via infected skin/wound contact </a:t>
            </a:r>
          </a:p>
          <a:p>
            <a:r>
              <a:rPr lang="en-US" dirty="0"/>
              <a:t> </a:t>
            </a:r>
            <a:r>
              <a:rPr lang="en-US" dirty="0" smtClean="0"/>
              <a:t>direct contact with mucus from infected individuals</a:t>
            </a:r>
          </a:p>
          <a:p>
            <a:r>
              <a:rPr lang="en-US" dirty="0" smtClean="0"/>
              <a:t>contact  with mucus on fomites</a:t>
            </a:r>
            <a:endParaRPr lang="en-US" dirty="0"/>
          </a:p>
        </p:txBody>
      </p:sp>
      <p:sp>
        <p:nvSpPr>
          <p:cNvPr id="5" name="Text Placeholder 4"/>
          <p:cNvSpPr>
            <a:spLocks noGrp="1"/>
          </p:cNvSpPr>
          <p:nvPr>
            <p:ph type="body" sz="quarter" idx="3"/>
          </p:nvPr>
        </p:nvSpPr>
        <p:spPr>
          <a:xfrm>
            <a:off x="5810605" y="1084346"/>
            <a:ext cx="4722813" cy="576262"/>
          </a:xfrm>
        </p:spPr>
        <p:txBody>
          <a:bodyPr/>
          <a:lstStyle/>
          <a:p>
            <a:r>
              <a:rPr lang="en-US" dirty="0" smtClean="0"/>
              <a:t>S. aureus </a:t>
            </a:r>
            <a:endParaRPr lang="en-US" dirty="0"/>
          </a:p>
        </p:txBody>
      </p:sp>
      <p:sp>
        <p:nvSpPr>
          <p:cNvPr id="6" name="Content Placeholder 5"/>
          <p:cNvSpPr>
            <a:spLocks noGrp="1"/>
          </p:cNvSpPr>
          <p:nvPr>
            <p:ph sz="quarter" idx="4"/>
          </p:nvPr>
        </p:nvSpPr>
        <p:spPr>
          <a:xfrm>
            <a:off x="5810605" y="1904804"/>
            <a:ext cx="6381395" cy="4015935"/>
          </a:xfrm>
        </p:spPr>
        <p:txBody>
          <a:bodyPr>
            <a:normAutofit fontScale="92500" lnSpcReduction="10000"/>
          </a:bodyPr>
          <a:lstStyle/>
          <a:p>
            <a:r>
              <a:rPr lang="en-US" sz="2100" dirty="0" smtClean="0"/>
              <a:t>S. aureus is a resident of the normal flora in specific sites of the body (nasal passage, anterior nares </a:t>
            </a:r>
            <a:r>
              <a:rPr lang="en-US" sz="2100" dirty="0" err="1" smtClean="0"/>
              <a:t>etc</a:t>
            </a:r>
            <a:r>
              <a:rPr lang="en-US" sz="2100" dirty="0" smtClean="0"/>
              <a:t>) thus it can easily spread via self inoculation from this sites to wounds, abrasions and cuts elsewhere on the body. </a:t>
            </a:r>
          </a:p>
          <a:p>
            <a:r>
              <a:rPr lang="en-US" sz="2100" dirty="0" smtClean="0"/>
              <a:t>Can be transferred via infected skin/wound  to skin contact </a:t>
            </a:r>
          </a:p>
          <a:p>
            <a:r>
              <a:rPr lang="en-US" sz="2100" dirty="0" smtClean="0"/>
              <a:t>Can be transferred by skin to skin contact with  asymptomatic carriers</a:t>
            </a:r>
          </a:p>
          <a:p>
            <a:r>
              <a:rPr lang="en-US" sz="2100" dirty="0" smtClean="0"/>
              <a:t>Commonly transfer by hands </a:t>
            </a:r>
          </a:p>
          <a:p>
            <a:r>
              <a:rPr lang="en-US" sz="2100" dirty="0" smtClean="0"/>
              <a:t>S. aureus is transmitted through air droplets i.e. mucous secretions released during coughing and sneezing </a:t>
            </a:r>
          </a:p>
          <a:p>
            <a:r>
              <a:rPr lang="en-US" sz="2100" dirty="0" smtClean="0"/>
              <a:t>Minor transmission contributor: Direct </a:t>
            </a:r>
            <a:r>
              <a:rPr lang="en-US" sz="2100" dirty="0"/>
              <a:t>contact with heavily contaminated fomites </a:t>
            </a:r>
          </a:p>
          <a:p>
            <a:endParaRPr lang="en-US" dirty="0" smtClean="0"/>
          </a:p>
        </p:txBody>
      </p:sp>
    </p:spTree>
    <p:extLst>
      <p:ext uri="{BB962C8B-B14F-4D97-AF65-F5344CB8AC3E}">
        <p14:creationId xmlns:p14="http://schemas.microsoft.com/office/powerpoint/2010/main" val="97932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011" y="-1239520"/>
            <a:ext cx="10131425" cy="1456267"/>
          </a:xfrm>
        </p:spPr>
        <p:txBody>
          <a:bodyPr/>
          <a:lstStyle/>
          <a:p>
            <a:r>
              <a:rPr lang="en-US" dirty="0" smtClean="0"/>
              <a:t>Bacterial entry</a:t>
            </a:r>
            <a:endParaRPr lang="en-US" dirty="0"/>
          </a:p>
        </p:txBody>
      </p:sp>
      <p:sp>
        <p:nvSpPr>
          <p:cNvPr id="3" name="Text Placeholder 2"/>
          <p:cNvSpPr>
            <a:spLocks noGrp="1"/>
          </p:cNvSpPr>
          <p:nvPr>
            <p:ph type="body" idx="1"/>
          </p:nvPr>
        </p:nvSpPr>
        <p:spPr>
          <a:xfrm>
            <a:off x="292950" y="1046005"/>
            <a:ext cx="4709054" cy="576262"/>
          </a:xfrm>
        </p:spPr>
        <p:txBody>
          <a:bodyPr/>
          <a:lstStyle/>
          <a:p>
            <a:r>
              <a:rPr lang="en-US" dirty="0" smtClean="0"/>
              <a:t>S. pyogenes</a:t>
            </a:r>
            <a:endParaRPr lang="en-US" dirty="0"/>
          </a:p>
        </p:txBody>
      </p:sp>
      <p:sp>
        <p:nvSpPr>
          <p:cNvPr id="4" name="Content Placeholder 3"/>
          <p:cNvSpPr>
            <a:spLocks noGrp="1"/>
          </p:cNvSpPr>
          <p:nvPr>
            <p:ph sz="half" idx="2"/>
          </p:nvPr>
        </p:nvSpPr>
        <p:spPr>
          <a:xfrm>
            <a:off x="685799" y="1910397"/>
            <a:ext cx="4996923" cy="4287519"/>
          </a:xfrm>
        </p:spPr>
        <p:txBody>
          <a:bodyPr>
            <a:normAutofit fontScale="92500" lnSpcReduction="10000"/>
          </a:bodyPr>
          <a:lstStyle/>
          <a:p>
            <a:r>
              <a:rPr lang="en-US" dirty="0" smtClean="0"/>
              <a:t>Skin and host immune response are typically an efficient barrier to S. pyogenes </a:t>
            </a:r>
          </a:p>
          <a:p>
            <a:r>
              <a:rPr lang="en-US" dirty="0" smtClean="0"/>
              <a:t>S. pyogenes is an </a:t>
            </a:r>
            <a:r>
              <a:rPr lang="en-US" dirty="0" err="1" smtClean="0"/>
              <a:t>opportunisitc</a:t>
            </a:r>
            <a:r>
              <a:rPr lang="en-US" dirty="0" smtClean="0"/>
              <a:t> pathogen, taking up residence on the human body after disturbances in the composition of the microbiota (i.e. faces decreased competition)</a:t>
            </a:r>
          </a:p>
          <a:p>
            <a:r>
              <a:rPr lang="en-US" dirty="0" smtClean="0"/>
              <a:t>Usually occurs in immunosuppressed or </a:t>
            </a:r>
            <a:r>
              <a:rPr lang="en-US" dirty="0" err="1" smtClean="0"/>
              <a:t>immunocopromised</a:t>
            </a:r>
            <a:r>
              <a:rPr lang="en-US" dirty="0" smtClean="0"/>
              <a:t> </a:t>
            </a:r>
          </a:p>
          <a:p>
            <a:r>
              <a:rPr lang="en-US" dirty="0" smtClean="0"/>
              <a:t>Upregulate virulence factors, penetrate the skin and are internalized</a:t>
            </a:r>
          </a:p>
          <a:p>
            <a:r>
              <a:rPr lang="en-US" dirty="0" smtClean="0"/>
              <a:t>S. pyogenes can be found in : </a:t>
            </a:r>
          </a:p>
          <a:p>
            <a:r>
              <a:rPr lang="en-US" dirty="0" smtClean="0"/>
              <a:t> epithelial cells or </a:t>
            </a:r>
          </a:p>
          <a:p>
            <a:r>
              <a:rPr lang="en-US" dirty="0" smtClean="0"/>
              <a:t>Exit  the epithelial cells, enter the blood stream and spread into various organs</a:t>
            </a:r>
          </a:p>
          <a:p>
            <a:endParaRPr lang="en-US" dirty="0" smtClean="0"/>
          </a:p>
        </p:txBody>
      </p:sp>
      <p:sp>
        <p:nvSpPr>
          <p:cNvPr id="5" name="Text Placeholder 4"/>
          <p:cNvSpPr>
            <a:spLocks noGrp="1"/>
          </p:cNvSpPr>
          <p:nvPr>
            <p:ph type="body" sz="quarter" idx="3"/>
          </p:nvPr>
        </p:nvSpPr>
        <p:spPr>
          <a:xfrm>
            <a:off x="6025623" y="1046005"/>
            <a:ext cx="4722813" cy="576262"/>
          </a:xfrm>
        </p:spPr>
        <p:txBody>
          <a:bodyPr/>
          <a:lstStyle/>
          <a:p>
            <a:r>
              <a:rPr lang="en-US" dirty="0" smtClean="0"/>
              <a:t>S. aureus</a:t>
            </a:r>
            <a:endParaRPr lang="en-US" dirty="0"/>
          </a:p>
        </p:txBody>
      </p:sp>
      <p:sp>
        <p:nvSpPr>
          <p:cNvPr id="6" name="Content Placeholder 5"/>
          <p:cNvSpPr>
            <a:spLocks noGrp="1"/>
          </p:cNvSpPr>
          <p:nvPr>
            <p:ph sz="quarter" idx="4"/>
          </p:nvPr>
        </p:nvSpPr>
        <p:spPr>
          <a:xfrm>
            <a:off x="5682722" y="1910398"/>
            <a:ext cx="6509277" cy="5913120"/>
          </a:xfrm>
        </p:spPr>
        <p:txBody>
          <a:bodyPr>
            <a:normAutofit/>
          </a:bodyPr>
          <a:lstStyle/>
          <a:p>
            <a:endParaRPr lang="en-US" dirty="0" smtClean="0"/>
          </a:p>
          <a:p>
            <a:r>
              <a:rPr lang="en-US" dirty="0" smtClean="0"/>
              <a:t>Via cuts, abrasions, surgical wounds etc. S. aureus is introduced into the  host’s internal environment </a:t>
            </a:r>
          </a:p>
          <a:p>
            <a:r>
              <a:rPr lang="en-US" dirty="0" smtClean="0"/>
              <a:t>Entry upregulates virulence factors eliciting a strong pathogenic response</a:t>
            </a:r>
          </a:p>
          <a:p>
            <a:r>
              <a:rPr lang="en-US" dirty="0" smtClean="0"/>
              <a:t>S. aureus can take up residence in:</a:t>
            </a:r>
          </a:p>
          <a:p>
            <a:r>
              <a:rPr lang="en-US" dirty="0" smtClean="0"/>
              <a:t> tissue</a:t>
            </a:r>
          </a:p>
          <a:p>
            <a:r>
              <a:rPr lang="en-US" dirty="0" smtClean="0"/>
              <a:t>Extracellular matrix of epithelial and/or endothelial surfaces</a:t>
            </a:r>
          </a:p>
          <a:p>
            <a:r>
              <a:rPr lang="en-US" dirty="0" smtClean="0"/>
              <a:t>Intracellular environment</a:t>
            </a:r>
          </a:p>
          <a:p>
            <a:r>
              <a:rPr lang="en-US" dirty="0" smtClean="0"/>
              <a:t>Blood stream</a:t>
            </a:r>
          </a:p>
          <a:p>
            <a:endParaRPr lang="en-US" dirty="0"/>
          </a:p>
        </p:txBody>
      </p:sp>
      <p:sp>
        <p:nvSpPr>
          <p:cNvPr id="7" name="TextBox 6"/>
          <p:cNvSpPr txBox="1"/>
          <p:nvPr/>
        </p:nvSpPr>
        <p:spPr>
          <a:xfrm>
            <a:off x="1678783" y="383216"/>
            <a:ext cx="1505477" cy="646331"/>
          </a:xfrm>
          <a:prstGeom prst="rect">
            <a:avLst/>
          </a:prstGeom>
          <a:noFill/>
        </p:spPr>
        <p:txBody>
          <a:bodyPr wrap="none" rtlCol="0">
            <a:spAutoFit/>
          </a:bodyPr>
          <a:lstStyle/>
          <a:p>
            <a:r>
              <a:rPr lang="en-US" sz="3600" dirty="0" smtClean="0"/>
              <a:t>ENTRY </a:t>
            </a:r>
            <a:endParaRPr lang="en-US" sz="3600" dirty="0"/>
          </a:p>
        </p:txBody>
      </p:sp>
    </p:spTree>
    <p:extLst>
      <p:ext uri="{BB962C8B-B14F-4D97-AF65-F5344CB8AC3E}">
        <p14:creationId xmlns:p14="http://schemas.microsoft.com/office/powerpoint/2010/main" val="76272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62560"/>
            <a:ext cx="10131425" cy="1456267"/>
          </a:xfrm>
        </p:spPr>
        <p:txBody>
          <a:bodyPr/>
          <a:lstStyle/>
          <a:p>
            <a:r>
              <a:rPr lang="en-US" dirty="0" smtClean="0"/>
              <a:t>Entry of S. pyogenes</a:t>
            </a:r>
            <a:endParaRPr lang="en-US" dirty="0"/>
          </a:p>
        </p:txBody>
      </p:sp>
      <p:sp>
        <p:nvSpPr>
          <p:cNvPr id="3" name="Content Placeholder 2"/>
          <p:cNvSpPr>
            <a:spLocks noGrp="1"/>
          </p:cNvSpPr>
          <p:nvPr>
            <p:ph idx="1"/>
          </p:nvPr>
        </p:nvSpPr>
        <p:spPr>
          <a:xfrm>
            <a:off x="685801" y="1284578"/>
            <a:ext cx="10131425" cy="5573422"/>
          </a:xfrm>
        </p:spPr>
        <p:txBody>
          <a:bodyPr>
            <a:normAutofit/>
          </a:bodyPr>
          <a:lstStyle/>
          <a:p>
            <a:r>
              <a:rPr lang="en-US" dirty="0"/>
              <a:t>Skin and host immune response are typically an efficient barrier to S. pyogenes </a:t>
            </a:r>
          </a:p>
          <a:p>
            <a:r>
              <a:rPr lang="en-US" dirty="0"/>
              <a:t>S. pyogenes is an </a:t>
            </a:r>
            <a:r>
              <a:rPr lang="en-US" dirty="0" err="1" smtClean="0"/>
              <a:t>opportunisitic</a:t>
            </a:r>
            <a:r>
              <a:rPr lang="en-US" dirty="0" smtClean="0"/>
              <a:t> </a:t>
            </a:r>
            <a:r>
              <a:rPr lang="en-US" dirty="0"/>
              <a:t>pathogen, taking up residence on the human body after disturbances in the composition of the microbiota (i.e. faces decreased competition)</a:t>
            </a:r>
          </a:p>
          <a:p>
            <a:r>
              <a:rPr lang="en-US" dirty="0"/>
              <a:t>Usually occurs in immunosuppressed or </a:t>
            </a:r>
            <a:r>
              <a:rPr lang="en-US" dirty="0" smtClean="0"/>
              <a:t>immunocompromised </a:t>
            </a:r>
          </a:p>
          <a:p>
            <a:r>
              <a:rPr lang="en-US" dirty="0" smtClean="0"/>
              <a:t>Upregulate </a:t>
            </a:r>
            <a:r>
              <a:rPr lang="en-US" dirty="0"/>
              <a:t>virulence factors, penetrate the skin and are internalized</a:t>
            </a:r>
          </a:p>
          <a:p>
            <a:r>
              <a:rPr lang="en-US" dirty="0"/>
              <a:t>S. pyogenes can be found on: </a:t>
            </a:r>
          </a:p>
          <a:p>
            <a:r>
              <a:rPr lang="en-US" dirty="0"/>
              <a:t>1. in  epithelial cells</a:t>
            </a:r>
          </a:p>
          <a:p>
            <a:r>
              <a:rPr lang="en-US" dirty="0"/>
              <a:t>Exit  the epithelial cells, enter the blood stream and spread into various </a:t>
            </a:r>
            <a:r>
              <a:rPr lang="en-US" dirty="0" smtClean="0"/>
              <a:t>organs</a:t>
            </a:r>
          </a:p>
          <a:p>
            <a:r>
              <a:rPr lang="en-US" dirty="0"/>
              <a:t>M protein, </a:t>
            </a:r>
            <a:r>
              <a:rPr lang="en-US" dirty="0" err="1"/>
              <a:t>lipoteichoic</a:t>
            </a:r>
            <a:r>
              <a:rPr lang="en-US" dirty="0"/>
              <a:t> acid (LTA), fibronectin-binding proteins (protein F) have been identified as important components in bacterial </a:t>
            </a:r>
            <a:r>
              <a:rPr lang="en-US" dirty="0" smtClean="0"/>
              <a:t>adherence</a:t>
            </a:r>
          </a:p>
          <a:p>
            <a:r>
              <a:rPr lang="en-US" dirty="0" smtClean="0"/>
              <a:t> </a:t>
            </a:r>
            <a:endParaRPr lang="en-US" dirty="0"/>
          </a:p>
        </p:txBody>
      </p:sp>
    </p:spTree>
    <p:extLst>
      <p:ext uri="{BB962C8B-B14F-4D97-AF65-F5344CB8AC3E}">
        <p14:creationId xmlns:p14="http://schemas.microsoft.com/office/powerpoint/2010/main" val="1009968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3729</TotalTime>
  <Words>1787</Words>
  <Application>Microsoft Macintosh PowerPoint</Application>
  <PresentationFormat>Widescreen</PresentationFormat>
  <Paragraphs>166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Celestial</vt:lpstr>
      <vt:lpstr> cASE 1: sCHOOL sORES Bacterial Pathogenesis</vt:lpstr>
      <vt:lpstr>tHE cASE: sCHOOL sORES</vt:lpstr>
      <vt:lpstr>wHAT COULD THIS INFECTION BE?</vt:lpstr>
      <vt:lpstr>Bacterial encounter</vt:lpstr>
      <vt:lpstr>Bacterial encounter: Host</vt:lpstr>
      <vt:lpstr>PowerPoint Presentation</vt:lpstr>
      <vt:lpstr>PowerPoint Presentation</vt:lpstr>
      <vt:lpstr>Bacterial entry</vt:lpstr>
      <vt:lpstr>Entry of S. pyogenes</vt:lpstr>
      <vt:lpstr>ENTRY OF S.PYOGENES</vt:lpstr>
      <vt:lpstr>Entry of S.PYOGENES</vt:lpstr>
      <vt:lpstr>Entry of S. aureus</vt:lpstr>
      <vt:lpstr>Multiplication and spread s. pyogenes</vt:lpstr>
      <vt:lpstr>Multiplication and spread s. aureus</vt:lpstr>
      <vt:lpstr>Bacterial damage caused by s. pyogenes</vt:lpstr>
      <vt:lpstr>Bacterial damage caused by s. Aureus</vt:lpstr>
      <vt:lpstr>Bacterial damage caused by s. aureus</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cASE 1: sCHOOL sORES Bacterial Pathogensis</dc:title>
  <dc:creator>Natasha Bortolazzo</dc:creator>
  <cp:lastModifiedBy>Natasha Bortolazzo</cp:lastModifiedBy>
  <cp:revision>44</cp:revision>
  <dcterms:created xsi:type="dcterms:W3CDTF">2017-01-23T18:11:11Z</dcterms:created>
  <dcterms:modified xsi:type="dcterms:W3CDTF">2017-01-29T07:58:22Z</dcterms:modified>
</cp:coreProperties>
</file>